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296" r:id="rId9"/>
    <p:sldId id="291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8" r:id="rId21"/>
    <p:sldId id="28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nnondorsey/naive-hashcat/releases/download/data/rockyou.txt" TargetMode="External"/><Relationship Id="rId2" Type="http://schemas.openxmlformats.org/officeDocument/2006/relationships/hyperlink" Target="https://hashcat.net/wiki/doku.php?id=example_hash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Криптография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en-US" dirty="0" err="1">
                <a:cs typeface="Times New Roman" panose="02020603050405020304" pitchFamily="18" charset="0"/>
              </a:rPr>
              <a:t>Hashcat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D2845-FCC2-DA25-9415-386933B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Солим пароли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06328-057D-C33B-49BE-61E95477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12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Представим простую авторизацию. От пользователя к нам приходит связка значений логин/пароль, мы получаем хэш пароля и сравниваем данную связку с данными, хранящимися в базе. Для простоты будем использовать MD5 и примеры кода на PHP.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данном случае, если у пользователя пароль </a:t>
            </a:r>
            <a:r>
              <a:rPr lang="ru-RU" b="1" dirty="0" err="1"/>
              <a:t>qwerty</a:t>
            </a:r>
            <a:r>
              <a:rPr lang="ru-RU" dirty="0"/>
              <a:t>, мы получим следующий хэш: </a:t>
            </a:r>
            <a:r>
              <a:rPr lang="ru-RU" b="1" dirty="0"/>
              <a:t>d8578edf8458ce06fbc5bb76a58c5ca4</a:t>
            </a:r>
            <a:r>
              <a:rPr lang="ru-RU" dirty="0"/>
              <a:t>. Если злоумышленник получит доступ к нашей базе, для подбора паролей он может воспользоваться уже готовыми сервисами, в которых уже есть значения, дающие данный хэш, либо </a:t>
            </a:r>
            <a:r>
              <a:rPr lang="ru-RU" dirty="0" err="1"/>
              <a:t>сбрутить</a:t>
            </a:r>
            <a:r>
              <a:rPr lang="ru-RU" dirty="0"/>
              <a:t> самому.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73A3FC-A089-E944-77E8-3C12BBB3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11" y="1579147"/>
            <a:ext cx="2894389" cy="48442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EC850E-9F60-8F6F-5CFA-034F4C076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0" t="34011" r="15018" b="25096"/>
          <a:stretch/>
        </p:blipFill>
        <p:spPr>
          <a:xfrm>
            <a:off x="2422357" y="3220452"/>
            <a:ext cx="3946359" cy="4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D684C2-6714-FCAF-7B4A-A577B5C0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723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защиты от уже готовых таблиц хэшей с значениями, можно использовать статическую соль: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Сейчас при том же пароле </a:t>
            </a:r>
            <a:r>
              <a:rPr lang="ru-RU" b="1" dirty="0" err="1"/>
              <a:t>qwerty</a:t>
            </a:r>
            <a:r>
              <a:rPr lang="ru-RU" dirty="0"/>
              <a:t> мы получим совершенно другой хэш </a:t>
            </a:r>
            <a:r>
              <a:rPr lang="ru-RU" b="1" dirty="0"/>
              <a:t>bdadb0330124cda0e8499c9cd118f7bd</a:t>
            </a:r>
            <a:r>
              <a:rPr lang="ru-RU" dirty="0"/>
              <a:t>. Готовые таблицы уже не помогут злоумышленнику, ему придется использовать </a:t>
            </a:r>
            <a:r>
              <a:rPr lang="ru-RU" b="1" dirty="0" err="1"/>
              <a:t>брутфорс</a:t>
            </a:r>
            <a:r>
              <a:rPr lang="ru-RU" dirty="0"/>
              <a:t>. Вот здесь и кроется минус статической соли: злоумышленник сможет сгенерировать свою таблицу хэшей со статической солью и получить значения большинства паролей из базы. Для устранения этого минуса используется уникальная соль к каждому хэшу: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Т.е. теперь помимо логина/хэша пароля в базе необходимо будет хранить значение сгенерированной соли для каждого пользователя.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985EE-345B-3139-1F70-73B4B2C4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67" y="1343276"/>
            <a:ext cx="6317264" cy="373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D16ACD-6529-FABF-CF04-196588A8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24" y="4168188"/>
            <a:ext cx="4399549" cy="6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5D15-820D-198F-3286-85DBBF47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Разберем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5F4C0-DDE4-8E4C-8FFA-AD720EE8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Разберем пример: у нас два пользователя: user1 и user2. Оба используют пароль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qwerty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Но у первого была сгенерирована соль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zxcv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а у второго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asdf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В итоге у пользователей при одинаковом пароле будут различные хэши: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1d8f3272b013387bbebcbedb4758586d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и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a192862aa3bf46dffb57b12bdcc4c199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.Что это дает: теперь нельзя будет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сгененерировать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одну таблицу хэшей, для нахождения значения хэша с динамической солью придется генерировать заново.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Все это направлено на увеличение времени подбора значений в случае «слива» базы, при использовании «хороших» алгоритмов хеширования, на подбор хотя бы пары паролей уже может уйти значительное количество времени.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86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521A8-C107-D216-E373-B242DB5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кейс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662AC-B7B5-15EA-2C91-CFF27373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 err="1"/>
              <a:t>Взлоумышленники</a:t>
            </a:r>
            <a:r>
              <a:rPr lang="ru-RU" dirty="0"/>
              <a:t>» (от слова взлом =) ) украли у биржи базы данных. Одна из них содержала информацию о пользователях: ФИО, дата рождения, паспортные данные, электронная почта, номер телефона, логин и </a:t>
            </a:r>
            <a:r>
              <a:rPr lang="ru-RU" u="sng" dirty="0"/>
              <a:t>хэш пароля</a:t>
            </a:r>
            <a:r>
              <a:rPr lang="ru-RU" dirty="0"/>
              <a:t>. С последним и будем работать. </a:t>
            </a:r>
          </a:p>
          <a:p>
            <a:pPr marL="0" indent="0">
              <a:buNone/>
            </a:pPr>
            <a:r>
              <a:rPr lang="ru-RU" dirty="0"/>
              <a:t>Для получения доступа к аккаунту нам необходимо вычленить из хэша исходный пароль.</a:t>
            </a:r>
          </a:p>
        </p:txBody>
      </p:sp>
    </p:spTree>
    <p:extLst>
      <p:ext uri="{BB962C8B-B14F-4D97-AF65-F5344CB8AC3E}">
        <p14:creationId xmlns:p14="http://schemas.microsoft.com/office/powerpoint/2010/main" val="151774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67FDA-682B-B5D6-5E6E-7C364E02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Hashcat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2CA0C-2C49-36F8-D1DE-D4269A48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err="1"/>
              <a:t>Hashcat</a:t>
            </a:r>
            <a:r>
              <a:rPr lang="ru-RU" dirty="0"/>
              <a:t> – это самая быстрая и передовая утилита для восстановления паролей, поддерживающая пять уникальных режимов атаки для более чем трёхсот алгоритмов хеширования.</a:t>
            </a:r>
            <a:br>
              <a:rPr lang="en-US" dirty="0"/>
            </a:br>
            <a:r>
              <a:rPr lang="ru-RU" b="1" dirty="0" err="1"/>
              <a:t>HashCat</a:t>
            </a:r>
            <a:r>
              <a:rPr lang="ru-RU" dirty="0"/>
              <a:t> поддерживает следующие режимы атаки:</a:t>
            </a:r>
          </a:p>
          <a:p>
            <a:r>
              <a:rPr lang="ru-RU" dirty="0" err="1"/>
              <a:t>Брутфорс</a:t>
            </a:r>
            <a:endParaRPr lang="ru-RU" dirty="0"/>
          </a:p>
          <a:p>
            <a:r>
              <a:rPr lang="ru-RU" dirty="0"/>
              <a:t>Комбинаторная атака</a:t>
            </a:r>
          </a:p>
          <a:p>
            <a:r>
              <a:rPr lang="ru-RU" dirty="0"/>
              <a:t>Гибридная атака</a:t>
            </a:r>
          </a:p>
          <a:p>
            <a:r>
              <a:rPr lang="ru-RU" dirty="0"/>
              <a:t>Атака по Маске</a:t>
            </a:r>
          </a:p>
          <a:p>
            <a:r>
              <a:rPr lang="ru-RU" dirty="0"/>
              <a:t>Перестановочная атака</a:t>
            </a:r>
          </a:p>
          <a:p>
            <a:r>
              <a:rPr lang="ru-RU" dirty="0"/>
              <a:t>Атака на основе правил</a:t>
            </a:r>
          </a:p>
          <a:p>
            <a:r>
              <a:rPr lang="ru-RU" dirty="0"/>
              <a:t>Табличная атака</a:t>
            </a:r>
          </a:p>
          <a:p>
            <a:r>
              <a:rPr lang="ru-RU" dirty="0"/>
              <a:t>Атака с переключением регистра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D2B341-DBCD-0DB8-9A63-CAE81086F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2" t="31200" r="18919" b="28377"/>
          <a:stretch/>
        </p:blipFill>
        <p:spPr>
          <a:xfrm>
            <a:off x="7251032" y="236789"/>
            <a:ext cx="4748462" cy="15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530A7-2B2A-CF4E-6FA6-0B671484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Вернемся к нашему примеру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77F7-82CE-5BDF-3086-E7CDDD0B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Будем использовать режим атаки по словарю. Вот так выглядит наша база: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Возьмем самый первый хэш:</a:t>
            </a:r>
          </a:p>
          <a:p>
            <a:pPr marL="0" indent="0">
              <a:buNone/>
            </a:pPr>
            <a:r>
              <a:rPr lang="en-US" dirty="0"/>
              <a:t>pbkdf2_sha256</a:t>
            </a:r>
            <a:r>
              <a:rPr lang="en-US" b="1" dirty="0"/>
              <a:t>$</a:t>
            </a:r>
            <a:r>
              <a:rPr lang="en-US" dirty="0"/>
              <a:t>120000</a:t>
            </a:r>
            <a:r>
              <a:rPr lang="en-US" b="1" dirty="0"/>
              <a:t>$</a:t>
            </a:r>
            <a:r>
              <a:rPr lang="en-US" dirty="0"/>
              <a:t>kvHBdEdqfPJv</a:t>
            </a:r>
            <a:r>
              <a:rPr lang="en-US" b="1" dirty="0"/>
              <a:t>$</a:t>
            </a:r>
            <a:r>
              <a:rPr lang="en-US" dirty="0"/>
              <a:t>0f24a2991dcb267f66c073aa88076702430f51e5a1=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00B25D-8F14-3F8E-3C49-F8400329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2247190"/>
            <a:ext cx="66960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9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459C9-5FDF-2FC4-C451-2FDC52EB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 хэш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95CF7-DD49-481D-A07D-D51E07FB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pbkdf2_sha256</a:t>
            </a:r>
            <a:r>
              <a:rPr lang="ru-RU" dirty="0"/>
              <a:t> – алгоритм хэширования (о нем поговорим дальше)</a:t>
            </a:r>
          </a:p>
          <a:p>
            <a:pPr marL="0" indent="0">
              <a:buNone/>
            </a:pPr>
            <a:r>
              <a:rPr lang="ru-RU" dirty="0"/>
              <a:t>120000 – количество итераций</a:t>
            </a:r>
          </a:p>
          <a:p>
            <a:pPr marL="0" indent="0">
              <a:buNone/>
            </a:pPr>
            <a:r>
              <a:rPr lang="en-US" dirty="0" err="1"/>
              <a:t>kvHBdEdqfPJv</a:t>
            </a:r>
            <a:r>
              <a:rPr lang="ru-RU" dirty="0"/>
              <a:t> – соль</a:t>
            </a:r>
          </a:p>
          <a:p>
            <a:pPr marL="0" indent="0">
              <a:buNone/>
            </a:pPr>
            <a:r>
              <a:rPr lang="en-US" dirty="0"/>
              <a:t>0f24a2991dcb267f66c073aa88076702430f51e5a1</a:t>
            </a:r>
            <a:r>
              <a:rPr lang="ru-RU" dirty="0"/>
              <a:t> – хэш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F744BF-F996-36C9-9D57-329A5DD6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22" y="4888832"/>
            <a:ext cx="6572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6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C5406-A4F9-A3E5-94D1-22ED9652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pbkdf2_sha256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1C5CE-9964-CD3A-027C-013B0E8E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Стандартная реализация </a:t>
            </a:r>
            <a:r>
              <a:rPr lang="ru-RU" b="1" dirty="0"/>
              <a:t>PBKDF2</a:t>
            </a:r>
            <a:r>
              <a:rPr lang="ru-RU" dirty="0"/>
              <a:t> использует алгоритм хеширования </a:t>
            </a:r>
            <a:r>
              <a:rPr lang="ru-RU" b="1" dirty="0"/>
              <a:t>SHA-256</a:t>
            </a:r>
            <a:r>
              <a:rPr lang="ru-RU" dirty="0"/>
              <a:t>, который обеспечивает более высокий уровень защиты от </a:t>
            </a:r>
            <a:r>
              <a:rPr lang="ru-RU" b="1" dirty="0" err="1"/>
              <a:t>bruteforce</a:t>
            </a:r>
            <a:r>
              <a:rPr lang="ru-RU" dirty="0"/>
              <a:t> атак. Процесс  хеширования проводится на стороне клиента и составляет от 5000 до 200.000 итераций, в зависимости от производительности.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целом вся информация у нас уже имеется, переходим в </a:t>
            </a:r>
            <a:r>
              <a:rPr lang="en-US" b="1" dirty="0" err="1"/>
              <a:t>Hashcat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E1B7B3-9031-5E4A-542A-A01DF1F4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825625"/>
            <a:ext cx="2857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86D010-A771-5A8B-11D2-9B41DBBC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38137"/>
            <a:ext cx="7658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D0B707-4EFE-36F0-C203-9FD18E48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6636"/>
            <a:ext cx="10515600" cy="54093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Здесь параметром </a:t>
            </a:r>
            <a:r>
              <a:rPr lang="en-US" b="1" dirty="0"/>
              <a:t>–m</a:t>
            </a:r>
            <a:r>
              <a:rPr lang="ru-RU" b="1" dirty="0"/>
              <a:t> </a:t>
            </a:r>
            <a:r>
              <a:rPr lang="ru-RU" dirty="0"/>
              <a:t>мы указали </a:t>
            </a:r>
            <a:r>
              <a:rPr lang="ru-RU" b="1" dirty="0"/>
              <a:t>10000</a:t>
            </a:r>
            <a:r>
              <a:rPr lang="ru-RU" dirty="0"/>
              <a:t>, что указывает утилите на хэш </a:t>
            </a:r>
            <a:r>
              <a:rPr lang="en-US" b="1" dirty="0"/>
              <a:t>pbkdf2_sha256</a:t>
            </a:r>
            <a:r>
              <a:rPr lang="ru-RU" dirty="0"/>
              <a:t>. Это мы нашли на странице утилиты с примерами хэшей: </a:t>
            </a:r>
            <a:r>
              <a:rPr lang="en-US" u="sng" dirty="0">
                <a:solidFill>
                  <a:srgbClr val="00B0F0"/>
                </a:solidFill>
                <a:hlinkClick r:id="rId2"/>
              </a:rPr>
              <a:t>https://hashcat.net/wiki/doku.php?id=example_hashes</a:t>
            </a:r>
            <a:endParaRPr lang="ru-RU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dirty="0"/>
              <a:t>Далее мы указали файл где хранится хэш:</a:t>
            </a:r>
            <a:r>
              <a:rPr lang="en-US" dirty="0"/>
              <a:t> </a:t>
            </a:r>
            <a:r>
              <a:rPr lang="en-US" b="1" dirty="0"/>
              <a:t>hash.txt</a:t>
            </a:r>
            <a:r>
              <a:rPr lang="en-US" dirty="0"/>
              <a:t>. </a:t>
            </a:r>
            <a:r>
              <a:rPr lang="ru-RU" dirty="0"/>
              <a:t>А также известный </a:t>
            </a:r>
            <a:r>
              <a:rPr lang="ru-RU" b="1" dirty="0" err="1"/>
              <a:t>вордлист</a:t>
            </a:r>
            <a:r>
              <a:rPr lang="ru-RU" dirty="0"/>
              <a:t> с паролями </a:t>
            </a:r>
            <a:r>
              <a:rPr lang="en-US" b="1" dirty="0"/>
              <a:t>rockyou.txt</a:t>
            </a:r>
            <a:r>
              <a:rPr lang="ru-RU" dirty="0"/>
              <a:t> из </a:t>
            </a:r>
            <a:r>
              <a:rPr lang="en-US" b="1" dirty="0" err="1"/>
              <a:t>github’a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https://github.com/brannondorsey/naive-hashcat/releases/download/data/rockyou.txt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Hashcat</a:t>
            </a:r>
            <a:r>
              <a:rPr lang="ru-RU" dirty="0"/>
              <a:t> прогоняет все данные из </a:t>
            </a:r>
            <a:r>
              <a:rPr lang="ru-RU" b="1" dirty="0" err="1"/>
              <a:t>вордлиста</a:t>
            </a:r>
            <a:r>
              <a:rPr lang="ru-RU" dirty="0"/>
              <a:t> по указанному хэшу в соответствии с солью и количеством итераций и сравнивает с исходным </a:t>
            </a:r>
            <a:r>
              <a:rPr lang="ru-RU" b="1" dirty="0" err="1"/>
              <a:t>хэшом</a:t>
            </a:r>
            <a:r>
              <a:rPr lang="ru-RU" dirty="0"/>
              <a:t>. Отсюда пароль – </a:t>
            </a:r>
            <a:r>
              <a:rPr lang="en-US" b="1" dirty="0"/>
              <a:t>anthony2404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Мы уже рассмотрели асимметричное и симметричное шифрование. Теперь встает вопрос о том, что делать с хэшами и как их взламывать. Разберем пример реального кейса с хэшами паролей пользователей одной известной </a:t>
            </a:r>
            <a:r>
              <a:rPr lang="ru-RU" dirty="0" err="1">
                <a:cs typeface="Times New Roman" panose="02020603050405020304" pitchFamily="18" charset="0"/>
              </a:rPr>
              <a:t>криптобиржи</a:t>
            </a:r>
            <a:r>
              <a:rPr lang="ru-RU" dirty="0">
                <a:cs typeface="Times New Roman" panose="02020603050405020304" pitchFamily="18" charset="0"/>
              </a:rPr>
              <a:t>. (далее будем называть просто «биржа» в целях сохранения репутации компании)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узнали что такое хэши, как их взламывать с помощью </a:t>
            </a:r>
            <a:r>
              <a:rPr lang="en-US" dirty="0" err="1"/>
              <a:t>hashcat</a:t>
            </a:r>
            <a:r>
              <a:rPr lang="ru-RU" dirty="0"/>
              <a:t>. А также рассмотрели реальный кейс из аудита по безопасности </a:t>
            </a:r>
            <a:r>
              <a:rPr lang="ru-RU" dirty="0" err="1"/>
              <a:t>криптобиржи</a:t>
            </a:r>
            <a:r>
              <a:rPr lang="ru-RU" dirty="0"/>
              <a:t>. Кстати, не рекомендую далее пытаться ломать хэши из чужих аккаунтов, </a:t>
            </a:r>
            <a:r>
              <a:rPr lang="ru-RU" dirty="0" err="1"/>
              <a:t>тк</a:t>
            </a:r>
            <a:r>
              <a:rPr lang="ru-RU" dirty="0"/>
              <a:t> компания уже поменяла способ шифрования, а также заморозила данные аккаунты.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Взлом “солёного” хэша на основе предложенного </a:t>
            </a:r>
            <a:r>
              <a:rPr lang="ru-RU" dirty="0" err="1"/>
              <a:t>вордлиста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E4CA7-FF03-96C4-C953-4FFFF2E5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Хэширование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082C3-21C6-04C5-88D7-57C0000A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Криптографическая хэш-функция</a:t>
            </a:r>
            <a:r>
              <a:rPr lang="ru-RU" dirty="0"/>
              <a:t>, чаще называемая просто </a:t>
            </a:r>
            <a:r>
              <a:rPr lang="ru-RU" b="1" dirty="0"/>
              <a:t>хэшем</a:t>
            </a:r>
            <a:r>
              <a:rPr lang="ru-RU" dirty="0"/>
              <a:t>, — это математический алгоритм, преобразовывающий произвольный массив данных в состоящую из букв и цифр строку фиксированной длины. Причем при условии использования того же типа хэша длина эта будет оставаться неизменной, вне зависимости от объема вводных данных. </a:t>
            </a:r>
          </a:p>
          <a:p>
            <a:pPr marL="0" indent="0">
              <a:buNone/>
            </a:pPr>
            <a:r>
              <a:rPr lang="ru-RU" b="1" dirty="0"/>
              <a:t>Криптостойкой хэш-функция </a:t>
            </a:r>
            <a:r>
              <a:rPr lang="ru-RU" dirty="0"/>
              <a:t>может быть только в том случае, если выполняются главные требования: </a:t>
            </a:r>
          </a:p>
          <a:p>
            <a:r>
              <a:rPr lang="ru-RU" b="1" dirty="0"/>
              <a:t>стойкость к восстановлению </a:t>
            </a:r>
            <a:r>
              <a:rPr lang="ru-RU" dirty="0" err="1"/>
              <a:t>хэшируемых</a:t>
            </a:r>
            <a:r>
              <a:rPr lang="ru-RU" dirty="0"/>
              <a:t> данных</a:t>
            </a:r>
          </a:p>
          <a:p>
            <a:r>
              <a:rPr lang="ru-RU" b="1" dirty="0"/>
              <a:t>стойкость к коллизиям</a:t>
            </a:r>
            <a:r>
              <a:rPr lang="ru-RU" dirty="0"/>
              <a:t>, то есть образованию из двух разных массивов данных двух одинаковых значений хэша.</a:t>
            </a:r>
          </a:p>
          <a:p>
            <a:pPr marL="0" indent="0">
              <a:buNone/>
            </a:pPr>
            <a:r>
              <a:rPr lang="ru-RU" dirty="0"/>
              <a:t>Интересно, что под данные требования формально не подпадает ни один из существующих алгоритмов, поскольку нахождение обратного </a:t>
            </a:r>
            <a:r>
              <a:rPr lang="ru-RU" dirty="0" err="1"/>
              <a:t>хешу</a:t>
            </a:r>
            <a:r>
              <a:rPr lang="ru-RU" dirty="0"/>
              <a:t> значения — вопрос лишь вычислительных мощностей.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74038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F76138-0C6A-92EE-0790-52168B01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8"/>
            <a:ext cx="10515600" cy="58714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контексте криптовалют, таких как Биткоин, транзакции после хэширования на выходе выглядят как набор символов определённой алгоритмом длины (Биткоин использует </a:t>
            </a:r>
            <a:r>
              <a:rPr lang="ru-RU" b="1" dirty="0"/>
              <a:t>SHA-256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/>
              <a:t>Input</a:t>
            </a:r>
            <a:r>
              <a:rPr lang="ru-RU" b="1" dirty="0"/>
              <a:t>-</a:t>
            </a:r>
            <a:r>
              <a:rPr lang="ru-RU" dirty="0"/>
              <a:t> вводимые данные, </a:t>
            </a:r>
            <a:r>
              <a:rPr lang="ru-RU" b="1" dirty="0" err="1"/>
              <a:t>hash</a:t>
            </a:r>
            <a:r>
              <a:rPr lang="ru-RU" b="1" dirty="0"/>
              <a:t>-</a:t>
            </a:r>
            <a:r>
              <a:rPr lang="ru-RU" dirty="0"/>
              <a:t> хэш</a:t>
            </a:r>
          </a:p>
          <a:p>
            <a:pPr marL="0" indent="0">
              <a:buNone/>
            </a:pPr>
            <a:r>
              <a:rPr lang="ru-RU" dirty="0"/>
              <a:t>Как видите, в случае </a:t>
            </a:r>
            <a:r>
              <a:rPr lang="ru-RU" b="1" dirty="0"/>
              <a:t>SHA-256</a:t>
            </a:r>
            <a:r>
              <a:rPr lang="ru-RU" dirty="0"/>
              <a:t>, независимо от того, насколько объёмные ваши вводимые данные (</a:t>
            </a:r>
            <a:r>
              <a:rPr lang="ru-RU" b="1" dirty="0" err="1"/>
              <a:t>input</a:t>
            </a:r>
            <a:r>
              <a:rPr lang="ru-RU" dirty="0"/>
              <a:t>), вывод всегда будет иметь фиксированную </a:t>
            </a:r>
            <a:r>
              <a:rPr lang="ru-RU" b="1" dirty="0"/>
              <a:t>256-битную</a:t>
            </a:r>
            <a:r>
              <a:rPr lang="ru-RU" dirty="0"/>
              <a:t> длину. Это крайне необходимо, когда вы имеете дело с огромным количеством данных и транзакций. Таким образом, вместо того, чтобы помнить вводимые данные, которые могут быть огромными, вы можете просто запомнить хэш и отслеживать его.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42158A-D44D-C29E-A29E-BF2F12AC3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04" b="11706"/>
          <a:stretch/>
        </p:blipFill>
        <p:spPr>
          <a:xfrm>
            <a:off x="1690185" y="1710240"/>
            <a:ext cx="8811629" cy="20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F76C6-CBEB-2850-7E09-6BAE9DCD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Безопасный хэш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91ED-97CF-F14F-4F78-C0F44CF2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Существуют определенные свойства, которые должна иметь криптографическая хэш-функция, чтобы считаться безопасной:</a:t>
            </a:r>
          </a:p>
          <a:p>
            <a:r>
              <a:rPr lang="ru-RU" b="1" dirty="0"/>
              <a:t>Свойство 1: </a:t>
            </a:r>
            <a:r>
              <a:rPr lang="ru-RU" b="1" dirty="0" err="1"/>
              <a:t>Детерминированние</a:t>
            </a:r>
            <a:br>
              <a:rPr lang="ru-RU" dirty="0"/>
            </a:br>
            <a:r>
              <a:rPr lang="ru-RU" dirty="0"/>
              <a:t>Это означает, что независимо от того, сколько раз вы анализируете определенный вход через хэш-функцию, вы всегда получите тот же результат. Это важно, потому что если вы будете получать разные хэши каждый раз, будет невозможно отслеживать ввод.</a:t>
            </a:r>
          </a:p>
          <a:p>
            <a:r>
              <a:rPr lang="ru-RU" b="1" dirty="0"/>
              <a:t>Свойство 2: Быстрое вычисление</a:t>
            </a:r>
            <a:br>
              <a:rPr lang="ru-RU" dirty="0"/>
            </a:br>
            <a:r>
              <a:rPr lang="ru-RU" dirty="0"/>
              <a:t>Хэш-функция должна быть способна быстро возвращать хэш-вход. Если процесс не достаточно быстрый, система просто не будет эффективна.</a:t>
            </a:r>
          </a:p>
          <a:p>
            <a:r>
              <a:rPr lang="ru-RU" b="1" dirty="0"/>
              <a:t>Свойство 3: Сложность обратного вычисления</a:t>
            </a:r>
            <a:br>
              <a:rPr lang="ru-RU" dirty="0"/>
            </a:br>
            <a:r>
              <a:rPr lang="ru-RU" dirty="0"/>
              <a:t>Сложность обратного вычисления означает, что с учетом H (A) невозможно определить A, где A – вводимые данные и H(А) – хэш. Обратите внимание на использование слова “</a:t>
            </a:r>
            <a:r>
              <a:rPr lang="ru-RU" u="sng" dirty="0"/>
              <a:t>невозможно</a:t>
            </a:r>
            <a:r>
              <a:rPr lang="ru-RU" dirty="0"/>
              <a:t>” вместо слова “</a:t>
            </a:r>
            <a:r>
              <a:rPr lang="ru-RU" u="sng" dirty="0"/>
              <a:t>неосуществимо</a:t>
            </a:r>
            <a:r>
              <a:rPr lang="ru-RU" dirty="0"/>
              <a:t>”. Мы уже знаем, что определить исходные данные по их хэш-значению можно. Возьмем пример.</a:t>
            </a:r>
          </a:p>
        </p:txBody>
      </p:sp>
    </p:spTree>
    <p:extLst>
      <p:ext uri="{BB962C8B-B14F-4D97-AF65-F5344CB8AC3E}">
        <p14:creationId xmlns:p14="http://schemas.microsoft.com/office/powerpoint/2010/main" val="37626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6DDA4-F680-C038-C25B-63CE28F1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B7BB8-07C0-F24C-EF1A-90C53425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Предположим, вы играете в кости, а итоговое число — это хэш числа, которое появляется из кости. Как вы сможете определить, что такое исходный номер? Просто все, что вам нужно сделать, — это найти хэши всех чисел от 1 до 6 и сравнить. Поскольку хэш-функции детерминированы, хэш конкретного номера всегда будет одним и тем же, поэтому вы можете просто сравнить хэши и узнать исходный номер.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это работает только тогда, когда данный объем данных очень мал. Что происходит, когда у вас есть огромный объем данных? Предположим, вы имеете дело с </a:t>
            </a:r>
            <a:r>
              <a:rPr lang="ru-RU" b="1" dirty="0"/>
              <a:t>128-битным</a:t>
            </a:r>
            <a:r>
              <a:rPr lang="ru-RU" dirty="0"/>
              <a:t> хэшем. Единственный метод, с помощью которого вы должны найти исходные данные, — это метод «</a:t>
            </a:r>
            <a:r>
              <a:rPr lang="ru-RU" b="1" dirty="0"/>
              <a:t>грубой силы</a:t>
            </a:r>
            <a:r>
              <a:rPr lang="ru-RU" dirty="0"/>
              <a:t>». Метод «</a:t>
            </a:r>
            <a:r>
              <a:rPr lang="ru-RU" b="1" dirty="0"/>
              <a:t>грубой силы</a:t>
            </a:r>
            <a:r>
              <a:rPr lang="ru-RU" dirty="0"/>
              <a:t>» означает, что вам нужно выбрать случайный ввод, </a:t>
            </a:r>
            <a:r>
              <a:rPr lang="ru-RU" dirty="0" err="1"/>
              <a:t>хэшировать</a:t>
            </a:r>
            <a:r>
              <a:rPr lang="ru-RU" dirty="0"/>
              <a:t> его, а затем сравнить результат с исследуемым хэшем и повторить, пока не найдете совпадение.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50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3FEF6-C2A6-9FBE-1DE2-831659B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Вероятные исходы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03C67-8EAD-1E7C-02E1-D2AEE6C9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Лучший сценарий</a:t>
            </a:r>
            <a:r>
              <a:rPr lang="ru-RU" dirty="0"/>
              <a:t>: вы получаете свой ответ при первой же попытке. Вы действительно должны быть самым счастливым человеком в мире, чтобы это произошло. Вероятность такого события ничтожна.</a:t>
            </a:r>
          </a:p>
          <a:p>
            <a:r>
              <a:rPr lang="ru-RU" b="1" dirty="0"/>
              <a:t>Худший сценарий</a:t>
            </a:r>
            <a:r>
              <a:rPr lang="ru-RU" dirty="0"/>
              <a:t>: вы получаете ответ после 2 ^ 128 — 1 раз. Это означает, что вы найдете свой ответ в конце всех вычислений данных (один шанс из 340282366920938463463374607431768211456)</a:t>
            </a:r>
          </a:p>
          <a:p>
            <a:r>
              <a:rPr lang="ru-RU" b="1" dirty="0"/>
              <a:t>Средний сценарий</a:t>
            </a:r>
            <a:r>
              <a:rPr lang="ru-RU" dirty="0"/>
              <a:t>: вы найдете его где-то посередине, поэтому в основном после 2 ^ 128/2 = 2 ^ 127 попыток. Иными словами, это огромное количество.</a:t>
            </a:r>
          </a:p>
          <a:p>
            <a:pPr marL="0" indent="0">
              <a:buNone/>
            </a:pPr>
            <a:r>
              <a:rPr lang="ru-RU" dirty="0"/>
              <a:t>Вернемся к свойствам</a:t>
            </a:r>
          </a:p>
        </p:txBody>
      </p:sp>
    </p:spTree>
    <p:extLst>
      <p:ext uri="{BB962C8B-B14F-4D97-AF65-F5344CB8AC3E}">
        <p14:creationId xmlns:p14="http://schemas.microsoft.com/office/powerpoint/2010/main" val="240354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DB5078-A14E-869F-6A89-A19854D7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3"/>
            <a:ext cx="10515600" cy="5471110"/>
          </a:xfrm>
        </p:spPr>
        <p:txBody>
          <a:bodyPr>
            <a:normAutofit/>
          </a:bodyPr>
          <a:lstStyle/>
          <a:p>
            <a:r>
              <a:rPr lang="ru-RU" b="1" dirty="0"/>
              <a:t>Свойство 4: Небольшие изменения в вводимых данных изменяют хэш</a:t>
            </a:r>
            <a:br>
              <a:rPr lang="ru-RU" b="1" dirty="0"/>
            </a:br>
            <a:r>
              <a:rPr lang="ru-RU" dirty="0"/>
              <a:t>Даже если вы внесете небольшие изменения в исходные данные, изменения, которые будут отражены в хэше, будут огромными. Давайте проверим с помощью </a:t>
            </a:r>
            <a:r>
              <a:rPr lang="ru-RU" b="1" dirty="0"/>
              <a:t>SHA-256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Видите? Даже если вы только что изменили регистр первой буквы, обратите внимание, насколько это повлияло на выходной хэш. Это необходимая функция, так как свойство хэширования приводит к одному из основных качеств </a:t>
            </a:r>
            <a:r>
              <a:rPr lang="ru-RU" b="1" dirty="0" err="1"/>
              <a:t>блокчейна</a:t>
            </a:r>
            <a:r>
              <a:rPr lang="ru-RU" dirty="0"/>
              <a:t> – его неизменности.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6E468D-8E81-BC4E-0F72-FA89AEE5A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63" r="3082" b="6283"/>
          <a:stretch/>
        </p:blipFill>
        <p:spPr>
          <a:xfrm>
            <a:off x="1291013" y="2679408"/>
            <a:ext cx="960997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1D26233-2F0E-96B8-AA79-97E2CCFF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Свойство 5: Коллизионная устойчивость</a:t>
            </a:r>
            <a:br>
              <a:rPr lang="ru-RU" dirty="0"/>
            </a:br>
            <a:r>
              <a:rPr lang="ru-RU" dirty="0"/>
              <a:t>Учитывая два разных типа исходных данных A и B, где H (A) и H (B) являются их соответствующими хэшами, для H (A) не может быть равен H (B). Это означает, что, по большей части, каждый вход будет иметь свой собственный уникальный хэш.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Предположим, у вас есть </a:t>
            </a:r>
            <a:r>
              <a:rPr lang="ru-RU" b="1" dirty="0"/>
              <a:t>128-битный</a:t>
            </a:r>
            <a:r>
              <a:rPr lang="ru-RU" dirty="0"/>
              <a:t> хэш, который имеет 2 ^ 128 различных вероятностей. Используя парадокс дня рождения, у вас есть 50% шанс разбить коллизионную устойчивость </a:t>
            </a:r>
            <a:r>
              <a:rPr lang="ru-RU" dirty="0" err="1"/>
              <a:t>sqrt</a:t>
            </a:r>
            <a:r>
              <a:rPr lang="ru-RU" dirty="0"/>
              <a:t> (2 ^ 128) = 2 ^ 64.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вы заметили, намного легче разрушить коллизионную устойчивость, нежели найти обратное вычисление хэша. Для этого обычно требуется много времени. Итак, если вы используете такую функцию, как </a:t>
            </a:r>
            <a:r>
              <a:rPr lang="ru-RU" b="1" dirty="0"/>
              <a:t>SHA-256</a:t>
            </a:r>
            <a:r>
              <a:rPr lang="ru-RU" dirty="0"/>
              <a:t>, можно с уверенностью предположить, что если H (A) = H (B), то A = B.</a:t>
            </a:r>
          </a:p>
        </p:txBody>
      </p:sp>
    </p:spTree>
    <p:extLst>
      <p:ext uri="{BB962C8B-B14F-4D97-AF65-F5344CB8AC3E}">
        <p14:creationId xmlns:p14="http://schemas.microsoft.com/office/powerpoint/2010/main" val="3203671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1607</Words>
  <Application>Microsoft Office PowerPoint</Application>
  <PresentationFormat>Широкоэкранный</PresentationFormat>
  <Paragraphs>92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Тема Office</vt:lpstr>
      <vt:lpstr>Криптография Hashcat</vt:lpstr>
      <vt:lpstr>Введение</vt:lpstr>
      <vt:lpstr>Хэширование</vt:lpstr>
      <vt:lpstr>Презентация PowerPoint</vt:lpstr>
      <vt:lpstr>Безопасный хэш</vt:lpstr>
      <vt:lpstr>Пример</vt:lpstr>
      <vt:lpstr>Вероятные исходы</vt:lpstr>
      <vt:lpstr>Презентация PowerPoint</vt:lpstr>
      <vt:lpstr>Презентация PowerPoint</vt:lpstr>
      <vt:lpstr>Солим пароли</vt:lpstr>
      <vt:lpstr>Презентация PowerPoint</vt:lpstr>
      <vt:lpstr>Разберем пример</vt:lpstr>
      <vt:lpstr>Реальный кейс</vt:lpstr>
      <vt:lpstr>Утилита Hashcat</vt:lpstr>
      <vt:lpstr>Вернемся к нашему примеру</vt:lpstr>
      <vt:lpstr>Разбираем хэш</vt:lpstr>
      <vt:lpstr>pbkdf2_sha256</vt:lpstr>
      <vt:lpstr>Презентация PowerPoint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150</cp:revision>
  <dcterms:created xsi:type="dcterms:W3CDTF">2022-06-18T22:46:52Z</dcterms:created>
  <dcterms:modified xsi:type="dcterms:W3CDTF">2022-07-28T23:25:27Z</dcterms:modified>
</cp:coreProperties>
</file>