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7" r:id="rId4"/>
    <p:sldId id="258" r:id="rId5"/>
    <p:sldId id="259" r:id="rId6"/>
    <p:sldId id="260" r:id="rId7"/>
    <p:sldId id="265" r:id="rId8"/>
    <p:sldId id="266" r:id="rId9"/>
    <p:sldId id="261" r:id="rId10"/>
    <p:sldId id="267" r:id="rId11"/>
    <p:sldId id="268" r:id="rId12"/>
    <p:sldId id="262" r:id="rId13"/>
    <p:sldId id="263" r:id="rId14"/>
    <p:sldId id="264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9" r:id="rId23"/>
    <p:sldId id="283" r:id="rId24"/>
    <p:sldId id="284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99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5E98-3B29-493C-A56F-6E26E80BE892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6890-1844-4D0F-B85C-200288EF6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00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5E98-3B29-493C-A56F-6E26E80BE892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6890-1844-4D0F-B85C-200288EF6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46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5E98-3B29-493C-A56F-6E26E80BE892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6890-1844-4D0F-B85C-200288EF6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17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5E98-3B29-493C-A56F-6E26E80BE892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6890-1844-4D0F-B85C-200288EF6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96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5E98-3B29-493C-A56F-6E26E80BE892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6890-1844-4D0F-B85C-200288EF6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53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5E98-3B29-493C-A56F-6E26E80BE892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6890-1844-4D0F-B85C-200288EF6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02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5E98-3B29-493C-A56F-6E26E80BE892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6890-1844-4D0F-B85C-200288EF6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32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5E98-3B29-493C-A56F-6E26E80BE892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6890-1844-4D0F-B85C-200288EF6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5E98-3B29-493C-A56F-6E26E80BE892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6890-1844-4D0F-B85C-200288EF6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57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5E98-3B29-493C-A56F-6E26E80BE892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6890-1844-4D0F-B85C-200288EF6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7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5E98-3B29-493C-A56F-6E26E80BE892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6890-1844-4D0F-B85C-200288EF6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48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5E98-3B29-493C-A56F-6E26E80BE892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D6890-1844-4D0F-B85C-200288EF6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07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69123"/>
            <a:ext cx="9144000" cy="23876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Reverse engineering</a:t>
            </a:r>
            <a:br>
              <a:rPr lang="ru-RU" dirty="0"/>
            </a:br>
            <a:r>
              <a:rPr lang="ru-RU" dirty="0"/>
              <a:t>Анализ исходного кода</a:t>
            </a:r>
            <a:br>
              <a:rPr lang="ru-RU" dirty="0"/>
            </a:br>
            <a:r>
              <a:rPr lang="ru-RU" dirty="0"/>
              <a:t>С++</a:t>
            </a:r>
          </a:p>
        </p:txBody>
      </p:sp>
    </p:spTree>
    <p:extLst>
      <p:ext uri="{BB962C8B-B14F-4D97-AF65-F5344CB8AC3E}">
        <p14:creationId xmlns:p14="http://schemas.microsoft.com/office/powerpoint/2010/main" val="370017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конструкции ветвления</a:t>
            </a:r>
            <a:br>
              <a:rPr lang="ru-RU" dirty="0"/>
            </a:br>
            <a:r>
              <a:rPr lang="ru-RU" dirty="0"/>
              <a:t>Комбинация </a:t>
            </a:r>
            <a:r>
              <a:rPr lang="en-US" dirty="0"/>
              <a:t>if/else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86254" y="1825625"/>
            <a:ext cx="356754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коде реализовано следующее: если переменная </a:t>
            </a:r>
            <a:r>
              <a:rPr lang="en-US" b="1" dirty="0" err="1"/>
              <a:t>num</a:t>
            </a:r>
            <a:r>
              <a:rPr lang="ru-RU" dirty="0"/>
              <a:t> меньше 10-вывести сообщение, иначе- вывести другое сообщение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219324"/>
            <a:ext cx="6491554" cy="148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23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20872" y="1825625"/>
            <a:ext cx="48329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Каждому оператору </a:t>
            </a:r>
            <a:r>
              <a:rPr lang="ru-RU" b="1" dirty="0" err="1"/>
              <a:t>if</a:t>
            </a:r>
            <a:r>
              <a:rPr lang="ru-RU" dirty="0"/>
              <a:t> соответствует только один оператор </a:t>
            </a:r>
            <a:r>
              <a:rPr lang="ru-RU" b="1" dirty="0" err="1"/>
              <a:t>else</a:t>
            </a:r>
            <a:r>
              <a:rPr lang="ru-RU" dirty="0"/>
              <a:t>. Совокупность этих операторов — </a:t>
            </a:r>
            <a:r>
              <a:rPr lang="ru-RU" b="1" dirty="0" err="1"/>
              <a:t>else</a:t>
            </a:r>
            <a:r>
              <a:rPr lang="ru-RU" b="1" dirty="0"/>
              <a:t> </a:t>
            </a:r>
            <a:r>
              <a:rPr lang="ru-RU" b="1" dirty="0" err="1"/>
              <a:t>if</a:t>
            </a:r>
            <a:r>
              <a:rPr lang="ru-RU" dirty="0"/>
              <a:t> означает, что если не выполнилось предыдущее условие, то проверить данное. Если ни одно из условий не верно, то выполняется тело оператора </a:t>
            </a:r>
            <a:r>
              <a:rPr lang="ru-RU" b="1" dirty="0" err="1"/>
              <a:t>else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48" y="2482850"/>
            <a:ext cx="5843387" cy="16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9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цикла С++</a:t>
            </a:r>
            <a:br>
              <a:rPr lang="ru-RU" dirty="0"/>
            </a:br>
            <a:r>
              <a:rPr lang="ru-RU" dirty="0"/>
              <a:t>Цикл </a:t>
            </a:r>
            <a:r>
              <a:rPr lang="en-US" dirty="0"/>
              <a:t>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4472" y="1825625"/>
            <a:ext cx="52393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Цикл </a:t>
            </a:r>
            <a:r>
              <a:rPr lang="en-US" dirty="0"/>
              <a:t>while </a:t>
            </a:r>
            <a:r>
              <a:rPr lang="ru-RU" dirty="0"/>
              <a:t>выполняет код пока истинно его условие, </a:t>
            </a:r>
            <a:r>
              <a:rPr lang="ru-RU" dirty="0" err="1"/>
              <a:t>т.е</a:t>
            </a:r>
            <a:r>
              <a:rPr lang="ru-RU" dirty="0"/>
              <a:t> возвращает </a:t>
            </a:r>
            <a:r>
              <a:rPr lang="en-US" dirty="0"/>
              <a:t>true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Затем в фигурных скобках идет набор инструкций, которые составляют тело цикла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" y="2553422"/>
            <a:ext cx="5392685" cy="11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9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с </a:t>
            </a:r>
            <a:r>
              <a:rPr lang="en-US" dirty="0"/>
              <a:t>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84290" y="1825625"/>
            <a:ext cx="426950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Вывод квадратов чисел от 1 до 10.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01" y="2114982"/>
            <a:ext cx="64103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8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241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Цикл </a:t>
            </a:r>
            <a:r>
              <a:rPr lang="en-US" dirty="0"/>
              <a:t>for </a:t>
            </a:r>
            <a:r>
              <a:rPr lang="ru-RU" dirty="0"/>
              <a:t>имеет следующее определение:</a:t>
            </a:r>
          </a:p>
          <a:p>
            <a:r>
              <a:rPr lang="ru-RU" b="1" dirty="0"/>
              <a:t>Выражение_1 </a:t>
            </a:r>
            <a:r>
              <a:rPr lang="ru-RU" dirty="0"/>
              <a:t>представляет собой установку начальных условий, чаще всего инициализация счётчиков- вспомогательных переменных для контроля за циклом.</a:t>
            </a:r>
          </a:p>
          <a:p>
            <a:r>
              <a:rPr lang="ru-RU" b="1" dirty="0"/>
              <a:t>Выражение_2 </a:t>
            </a:r>
            <a:r>
              <a:rPr lang="ru-RU" dirty="0"/>
              <a:t>представляет собой условие выполнение цикла, чаще всего операция сравнения.</a:t>
            </a:r>
          </a:p>
          <a:p>
            <a:r>
              <a:rPr lang="ru-RU" b="1" dirty="0"/>
              <a:t>Выражение_3 </a:t>
            </a:r>
            <a:r>
              <a:rPr lang="ru-RU" dirty="0"/>
              <a:t>- изменение параметров цикла, </a:t>
            </a:r>
            <a:r>
              <a:rPr lang="ru-RU" dirty="0" err="1"/>
              <a:t>т.е</a:t>
            </a:r>
            <a:r>
              <a:rPr lang="ru-RU" dirty="0"/>
              <a:t> увеличение счётчика.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395" y="2232025"/>
            <a:ext cx="4891124" cy="219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6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работы с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53983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Перепишем программу вывода квадратов чисел с цикла </a:t>
            </a:r>
            <a:r>
              <a:rPr lang="en-US" b="1" dirty="0"/>
              <a:t>while</a:t>
            </a:r>
            <a:r>
              <a:rPr lang="en-US" dirty="0"/>
              <a:t> </a:t>
            </a:r>
            <a:r>
              <a:rPr lang="ru-RU" dirty="0"/>
              <a:t>на цикл </a:t>
            </a:r>
            <a:r>
              <a:rPr lang="en-US" b="1" dirty="0"/>
              <a:t>for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035" y="2734469"/>
            <a:ext cx="63912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3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Конструкция </a:t>
            </a:r>
            <a:r>
              <a:rPr lang="en-US" dirty="0"/>
              <a:t>do/while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546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цикле </a:t>
            </a:r>
            <a:r>
              <a:rPr lang="ru-RU" b="1" dirty="0" err="1"/>
              <a:t>do</a:t>
            </a:r>
            <a:r>
              <a:rPr lang="ru-RU" dirty="0"/>
              <a:t> сначала выполняется код цикла, а потом происходит проверка условия в инструкции </a:t>
            </a:r>
            <a:r>
              <a:rPr lang="ru-RU" b="1" dirty="0" err="1"/>
              <a:t>while</a:t>
            </a:r>
            <a:r>
              <a:rPr lang="ru-RU" dirty="0"/>
              <a:t>. И пока это условие истинно, то есть не равно 0, то цикл повторяется. Формальное определение цикла: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061" y="2415164"/>
            <a:ext cx="43243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99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работы с </a:t>
            </a:r>
            <a:r>
              <a:rPr lang="en-US" dirty="0"/>
              <a:t>do/while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10572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Программа будет выводить все значения переменной </a:t>
            </a:r>
            <a:r>
              <a:rPr lang="en-US" dirty="0" err="1"/>
              <a:t>i</a:t>
            </a:r>
            <a:r>
              <a:rPr lang="ru-RU" dirty="0"/>
              <a:t>, пока она не станет равной 0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78" y="1690688"/>
            <a:ext cx="4391025" cy="3200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4977966"/>
            <a:ext cx="37052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69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Расширенное представление данных.</a:t>
            </a:r>
            <a:br>
              <a:rPr lang="ru-RU" dirty="0"/>
            </a:br>
            <a:r>
              <a:rPr lang="ru-RU" dirty="0"/>
              <a:t>Массивы, строки.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языке С++ наряду с простыми переменными существуют более сложные типы данных, такие как массивы, структуры, объединения и перечисления. Представленные типы упрощают программирование ряда задач, связанных, например, с представлением сигнала или изображения в памяти компьютера, объединением разнородных данных в одной переменной, использованием осмысленных имен вместо чисел и т.п. </a:t>
            </a:r>
          </a:p>
        </p:txBody>
      </p:sp>
    </p:spTree>
    <p:extLst>
      <p:ext uri="{BB962C8B-B14F-4D97-AF65-F5344CB8AC3E}">
        <p14:creationId xmlns:p14="http://schemas.microsoft.com/office/powerpoint/2010/main" val="415351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08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Представление данных в виде отдельных переменных не всегда достаточно при программировании реальных задач. Например, для представления поведения сигнала во времени или хранения информации об изображении удобно использовать специальный тип данных – массивы. Одномерные массивы можно ассоциировать с компонентами вектора, а двумерные – с матрицами. В общем случае массив – это набор элементов данных одного типа, для объявления которого используется следующий синтаксис: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765" y="4422919"/>
            <a:ext cx="7019925" cy="342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74" y="4912302"/>
            <a:ext cx="9021234" cy="16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2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65E64-DE57-4AD4-AF65-C92DB388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A4FD7E-7D64-CBEC-0DDF-1FEF732F4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Обратная разработка (англ. </a:t>
            </a:r>
            <a:r>
              <a:rPr lang="ru-RU" b="1" dirty="0" err="1"/>
              <a:t>Reverse</a:t>
            </a:r>
            <a:r>
              <a:rPr lang="ru-RU" b="1" dirty="0"/>
              <a:t> Engineering) </a:t>
            </a:r>
            <a:r>
              <a:rPr lang="ru-RU" dirty="0"/>
              <a:t>- метод исследования устройств или программного обеспечения с целью понять принцип его работы или обнаружить недокументированные возможности. В информационной безопасности она занимает значительную роль, благодаря ей специалисты в области ИБ могут исследовать вредоносные приложения, разбираться как они работают для последующего, например, составления сигнатур в базы антивирусов и защиты других пользователей от предстоящей цифровой угрозы.</a:t>
            </a:r>
          </a:p>
        </p:txBody>
      </p:sp>
    </p:spTree>
    <p:extLst>
      <p:ext uri="{BB962C8B-B14F-4D97-AF65-F5344CB8AC3E}">
        <p14:creationId xmlns:p14="http://schemas.microsoft.com/office/powerpoint/2010/main" val="2985986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85387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Как видно из примеров, объявление массивов отличается от объявления обычных переменных наличием квадратных скобок []. Также имена массивов выбираются по тем же правилам, что и имена переменных. Обращение к отдельному элементу массива осуществляется по номеру его индекса. В языке С++ предусмотрена возможность инициализации массива в момент его объявления, например, таким образом: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073" y="3523312"/>
            <a:ext cx="7052397" cy="16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95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Двумерные 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52929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хранения некоторых видов информации, например, изображений удобно пользоваться двумерными массивами. Объявление двумерных массивов осуществляется следующим образом: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3938949"/>
            <a:ext cx="119253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96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255" y="1797916"/>
            <a:ext cx="39277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языке C++ для удобной работы со строками есть класс </a:t>
            </a:r>
            <a:r>
              <a:rPr lang="ru-RU" dirty="0" err="1"/>
              <a:t>string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Строки можно объявлять и одновременно присваивать им значения: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63" y="2152506"/>
            <a:ext cx="6700837" cy="34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79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 и динамическое представление данных в С++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Гибкость языка С++ во многом достигается благодаря наличию механизма работы с памятью компьютера через указатели. Это позволяет создавать динамические переменные, массивы и более сложную организацию данных, которые существенно облегчают задачи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4096556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408478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При объявлении переменных, структур, объединений и т.п. операционная система выделяет необходимый объем памяти для хранения данных программы. В языке С++ имеется механизм работы с переменными через их адрес. Для этого необходимо объявить указатель соответствующего типа. Указатель объявляется также как и переменная, но перед его именем ставится символ ‘*’.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345111" cy="338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5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ООП в С++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Кроме использования встроенных типов, таких как </a:t>
            </a:r>
            <a:r>
              <a:rPr lang="ru-RU" dirty="0" err="1"/>
              <a:t>int</a:t>
            </a:r>
            <a:r>
              <a:rPr lang="ru-RU" dirty="0"/>
              <a:t>, </a:t>
            </a:r>
            <a:r>
              <a:rPr lang="ru-RU" dirty="0" err="1"/>
              <a:t>double</a:t>
            </a:r>
            <a:r>
              <a:rPr lang="ru-RU" dirty="0"/>
              <a:t> и т.д., мы можем определять свои собственные типы или классы. Класс представляет составной тип, который может использовать другие типы.</a:t>
            </a:r>
          </a:p>
          <a:p>
            <a:r>
              <a:rPr lang="ru-RU" dirty="0"/>
              <a:t>Класс предназначен для описания некоторого типа объектов. То есть по сути класс является планом объекта. А объект представляет конкретное воплощение класса, его реализацию.</a:t>
            </a:r>
          </a:p>
          <a:p>
            <a:r>
              <a:rPr lang="ru-RU" dirty="0"/>
              <a:t>Класс может определять переменные и константы для хранения состояния объекта и функции для определения поведения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3692754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491182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Для определения класса применяется ключевое слово </a:t>
            </a:r>
            <a:r>
              <a:rPr lang="ru-RU" b="1" dirty="0" err="1"/>
              <a:t>class</a:t>
            </a:r>
            <a:r>
              <a:rPr lang="ru-RU" dirty="0"/>
              <a:t>, после которого идет собственно название класса. В данном случае класс называется </a:t>
            </a:r>
            <a:r>
              <a:rPr lang="ru-RU" b="1" dirty="0" err="1"/>
              <a:t>Person</a:t>
            </a:r>
            <a:r>
              <a:rPr lang="ru-RU" dirty="0"/>
              <a:t> и представляет человека. После названия класса идет тело класса. Класс </a:t>
            </a:r>
            <a:r>
              <a:rPr lang="ru-RU" b="1" dirty="0" err="1"/>
              <a:t>Person</a:t>
            </a:r>
            <a:r>
              <a:rPr lang="ru-RU" dirty="0"/>
              <a:t> имеет две переменных </a:t>
            </a:r>
            <a:r>
              <a:rPr lang="ru-RU" b="1" dirty="0" err="1"/>
              <a:t>name</a:t>
            </a:r>
            <a:r>
              <a:rPr lang="ru-RU" dirty="0"/>
              <a:t> и </a:t>
            </a:r>
            <a:r>
              <a:rPr lang="ru-RU" b="1" dirty="0" err="1"/>
              <a:t>age</a:t>
            </a:r>
            <a:r>
              <a:rPr lang="ru-RU" dirty="0"/>
              <a:t>, которые предназначены для хранения имени и возраста человека соответственно. Также класс определяет функцию </a:t>
            </a:r>
            <a:r>
              <a:rPr lang="ru-RU" b="1" dirty="0" err="1"/>
              <a:t>move</a:t>
            </a:r>
            <a:r>
              <a:rPr lang="ru-RU" dirty="0"/>
              <a:t>, которая выводит строку на консоль. Также стоит обратить внимание на модификатор доступа </a:t>
            </a:r>
            <a:r>
              <a:rPr lang="ru-RU" b="1" dirty="0" err="1"/>
              <a:t>public</a:t>
            </a:r>
            <a:r>
              <a:rPr lang="ru-RU" b="1" dirty="0"/>
              <a:t>:</a:t>
            </a:r>
            <a:r>
              <a:rPr lang="ru-RU" dirty="0"/>
              <a:t>, который указывает, что идущие после него переменные и функции будут доступны извне, из внешнего кода.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169" y="1901612"/>
            <a:ext cx="6045777" cy="41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56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1C81B-6232-9A48-F7EF-2D2101F9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F1233E-A46A-9EA2-3222-97D8D078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Сегодня вы познакомились с языком </a:t>
            </a:r>
            <a:r>
              <a:rPr lang="en-US" dirty="0"/>
              <a:t>C++. </a:t>
            </a:r>
            <a:r>
              <a:rPr lang="ru-RU" dirty="0"/>
              <a:t>Во время моего обучения курс по С</a:t>
            </a:r>
            <a:r>
              <a:rPr lang="en-US" dirty="0"/>
              <a:t>++</a:t>
            </a:r>
            <a:r>
              <a:rPr lang="ru-RU" dirty="0"/>
              <a:t> давался как основа, необходимая в последующем для изучения остальных языков. Во-первых семейство </a:t>
            </a:r>
            <a:r>
              <a:rPr lang="en-US" dirty="0"/>
              <a:t>C</a:t>
            </a:r>
            <a:r>
              <a:rPr lang="ru-RU" dirty="0"/>
              <a:t> – это </a:t>
            </a:r>
            <a:r>
              <a:rPr lang="en-US" dirty="0"/>
              <a:t>C#, C, C++. </a:t>
            </a:r>
            <a:r>
              <a:rPr lang="ru-RU" dirty="0"/>
              <a:t>Их синтаксис примерно одинаков. Во-вторых, крайне удобно потом перескочить на </a:t>
            </a:r>
            <a:r>
              <a:rPr lang="en-US" dirty="0"/>
              <a:t>java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01855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DD1BD-833B-17F8-CE82-2A8434EE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0AC93D-E0CF-F536-22C7-64571C000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Определить, что выведет 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219257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язык </a:t>
            </a:r>
            <a:r>
              <a:rPr lang="en-US" dirty="0"/>
              <a:t>C++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Язык C++ представляет собой набор команд, которые говорят компьютеру, что необходимо сделать. Этот набор команд, обычно называется исходный код или просто код. Командами являются или «функции» или «ключевые слова». Ключевые слова(зарезервированные слова С/С++) являются основными строительными блоками языка. Функции являются сложными строительными блоками, так как записаны они в терминах более простых функций — вы это увидите в нашей самой первой программе, которая показана далее.</a:t>
            </a:r>
          </a:p>
        </p:txBody>
      </p:sp>
    </p:spTree>
    <p:extLst>
      <p:ext uri="{BB962C8B-B14F-4D97-AF65-F5344CB8AC3E}">
        <p14:creationId xmlns:p14="http://schemas.microsoft.com/office/powerpoint/2010/main" val="63622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08800" y="1825625"/>
            <a:ext cx="444499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 какой же части программы начало? Каждая программа в C++ имеет одну функцию, её называют главная или </a:t>
            </a:r>
            <a:r>
              <a:rPr lang="ru-RU" dirty="0" err="1"/>
              <a:t>main</a:t>
            </a:r>
            <a:r>
              <a:rPr lang="ru-RU" dirty="0"/>
              <a:t>-функция, выполнение программы начинается именно с этой функции. Из главной функции, вы также можете вызывать любые другие функции, неважно, являются ли они написанными нами, или, как упоминалось ранее, предоставляются компилятором.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3" y="2104736"/>
            <a:ext cx="5229225" cy="144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597" y="3966584"/>
            <a:ext cx="5950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получить доступ к стандартным функциям, которые поставляются с компилятором, необходимо подключить заголовочный файл используя препроцессорную директиву </a:t>
            </a:r>
            <a:r>
              <a:rPr lang="en-US" dirty="0"/>
              <a:t> </a:t>
            </a:r>
            <a:r>
              <a:rPr lang="en-US" b="1" dirty="0"/>
              <a:t>#include &lt;“</a:t>
            </a:r>
            <a:r>
              <a:rPr lang="ru-RU" b="1" dirty="0"/>
              <a:t>заголовочный файл</a:t>
            </a:r>
            <a:r>
              <a:rPr lang="en-US" b="1" dirty="0"/>
              <a:t>”&gt;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3380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7" y="289718"/>
            <a:ext cx="10067925" cy="1476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" y="2235200"/>
            <a:ext cx="113884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US" b="1" dirty="0"/>
              <a:t>include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это директива </a:t>
            </a:r>
            <a:r>
              <a:rPr lang="en-US" dirty="0"/>
              <a:t>“</a:t>
            </a:r>
            <a:r>
              <a:rPr lang="ru-RU" dirty="0"/>
              <a:t>препроцессору</a:t>
            </a:r>
            <a:r>
              <a:rPr lang="en-US" dirty="0"/>
              <a:t>”</a:t>
            </a:r>
            <a:r>
              <a:rPr lang="ru-RU" dirty="0"/>
              <a:t>, которая сообщает компилятору поместить код из заголовочного файла </a:t>
            </a:r>
            <a:r>
              <a:rPr lang="en-US" b="1" dirty="0" err="1"/>
              <a:t>iostream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в нашу программу перед тем как создать исполняемый файл. Подключив к программе заголовочный файл вы получаете доступ к множеству различных функций, которые можете использовать в своей программе.</a:t>
            </a:r>
          </a:p>
          <a:p>
            <a:r>
              <a:rPr lang="ru-RU" dirty="0"/>
              <a:t>Например оператору </a:t>
            </a:r>
            <a:r>
              <a:rPr lang="en-US" b="1" dirty="0"/>
              <a:t>cout</a:t>
            </a:r>
            <a:r>
              <a:rPr lang="en-US" dirty="0"/>
              <a:t> </a:t>
            </a:r>
            <a:r>
              <a:rPr lang="ru-RU" dirty="0"/>
              <a:t>требуется </a:t>
            </a:r>
            <a:r>
              <a:rPr lang="en-US" b="1" dirty="0" err="1"/>
              <a:t>iostream</a:t>
            </a:r>
            <a:r>
              <a:rPr lang="en-US" dirty="0"/>
              <a:t>. </a:t>
            </a:r>
            <a:r>
              <a:rPr lang="ru-RU" dirty="0"/>
              <a:t>Строка </a:t>
            </a:r>
            <a:r>
              <a:rPr lang="en-US" b="1" dirty="0"/>
              <a:t>using namespace </a:t>
            </a:r>
            <a:r>
              <a:rPr lang="en-US" b="1" dirty="0" err="1"/>
              <a:t>std</a:t>
            </a:r>
            <a:r>
              <a:rPr lang="en-US" b="1" dirty="0"/>
              <a:t>; </a:t>
            </a:r>
            <a:r>
              <a:rPr lang="ru-RU" dirty="0"/>
              <a:t>сообщает компилятору, что нужно использовать группу функций , которые являются частью стандартной библиотеки </a:t>
            </a:r>
            <a:r>
              <a:rPr lang="en-US" dirty="0"/>
              <a:t>std.</a:t>
            </a:r>
            <a:r>
              <a:rPr lang="ru-RU" dirty="0"/>
              <a:t> Точка с запятой является частью синтаксиса C++. Она сообщает компилятору, что это конец команды.</a:t>
            </a:r>
            <a:endParaRPr lang="en-US" dirty="0"/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  <a:p>
            <a:r>
              <a:rPr lang="ru-RU" dirty="0"/>
              <a:t>Следующая важная строка программы </a:t>
            </a:r>
            <a:r>
              <a:rPr lang="ru-RU" b="1" dirty="0" err="1"/>
              <a:t>int</a:t>
            </a:r>
            <a:r>
              <a:rPr lang="ru-RU" b="1" dirty="0"/>
              <a:t> </a:t>
            </a:r>
            <a:r>
              <a:rPr lang="ru-RU" b="1" dirty="0" err="1"/>
              <a:t>main</a:t>
            </a:r>
            <a:r>
              <a:rPr lang="ru-RU" b="1" dirty="0"/>
              <a:t>(). </a:t>
            </a:r>
            <a:r>
              <a:rPr lang="ru-RU" dirty="0"/>
              <a:t>Эта строка сообщает компилятору, что есть функция с именем </a:t>
            </a:r>
            <a:r>
              <a:rPr lang="ru-RU" b="1" dirty="0" err="1"/>
              <a:t>main</a:t>
            </a:r>
            <a:r>
              <a:rPr lang="ru-RU" dirty="0"/>
              <a:t>, и что функция возвращает целое число типа </a:t>
            </a:r>
            <a:r>
              <a:rPr lang="ru-RU" b="1" dirty="0" err="1"/>
              <a:t>int</a:t>
            </a:r>
            <a:r>
              <a:rPr lang="ru-RU" dirty="0"/>
              <a:t>. Фигурные скобки </a:t>
            </a:r>
            <a:r>
              <a:rPr lang="ru-RU" b="1" dirty="0"/>
              <a:t>{</a:t>
            </a:r>
            <a:r>
              <a:rPr lang="ru-RU" dirty="0"/>
              <a:t> и </a:t>
            </a:r>
            <a:r>
              <a:rPr lang="ru-RU" b="1" dirty="0"/>
              <a:t>}</a:t>
            </a:r>
            <a:r>
              <a:rPr lang="ru-RU" dirty="0"/>
              <a:t> сигнализируют о начале </a:t>
            </a:r>
            <a:r>
              <a:rPr lang="ru-RU" b="1" dirty="0"/>
              <a:t>{</a:t>
            </a:r>
            <a:r>
              <a:rPr lang="ru-RU" dirty="0"/>
              <a:t> и конце </a:t>
            </a:r>
            <a:r>
              <a:rPr lang="ru-RU" b="1" dirty="0"/>
              <a:t>}</a:t>
            </a:r>
            <a:r>
              <a:rPr lang="ru-RU" dirty="0"/>
              <a:t> функции. Фигурные скобки используются и в других блоках кода, но обозначают всегда одно — начало и конец блока, соответственно.</a:t>
            </a:r>
          </a:p>
        </p:txBody>
      </p:sp>
    </p:spTree>
    <p:extLst>
      <p:ext uri="{BB962C8B-B14F-4D97-AF65-F5344CB8AC3E}">
        <p14:creationId xmlns:p14="http://schemas.microsoft.com/office/powerpoint/2010/main" val="59693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переменных в С++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объявить переменную используется синтаксис </a:t>
            </a:r>
            <a:r>
              <a:rPr lang="ru-RU" b="1" dirty="0"/>
              <a:t>тип &lt;имя&gt;;</a:t>
            </a:r>
            <a:r>
              <a:rPr lang="ru-RU" dirty="0"/>
              <a:t>. Вот некоторые примеры объявления переменных: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742"/>
            <a:ext cx="6421646" cy="96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8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Распространенные ошибки при объявлении переменных в C++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вы попытаетесь использовать переменную, которую не объявили, ваша программа не будет скомпилирована, и вы получите сообщение об ошибке. В C++, все ключевые слова языка, все функции и все переменные чувствительны к регистру.</a:t>
            </a:r>
          </a:p>
        </p:txBody>
      </p:sp>
    </p:spTree>
    <p:extLst>
      <p:ext uri="{BB962C8B-B14F-4D97-AF65-F5344CB8AC3E}">
        <p14:creationId xmlns:p14="http://schemas.microsoft.com/office/powerpoint/2010/main" val="63284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переменных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37110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Итак, теперь вы знаете, как объявить переменную. Вот пример программы, демонстрирующий использование переменной.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25069" b="1464"/>
          <a:stretch/>
        </p:blipFill>
        <p:spPr>
          <a:xfrm>
            <a:off x="5352184" y="1986686"/>
            <a:ext cx="6211744" cy="2252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4664364"/>
            <a:ext cx="6428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Ключевое слово </a:t>
            </a:r>
            <a:r>
              <a:rPr lang="ru-RU" b="1" dirty="0" err="1"/>
              <a:t>int</a:t>
            </a:r>
            <a:r>
              <a:rPr lang="ru-RU" dirty="0"/>
              <a:t> говорит о том, что </a:t>
            </a:r>
            <a:r>
              <a:rPr lang="ru-RU" b="1" dirty="0" err="1"/>
              <a:t>number</a:t>
            </a:r>
            <a:r>
              <a:rPr lang="ru-RU" dirty="0"/>
              <a:t> — целое число. Функция </a:t>
            </a:r>
            <a:r>
              <a:rPr lang="ru-RU" b="1" dirty="0" err="1"/>
              <a:t>cin</a:t>
            </a:r>
            <a:r>
              <a:rPr lang="ru-RU" b="1" dirty="0"/>
              <a:t> &gt;&gt;</a:t>
            </a:r>
            <a:r>
              <a:rPr lang="ru-RU" dirty="0"/>
              <a:t> считывает значение в </a:t>
            </a:r>
            <a:r>
              <a:rPr lang="ru-RU" b="1" dirty="0" err="1"/>
              <a:t>number</a:t>
            </a:r>
            <a:r>
              <a:rPr lang="ru-RU" dirty="0"/>
              <a:t>, пользователь должен нажать ввод после введенного числа.  </a:t>
            </a:r>
            <a:r>
              <a:rPr lang="ru-RU" b="1" dirty="0" err="1"/>
              <a:t>cin.ignore</a:t>
            </a:r>
            <a:r>
              <a:rPr lang="ru-RU" b="1" dirty="0"/>
              <a:t> ()</a:t>
            </a:r>
            <a:r>
              <a:rPr lang="ru-RU" dirty="0"/>
              <a:t> — функция, которая считывает символ и игнорирует его.</a:t>
            </a:r>
          </a:p>
        </p:txBody>
      </p:sp>
    </p:spTree>
    <p:extLst>
      <p:ext uri="{BB962C8B-B14F-4D97-AF65-F5344CB8AC3E}">
        <p14:creationId xmlns:p14="http://schemas.microsoft.com/office/powerpoint/2010/main" val="168761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операторы С++</a:t>
            </a:r>
            <a:br>
              <a:rPr lang="ru-RU" dirty="0"/>
            </a:br>
            <a:r>
              <a:rPr lang="ru-RU" dirty="0"/>
              <a:t>Оператор </a:t>
            </a:r>
            <a:r>
              <a:rPr lang="en-US" dirty="0"/>
              <a:t>if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5672" y="1825625"/>
            <a:ext cx="452812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служит для того, чтобы выполнить что-либо, когда выполняется условие. Синтаксис довольно прост: условная конструкция записывается в круглых скобках после оператора </a:t>
            </a:r>
            <a:r>
              <a:rPr lang="en-US" dirty="0"/>
              <a:t>if</a:t>
            </a:r>
            <a:r>
              <a:rPr lang="ru-RU" dirty="0"/>
              <a:t>. Далее в </a:t>
            </a:r>
            <a:r>
              <a:rPr lang="en-US" dirty="0"/>
              <a:t>{}</a:t>
            </a:r>
            <a:r>
              <a:rPr lang="ru-RU" dirty="0"/>
              <a:t> пишется то, что нужно выполнить.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6176"/>
            <a:ext cx="53530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311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1408</Words>
  <Application>Microsoft Office PowerPoint</Application>
  <PresentationFormat>Широкоэкранный</PresentationFormat>
  <Paragraphs>64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Тема Office</vt:lpstr>
      <vt:lpstr>Reverse engineering Анализ исходного кода С++</vt:lpstr>
      <vt:lpstr>Введение</vt:lpstr>
      <vt:lpstr>Введение в язык C++ </vt:lpstr>
      <vt:lpstr>Презентация PowerPoint</vt:lpstr>
      <vt:lpstr>Презентация PowerPoint</vt:lpstr>
      <vt:lpstr>Объявление переменных в С++</vt:lpstr>
      <vt:lpstr>Распространенные ошибки при объявлении переменных в C++ </vt:lpstr>
      <vt:lpstr>Использование переменных </vt:lpstr>
      <vt:lpstr>Условные операторы С++ Оператор if</vt:lpstr>
      <vt:lpstr>Пример конструкции ветвления Комбинация if/else</vt:lpstr>
      <vt:lpstr>Презентация PowerPoint</vt:lpstr>
      <vt:lpstr>Операторы цикла С++ Цикл while</vt:lpstr>
      <vt:lpstr>Пример работы с while</vt:lpstr>
      <vt:lpstr>Цикл for</vt:lpstr>
      <vt:lpstr>Пример работы с for</vt:lpstr>
      <vt:lpstr>Конструкция do/while</vt:lpstr>
      <vt:lpstr>Пример работы с do/while</vt:lpstr>
      <vt:lpstr>Расширенное представление данных. Массивы, строки.</vt:lpstr>
      <vt:lpstr>Массивы</vt:lpstr>
      <vt:lpstr>Презентация PowerPoint</vt:lpstr>
      <vt:lpstr>Двумерные массивы</vt:lpstr>
      <vt:lpstr>Строки</vt:lpstr>
      <vt:lpstr>Указатели и динамическое представление данных в С++</vt:lpstr>
      <vt:lpstr>Указатели</vt:lpstr>
      <vt:lpstr>Основы ООП в С++</vt:lpstr>
      <vt:lpstr>Презентация PowerPoint</vt:lpstr>
      <vt:lpstr>Заключение</vt:lpstr>
      <vt:lpstr>Домашнее задание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 С++</dc:title>
  <dc:creator>alexclinton2002@gmail.com</dc:creator>
  <cp:lastModifiedBy>Felix Edmundovich</cp:lastModifiedBy>
  <cp:revision>30</cp:revision>
  <dcterms:created xsi:type="dcterms:W3CDTF">2022-07-28T20:29:19Z</dcterms:created>
  <dcterms:modified xsi:type="dcterms:W3CDTF">2022-07-28T23:38:57Z</dcterms:modified>
</cp:coreProperties>
</file>