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0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2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92AF-F2FD-418D-B75B-AB94887E44A7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74ED-D3AA-424D-BF40-C4E46E6A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 smtClean="0"/>
              <a:t>Анализ исходного кода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Введение в </a:t>
            </a:r>
            <a:r>
              <a:rPr lang="en-US" dirty="0" smtClean="0"/>
              <a:t>Assembler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Сегментные 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Процессор имеет 6 так называемых </a:t>
            </a:r>
            <a:r>
              <a:rPr lang="ru-RU" i="1" dirty="0"/>
              <a:t>сегментных</a:t>
            </a:r>
            <a:r>
              <a:rPr lang="ru-RU" dirty="0"/>
              <a:t> регистров: CS, DS, SS, ES, FS и GS. Их существование обусловлено спецификой организации и использования оперативной памяти.</a:t>
            </a:r>
          </a:p>
        </p:txBody>
      </p:sp>
      <p:pic>
        <p:nvPicPr>
          <p:cNvPr id="3076" name="Picture 4" descr="Сегментные регист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3" y="1277559"/>
            <a:ext cx="4059694" cy="45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5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smtClean="0"/>
              <a:t>сегментов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916" y="1973407"/>
            <a:ext cx="6552603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618" y="3548911"/>
            <a:ext cx="334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на языке ассемблера имеет </a:t>
            </a:r>
            <a:r>
              <a:rPr lang="ru-RU" dirty="0" smtClean="0"/>
              <a:t>сегментную структуру. Каждый сегмент кода имеет своё предназначение.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60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4783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Сами по себе сегменты не несут компилятору информации о своём предназначении, поэтому чтобы сообщить компилятору о предназначении сегмента используется специальная директива </a:t>
            </a:r>
            <a:r>
              <a:rPr lang="en-US" b="1" dirty="0" smtClean="0"/>
              <a:t>ASSUME</a:t>
            </a:r>
            <a:r>
              <a:rPr lang="ru-RU" dirty="0" smtClean="0"/>
              <a:t>(о том, что такое директивы поговорим далее) внутри сегмента перед первой командой. Но сами сегменты при этом не меняют своего значения, </a:t>
            </a:r>
            <a:r>
              <a:rPr lang="ru-RU" dirty="0" err="1" smtClean="0"/>
              <a:t>т.е</a:t>
            </a:r>
            <a:r>
              <a:rPr lang="ru-RU" dirty="0" smtClean="0"/>
              <a:t> </a:t>
            </a:r>
            <a:r>
              <a:rPr lang="en-US" b="1" dirty="0" smtClean="0"/>
              <a:t>ASSUME</a:t>
            </a:r>
            <a:r>
              <a:rPr lang="ru-RU" dirty="0" smtClean="0"/>
              <a:t> используется просто как подсказка.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66" y="2205831"/>
            <a:ext cx="55054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Директива эквивалентности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Директива эквивалентности </a:t>
            </a:r>
            <a:r>
              <a:rPr lang="ru-RU" dirty="0" smtClean="0"/>
              <a:t>позволяет описывать константы:	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&lt;имя&gt; EQU &lt;операнд&gt;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Все вхождения имени заменяются операндом. Операндом может быть константное выражение, строка, другое имя.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26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определения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Языки высокого уровня обычно являются типизированными. Каждая переменная имеет тип, который накладывает ограничения на операции над переменной и на использование в одном выражении переменных разных типов. Кроме того, языки высокого уровня позволяют работать со сложными типами, таким как указатели, записи/структуры, классы, массивы, строки, множества и т.п.</a:t>
            </a:r>
          </a:p>
        </p:txBody>
      </p:sp>
    </p:spTree>
    <p:extLst>
      <p:ext uri="{BB962C8B-B14F-4D97-AF65-F5344CB8AC3E}">
        <p14:creationId xmlns:p14="http://schemas.microsoft.com/office/powerpoint/2010/main" val="145687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 касается языка ассемблера, то тут вообще вряд ли можно говорить о какой-либо структуре типов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Соответственно, в языке ассемблера существует 5  директив для определения данных: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DB (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 err="1" smtClean="0"/>
              <a:t>byte</a:t>
            </a:r>
            <a:r>
              <a:rPr lang="ru-RU" dirty="0" smtClean="0"/>
              <a:t>) – определяет переменную размером в 1 байт;</a:t>
            </a:r>
          </a:p>
          <a:p>
            <a:pPr marL="0" indent="0">
              <a:buNone/>
            </a:pPr>
            <a:r>
              <a:rPr lang="ru-RU" dirty="0" smtClean="0"/>
              <a:t>DW (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– определяет переменную размеров в 2 байта (слово);</a:t>
            </a:r>
          </a:p>
          <a:p>
            <a:pPr marL="0" indent="0">
              <a:buNone/>
            </a:pPr>
            <a:r>
              <a:rPr lang="ru-RU" dirty="0" smtClean="0"/>
              <a:t>DD (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– определяет переменную размером в 4 байта (двойное слово);</a:t>
            </a:r>
          </a:p>
          <a:p>
            <a:pPr marL="0" indent="0">
              <a:buNone/>
            </a:pPr>
            <a:r>
              <a:rPr lang="ru-RU" dirty="0" smtClean="0"/>
              <a:t>DQ (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 err="1" smtClean="0"/>
              <a:t>quad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) – определяет переменную размером в 8 байт (учетверённое слово);</a:t>
            </a:r>
          </a:p>
          <a:p>
            <a:pPr marL="0" indent="0">
              <a:buNone/>
            </a:pPr>
            <a:r>
              <a:rPr lang="ru-RU" dirty="0" smtClean="0"/>
              <a:t>DT (</a:t>
            </a:r>
            <a:r>
              <a:rPr lang="ru-RU" dirty="0" err="1" smtClean="0"/>
              <a:t>define</a:t>
            </a:r>
            <a:r>
              <a:rPr lang="ru-RU" dirty="0" smtClean="0"/>
              <a:t> </a:t>
            </a:r>
            <a:r>
              <a:rPr lang="ru-RU" dirty="0" err="1" smtClean="0"/>
              <a:t>ten</a:t>
            </a:r>
            <a:r>
              <a:rPr lang="ru-RU" dirty="0" smtClean="0"/>
              <a:t> </a:t>
            </a:r>
            <a:r>
              <a:rPr lang="ru-RU" dirty="0" err="1" smtClean="0"/>
              <a:t>bytes</a:t>
            </a:r>
            <a:r>
              <a:rPr lang="ru-RU" dirty="0" smtClean="0"/>
              <a:t>) – определяет переменную размером в 10 байт.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81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Синтаксис директив определения данных следующий: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&lt;имя&gt; DB &lt;операнд&gt; [, &lt;операнд&gt;]</a:t>
            </a:r>
          </a:p>
          <a:p>
            <a:pPr marL="0" indent="0">
              <a:buNone/>
            </a:pPr>
            <a:r>
              <a:rPr lang="ru-RU" dirty="0" smtClean="0"/>
              <a:t>&lt;имя&gt; DW &lt;операнд&gt; [, &lt;операнд&gt;]</a:t>
            </a:r>
          </a:p>
          <a:p>
            <a:pPr marL="0" indent="0">
              <a:buNone/>
            </a:pPr>
            <a:r>
              <a:rPr lang="ru-RU" dirty="0" smtClean="0"/>
              <a:t>&lt;имя&gt; DD &lt;операнд&gt; [, &lt;операнд&gt;]</a:t>
            </a:r>
          </a:p>
          <a:p>
            <a:pPr marL="0" indent="0">
              <a:buNone/>
            </a:pPr>
            <a:r>
              <a:rPr lang="ru-RU" dirty="0" smtClean="0"/>
              <a:t>&lt;имя&gt; DQ &lt;операнд&gt; [, &lt;операнд&gt;]</a:t>
            </a:r>
          </a:p>
          <a:p>
            <a:pPr marL="0" indent="0">
              <a:buNone/>
            </a:pPr>
            <a:r>
              <a:rPr lang="ru-RU" dirty="0" smtClean="0"/>
              <a:t>&lt;имя&gt; DT &lt;операнд&gt; [, &lt;операнд&gt;]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29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smtClean="0"/>
              <a:t>Команды языка ассемблера </a:t>
            </a:r>
            <a:r>
              <a:rPr lang="ru-RU" sz="1600" dirty="0" smtClean="0"/>
              <a:t>– это символьная форма записи машинных команд. Команды имеют следующий синтаксис:</a:t>
            </a:r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[&lt;метка&gt;:] &lt;мнемокод&gt; [&lt;операнды&gt;] [;&lt;комментарий&gt;]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 smtClean="0"/>
              <a:t>Метка</a:t>
            </a:r>
            <a:r>
              <a:rPr lang="ru-RU" sz="1600" dirty="0" smtClean="0"/>
              <a:t> – это имя. Метка обязательно должна отделяться двоеточием, но может размещаться отдельно, в строке, предшествующей остальной части команды. Метки нужны для ссылок на команды из других мест, например, в командах перехода. Компилятор языка ассемблера заменяет метки адресами команд.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 smtClean="0"/>
              <a:t>Мнемокод </a:t>
            </a:r>
            <a:r>
              <a:rPr lang="ru-RU" sz="1600" dirty="0" smtClean="0"/>
              <a:t>– это служебное слово, указывающее операцию, которая должна быть выполнена. Язык ассемблера использует не цифровые коды операций, а мнемокоды, которые легче запоминаются. Мнемокод является обязательной частью команды.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Операнды команды, если они есть, отделяются друг от друга запятыми.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587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Операнды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качестве операндов команд языка ассемблера могут использоваться:</a:t>
            </a:r>
          </a:p>
          <a:p>
            <a:r>
              <a:rPr lang="ru-RU" dirty="0" smtClean="0"/>
              <a:t>регистры, обращение к которым осуществляется по именам;</a:t>
            </a:r>
          </a:p>
          <a:p>
            <a:r>
              <a:rPr lang="ru-RU" dirty="0" smtClean="0"/>
              <a:t>непосредственные операнды – константы, записываемые непосредственно в команде;</a:t>
            </a:r>
          </a:p>
          <a:p>
            <a:r>
              <a:rPr lang="ru-RU" dirty="0" smtClean="0"/>
              <a:t>ячейки памяти – в команде записывается адрес нужной ячейки.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915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пересылки или обмена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Одна из основных команд языка ассемблер – это команда пересылки. С её помощью можно записать в регистр значение другого регистра, константу или значение ячейки памяти, а также можно записать в ячейку памяти значение регистра или константу. Команда имеет следующий синтаксис: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MOV &lt;операнд1&gt;, &lt;операнд2&gt;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20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Само слово </a:t>
            </a:r>
            <a:r>
              <a:rPr lang="ru-RU" b="1" dirty="0"/>
              <a:t>ассемблер</a:t>
            </a:r>
            <a:r>
              <a:rPr lang="ru-RU" dirty="0"/>
              <a:t> (</a:t>
            </a:r>
            <a:r>
              <a:rPr lang="ru-RU" dirty="0" err="1"/>
              <a:t>assembler</a:t>
            </a:r>
            <a:r>
              <a:rPr lang="ru-RU" dirty="0"/>
              <a:t>) переводится с английского как «сборщик». На самом деле так называется программа-транслятор, принимающая на входе текст, содержащий условные обозначения машинных команд, удобные для человека, и переводящая эти обозначения в последовательность соответствующих кодов машинных команд, понятных процессору.</a:t>
            </a:r>
          </a:p>
        </p:txBody>
      </p:sp>
    </p:spTree>
    <p:extLst>
      <p:ext uri="{BB962C8B-B14F-4D97-AF65-F5344CB8AC3E}">
        <p14:creationId xmlns:p14="http://schemas.microsoft.com/office/powerpoint/2010/main" val="24295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91" y="1908752"/>
            <a:ext cx="1194261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 команде MOV значение второго операнда записывается в первый операнд. Операнды должны иметь одинаковый размер. Команда не меняет флаги.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mov</a:t>
            </a:r>
            <a:r>
              <a:rPr lang="ru-RU" dirty="0" smtClean="0"/>
              <a:t>   </a:t>
            </a:r>
            <a:r>
              <a:rPr lang="ru-RU" dirty="0" err="1" smtClean="0"/>
              <a:t>eax</a:t>
            </a:r>
            <a:r>
              <a:rPr lang="ru-RU" dirty="0" smtClean="0"/>
              <a:t>, </a:t>
            </a:r>
            <a:r>
              <a:rPr lang="ru-RU" dirty="0" err="1" smtClean="0"/>
              <a:t>ebx</a:t>
            </a:r>
            <a:r>
              <a:rPr lang="ru-RU" dirty="0" smtClean="0"/>
              <a:t>		; Пересылаем значение регистра EBX в регистр EAX</a:t>
            </a:r>
          </a:p>
          <a:p>
            <a:pPr marL="0" indent="0">
              <a:buNone/>
            </a:pPr>
            <a:r>
              <a:rPr lang="ru-RU" dirty="0" err="1" smtClean="0"/>
              <a:t>mov</a:t>
            </a:r>
            <a:r>
              <a:rPr lang="ru-RU" dirty="0" smtClean="0"/>
              <a:t>   </a:t>
            </a:r>
            <a:r>
              <a:rPr lang="ru-RU" dirty="0" err="1" smtClean="0"/>
              <a:t>eax</a:t>
            </a:r>
            <a:r>
              <a:rPr lang="ru-RU" dirty="0" smtClean="0"/>
              <a:t>, 0ffffh	; Записываем в регистр EAX шестнадцатеричное значение </a:t>
            </a:r>
            <a:r>
              <a:rPr lang="ru-RU" dirty="0" err="1" smtClean="0"/>
              <a:t>ffff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mov</a:t>
            </a:r>
            <a:r>
              <a:rPr lang="ru-RU" dirty="0" smtClean="0"/>
              <a:t>   x, 0		; Записываем в переменную x значение 0</a:t>
            </a:r>
          </a:p>
          <a:p>
            <a:pPr marL="0" indent="0">
              <a:buNone/>
            </a:pPr>
            <a:r>
              <a:rPr lang="ru-RU" dirty="0" err="1" smtClean="0"/>
              <a:t>mov</a:t>
            </a:r>
            <a:r>
              <a:rPr lang="ru-RU" dirty="0" smtClean="0"/>
              <a:t>   </a:t>
            </a:r>
            <a:r>
              <a:rPr lang="ru-RU" dirty="0" err="1" smtClean="0"/>
              <a:t>eax</a:t>
            </a:r>
            <a:r>
              <a:rPr lang="ru-RU" dirty="0" smtClean="0"/>
              <a:t>, x		; Переслать значение из одной ячейки памяти в другую нельзя.</a:t>
            </a:r>
          </a:p>
          <a:p>
            <a:pPr marL="0" indent="0">
              <a:buNone/>
            </a:pPr>
            <a:r>
              <a:rPr lang="ru-RU" dirty="0" err="1" smtClean="0"/>
              <a:t>mov</a:t>
            </a:r>
            <a:r>
              <a:rPr lang="ru-RU" dirty="0" smtClean="0"/>
              <a:t>   y, </a:t>
            </a:r>
            <a:r>
              <a:rPr lang="ru-RU" dirty="0" err="1" smtClean="0"/>
              <a:t>eax</a:t>
            </a:r>
            <a:r>
              <a:rPr lang="ru-RU" dirty="0" smtClean="0"/>
              <a:t>		; Но можно использовать две команды MOV.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55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создания простейшей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Шаг 1. Создадим исполняющий файл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63" y="2456873"/>
            <a:ext cx="7312273" cy="41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125"/>
            <a:ext cx="6474691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Шаг 2. Написание «заветного» кода</a:t>
            </a:r>
          </a:p>
          <a:p>
            <a:r>
              <a:rPr lang="ru-RU" sz="1600" dirty="0" smtClean="0"/>
              <a:t>1) Объявляем единственный сегмент программы </a:t>
            </a:r>
            <a:r>
              <a:rPr lang="en-US" sz="1600" b="1" dirty="0" smtClean="0"/>
              <a:t>code</a:t>
            </a:r>
            <a:r>
              <a:rPr lang="ru-RU" sz="1600" b="1" dirty="0" smtClean="0"/>
              <a:t> </a:t>
            </a:r>
            <a:r>
              <a:rPr lang="ru-RU" sz="1600" dirty="0" smtClean="0"/>
              <a:t>и закрываем его в конце </a:t>
            </a:r>
            <a:r>
              <a:rPr lang="en-US" sz="1600" b="1" dirty="0" smtClean="0"/>
              <a:t>code ends</a:t>
            </a:r>
            <a:r>
              <a:rPr lang="en-US" sz="1600" dirty="0" smtClean="0"/>
              <a:t>(</a:t>
            </a:r>
            <a:r>
              <a:rPr lang="ru-RU" sz="1600" dirty="0" smtClean="0"/>
              <a:t>дополнительные параметры указывать не требуется, на примере сделано для наглядности)</a:t>
            </a:r>
            <a:endParaRPr lang="en-US" sz="1600" dirty="0"/>
          </a:p>
          <a:p>
            <a:r>
              <a:rPr lang="en-US" sz="1600" dirty="0" smtClean="0"/>
              <a:t>2) </a:t>
            </a:r>
            <a:r>
              <a:rPr lang="ru-RU" sz="1600" dirty="0" smtClean="0"/>
              <a:t>Внутри сегмента ставим директиву </a:t>
            </a:r>
            <a:r>
              <a:rPr lang="en-US" sz="1600" b="1" dirty="0" smtClean="0"/>
              <a:t>ORG 100h</a:t>
            </a:r>
            <a:r>
              <a:rPr lang="ru-RU" sz="1600" dirty="0" smtClean="0"/>
              <a:t>, сдвигая программу на её начало. Далее добавим директиву </a:t>
            </a:r>
            <a:r>
              <a:rPr lang="en-US" sz="1600" b="1" dirty="0" smtClean="0"/>
              <a:t>ASSUME</a:t>
            </a:r>
            <a:r>
              <a:rPr lang="ru-RU" sz="1600" dirty="0" smtClean="0"/>
              <a:t>,связываем сегментные регистры с единственным сегментом программы</a:t>
            </a:r>
          </a:p>
          <a:p>
            <a:r>
              <a:rPr lang="ru-RU" sz="1600" dirty="0" smtClean="0"/>
              <a:t>3) Перед самой первой командой ставится метка </a:t>
            </a:r>
            <a:r>
              <a:rPr lang="en-US" sz="1600" b="1" dirty="0" smtClean="0"/>
              <a:t>START</a:t>
            </a:r>
            <a:r>
              <a:rPr lang="ru-RU" sz="1600" dirty="0" smtClean="0"/>
              <a:t>, сигнализирующая о начале программы(точка входа).Также закрываем её с помощью директивы </a:t>
            </a:r>
            <a:r>
              <a:rPr lang="en-US" sz="1600" dirty="0" smtClean="0"/>
              <a:t>end</a:t>
            </a:r>
            <a:r>
              <a:rPr lang="ru-RU" sz="1600" dirty="0" smtClean="0"/>
              <a:t> после закрытия сегмента.</a:t>
            </a:r>
          </a:p>
          <a:p>
            <a:r>
              <a:rPr lang="ru-RU" sz="1600" dirty="0" smtClean="0"/>
              <a:t>4) Далее объявим переменную </a:t>
            </a:r>
            <a:r>
              <a:rPr lang="en-US" sz="1600" b="1" dirty="0" smtClean="0"/>
              <a:t>message</a:t>
            </a:r>
            <a:r>
              <a:rPr lang="ru-RU" sz="1600" dirty="0" smtClean="0"/>
              <a:t> со значением. </a:t>
            </a:r>
            <a:r>
              <a:rPr lang="en-US" sz="1600" b="1" dirty="0" smtClean="0"/>
              <a:t>DB</a:t>
            </a:r>
            <a:r>
              <a:rPr lang="ru-RU" sz="1600" dirty="0" smtClean="0"/>
              <a:t> позволяет же присвоить этой переменной значение</a:t>
            </a:r>
          </a:p>
          <a:p>
            <a:r>
              <a:rPr lang="ru-RU" sz="1600" dirty="0" smtClean="0"/>
              <a:t>5) Чтобы вывести переменную на экран воспользуемся прерыванием(сигнал процессору о приоритетном событии),которое вызывается с указанием номера функции. В регистр </a:t>
            </a:r>
            <a:r>
              <a:rPr lang="en-US" sz="1600" b="1" dirty="0" smtClean="0"/>
              <a:t>AH</a:t>
            </a:r>
            <a:r>
              <a:rPr lang="ru-RU" sz="1600" dirty="0" smtClean="0"/>
              <a:t> передаётся номер прерывания, в нашем случае вывод на экран-</a:t>
            </a:r>
            <a:r>
              <a:rPr lang="ru-RU" sz="1600" b="1" dirty="0" smtClean="0"/>
              <a:t>9</a:t>
            </a:r>
            <a:r>
              <a:rPr lang="en-US" sz="1600" b="1" dirty="0" smtClean="0"/>
              <a:t>h</a:t>
            </a:r>
          </a:p>
          <a:p>
            <a:r>
              <a:rPr lang="en-US" sz="1600" dirty="0" smtClean="0"/>
              <a:t>6) </a:t>
            </a:r>
            <a:r>
              <a:rPr lang="ru-RU" sz="1600" dirty="0" smtClean="0"/>
              <a:t>Далее в регистр </a:t>
            </a:r>
            <a:r>
              <a:rPr lang="en-US" sz="1600" b="1" dirty="0" smtClean="0"/>
              <a:t>DX</a:t>
            </a:r>
            <a:r>
              <a:rPr lang="en-US" sz="1600" dirty="0" smtClean="0"/>
              <a:t> </a:t>
            </a:r>
            <a:r>
              <a:rPr lang="ru-RU" sz="1600" dirty="0" smtClean="0"/>
              <a:t>передаём нашу строку: </a:t>
            </a:r>
            <a:r>
              <a:rPr lang="en-US" sz="1600" b="1" dirty="0" err="1" smtClean="0"/>
              <a:t>mov</a:t>
            </a:r>
            <a:r>
              <a:rPr lang="en-US" sz="1600" b="1" dirty="0" smtClean="0"/>
              <a:t> dx, offset message</a:t>
            </a:r>
            <a:r>
              <a:rPr lang="en-US" sz="1600" dirty="0" smtClean="0"/>
              <a:t>. Offset </a:t>
            </a:r>
            <a:r>
              <a:rPr lang="ru-RU" sz="1600" dirty="0" smtClean="0"/>
              <a:t>позволяет сместить регистр </a:t>
            </a:r>
            <a:r>
              <a:rPr lang="en-US" sz="1600" b="1" dirty="0" smtClean="0"/>
              <a:t>DX</a:t>
            </a:r>
            <a:r>
              <a:rPr lang="ru-RU" sz="1600" dirty="0" smtClean="0"/>
              <a:t> до нашей строки ,а именно до символа </a:t>
            </a:r>
            <a:r>
              <a:rPr lang="en-US" sz="1600" dirty="0" smtClean="0"/>
              <a:t>$</a:t>
            </a:r>
            <a:r>
              <a:rPr lang="ru-RU" sz="1600" dirty="0" smtClean="0"/>
              <a:t>, что означает конец строки.</a:t>
            </a:r>
          </a:p>
          <a:p>
            <a:r>
              <a:rPr lang="ru-RU" sz="1600" dirty="0" smtClean="0"/>
              <a:t>7) Вызовем прерывание с помощью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с номером соответствующего прерывания</a:t>
            </a:r>
          </a:p>
          <a:p>
            <a:r>
              <a:rPr lang="ru-RU" sz="1600" dirty="0" smtClean="0"/>
              <a:t>8) Выход из программы </a:t>
            </a:r>
            <a:r>
              <a:rPr lang="en-US" sz="1600" b="1" dirty="0" smtClean="0"/>
              <a:t>ret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0" y="1690688"/>
            <a:ext cx="5795095" cy="32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верно скомпилированной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020" y="1825625"/>
            <a:ext cx="8797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83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проделанной работы, мы ознакомились с базовыми принципами работы </a:t>
            </a:r>
            <a:r>
              <a:rPr lang="en-US" dirty="0" smtClean="0"/>
              <a:t>Assembler,</a:t>
            </a:r>
            <a:r>
              <a:rPr lang="ru-RU" dirty="0" smtClean="0"/>
              <a:t> разобрали основные понятия, необходимые для работы, а также затронули синтаксис языка.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234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значение регистра </a:t>
            </a:r>
            <a:r>
              <a:rPr lang="en-US" b="1" dirty="0" err="1"/>
              <a:t>eax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2255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Язык Ассемблера – это набор мнемонических обозначений команд процессора. Каждый процессор имеет свой набор команд. Мнемоники команд, которые выполняют одинаковые функции, могут отличаться для разных процессоров и/или ассемблеров.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5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образом, ассемблер — это </a:t>
            </a:r>
            <a:r>
              <a:rPr lang="ru-RU" b="1" dirty="0" smtClean="0"/>
              <a:t>машинно-ориентированный </a:t>
            </a:r>
            <a:r>
              <a:rPr lang="ru-RU" b="1" dirty="0"/>
              <a:t>язык</a:t>
            </a:r>
            <a:r>
              <a:rPr lang="ru-RU" dirty="0"/>
              <a:t> программирования, позволяющий работать с компьютером напрямую, один на один. Отсюда и его полная формулировка — язык программирования низкого уровня второго поколения (после машинного кода). Команды ассемблера один в один соответствуют командам процессора, но поскольку существуют различные модели процессоров со своим собственным набором команд, то, соответственно, существуют и разновидности, или диалекты, языка ассемблера.</a:t>
            </a:r>
          </a:p>
        </p:txBody>
      </p:sp>
    </p:spTree>
    <p:extLst>
      <p:ext uri="{BB962C8B-B14F-4D97-AF65-F5344CB8AC3E}">
        <p14:creationId xmlns:p14="http://schemas.microsoft.com/office/powerpoint/2010/main" val="8191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Регистры</a:t>
            </a:r>
            <a:r>
              <a:rPr lang="ru-RU" dirty="0"/>
              <a:t> – это специальные ячейки памяти, расположенные непосредственно в процессоре. Работа с регистрами выполняется намного быстрее, чем с ячейками оперативной памяти, поэтому регистры активно используются как в программах на языке ассемблера, так и компиляторами языков высокого уровня.</a:t>
            </a:r>
          </a:p>
          <a:p>
            <a:pPr marL="0" indent="0">
              <a:buNone/>
            </a:pPr>
            <a:r>
              <a:rPr lang="ru-RU" dirty="0"/>
              <a:t>Регистры можно разделить на </a:t>
            </a:r>
            <a:r>
              <a:rPr lang="ru-RU" b="1" i="1" dirty="0"/>
              <a:t>регистры общего назначения</a:t>
            </a:r>
            <a:r>
              <a:rPr lang="ru-RU" b="1" dirty="0"/>
              <a:t>, </a:t>
            </a:r>
            <a:r>
              <a:rPr lang="ru-RU" b="1" i="1" dirty="0"/>
              <a:t>указатель команд</a:t>
            </a:r>
            <a:r>
              <a:rPr lang="ru-RU" b="1" dirty="0"/>
              <a:t>, </a:t>
            </a:r>
            <a:r>
              <a:rPr lang="ru-RU" b="1" i="1" dirty="0"/>
              <a:t>регистр флагов и сегментные регистры</a:t>
            </a:r>
            <a:r>
              <a:rPr lang="ru-RU" b="1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6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 общего назначения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43351"/>
            <a:ext cx="578427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К регистрам общего назначения относится группа из 8 регистров, которые можно использовать в программе на языке ассемблера. Все регистры имеют размер 32 бита и могут быть разделены на 2 или более частей.</a:t>
            </a:r>
          </a:p>
          <a:p>
            <a:pPr marL="0" indent="0">
              <a:buNone/>
            </a:pPr>
            <a:r>
              <a:rPr lang="ru-RU" dirty="0"/>
              <a:t>Названия регистров происходят от их назначения:</a:t>
            </a:r>
          </a:p>
          <a:p>
            <a:r>
              <a:rPr lang="en-US" b="1" dirty="0"/>
              <a:t>EAX/AX/AH/AL</a:t>
            </a:r>
            <a:r>
              <a:rPr lang="en-US" dirty="0"/>
              <a:t> (</a:t>
            </a:r>
            <a:r>
              <a:rPr lang="en-US" i="1" dirty="0"/>
              <a:t>accumulator register</a:t>
            </a:r>
            <a:r>
              <a:rPr lang="en-US" dirty="0"/>
              <a:t>) – </a:t>
            </a:r>
            <a:r>
              <a:rPr lang="ru-RU" dirty="0"/>
              <a:t>аккумулятор;</a:t>
            </a:r>
          </a:p>
          <a:p>
            <a:r>
              <a:rPr lang="en-US" b="1" dirty="0"/>
              <a:t>EBX/BX/BH/BL</a:t>
            </a:r>
            <a:r>
              <a:rPr lang="en-US" dirty="0"/>
              <a:t> (</a:t>
            </a:r>
            <a:r>
              <a:rPr lang="en-US" i="1" dirty="0"/>
              <a:t>base register</a:t>
            </a:r>
            <a:r>
              <a:rPr lang="en-US" dirty="0"/>
              <a:t>) –</a:t>
            </a:r>
            <a:r>
              <a:rPr lang="ru-RU" dirty="0"/>
              <a:t>регистр базы;</a:t>
            </a:r>
          </a:p>
          <a:p>
            <a:r>
              <a:rPr lang="en-US" b="1" dirty="0"/>
              <a:t>ECX/CX/CH/CL</a:t>
            </a:r>
            <a:r>
              <a:rPr lang="en-US" dirty="0"/>
              <a:t> (</a:t>
            </a:r>
            <a:r>
              <a:rPr lang="en-US" i="1" dirty="0"/>
              <a:t>counter register</a:t>
            </a:r>
            <a:r>
              <a:rPr lang="en-US" dirty="0"/>
              <a:t>) – </a:t>
            </a:r>
            <a:r>
              <a:rPr lang="ru-RU" dirty="0"/>
              <a:t>счётчик;</a:t>
            </a:r>
          </a:p>
          <a:p>
            <a:r>
              <a:rPr lang="en-US" b="1" dirty="0"/>
              <a:t>EDX/DX/DH/DL</a:t>
            </a:r>
            <a:r>
              <a:rPr lang="en-US" dirty="0"/>
              <a:t> (</a:t>
            </a:r>
            <a:r>
              <a:rPr lang="en-US" i="1" dirty="0"/>
              <a:t>data register</a:t>
            </a:r>
            <a:r>
              <a:rPr lang="en-US" dirty="0"/>
              <a:t>) – </a:t>
            </a:r>
            <a:r>
              <a:rPr lang="ru-RU" dirty="0"/>
              <a:t>регистр данных;</a:t>
            </a:r>
          </a:p>
          <a:p>
            <a:r>
              <a:rPr lang="en-US" b="1" dirty="0"/>
              <a:t>ESI/SI</a:t>
            </a:r>
            <a:r>
              <a:rPr lang="en-US" dirty="0"/>
              <a:t> (</a:t>
            </a:r>
            <a:r>
              <a:rPr lang="en-US" i="1" dirty="0"/>
              <a:t>source index register</a:t>
            </a:r>
            <a:r>
              <a:rPr lang="en-US" dirty="0"/>
              <a:t>) – </a:t>
            </a:r>
            <a:r>
              <a:rPr lang="ru-RU" dirty="0"/>
              <a:t>индекс источника;</a:t>
            </a:r>
          </a:p>
          <a:p>
            <a:r>
              <a:rPr lang="en-US" b="1" dirty="0"/>
              <a:t>EDI/DI</a:t>
            </a:r>
            <a:r>
              <a:rPr lang="en-US" dirty="0"/>
              <a:t> (</a:t>
            </a:r>
            <a:r>
              <a:rPr lang="en-US" i="1" dirty="0"/>
              <a:t>destination index register</a:t>
            </a:r>
            <a:r>
              <a:rPr lang="en-US" dirty="0"/>
              <a:t>) – </a:t>
            </a:r>
            <a:r>
              <a:rPr lang="ru-RU" dirty="0"/>
              <a:t>индекс приёмника (получателя);</a:t>
            </a:r>
          </a:p>
          <a:p>
            <a:r>
              <a:rPr lang="en-US" b="1" dirty="0"/>
              <a:t>ESP/SP</a:t>
            </a:r>
            <a:r>
              <a:rPr lang="en-US" dirty="0"/>
              <a:t> (</a:t>
            </a:r>
            <a:r>
              <a:rPr lang="en-US" i="1" dirty="0"/>
              <a:t>stack pointer register</a:t>
            </a:r>
            <a:r>
              <a:rPr lang="en-US" dirty="0"/>
              <a:t>) – </a:t>
            </a:r>
            <a:r>
              <a:rPr lang="ru-RU" dirty="0"/>
              <a:t>регистр указателя стека;</a:t>
            </a:r>
          </a:p>
          <a:p>
            <a:r>
              <a:rPr lang="en-US" b="1" dirty="0"/>
              <a:t>EBP/BP</a:t>
            </a:r>
            <a:r>
              <a:rPr lang="en-US" dirty="0"/>
              <a:t> (</a:t>
            </a:r>
            <a:r>
              <a:rPr lang="en-US" i="1" dirty="0"/>
              <a:t>base pointer register</a:t>
            </a:r>
            <a:r>
              <a:rPr lang="en-US" dirty="0"/>
              <a:t>) – </a:t>
            </a:r>
            <a:r>
              <a:rPr lang="ru-RU" dirty="0"/>
              <a:t>регистр указателя базы кадра стека.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 descr="Регистры общего назна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1956602"/>
            <a:ext cx="6224441" cy="44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Указатель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9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Регистр EIP (</a:t>
            </a:r>
            <a:r>
              <a:rPr lang="ru-RU" b="1" i="1" dirty="0"/>
              <a:t>указатель команд</a:t>
            </a:r>
            <a:r>
              <a:rPr lang="ru-RU" b="1" dirty="0"/>
              <a:t>) </a:t>
            </a:r>
            <a:r>
              <a:rPr lang="ru-RU" dirty="0"/>
              <a:t>содержит смещение следующей подлежащей выполнению команды. Этот регистр непосредственно недоступен программисту, но загрузка и изменение его значения производятся различными командами управления, к которым относятся команды условных и безусловных переходов, вызова процедур и возврата из процедур.</a:t>
            </a:r>
          </a:p>
        </p:txBody>
      </p:sp>
    </p:spTree>
    <p:extLst>
      <p:ext uri="{BB962C8B-B14F-4D97-AF65-F5344CB8AC3E}">
        <p14:creationId xmlns:p14="http://schemas.microsoft.com/office/powerpoint/2010/main" val="21241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 флагов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1" y="1825625"/>
            <a:ext cx="98140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Флаг</a:t>
            </a:r>
            <a:r>
              <a:rPr lang="ru-RU" dirty="0"/>
              <a:t> – это бит, принимающий значение 1 («флаг установлен»), если выполнено некоторое условие, и значение 0 («флаг сброшен») в противном случае. Процессор имеет </a:t>
            </a:r>
            <a:r>
              <a:rPr lang="ru-RU" b="1" i="1" dirty="0"/>
              <a:t>регистр флагов</a:t>
            </a:r>
            <a:r>
              <a:rPr lang="ru-RU" dirty="0"/>
              <a:t>, содержащий набор флагов, отражающий текущее состояние процессора.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22021" y="1205428"/>
            <a:ext cx="172754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6349"/>
              </p:ext>
            </p:extLst>
          </p:nvPr>
        </p:nvGraphicFramePr>
        <p:xfrm>
          <a:off x="245917" y="15583"/>
          <a:ext cx="11700165" cy="6842417"/>
        </p:xfrm>
        <a:graphic>
          <a:graphicData uri="http://schemas.openxmlformats.org/drawingml/2006/table">
            <a:tbl>
              <a:tblPr/>
              <a:tblGrid>
                <a:gridCol w="2340033">
                  <a:extLst>
                    <a:ext uri="{9D8B030D-6E8A-4147-A177-3AD203B41FA5}">
                      <a16:colId xmlns:a16="http://schemas.microsoft.com/office/drawing/2014/main" val="2706543998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2224849592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1274141532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3389642781"/>
                    </a:ext>
                  </a:extLst>
                </a:gridCol>
                <a:gridCol w="2340033">
                  <a:extLst>
                    <a:ext uri="{9D8B030D-6E8A-4147-A177-3AD203B41FA5}">
                      <a16:colId xmlns:a16="http://schemas.microsoft.com/office/drawing/2014/main" val="3273719525"/>
                    </a:ext>
                  </a:extLst>
                </a:gridCol>
              </a:tblGrid>
              <a:tr h="149579">
                <a:tc gridSpan="5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FFFFFF"/>
                          </a:solidFill>
                          <a:effectLst/>
                        </a:rPr>
                        <a:t>№ бита</a:t>
                      </a:r>
                    </a:p>
                  </a:txBody>
                  <a:tcPr marL="13805" marR="13805" marT="13805" marB="13805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45949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FLAGS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14238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0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Carry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переноса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1174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Зарезервирован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</a:endParaRP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569176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Parity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чётности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24115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0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Зарезервирован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</a:endParaRP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05158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Auxiliary Carry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Вспомогательный флаг переноса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091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0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Зарезервирован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effectLst/>
                      </a:endParaRP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09831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нуля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Состояние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58875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7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Sign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знака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Состояние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0559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8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Trap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трассировки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393629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9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Interrupt Enable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разрешения прерываний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516304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10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Direction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направления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Управляющий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38827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11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Overflow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переполнения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Состояние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34019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12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66405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13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704277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14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NT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Nested Task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вложенности задач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860496"/>
                  </a:ext>
                </a:extLst>
              </a:tr>
              <a:tr h="195976">
                <a:tc gridSpan="5"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15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19978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EFLAGS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33132" marR="33132" marT="16566" marB="16566"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22607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16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Resume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Флаг возобновления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38735"/>
                  </a:ext>
                </a:extLst>
              </a:tr>
              <a:tr h="45060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17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VM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Virtual-8086 Mode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Режим виртуального процессора 8086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56914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18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Alignment Check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Проверка выравнивания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54874"/>
                  </a:ext>
                </a:extLst>
              </a:tr>
              <a:tr h="45060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19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VIF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Virtual Interrupt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Виртуальный флаг разрешения прерывания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67697"/>
                  </a:ext>
                </a:extLst>
              </a:tr>
              <a:tr h="45060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20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VIP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Virtual Interrupt Pending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Ожидающее виртуальное прерывание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Системный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90891"/>
                  </a:ext>
                </a:extLst>
              </a:tr>
              <a:tr h="45060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21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 Flag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Проверка на доступность инструкции CPUID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63989"/>
                  </a:ext>
                </a:extLst>
              </a:tr>
              <a:tr h="195976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22</a:t>
                      </a: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>
                        <a:effectLst/>
                      </a:endParaRPr>
                    </a:p>
                  </a:txBody>
                  <a:tcPr marL="13805" marR="13805" marT="8283" marB="8283" anchor="ctr">
                    <a:lnL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8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1084</Words>
  <Application>Microsoft Office PowerPoint</Application>
  <PresentationFormat>Широкоэкранный</PresentationFormat>
  <Paragraphs>183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Анализ исходного кода Введение в Assembler</vt:lpstr>
      <vt:lpstr>Введение</vt:lpstr>
      <vt:lpstr>Презентация PowerPoint</vt:lpstr>
      <vt:lpstr>Презентация PowerPoint</vt:lpstr>
      <vt:lpstr>Регистры</vt:lpstr>
      <vt:lpstr>Регистры общего назначения</vt:lpstr>
      <vt:lpstr>Указатель команд</vt:lpstr>
      <vt:lpstr>Регистр флагов</vt:lpstr>
      <vt:lpstr>Презентация PowerPoint</vt:lpstr>
      <vt:lpstr>Сегментные регистры</vt:lpstr>
      <vt:lpstr>Создание сегментов кода</vt:lpstr>
      <vt:lpstr>Презентация PowerPoint</vt:lpstr>
      <vt:lpstr>Директива эквивалентности</vt:lpstr>
      <vt:lpstr>Директивы определения данных</vt:lpstr>
      <vt:lpstr>Презентация PowerPoint</vt:lpstr>
      <vt:lpstr>Синтаксис</vt:lpstr>
      <vt:lpstr>Команды</vt:lpstr>
      <vt:lpstr>Операнды команды</vt:lpstr>
      <vt:lpstr>Команды пересылки или обмена</vt:lpstr>
      <vt:lpstr>Презентация PowerPoint</vt:lpstr>
      <vt:lpstr>Процесс создания простейшей программы</vt:lpstr>
      <vt:lpstr>Презентация PowerPoint</vt:lpstr>
      <vt:lpstr>Результат верно скомпилированной программы</vt:lpstr>
      <vt:lpstr>Заключение</vt:lpstr>
      <vt:lpstr>Домашнее 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Введение в Assembler</dc:title>
  <dc:creator>alexclinton2002@gmail.com</dc:creator>
  <cp:lastModifiedBy>alexclinton2002@gmail.com</cp:lastModifiedBy>
  <cp:revision>17</cp:revision>
  <dcterms:created xsi:type="dcterms:W3CDTF">2022-07-28T22:55:47Z</dcterms:created>
  <dcterms:modified xsi:type="dcterms:W3CDTF">2022-07-29T01:38:41Z</dcterms:modified>
</cp:coreProperties>
</file>