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76" r:id="rId6"/>
    <p:sldId id="277" r:id="rId7"/>
    <p:sldId id="278" r:id="rId8"/>
    <p:sldId id="279" r:id="rId9"/>
    <p:sldId id="280" r:id="rId10"/>
    <p:sldId id="259" r:id="rId11"/>
    <p:sldId id="260" r:id="rId12"/>
    <p:sldId id="261" r:id="rId13"/>
    <p:sldId id="262"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899"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87356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180320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52817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2531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334850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21FE8B12-7D1D-420B-9A6E-51952D2D2D6A}" type="datetimeFigureOut">
              <a:rPr lang="ru-RU" smtClean="0"/>
              <a:t>03.08.2022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18745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21FE8B12-7D1D-420B-9A6E-51952D2D2D6A}" type="datetimeFigureOut">
              <a:rPr lang="ru-RU" smtClean="0"/>
              <a:t>03.08.2022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64852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21FE8B12-7D1D-420B-9A6E-51952D2D2D6A}" type="datetimeFigureOut">
              <a:rPr lang="ru-RU" smtClean="0"/>
              <a:t>03.08.2022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269985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1FE8B12-7D1D-420B-9A6E-51952D2D2D6A}" type="datetimeFigureOut">
              <a:rPr lang="ru-RU" smtClean="0"/>
              <a:t>03.08.2022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4809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1FE8B12-7D1D-420B-9A6E-51952D2D2D6A}" type="datetimeFigureOut">
              <a:rPr lang="ru-RU" smtClean="0"/>
              <a:t>03.08.2022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403793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1FE8B12-7D1D-420B-9A6E-51952D2D2D6A}" type="datetimeFigureOut">
              <a:rPr lang="ru-RU" smtClean="0"/>
              <a:t>03.08.2022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306EF8-37B1-47EA-95AD-27FAEB0A1BE9}" type="slidenum">
              <a:rPr lang="ru-RU" smtClean="0"/>
              <a:t>‹#›</a:t>
            </a:fld>
            <a:endParaRPr lang="ru-RU"/>
          </a:p>
        </p:txBody>
      </p:sp>
    </p:spTree>
    <p:extLst>
      <p:ext uri="{BB962C8B-B14F-4D97-AF65-F5344CB8AC3E}">
        <p14:creationId xmlns:p14="http://schemas.microsoft.com/office/powerpoint/2010/main" val="366538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E8B12-7D1D-420B-9A6E-51952D2D2D6A}" type="datetimeFigureOut">
              <a:rPr lang="ru-RU" smtClean="0"/>
              <a:t>03.08.2022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06EF8-37B1-47EA-95AD-27FAEB0A1BE9}" type="slidenum">
              <a:rPr lang="ru-RU" smtClean="0"/>
              <a:t>‹#›</a:t>
            </a:fld>
            <a:endParaRPr lang="ru-RU"/>
          </a:p>
        </p:txBody>
      </p:sp>
    </p:spTree>
    <p:extLst>
      <p:ext uri="{BB962C8B-B14F-4D97-AF65-F5344CB8AC3E}">
        <p14:creationId xmlns:p14="http://schemas.microsoft.com/office/powerpoint/2010/main" val="258524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2235200"/>
            <a:ext cx="9144000" cy="2387600"/>
          </a:xfrm>
        </p:spPr>
        <p:txBody>
          <a:bodyPr>
            <a:normAutofit fontScale="90000"/>
          </a:bodyPr>
          <a:lstStyle/>
          <a:p>
            <a:r>
              <a:rPr lang="ru-RU" dirty="0"/>
              <a:t>Реверсинг в </a:t>
            </a:r>
            <a:r>
              <a:rPr lang="en-US" dirty="0"/>
              <a:t>Hex-Rays</a:t>
            </a:r>
            <a:br>
              <a:rPr lang="en-US" dirty="0"/>
            </a:br>
            <a:r>
              <a:rPr lang="ru-RU" dirty="0"/>
              <a:t>Установка и просмотр инструментария </a:t>
            </a:r>
            <a:r>
              <a:rPr lang="en-US" dirty="0"/>
              <a:t>IDA Pro</a:t>
            </a:r>
            <a:endParaRPr lang="ru-RU" dirty="0"/>
          </a:p>
        </p:txBody>
      </p:sp>
    </p:spTree>
    <p:extLst>
      <p:ext uri="{BB962C8B-B14F-4D97-AF65-F5344CB8AC3E}">
        <p14:creationId xmlns:p14="http://schemas.microsoft.com/office/powerpoint/2010/main" val="147625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Загрузка </a:t>
            </a:r>
            <a:r>
              <a:rPr lang="ru-RU" dirty="0" err="1"/>
              <a:t>бинарника</a:t>
            </a:r>
            <a:r>
              <a:rPr lang="ru-RU" dirty="0"/>
              <a:t> в </a:t>
            </a:r>
            <a:r>
              <a:rPr lang="en-US" dirty="0"/>
              <a:t>IDA Pro</a:t>
            </a:r>
            <a:endParaRPr lang="ru-RU" dirty="0"/>
          </a:p>
        </p:txBody>
      </p:sp>
      <p:sp>
        <p:nvSpPr>
          <p:cNvPr id="3" name="Объект 2"/>
          <p:cNvSpPr>
            <a:spLocks noGrp="1"/>
          </p:cNvSpPr>
          <p:nvPr>
            <p:ph idx="1"/>
          </p:nvPr>
        </p:nvSpPr>
        <p:spPr>
          <a:xfrm>
            <a:off x="838200" y="1825625"/>
            <a:ext cx="11159836" cy="4351338"/>
          </a:xfrm>
        </p:spPr>
        <p:txBody>
          <a:bodyPr>
            <a:normAutofit/>
          </a:bodyPr>
          <a:lstStyle/>
          <a:p>
            <a:pPr marL="0" indent="0">
              <a:buNone/>
            </a:pPr>
            <a:r>
              <a:rPr lang="ru-RU" dirty="0"/>
              <a:t>Открываем IDA </a:t>
            </a:r>
            <a:r>
              <a:rPr lang="ru-RU" dirty="0" err="1"/>
              <a:t>Pro</a:t>
            </a:r>
            <a:r>
              <a:rPr lang="ru-RU" dirty="0"/>
              <a:t>. Перед нами после всех стартовых окошек (которые можно сразу же закрыть), появляется начальное окно программы. Все, что нужно сделать, — перетащить в него исследуемый </a:t>
            </a:r>
            <a:r>
              <a:rPr lang="ru-RU" dirty="0" err="1"/>
              <a:t>бинарник</a:t>
            </a:r>
            <a:r>
              <a:rPr lang="ru-RU" dirty="0"/>
              <a:t>. После этого в появившемся окне нажать кнопку “ОК”.</a:t>
            </a:r>
          </a:p>
        </p:txBody>
      </p:sp>
    </p:spTree>
    <p:extLst>
      <p:ext uri="{BB962C8B-B14F-4D97-AF65-F5344CB8AC3E}">
        <p14:creationId xmlns:p14="http://schemas.microsoft.com/office/powerpoint/2010/main" val="312494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endParaRPr lang="ru-RU" dirty="0"/>
          </a:p>
        </p:txBody>
      </p:sp>
      <p:pic>
        <p:nvPicPr>
          <p:cNvPr id="4" name="Picture 4" descr="https://habrastorage.org/r/w1560/webt/we/ah/ie/weahierpwadwc3adccph1oxnxz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66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a:t>После загрузки </a:t>
            </a:r>
            <a:r>
              <a:rPr lang="ru-RU" dirty="0" err="1"/>
              <a:t>бинарника</a:t>
            </a:r>
            <a:r>
              <a:rPr lang="ru-RU" dirty="0"/>
              <a:t> IDA </a:t>
            </a:r>
            <a:r>
              <a:rPr lang="ru-RU" dirty="0" err="1"/>
              <a:t>Pro</a:t>
            </a:r>
            <a:r>
              <a:rPr lang="ru-RU" dirty="0"/>
              <a:t> проводит его предварительный автоматический анализ: определяет функции, глобальные переменные, строки — всё, что можно автоматически вытащить из анализируемого файла. Анализ выполняется процессорным модулем IDA </a:t>
            </a:r>
            <a:r>
              <a:rPr lang="ru-RU" dirty="0" err="1"/>
              <a:t>Pro</a:t>
            </a:r>
            <a:r>
              <a:rPr lang="ru-RU" dirty="0"/>
              <a:t> (не путать с самим процессором). Фактически это плагин для IDA </a:t>
            </a:r>
            <a:r>
              <a:rPr lang="ru-RU" dirty="0" err="1"/>
              <a:t>Pro</a:t>
            </a:r>
            <a:r>
              <a:rPr lang="ru-RU" dirty="0"/>
              <a:t> (при желании можно написать свой на </a:t>
            </a:r>
            <a:r>
              <a:rPr lang="ru-RU" dirty="0" err="1"/>
              <a:t>Python</a:t>
            </a:r>
            <a:r>
              <a:rPr lang="ru-RU" dirty="0"/>
              <a:t> или C++). В нашем случае IDA использует так называемый </a:t>
            </a:r>
            <a:r>
              <a:rPr lang="ru-RU" dirty="0" err="1"/>
              <a:t>Meta</a:t>
            </a:r>
            <a:r>
              <a:rPr lang="ru-RU" dirty="0"/>
              <a:t> PC — вариант x86/x64, учитывающий большинство </a:t>
            </a:r>
            <a:r>
              <a:rPr lang="ru-RU" dirty="0" err="1"/>
              <a:t>твиков</a:t>
            </a:r>
            <a:r>
              <a:rPr lang="ru-RU" dirty="0"/>
              <a:t>, которые были добавлены в архитектуру от </a:t>
            </a:r>
            <a:r>
              <a:rPr lang="ru-RU" dirty="0" err="1"/>
              <a:t>Intel</a:t>
            </a:r>
            <a:r>
              <a:rPr lang="ru-RU" dirty="0"/>
              <a:t> и AMD.</a:t>
            </a:r>
          </a:p>
        </p:txBody>
      </p:sp>
    </p:spTree>
    <p:extLst>
      <p:ext uri="{BB962C8B-B14F-4D97-AF65-F5344CB8AC3E}">
        <p14:creationId xmlns:p14="http://schemas.microsoft.com/office/powerpoint/2010/main" val="179056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Автоматический анализ</a:t>
            </a:r>
          </a:p>
        </p:txBody>
      </p:sp>
      <p:sp>
        <p:nvSpPr>
          <p:cNvPr id="3" name="Объект 2"/>
          <p:cNvSpPr>
            <a:spLocks noGrp="1"/>
          </p:cNvSpPr>
          <p:nvPr>
            <p:ph idx="1"/>
          </p:nvPr>
        </p:nvSpPr>
        <p:spPr/>
        <p:txBody>
          <a:bodyPr/>
          <a:lstStyle/>
          <a:p>
            <a:pPr marL="0" indent="0">
              <a:buNone/>
            </a:pPr>
            <a:r>
              <a:rPr lang="ru-RU" dirty="0"/>
              <a:t>Автоматический анализ под капотом крайне сложная штука, но для каждой инструкции он состоит в следующем:</a:t>
            </a:r>
          </a:p>
          <a:p>
            <a:r>
              <a:rPr lang="ru-RU" dirty="0"/>
              <a:t>декодирование инструкции из бинарного представления во внутреннее (</a:t>
            </a:r>
            <a:r>
              <a:rPr lang="ru-RU" dirty="0" err="1"/>
              <a:t>analyze</a:t>
            </a:r>
            <a:r>
              <a:rPr lang="ru-RU" dirty="0"/>
              <a:t>);</a:t>
            </a:r>
          </a:p>
          <a:p>
            <a:r>
              <a:rPr lang="ru-RU" dirty="0"/>
              <a:t>связывание инструкции с учётом специфики её выполнения (</a:t>
            </a:r>
            <a:r>
              <a:rPr lang="ru-RU" dirty="0" err="1"/>
              <a:t>emulate</a:t>
            </a:r>
            <a:r>
              <a:rPr lang="ru-RU" dirty="0"/>
              <a:t> — не путать с эмуляцией, как, например, в QEMU);</a:t>
            </a:r>
          </a:p>
          <a:p>
            <a:r>
              <a:rPr lang="ru-RU" dirty="0"/>
              <a:t>преобразование инструкции и аргументов в мнемонику.</a:t>
            </a:r>
          </a:p>
          <a:p>
            <a:pPr marL="0" indent="0">
              <a:buNone/>
            </a:pPr>
            <a:endParaRPr lang="ru-RU" dirty="0"/>
          </a:p>
        </p:txBody>
      </p:sp>
    </p:spTree>
    <p:extLst>
      <p:ext uri="{BB962C8B-B14F-4D97-AF65-F5344CB8AC3E}">
        <p14:creationId xmlns:p14="http://schemas.microsoft.com/office/powerpoint/2010/main" val="175104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Продолжаем работу с </a:t>
            </a:r>
            <a:r>
              <a:rPr lang="ru-RU" dirty="0" err="1"/>
              <a:t>бинарником</a:t>
            </a:r>
            <a:endParaRPr lang="ru-RU" dirty="0"/>
          </a:p>
        </p:txBody>
      </p:sp>
      <p:sp>
        <p:nvSpPr>
          <p:cNvPr id="3" name="Объект 2"/>
          <p:cNvSpPr>
            <a:spLocks noGrp="1"/>
          </p:cNvSpPr>
          <p:nvPr>
            <p:ph idx="1"/>
          </p:nvPr>
        </p:nvSpPr>
        <p:spPr/>
        <p:txBody>
          <a:bodyPr/>
          <a:lstStyle/>
          <a:p>
            <a:pPr marL="0" indent="0">
              <a:buNone/>
            </a:pPr>
            <a:r>
              <a:rPr lang="ru-RU" dirty="0"/>
              <a:t>После того как автоматический анализ завершён, вы увидите окно, примерно такое, как на рисунке ниже. Основные элементы, на которые стоит обратить внимание начинающему исследователю, подписаны на самом скриншоте. Завершение автоматического анализа можно определить по </a:t>
            </a:r>
            <a:r>
              <a:rPr lang="ru-RU" dirty="0" err="1"/>
              <a:t>надписе</a:t>
            </a:r>
            <a:r>
              <a:rPr lang="ru-RU" dirty="0"/>
              <a:t> </a:t>
            </a:r>
            <a:r>
              <a:rPr lang="ru-RU" b="1" dirty="0"/>
              <a:t>AU: </a:t>
            </a:r>
            <a:r>
              <a:rPr lang="ru-RU" b="1" dirty="0" err="1"/>
              <a:t>Idle</a:t>
            </a:r>
            <a:r>
              <a:rPr lang="ru-RU" dirty="0"/>
              <a:t> в левом нижнем углу IDA </a:t>
            </a:r>
            <a:r>
              <a:rPr lang="ru-RU" dirty="0" err="1"/>
              <a:t>Pro</a:t>
            </a:r>
            <a:r>
              <a:rPr lang="ru-RU" dirty="0"/>
              <a:t>.</a:t>
            </a:r>
          </a:p>
        </p:txBody>
      </p:sp>
    </p:spTree>
    <p:extLst>
      <p:ext uri="{BB962C8B-B14F-4D97-AF65-F5344CB8AC3E}">
        <p14:creationId xmlns:p14="http://schemas.microsoft.com/office/powerpoint/2010/main" val="375423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2590"/>
            <a:ext cx="10515600" cy="1325563"/>
          </a:xfrm>
        </p:spPr>
        <p:txBody>
          <a:bodyPr/>
          <a:lstStyle/>
          <a:p>
            <a:r>
              <a:rPr lang="ru-RU" dirty="0"/>
              <a:t>Граф потока выполнения функции </a:t>
            </a:r>
            <a:r>
              <a:rPr lang="en-US" dirty="0"/>
              <a:t>main</a:t>
            </a:r>
            <a:endParaRPr lang="ru-RU" dirty="0"/>
          </a:p>
        </p:txBody>
      </p:sp>
      <p:sp>
        <p:nvSpPr>
          <p:cNvPr id="3" name="Объект 2"/>
          <p:cNvSpPr>
            <a:spLocks noGrp="1"/>
          </p:cNvSpPr>
          <p:nvPr>
            <p:ph idx="1"/>
          </p:nvPr>
        </p:nvSpPr>
        <p:spPr/>
        <p:txBody>
          <a:bodyPr/>
          <a:lstStyle/>
          <a:p>
            <a:endParaRPr lang="ru-RU"/>
          </a:p>
        </p:txBody>
      </p:sp>
      <p:pic>
        <p:nvPicPr>
          <p:cNvPr id="2050" name="Picture 2" descr="https://habrastorage.org/r/w1560/webt/cl/al/0o/clal0o6ags5zcvanu7grv5os6v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96" y="1356409"/>
            <a:ext cx="9780608" cy="550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1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a:bodyPr>
          <a:lstStyle/>
          <a:p>
            <a:pPr marL="0" indent="0">
              <a:buNone/>
            </a:pPr>
            <a:r>
              <a:rPr lang="ru-RU" sz="1800" dirty="0"/>
              <a:t>Давайте рассмотрим основные окна, которые первоначально отображает нам IDA </a:t>
            </a:r>
            <a:r>
              <a:rPr lang="ru-RU" sz="1800" dirty="0" err="1"/>
              <a:t>Pro</a:t>
            </a:r>
            <a:r>
              <a:rPr lang="ru-RU" sz="1800" dirty="0"/>
              <a:t>.</a:t>
            </a:r>
          </a:p>
          <a:p>
            <a:r>
              <a:rPr lang="ru-RU" sz="1800" b="1" dirty="0"/>
              <a:t>Граф потока выполнения </a:t>
            </a:r>
            <a:r>
              <a:rPr lang="ru-RU" sz="1800" dirty="0"/>
              <a:t>— основной вид дизассемблера (можно сказать, представление в виде блок-схемы алгоритма функции). В нем отображаются инструкции процессора, полученные после дизассемблирования из бинарного вида. В этом графе показывается только одна функция.</a:t>
            </a:r>
          </a:p>
          <a:p>
            <a:r>
              <a:rPr lang="ru-RU" sz="1800" b="1" dirty="0"/>
              <a:t>Список функций </a:t>
            </a:r>
            <a:r>
              <a:rPr lang="ru-RU" sz="1800" dirty="0"/>
              <a:t>— окно, в котором выводятся функции, которые нашлись в </a:t>
            </a:r>
            <a:r>
              <a:rPr lang="ru-RU" sz="1800" dirty="0" err="1"/>
              <a:t>бинарнике</a:t>
            </a:r>
            <a:r>
              <a:rPr lang="ru-RU" sz="1800" dirty="0"/>
              <a:t>. Это те самые функции, которые были написаны программистом при создании программы (не учитывая оптимизацию).</a:t>
            </a:r>
          </a:p>
          <a:p>
            <a:r>
              <a:rPr lang="ru-RU" sz="1800" b="1" dirty="0"/>
              <a:t>Список строк (</a:t>
            </a:r>
            <a:r>
              <a:rPr lang="ru-RU" sz="1800" b="1" dirty="0" err="1"/>
              <a:t>Strings</a:t>
            </a:r>
            <a:r>
              <a:rPr lang="ru-RU" sz="1800" b="1" dirty="0"/>
              <a:t>)</a:t>
            </a:r>
            <a:r>
              <a:rPr lang="ru-RU" sz="1800" dirty="0"/>
              <a:t> — не показан, но можно построить, нажав на </a:t>
            </a:r>
            <a:r>
              <a:rPr lang="ru-RU" sz="1800" b="1" dirty="0"/>
              <a:t>SHIFT+F12</a:t>
            </a:r>
            <a:r>
              <a:rPr lang="ru-RU" sz="1800" dirty="0"/>
              <a:t>. Одна из самых важных </a:t>
            </a:r>
            <a:r>
              <a:rPr lang="ru-RU" sz="1800" dirty="0" err="1"/>
              <a:t>менюшек</a:t>
            </a:r>
            <a:r>
              <a:rPr lang="ru-RU" sz="1800" dirty="0"/>
              <a:t> IDA </a:t>
            </a:r>
            <a:r>
              <a:rPr lang="ru-RU" sz="1800" dirty="0" err="1"/>
              <a:t>Pro</a:t>
            </a:r>
            <a:r>
              <a:rPr lang="ru-RU" sz="1800" dirty="0"/>
              <a:t> — в ней показаны все строки, которые есть в программе.</a:t>
            </a:r>
          </a:p>
        </p:txBody>
      </p:sp>
    </p:spTree>
    <p:extLst>
      <p:ext uri="{BB962C8B-B14F-4D97-AF65-F5344CB8AC3E}">
        <p14:creationId xmlns:p14="http://schemas.microsoft.com/office/powerpoint/2010/main" val="20244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pPr marL="0" indent="0">
              <a:buNone/>
            </a:pPr>
            <a:r>
              <a:rPr lang="ru-RU" dirty="0"/>
              <a:t>Далее начинается сама работа с реверсом. Но стоит начать с главного - знание горячих клавиш, ведь без них ваша жизнь реверс-инженера будет скучна.</a:t>
            </a:r>
          </a:p>
        </p:txBody>
      </p:sp>
    </p:spTree>
    <p:extLst>
      <p:ext uri="{BB962C8B-B14F-4D97-AF65-F5344CB8AC3E}">
        <p14:creationId xmlns:p14="http://schemas.microsoft.com/office/powerpoint/2010/main" val="54618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4098" name="Picture 2" descr="https://habrastorage.org/r/w1560/webt/3g/wm/lb/3gwmlbsn8obbaqndh6xxt-z3cg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290" y="0"/>
            <a:ext cx="4767419" cy="674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14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Навигация по графу и листингу</a:t>
            </a:r>
          </a:p>
        </p:txBody>
      </p:sp>
      <p:sp>
        <p:nvSpPr>
          <p:cNvPr id="3" name="Объект 2"/>
          <p:cNvSpPr>
            <a:spLocks noGrp="1"/>
          </p:cNvSpPr>
          <p:nvPr>
            <p:ph idx="1"/>
          </p:nvPr>
        </p:nvSpPr>
        <p:spPr/>
        <p:txBody>
          <a:bodyPr>
            <a:normAutofit fontScale="77500" lnSpcReduction="20000"/>
          </a:bodyPr>
          <a:lstStyle/>
          <a:p>
            <a:pPr marL="0" indent="0">
              <a:buNone/>
            </a:pPr>
            <a:r>
              <a:rPr lang="ru-RU" dirty="0"/>
              <a:t>Навигация — одна из самых простых и понятных задач, однако, чтобы не теряться в </a:t>
            </a:r>
            <a:r>
              <a:rPr lang="ru-RU" b="1" dirty="0"/>
              <a:t>IDA </a:t>
            </a:r>
            <a:r>
              <a:rPr lang="ru-RU" b="1" dirty="0" err="1"/>
              <a:t>Pro</a:t>
            </a:r>
            <a:r>
              <a:rPr lang="ru-RU" dirty="0"/>
              <a:t>, следует потренироваться в следующем:</a:t>
            </a:r>
          </a:p>
          <a:p>
            <a:r>
              <a:rPr lang="ru-RU" dirty="0"/>
              <a:t>перемещения по графу функции с помощью мыши;</a:t>
            </a:r>
          </a:p>
          <a:p>
            <a:r>
              <a:rPr lang="ru-RU" dirty="0"/>
              <a:t>перейти на различные функции с помощью двойного нажатия мыши, вернуться обратно с помощью </a:t>
            </a:r>
            <a:r>
              <a:rPr lang="ru-RU" b="1" dirty="0"/>
              <a:t>ESC</a:t>
            </a:r>
            <a:r>
              <a:rPr lang="ru-RU" dirty="0"/>
              <a:t> и снова вперед с помощью </a:t>
            </a:r>
            <a:r>
              <a:rPr lang="ru-RU" b="1" dirty="0"/>
              <a:t>CTRL+ENTER</a:t>
            </a:r>
            <a:r>
              <a:rPr lang="ru-RU" dirty="0"/>
              <a:t> (нет в </a:t>
            </a:r>
            <a:r>
              <a:rPr lang="ru-RU" dirty="0" err="1"/>
              <a:t>чит-шите</a:t>
            </a:r>
            <a:r>
              <a:rPr lang="ru-RU" dirty="0"/>
              <a:t> — для продвинутых);</a:t>
            </a:r>
          </a:p>
          <a:p>
            <a:r>
              <a:rPr lang="ru-RU" dirty="0"/>
              <a:t>переключения между графом и листингом — </a:t>
            </a:r>
            <a:r>
              <a:rPr lang="ru-RU" b="1" dirty="0"/>
              <a:t>SPACE</a:t>
            </a:r>
            <a:r>
              <a:rPr lang="ru-RU" dirty="0"/>
              <a:t>, если вдруг у вас включился другой вид (листинга);</a:t>
            </a:r>
          </a:p>
          <a:p>
            <a:r>
              <a:rPr lang="ru-RU" dirty="0"/>
              <a:t>переход по перекрестным ссылкам: поставить указатель мыши на любое имя (функции или переменной) и нажать </a:t>
            </a:r>
            <a:r>
              <a:rPr lang="ru-RU" b="1" dirty="0"/>
              <a:t>X</a:t>
            </a:r>
            <a:r>
              <a:rPr lang="ru-RU" dirty="0"/>
              <a:t>. После этого вы увидите окно с другими инструкциями, которые ссылаются на это имя (или же указатель в памяти программы);</a:t>
            </a:r>
          </a:p>
          <a:p>
            <a:r>
              <a:rPr lang="ru-RU" dirty="0"/>
              <a:t>прямой переход на имя или адрес (</a:t>
            </a:r>
            <a:r>
              <a:rPr lang="ru-RU" b="1" dirty="0"/>
              <a:t>g</a:t>
            </a:r>
            <a:r>
              <a:rPr lang="ru-RU" dirty="0"/>
              <a:t>): в открывшемся окне написать любое из существующих имен или же адрес (можно без 0x) из текущей база данных IDA </a:t>
            </a:r>
            <a:r>
              <a:rPr lang="ru-RU" dirty="0" err="1"/>
              <a:t>Pro</a:t>
            </a:r>
            <a:r>
              <a:rPr lang="ru-RU" dirty="0"/>
              <a:t> — вы перейдете на ту часть графа (листинга), где определено это имя.</a:t>
            </a:r>
          </a:p>
          <a:p>
            <a:endParaRPr lang="ru-RU" dirty="0"/>
          </a:p>
        </p:txBody>
      </p:sp>
    </p:spTree>
    <p:extLst>
      <p:ext uri="{BB962C8B-B14F-4D97-AF65-F5344CB8AC3E}">
        <p14:creationId xmlns:p14="http://schemas.microsoft.com/office/powerpoint/2010/main" val="43299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Введение </a:t>
            </a:r>
          </a:p>
        </p:txBody>
      </p:sp>
      <p:sp>
        <p:nvSpPr>
          <p:cNvPr id="3" name="Объект 2"/>
          <p:cNvSpPr>
            <a:spLocks noGrp="1"/>
          </p:cNvSpPr>
          <p:nvPr>
            <p:ph idx="1"/>
          </p:nvPr>
        </p:nvSpPr>
        <p:spPr/>
        <p:txBody>
          <a:bodyPr/>
          <a:lstStyle/>
          <a:p>
            <a:pPr marL="0" indent="0">
              <a:buNone/>
            </a:pPr>
            <a:r>
              <a:rPr lang="ru-RU" b="1" dirty="0"/>
              <a:t>IDA </a:t>
            </a:r>
            <a:r>
              <a:rPr lang="ru-RU" b="1" dirty="0" err="1"/>
              <a:t>Pro</a:t>
            </a:r>
            <a:r>
              <a:rPr lang="ru-RU" b="1" dirty="0"/>
              <a:t> </a:t>
            </a:r>
            <a:r>
              <a:rPr lang="ru-RU" b="1" dirty="0" err="1"/>
              <a:t>Disassembler</a:t>
            </a:r>
            <a:r>
              <a:rPr lang="ru-RU" b="1" dirty="0"/>
              <a:t> </a:t>
            </a:r>
            <a:r>
              <a:rPr lang="ru-RU" dirty="0"/>
              <a:t>(англ. </a:t>
            </a:r>
            <a:r>
              <a:rPr lang="ru-RU" dirty="0" err="1"/>
              <a:t>Interactive</a:t>
            </a:r>
            <a:r>
              <a:rPr lang="ru-RU" dirty="0"/>
              <a:t> </a:t>
            </a:r>
            <a:r>
              <a:rPr lang="ru-RU" dirty="0" err="1"/>
              <a:t>DisAssembler</a:t>
            </a:r>
            <a:r>
              <a:rPr lang="ru-RU" dirty="0"/>
              <a:t>) — интерактивный дизассемблер, который широко используется для реверс-инжиниринга. Он отличается исключительной гибкостью, наличием встроенного командного языка, поддерживает множество форматов исполняемых файлов для большого числа процессоров и операционных систем.</a:t>
            </a:r>
          </a:p>
        </p:txBody>
      </p:sp>
    </p:spTree>
    <p:extLst>
      <p:ext uri="{BB962C8B-B14F-4D97-AF65-F5344CB8AC3E}">
        <p14:creationId xmlns:p14="http://schemas.microsoft.com/office/powerpoint/2010/main" val="3068860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Именование и заметки на полях</a:t>
            </a:r>
            <a:br>
              <a:rPr lang="ru-RU" dirty="0"/>
            </a:br>
            <a:br>
              <a:rPr lang="ru-RU" dirty="0"/>
            </a:br>
            <a:endParaRPr lang="ru-RU" dirty="0"/>
          </a:p>
        </p:txBody>
      </p:sp>
      <p:sp>
        <p:nvSpPr>
          <p:cNvPr id="3" name="Объект 2"/>
          <p:cNvSpPr>
            <a:spLocks noGrp="1"/>
          </p:cNvSpPr>
          <p:nvPr>
            <p:ph idx="1"/>
          </p:nvPr>
        </p:nvSpPr>
        <p:spPr/>
        <p:txBody>
          <a:bodyPr>
            <a:normAutofit/>
          </a:bodyPr>
          <a:lstStyle/>
          <a:p>
            <a:pPr marL="0" indent="0">
              <a:buNone/>
            </a:pPr>
            <a:r>
              <a:rPr lang="ru-RU" dirty="0"/>
              <a:t>По изменению имен (</a:t>
            </a:r>
            <a:r>
              <a:rPr lang="ru-RU" dirty="0" err="1"/>
              <a:t>рефакторингу</a:t>
            </a:r>
            <a:r>
              <a:rPr lang="ru-RU" dirty="0"/>
              <a:t>) следует попробовать и отработать следующие действия:</a:t>
            </a:r>
          </a:p>
          <a:p>
            <a:r>
              <a:rPr lang="ru-RU" dirty="0"/>
              <a:t>Переименование имен (для этого необходимо нажать мышью на имя и после этого </a:t>
            </a:r>
            <a:r>
              <a:rPr lang="ru-RU" b="1" dirty="0"/>
              <a:t>N</a:t>
            </a:r>
            <a:r>
              <a:rPr lang="ru-RU" dirty="0"/>
              <a:t>): функций, переменных (локальных и глобальных), регистров и меток. Постарайтесь разобраться, что можно переименовать, а что нет.</a:t>
            </a:r>
          </a:p>
          <a:p>
            <a:r>
              <a:rPr lang="ru-RU" dirty="0"/>
              <a:t>Простановка комментариев к инструкциям. В целом все просто: выбрали строку, к которой хотим поставить комментарий, и нажали ;.</a:t>
            </a:r>
          </a:p>
        </p:txBody>
      </p:sp>
    </p:spTree>
    <p:extLst>
      <p:ext uri="{BB962C8B-B14F-4D97-AF65-F5344CB8AC3E}">
        <p14:creationId xmlns:p14="http://schemas.microsoft.com/office/powerpoint/2010/main" val="2054057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данных (</a:t>
            </a:r>
            <a:r>
              <a:rPr lang="en-US" dirty="0"/>
              <a:t>data representation)</a:t>
            </a:r>
            <a:br>
              <a:rPr lang="en-US" dirty="0"/>
            </a:br>
            <a:endParaRPr lang="ru-RU" dirty="0"/>
          </a:p>
        </p:txBody>
      </p:sp>
      <p:sp>
        <p:nvSpPr>
          <p:cNvPr id="3" name="Объект 2"/>
          <p:cNvSpPr>
            <a:spLocks noGrp="1"/>
          </p:cNvSpPr>
          <p:nvPr>
            <p:ph idx="1"/>
          </p:nvPr>
        </p:nvSpPr>
        <p:spPr/>
        <p:txBody>
          <a:bodyPr>
            <a:normAutofit/>
          </a:bodyPr>
          <a:lstStyle/>
          <a:p>
            <a:pPr marL="0" indent="0">
              <a:buNone/>
            </a:pPr>
            <a:r>
              <a:rPr lang="ru-RU" dirty="0"/>
              <a:t>Любую часть анализируемого </a:t>
            </a:r>
            <a:r>
              <a:rPr lang="ru-RU" dirty="0" err="1"/>
              <a:t>бинарника</a:t>
            </a:r>
            <a:r>
              <a:rPr lang="ru-RU" dirty="0"/>
              <a:t> можно представить в виде различных вариантов:</a:t>
            </a:r>
          </a:p>
          <a:p>
            <a:r>
              <a:rPr lang="ru-RU" dirty="0"/>
              <a:t>байт (</a:t>
            </a:r>
            <a:r>
              <a:rPr lang="ru-RU" dirty="0" err="1"/>
              <a:t>byte</a:t>
            </a:r>
            <a:r>
              <a:rPr lang="ru-RU" dirty="0"/>
              <a:t>);</a:t>
            </a:r>
          </a:p>
          <a:p>
            <a:r>
              <a:rPr lang="ru-RU" dirty="0"/>
              <a:t>слово (</a:t>
            </a:r>
            <a:r>
              <a:rPr lang="ru-RU" dirty="0" err="1"/>
              <a:t>word</a:t>
            </a:r>
            <a:r>
              <a:rPr lang="ru-RU" dirty="0"/>
              <a:t>);</a:t>
            </a:r>
          </a:p>
          <a:p>
            <a:r>
              <a:rPr lang="ru-RU" dirty="0"/>
              <a:t>двойное слово (</a:t>
            </a:r>
            <a:r>
              <a:rPr lang="ru-RU" dirty="0" err="1"/>
              <a:t>dword</a:t>
            </a:r>
            <a:r>
              <a:rPr lang="ru-RU" dirty="0"/>
              <a:t>);</a:t>
            </a:r>
          </a:p>
          <a:p>
            <a:r>
              <a:rPr lang="ru-RU" dirty="0"/>
              <a:t>указатель (</a:t>
            </a:r>
            <a:r>
              <a:rPr lang="ru-RU" dirty="0" err="1"/>
              <a:t>offset</a:t>
            </a:r>
            <a:r>
              <a:rPr lang="ru-RU" dirty="0"/>
              <a:t>);</a:t>
            </a:r>
          </a:p>
          <a:p>
            <a:r>
              <a:rPr lang="ru-RU" dirty="0"/>
              <a:t>неопределенное (</a:t>
            </a:r>
            <a:r>
              <a:rPr lang="ru-RU" dirty="0" err="1"/>
              <a:t>undefined</a:t>
            </a:r>
            <a:r>
              <a:rPr lang="ru-RU" dirty="0"/>
              <a:t>);</a:t>
            </a:r>
          </a:p>
          <a:p>
            <a:r>
              <a:rPr lang="ru-RU" dirty="0"/>
              <a:t>дизассемблированный код (</a:t>
            </a:r>
            <a:r>
              <a:rPr lang="ru-RU" dirty="0" err="1"/>
              <a:t>code</a:t>
            </a:r>
            <a:r>
              <a:rPr lang="ru-RU" dirty="0"/>
              <a:t>).</a:t>
            </a:r>
          </a:p>
        </p:txBody>
      </p:sp>
    </p:spTree>
    <p:extLst>
      <p:ext uri="{BB962C8B-B14F-4D97-AF65-F5344CB8AC3E}">
        <p14:creationId xmlns:p14="http://schemas.microsoft.com/office/powerpoint/2010/main" val="808488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Отличие кода от функции</a:t>
            </a:r>
            <a:br>
              <a:rPr lang="ru-RU" dirty="0"/>
            </a:br>
            <a:endParaRPr lang="ru-RU" dirty="0"/>
          </a:p>
        </p:txBody>
      </p:sp>
      <p:sp>
        <p:nvSpPr>
          <p:cNvPr id="3" name="Объект 2"/>
          <p:cNvSpPr>
            <a:spLocks noGrp="1"/>
          </p:cNvSpPr>
          <p:nvPr>
            <p:ph idx="1"/>
          </p:nvPr>
        </p:nvSpPr>
        <p:spPr/>
        <p:txBody>
          <a:bodyPr>
            <a:normAutofit/>
          </a:bodyPr>
          <a:lstStyle/>
          <a:p>
            <a:pPr marL="0" indent="0">
              <a:buNone/>
            </a:pPr>
            <a:r>
              <a:rPr lang="ru-RU" dirty="0"/>
              <a:t>Отдельно можно отметить и представление кода:</a:t>
            </a:r>
          </a:p>
          <a:p>
            <a:r>
              <a:rPr lang="ru-RU" dirty="0"/>
              <a:t>Код без функции (в таком случае IDA </a:t>
            </a:r>
            <a:r>
              <a:rPr lang="ru-RU" dirty="0" err="1"/>
              <a:t>Pro</a:t>
            </a:r>
            <a:r>
              <a:rPr lang="ru-RU" dirty="0"/>
              <a:t> не сможет построить граф);</a:t>
            </a:r>
          </a:p>
          <a:p>
            <a:r>
              <a:rPr lang="ru-RU" dirty="0"/>
              <a:t>Функция (чтобы из кода создать функцию, необходимо нажать P). Для большей части кода во время автоматического анализа IDA </a:t>
            </a:r>
            <a:r>
              <a:rPr lang="ru-RU" dirty="0" err="1"/>
              <a:t>Pro</a:t>
            </a:r>
            <a:r>
              <a:rPr lang="ru-RU" dirty="0"/>
              <a:t> сама распознает, где необходимо создать функции. Каким образом? За счет того, что если во время дизассемблирования встречается инструкция вызова (</a:t>
            </a:r>
            <a:r>
              <a:rPr lang="ru-RU" b="1" dirty="0" err="1"/>
              <a:t>call</a:t>
            </a:r>
            <a:r>
              <a:rPr lang="ru-RU" dirty="0"/>
              <a:t>), то анализатор однозначно может утверждать, что адрес, находящийся у этой инструкции в аргументе, — адрес начала функции.</a:t>
            </a:r>
          </a:p>
        </p:txBody>
      </p:sp>
    </p:spTree>
    <p:extLst>
      <p:ext uri="{BB962C8B-B14F-4D97-AF65-F5344CB8AC3E}">
        <p14:creationId xmlns:p14="http://schemas.microsoft.com/office/powerpoint/2010/main" val="240746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Вспомогательные окна </a:t>
            </a:r>
            <a:r>
              <a:rPr lang="en-US" dirty="0"/>
              <a:t>IDA Pro</a:t>
            </a:r>
            <a:br>
              <a:rPr lang="en-US" dirty="0"/>
            </a:br>
            <a:endParaRPr lang="ru-RU" dirty="0"/>
          </a:p>
        </p:txBody>
      </p:sp>
      <p:sp>
        <p:nvSpPr>
          <p:cNvPr id="3" name="Объект 2"/>
          <p:cNvSpPr>
            <a:spLocks noGrp="1"/>
          </p:cNvSpPr>
          <p:nvPr>
            <p:ph idx="1"/>
          </p:nvPr>
        </p:nvSpPr>
        <p:spPr/>
        <p:txBody>
          <a:bodyPr/>
          <a:lstStyle/>
          <a:p>
            <a:pPr marL="0" indent="0">
              <a:buNone/>
            </a:pPr>
            <a:r>
              <a:rPr lang="ru-RU" dirty="0"/>
              <a:t>В первую очередь стоит обратить внимание на </a:t>
            </a:r>
            <a:r>
              <a:rPr lang="ru-RU" dirty="0" err="1"/>
              <a:t>Strings</a:t>
            </a:r>
            <a:r>
              <a:rPr lang="ru-RU" dirty="0"/>
              <a:t>, </a:t>
            </a:r>
            <a:r>
              <a:rPr lang="ru-RU" dirty="0" err="1"/>
              <a:t>Names</a:t>
            </a:r>
            <a:r>
              <a:rPr lang="ru-RU" dirty="0"/>
              <a:t>, </a:t>
            </a:r>
            <a:r>
              <a:rPr lang="ru-RU" dirty="0" err="1"/>
              <a:t>Functions</a:t>
            </a:r>
            <a:r>
              <a:rPr lang="ru-RU" dirty="0"/>
              <a:t>, </a:t>
            </a:r>
            <a:r>
              <a:rPr lang="ru-RU" dirty="0" err="1"/>
              <a:t>Hex</a:t>
            </a:r>
            <a:r>
              <a:rPr lang="ru-RU" dirty="0"/>
              <a:t> </a:t>
            </a:r>
            <a:r>
              <a:rPr lang="ru-RU" dirty="0" err="1"/>
              <a:t>Dump</a:t>
            </a:r>
            <a:r>
              <a:rPr lang="ru-RU" dirty="0"/>
              <a:t>. Все эти окна можно открыть перейдя из строки меню </a:t>
            </a:r>
            <a:r>
              <a:rPr lang="ru-RU" b="1" dirty="0" err="1"/>
              <a:t>View</a:t>
            </a:r>
            <a:r>
              <a:rPr lang="ru-RU" b="1" dirty="0"/>
              <a:t>-&gt;</a:t>
            </a:r>
            <a:r>
              <a:rPr lang="ru-RU" b="1" dirty="0" err="1"/>
              <a:t>Open</a:t>
            </a:r>
            <a:r>
              <a:rPr lang="ru-RU" b="1" dirty="0"/>
              <a:t> </a:t>
            </a:r>
            <a:r>
              <a:rPr lang="ru-RU" b="1" dirty="0" err="1"/>
              <a:t>Subviews</a:t>
            </a:r>
            <a:r>
              <a:rPr lang="ru-RU" dirty="0"/>
              <a:t>.</a:t>
            </a:r>
          </a:p>
        </p:txBody>
      </p:sp>
    </p:spTree>
    <p:extLst>
      <p:ext uri="{BB962C8B-B14F-4D97-AF65-F5344CB8AC3E}">
        <p14:creationId xmlns:p14="http://schemas.microsoft.com/office/powerpoint/2010/main" val="229609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Заключение </a:t>
            </a:r>
          </a:p>
        </p:txBody>
      </p:sp>
      <p:sp>
        <p:nvSpPr>
          <p:cNvPr id="3" name="Объект 2"/>
          <p:cNvSpPr>
            <a:spLocks noGrp="1"/>
          </p:cNvSpPr>
          <p:nvPr>
            <p:ph idx="1"/>
          </p:nvPr>
        </p:nvSpPr>
        <p:spPr/>
        <p:txBody>
          <a:bodyPr/>
          <a:lstStyle/>
          <a:p>
            <a:pPr marL="0" indent="0">
              <a:buNone/>
            </a:pPr>
            <a:r>
              <a:rPr lang="ru-RU" dirty="0"/>
              <a:t>В ходе данного занятия, мы затронули основы работы с дизассемблером </a:t>
            </a:r>
            <a:r>
              <a:rPr lang="en-US" dirty="0"/>
              <a:t>IDA Pro</a:t>
            </a:r>
            <a:r>
              <a:rPr lang="ru-RU" dirty="0"/>
              <a:t>. Вы научились загружать ваш </a:t>
            </a:r>
            <a:r>
              <a:rPr lang="ru-RU" dirty="0" err="1"/>
              <a:t>бинарник</a:t>
            </a:r>
            <a:r>
              <a:rPr lang="ru-RU" dirty="0"/>
              <a:t> в </a:t>
            </a:r>
            <a:r>
              <a:rPr lang="en-US" dirty="0"/>
              <a:t>IDA</a:t>
            </a:r>
            <a:r>
              <a:rPr lang="ru-RU" dirty="0"/>
              <a:t>, изучили </a:t>
            </a:r>
            <a:r>
              <a:rPr lang="en-US" dirty="0"/>
              <a:t>hot-keys </a:t>
            </a:r>
            <a:r>
              <a:rPr lang="ru-RU" dirty="0"/>
              <a:t>и важные понятия необходимые для начала рабочего процесса. Вся дальнейшая работа зависит от вашей поставленной </a:t>
            </a:r>
            <a:r>
              <a:rPr lang="ru-RU" dirty="0" err="1"/>
              <a:t>цели,будь</a:t>
            </a:r>
            <a:r>
              <a:rPr lang="ru-RU" dirty="0"/>
              <a:t> то разбор протокола или поиск в нём ошибок.</a:t>
            </a:r>
          </a:p>
        </p:txBody>
      </p:sp>
    </p:spTree>
    <p:extLst>
      <p:ext uri="{BB962C8B-B14F-4D97-AF65-F5344CB8AC3E}">
        <p14:creationId xmlns:p14="http://schemas.microsoft.com/office/powerpoint/2010/main" val="322792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Домашнее задание</a:t>
            </a:r>
          </a:p>
        </p:txBody>
      </p:sp>
      <p:sp>
        <p:nvSpPr>
          <p:cNvPr id="3" name="Объект 2"/>
          <p:cNvSpPr>
            <a:spLocks noGrp="1"/>
          </p:cNvSpPr>
          <p:nvPr>
            <p:ph idx="1"/>
          </p:nvPr>
        </p:nvSpPr>
        <p:spPr/>
        <p:txBody>
          <a:bodyPr/>
          <a:lstStyle/>
          <a:p>
            <a:pPr marL="0" lvl="2" indent="0">
              <a:spcBef>
                <a:spcPts val="1000"/>
              </a:spcBef>
              <a:buNone/>
            </a:pPr>
            <a:r>
              <a:rPr lang="ru-RU" sz="2800" dirty="0"/>
              <a:t>Установить </a:t>
            </a:r>
            <a:r>
              <a:rPr lang="en-US" sz="2800" dirty="0"/>
              <a:t>IDA Pro</a:t>
            </a:r>
            <a:endParaRPr lang="ru-RU" sz="2800" dirty="0"/>
          </a:p>
          <a:p>
            <a:pPr marL="0" indent="0">
              <a:buNone/>
            </a:pPr>
            <a:endParaRPr lang="ru-RU" dirty="0"/>
          </a:p>
        </p:txBody>
      </p:sp>
    </p:spTree>
    <p:extLst>
      <p:ext uri="{BB962C8B-B14F-4D97-AF65-F5344CB8AC3E}">
        <p14:creationId xmlns:p14="http://schemas.microsoft.com/office/powerpoint/2010/main" val="78577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ru-RU" dirty="0"/>
              <a:t>IDA, до определенной степени, умеет автоматически выполнять анализ кода, используя перекрестные ссылки, знание параметров вызовов функций стандартных библиотек, и другую информацию. Однако вся сила его проявляется в интерактивном взаимодействии с пользователем. В начале исследования дизассемблер выполняет автоматический анализ программы, а затем пользователь с помощью интерактивных средств IDA начинает давать осмысленные имена, комментировать, создавать сложные структуры данных и другим образом добавлять информацию в листинг, генерируемый дизассемблером пока не станет ясно, что именно и как делает исследуемая программа.</a:t>
            </a:r>
          </a:p>
        </p:txBody>
      </p:sp>
    </p:spTree>
    <p:extLst>
      <p:ext uri="{BB962C8B-B14F-4D97-AF65-F5344CB8AC3E}">
        <p14:creationId xmlns:p14="http://schemas.microsoft.com/office/powerpoint/2010/main" val="94540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же нужно для работы с </a:t>
            </a:r>
            <a:r>
              <a:rPr lang="en-US" dirty="0"/>
              <a:t>IDA</a:t>
            </a:r>
            <a:r>
              <a:rPr lang="ru-RU" dirty="0"/>
              <a:t>?</a:t>
            </a:r>
          </a:p>
        </p:txBody>
      </p:sp>
      <p:sp>
        <p:nvSpPr>
          <p:cNvPr id="3" name="Объект 2"/>
          <p:cNvSpPr>
            <a:spLocks noGrp="1"/>
          </p:cNvSpPr>
          <p:nvPr>
            <p:ph idx="1"/>
          </p:nvPr>
        </p:nvSpPr>
        <p:spPr/>
        <p:txBody>
          <a:bodyPr>
            <a:normAutofit/>
          </a:bodyPr>
          <a:lstStyle/>
          <a:p>
            <a:r>
              <a:rPr lang="ru-RU" sz="1800" dirty="0"/>
              <a:t>Итак </a:t>
            </a:r>
            <a:r>
              <a:rPr lang="ru-RU" sz="1800" b="1" dirty="0"/>
              <a:t>первое</a:t>
            </a:r>
            <a:r>
              <a:rPr lang="ru-RU" sz="1800" dirty="0"/>
              <a:t>, что нам понадобится — сама IDA </a:t>
            </a:r>
            <a:r>
              <a:rPr lang="ru-RU" sz="1800" dirty="0" err="1"/>
              <a:t>Pro</a:t>
            </a:r>
            <a:r>
              <a:rPr lang="ru-RU" sz="1800" dirty="0"/>
              <a:t> от фирмы </a:t>
            </a:r>
            <a:r>
              <a:rPr lang="ru-RU" sz="1800" dirty="0" err="1"/>
              <a:t>Hex-Rays</a:t>
            </a:r>
            <a:r>
              <a:rPr lang="ru-RU" sz="1800" dirty="0"/>
              <a:t>. Вы можете скачать бесплатную версию для того, чтобы попробовать освоить реверс-инжиниринг, однако у неё есть ряд ограничений, среди которых: нельзя сохранять результат (в терминах IDA — базу данных) и подходит только для x86.</a:t>
            </a:r>
          </a:p>
          <a:p>
            <a:r>
              <a:rPr lang="ru-RU" sz="1800" b="1" dirty="0"/>
              <a:t>Второе</a:t>
            </a:r>
            <a:r>
              <a:rPr lang="ru-RU" sz="1800" dirty="0"/>
              <a:t>, что нам понадобится —любой исполняемый файл (он же </a:t>
            </a:r>
            <a:r>
              <a:rPr lang="ru-RU" sz="1800" dirty="0" err="1"/>
              <a:t>бинарник</a:t>
            </a:r>
            <a:r>
              <a:rPr lang="ru-RU" sz="1800" dirty="0"/>
              <a:t>, он же файл с расширением *.</a:t>
            </a:r>
            <a:r>
              <a:rPr lang="ru-RU" sz="1800" dirty="0" err="1"/>
              <a:t>exe</a:t>
            </a:r>
            <a:r>
              <a:rPr lang="ru-RU" sz="1800" dirty="0"/>
              <a:t> для </a:t>
            </a:r>
            <a:r>
              <a:rPr lang="ru-RU" sz="1800" dirty="0" err="1"/>
              <a:t>Windows</a:t>
            </a:r>
            <a:r>
              <a:rPr lang="ru-RU" sz="1800" dirty="0"/>
              <a:t>). Если вы возьмёте свой </a:t>
            </a:r>
            <a:r>
              <a:rPr lang="ru-RU" sz="1800" dirty="0" err="1"/>
              <a:t>бинарник</a:t>
            </a:r>
            <a:r>
              <a:rPr lang="ru-RU" sz="1800" dirty="0"/>
              <a:t>, то лучше, если это будет скомпилированный для x86 файл (для первого раза не стоит брать собранные под x64 — в них ассемблер сложнее).</a:t>
            </a:r>
          </a:p>
          <a:p>
            <a:r>
              <a:rPr lang="ru-RU" sz="1800" b="1" dirty="0"/>
              <a:t>Третье</a:t>
            </a:r>
            <a:r>
              <a:rPr lang="ru-RU" sz="1800" dirty="0"/>
              <a:t> — конечно же, хотя бы начальные знания языка ассемблера x86 (</a:t>
            </a:r>
            <a:r>
              <a:rPr lang="ru-RU" sz="1800" dirty="0" err="1"/>
              <a:t>assembler</a:t>
            </a:r>
            <a:r>
              <a:rPr lang="ru-RU" sz="1800" dirty="0"/>
              <a:t> </a:t>
            </a:r>
            <a:r>
              <a:rPr lang="ru-RU" sz="1800" dirty="0" err="1"/>
              <a:t>language</a:t>
            </a:r>
            <a:r>
              <a:rPr lang="ru-RU" sz="1800" dirty="0"/>
              <a:t>). Чтобы осознанно копаться в программе и </a:t>
            </a:r>
            <a:r>
              <a:rPr lang="ru-RU" sz="1800" dirty="0" err="1"/>
              <a:t>реверсить</a:t>
            </a:r>
            <a:r>
              <a:rPr lang="ru-RU" sz="1800" dirty="0"/>
              <a:t> её, очень желательно знание языка ассемблера x86: инструкций (</a:t>
            </a:r>
            <a:r>
              <a:rPr lang="ru-RU" sz="1800" b="1" dirty="0" err="1"/>
              <a:t>mov</a:t>
            </a:r>
            <a:r>
              <a:rPr lang="ru-RU" sz="1800" dirty="0"/>
              <a:t>, </a:t>
            </a:r>
            <a:r>
              <a:rPr lang="ru-RU" sz="1800" b="1" dirty="0" err="1"/>
              <a:t>lea</a:t>
            </a:r>
            <a:r>
              <a:rPr lang="ru-RU" sz="1800" dirty="0"/>
              <a:t>, </a:t>
            </a:r>
            <a:r>
              <a:rPr lang="ru-RU" sz="1800" b="1" dirty="0" err="1"/>
              <a:t>push</a:t>
            </a:r>
            <a:r>
              <a:rPr lang="ru-RU" sz="1800" dirty="0"/>
              <a:t>/</a:t>
            </a:r>
            <a:r>
              <a:rPr lang="ru-RU" sz="1800" b="1" dirty="0" err="1"/>
              <a:t>pop</a:t>
            </a:r>
            <a:r>
              <a:rPr lang="ru-RU" sz="1800" dirty="0"/>
              <a:t>, </a:t>
            </a:r>
            <a:r>
              <a:rPr lang="ru-RU" sz="1800" b="1" dirty="0" err="1"/>
              <a:t>call</a:t>
            </a:r>
            <a:r>
              <a:rPr lang="ru-RU" sz="1800" dirty="0"/>
              <a:t>, </a:t>
            </a:r>
            <a:r>
              <a:rPr lang="ru-RU" sz="1800" b="1" dirty="0" err="1"/>
              <a:t>jmp</a:t>
            </a:r>
            <a:r>
              <a:rPr lang="ru-RU" sz="1800" dirty="0"/>
              <a:t>, арифметических и условных переходов), регистров и принципов работы процессора</a:t>
            </a:r>
          </a:p>
        </p:txBody>
      </p:sp>
    </p:spTree>
    <p:extLst>
      <p:ext uri="{BB962C8B-B14F-4D97-AF65-F5344CB8AC3E}">
        <p14:creationId xmlns:p14="http://schemas.microsoft.com/office/powerpoint/2010/main" val="278071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a:t>
            </a:r>
          </a:p>
        </p:txBody>
      </p:sp>
      <p:sp>
        <p:nvSpPr>
          <p:cNvPr id="3" name="Объект 2"/>
          <p:cNvSpPr>
            <a:spLocks noGrp="1"/>
          </p:cNvSpPr>
          <p:nvPr>
            <p:ph idx="1"/>
          </p:nvPr>
        </p:nvSpPr>
        <p:spPr>
          <a:xfrm>
            <a:off x="838200" y="1825625"/>
            <a:ext cx="3144520" cy="4351338"/>
          </a:xfrm>
        </p:spPr>
        <p:txBody>
          <a:bodyPr/>
          <a:lstStyle/>
          <a:p>
            <a:pPr marL="0" indent="0">
              <a:buNone/>
            </a:pPr>
            <a:r>
              <a:rPr lang="ru-RU" dirty="0"/>
              <a:t>1. Переходим по ссылке :</a:t>
            </a:r>
            <a:r>
              <a:rPr lang="en-US" dirty="0"/>
              <a:t>https://hex-rays.com/ida-pro/</a:t>
            </a:r>
            <a:r>
              <a:rPr lang="ru-RU" dirty="0"/>
              <a:t>. Скачиваем бесплатную версию программы, соответствующую вашей ОС.</a:t>
            </a:r>
          </a:p>
        </p:txBody>
      </p:sp>
      <p:pic>
        <p:nvPicPr>
          <p:cNvPr id="4" name="Рисунок 3"/>
          <p:cNvPicPr>
            <a:picLocks noChangeAspect="1"/>
          </p:cNvPicPr>
          <p:nvPr/>
        </p:nvPicPr>
        <p:blipFill>
          <a:blip r:embed="rId2"/>
          <a:stretch>
            <a:fillRect/>
          </a:stretch>
        </p:blipFill>
        <p:spPr>
          <a:xfrm>
            <a:off x="5787707" y="365125"/>
            <a:ext cx="4020791" cy="3386455"/>
          </a:xfrm>
          <a:prstGeom prst="rect">
            <a:avLst/>
          </a:prstGeom>
        </p:spPr>
      </p:pic>
      <p:pic>
        <p:nvPicPr>
          <p:cNvPr id="5" name="Рисунок 4"/>
          <p:cNvPicPr>
            <a:picLocks noChangeAspect="1"/>
          </p:cNvPicPr>
          <p:nvPr/>
        </p:nvPicPr>
        <p:blipFill>
          <a:blip r:embed="rId3"/>
          <a:stretch>
            <a:fillRect/>
          </a:stretch>
        </p:blipFill>
        <p:spPr>
          <a:xfrm>
            <a:off x="5478145" y="4001294"/>
            <a:ext cx="5875655" cy="2558455"/>
          </a:xfrm>
          <a:prstGeom prst="rect">
            <a:avLst/>
          </a:prstGeom>
        </p:spPr>
      </p:pic>
    </p:spTree>
    <p:extLst>
      <p:ext uri="{BB962C8B-B14F-4D97-AF65-F5344CB8AC3E}">
        <p14:creationId xmlns:p14="http://schemas.microsoft.com/office/powerpoint/2010/main" val="179199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a:t>
            </a:r>
          </a:p>
        </p:txBody>
      </p:sp>
      <p:sp>
        <p:nvSpPr>
          <p:cNvPr id="3" name="Объект 2"/>
          <p:cNvSpPr>
            <a:spLocks noGrp="1"/>
          </p:cNvSpPr>
          <p:nvPr>
            <p:ph idx="1"/>
          </p:nvPr>
        </p:nvSpPr>
        <p:spPr>
          <a:xfrm>
            <a:off x="838200" y="1825625"/>
            <a:ext cx="3235960" cy="4351338"/>
          </a:xfrm>
        </p:spPr>
        <p:txBody>
          <a:bodyPr/>
          <a:lstStyle/>
          <a:p>
            <a:pPr marL="0" indent="0">
              <a:buNone/>
            </a:pPr>
            <a:r>
              <a:rPr lang="ru-RU" dirty="0"/>
              <a:t>Далее открываем установщик и следуем инструкциям</a:t>
            </a:r>
          </a:p>
        </p:txBody>
      </p:sp>
      <p:pic>
        <p:nvPicPr>
          <p:cNvPr id="5" name="Рисунок 4"/>
          <p:cNvPicPr>
            <a:picLocks noChangeAspect="1"/>
          </p:cNvPicPr>
          <p:nvPr/>
        </p:nvPicPr>
        <p:blipFill>
          <a:blip r:embed="rId2"/>
          <a:stretch>
            <a:fillRect/>
          </a:stretch>
        </p:blipFill>
        <p:spPr>
          <a:xfrm>
            <a:off x="4687887" y="1259205"/>
            <a:ext cx="5594033" cy="4421308"/>
          </a:xfrm>
          <a:prstGeom prst="rect">
            <a:avLst/>
          </a:prstGeom>
        </p:spPr>
      </p:pic>
    </p:spTree>
    <p:extLst>
      <p:ext uri="{BB962C8B-B14F-4D97-AF65-F5344CB8AC3E}">
        <p14:creationId xmlns:p14="http://schemas.microsoft.com/office/powerpoint/2010/main" val="68226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3622040" cy="4351338"/>
          </a:xfrm>
        </p:spPr>
        <p:txBody>
          <a:bodyPr/>
          <a:lstStyle/>
          <a:p>
            <a:pPr marL="0" indent="0">
              <a:buNone/>
            </a:pPr>
            <a:r>
              <a:rPr lang="ru-RU" dirty="0"/>
              <a:t>2.Соглашаемся с требованиями</a:t>
            </a:r>
          </a:p>
        </p:txBody>
      </p:sp>
      <p:pic>
        <p:nvPicPr>
          <p:cNvPr id="4" name="Рисунок 3"/>
          <p:cNvPicPr>
            <a:picLocks noChangeAspect="1"/>
          </p:cNvPicPr>
          <p:nvPr/>
        </p:nvPicPr>
        <p:blipFill>
          <a:blip r:embed="rId2"/>
          <a:stretch>
            <a:fillRect/>
          </a:stretch>
        </p:blipFill>
        <p:spPr>
          <a:xfrm>
            <a:off x="5266372" y="1690688"/>
            <a:ext cx="5726748" cy="4509468"/>
          </a:xfrm>
          <a:prstGeom prst="rect">
            <a:avLst/>
          </a:prstGeom>
        </p:spPr>
      </p:pic>
    </p:spTree>
    <p:extLst>
      <p:ext uri="{BB962C8B-B14F-4D97-AF65-F5344CB8AC3E}">
        <p14:creationId xmlns:p14="http://schemas.microsoft.com/office/powerpoint/2010/main" val="119809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3835400" cy="4351338"/>
          </a:xfrm>
        </p:spPr>
        <p:txBody>
          <a:bodyPr/>
          <a:lstStyle/>
          <a:p>
            <a:pPr marL="0" indent="0">
              <a:buNone/>
            </a:pPr>
            <a:r>
              <a:rPr lang="ru-RU" dirty="0"/>
              <a:t>3. Выбор директории для установки</a:t>
            </a:r>
          </a:p>
        </p:txBody>
      </p:sp>
      <p:pic>
        <p:nvPicPr>
          <p:cNvPr id="4" name="Рисунок 3"/>
          <p:cNvPicPr>
            <a:picLocks noChangeAspect="1"/>
          </p:cNvPicPr>
          <p:nvPr/>
        </p:nvPicPr>
        <p:blipFill>
          <a:blip r:embed="rId2"/>
          <a:stretch>
            <a:fillRect/>
          </a:stretch>
        </p:blipFill>
        <p:spPr>
          <a:xfrm>
            <a:off x="5445125" y="1690688"/>
            <a:ext cx="5555768" cy="4374832"/>
          </a:xfrm>
          <a:prstGeom prst="rect">
            <a:avLst/>
          </a:prstGeom>
        </p:spPr>
      </p:pic>
    </p:spTree>
    <p:extLst>
      <p:ext uri="{BB962C8B-B14F-4D97-AF65-F5344CB8AC3E}">
        <p14:creationId xmlns:p14="http://schemas.microsoft.com/office/powerpoint/2010/main" val="339716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838200" y="1825625"/>
            <a:ext cx="3571240" cy="4351338"/>
          </a:xfrm>
        </p:spPr>
        <p:txBody>
          <a:bodyPr/>
          <a:lstStyle/>
          <a:p>
            <a:pPr marL="0" indent="0">
              <a:buNone/>
            </a:pPr>
            <a:r>
              <a:rPr lang="ru-RU" dirty="0"/>
              <a:t>4. Сам процесс установки и его логическое завершение</a:t>
            </a:r>
          </a:p>
        </p:txBody>
      </p:sp>
      <p:pic>
        <p:nvPicPr>
          <p:cNvPr id="4" name="Рисунок 3"/>
          <p:cNvPicPr>
            <a:picLocks noChangeAspect="1"/>
          </p:cNvPicPr>
          <p:nvPr/>
        </p:nvPicPr>
        <p:blipFill>
          <a:blip r:embed="rId2"/>
          <a:stretch>
            <a:fillRect/>
          </a:stretch>
        </p:blipFill>
        <p:spPr>
          <a:xfrm>
            <a:off x="5531802" y="484505"/>
            <a:ext cx="3952875" cy="3105150"/>
          </a:xfrm>
          <a:prstGeom prst="rect">
            <a:avLst/>
          </a:prstGeom>
        </p:spPr>
      </p:pic>
      <p:pic>
        <p:nvPicPr>
          <p:cNvPr id="5" name="Рисунок 4"/>
          <p:cNvPicPr>
            <a:picLocks noChangeAspect="1"/>
          </p:cNvPicPr>
          <p:nvPr/>
        </p:nvPicPr>
        <p:blipFill>
          <a:blip r:embed="rId3"/>
          <a:stretch>
            <a:fillRect/>
          </a:stretch>
        </p:blipFill>
        <p:spPr>
          <a:xfrm>
            <a:off x="5531802" y="3589655"/>
            <a:ext cx="3952875" cy="3095625"/>
          </a:xfrm>
          <a:prstGeom prst="rect">
            <a:avLst/>
          </a:prstGeom>
        </p:spPr>
      </p:pic>
    </p:spTree>
    <p:extLst>
      <p:ext uri="{BB962C8B-B14F-4D97-AF65-F5344CB8AC3E}">
        <p14:creationId xmlns:p14="http://schemas.microsoft.com/office/powerpoint/2010/main" val="22672996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1258</Words>
  <Application>Microsoft Office PowerPoint</Application>
  <PresentationFormat>Широкоэкранный</PresentationFormat>
  <Paragraphs>60</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Calibri Light</vt:lpstr>
      <vt:lpstr>Тема Office</vt:lpstr>
      <vt:lpstr>Реверсинг в Hex-Rays Установка и просмотр инструментария IDA Pro</vt:lpstr>
      <vt:lpstr>Введение </vt:lpstr>
      <vt:lpstr>Презентация PowerPoint</vt:lpstr>
      <vt:lpstr>Что же нужно для работы с IDA?</vt:lpstr>
      <vt:lpstr>Установка</vt:lpstr>
      <vt:lpstr>Установка</vt:lpstr>
      <vt:lpstr>Презентация PowerPoint</vt:lpstr>
      <vt:lpstr>Презентация PowerPoint</vt:lpstr>
      <vt:lpstr>Презентация PowerPoint</vt:lpstr>
      <vt:lpstr>Загрузка бинарника в IDA Pro</vt:lpstr>
      <vt:lpstr>Презентация PowerPoint</vt:lpstr>
      <vt:lpstr>Презентация PowerPoint</vt:lpstr>
      <vt:lpstr>Автоматический анализ</vt:lpstr>
      <vt:lpstr>Продолжаем работу с бинарником</vt:lpstr>
      <vt:lpstr>Граф потока выполнения функции main</vt:lpstr>
      <vt:lpstr>Презентация PowerPoint</vt:lpstr>
      <vt:lpstr>Презентация PowerPoint</vt:lpstr>
      <vt:lpstr>Презентация PowerPoint</vt:lpstr>
      <vt:lpstr>Навигация по графу и листингу</vt:lpstr>
      <vt:lpstr>Именование и заметки на полях  </vt:lpstr>
      <vt:lpstr>Представление данных (data representation) </vt:lpstr>
      <vt:lpstr>Отличие кода от функции </vt:lpstr>
      <vt:lpstr>Вспомогательные окна IDA Pro </vt:lpstr>
      <vt:lpstr>Заключение </vt:lpstr>
      <vt:lpstr>Домашнее задание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Реверсинг в Hex-Rays Установка и просмотр инструментария IDA Pro</dc:title>
  <dc:creator>alexclinton2002@gmail.com</dc:creator>
  <cp:lastModifiedBy>Felix Edmundovich</cp:lastModifiedBy>
  <cp:revision>11</cp:revision>
  <dcterms:created xsi:type="dcterms:W3CDTF">2022-07-29T14:24:54Z</dcterms:created>
  <dcterms:modified xsi:type="dcterms:W3CDTF">2022-08-03T05:41:59Z</dcterms:modified>
</cp:coreProperties>
</file>