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288" r:id="rId14"/>
    <p:sldId id="28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6" d="100"/>
          <a:sy n="46" d="100"/>
        </p:scale>
        <p:origin x="65" y="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742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1F1C-356F-459B-BDD8-670C60A54910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E756A-3E91-4A6E-A2C6-070120327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749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A6DE6-CBC0-620D-E890-538162D2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F6E86-9E19-3A51-892F-34EA254EB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30C7B-6236-1F50-BA9D-39FCFE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54473-DA39-F782-B3D7-6E0BF66A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AA796-01B2-9D2F-B5F2-F1D2FB0E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6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7F329-23F0-3119-D29C-D85DEF70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182E01-675E-1816-6127-26AF7817A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55C56-C38C-2BF0-97CA-D7E5C21F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1F342-DFF6-ADED-7284-A283881F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DC2F2B-A40A-D06D-86BE-3D646552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32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7212C-24B9-A356-3CF5-3BD1A8758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68C39F-695C-57F1-D4DF-502D5F56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A835F9-3AEA-CE24-2973-95D440EF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5A2AC-74D9-B9E8-7474-FB2CC9B6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C4CC6D-ECD5-BF53-7D12-87336E94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76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9BDC9-8299-1474-3AF2-693FF8A5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A47E73-1724-2A4F-455E-3693464D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A6E6-F25F-CD7A-6478-53CD83B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7A38E-B2C5-AA54-87BF-5C410AC6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4AEBF2-5493-E787-BC7E-F5DCB564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30CA2-F5EB-131B-A5CB-2578F14C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33D48B-DB54-4A2D-08CB-9542EEC2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0389D-51C6-23B1-3744-76CBB68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80A53-9333-1708-4736-2C4CD772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C45A1A-0A78-B74B-CD35-A0B6C972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56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FAB6-BA0B-2B95-BAEC-5629349A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08183-D4BB-3E13-B79A-448095DC7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4454E-165D-FC3D-CB75-F4106C46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D1ED7-6E94-56E8-3F68-A5503945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AF958B-F06A-A8C4-4584-F50E3BF8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1CA436-4797-0B4F-095E-3216C88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8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BC59E-6FE9-97E3-5FC1-59E25460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F4F817-8A02-3C78-EEDD-D4F125A6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FC496C-EA81-78F2-592A-EB165EE39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E49155-E271-7B50-580D-8D78B1893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2F9E06-73C4-8158-B037-800B84798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EEA1D-5725-9C8C-0D47-D9AA5186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13D64D-5927-02A3-3DDA-F441947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09E034-300F-B8D7-8B11-FD17674B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8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12277-E863-457D-CB3B-188A2D59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6B6B2C-4296-4605-0F09-40A0FE17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28460E-9773-5B0A-3853-3A993120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315997-C4F6-E9AF-30EF-D4067C4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75AD1B-3F21-7C12-C56B-083BAB36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815BE6-4A6D-596E-674E-159EE2B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DAA44-410B-A0F1-3588-677BDE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36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D5F98-A9E5-EB12-C0F1-8524F45B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81510-7D0C-FC19-540F-0C760FC93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8F40A-9DAB-C3D6-102A-5C340B33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1A1F7F-1F76-D04C-5147-20A571BF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C3A78-8A7A-3D1B-A4B7-60F73AB70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8EC8E7-3A14-32F6-3DCF-7AA8F623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5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DE62C-AA44-5A64-DE08-2D2FE0A1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51035-9A35-C16F-9698-51C96FD9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C86F-84B0-9804-AC25-67D3CFE1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DBFEF5-8EEE-F358-A6DA-589FFB2E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4BC5A-C0AC-A721-5AB4-5F06839D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579EF0-8C25-E120-B5B2-5F62371E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1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B1648-337D-2E29-0B8D-AA59DBE6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ACAD9A-0884-5B1B-9C9D-9371B9155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05F544-A686-F8C2-5BA5-63F3C268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A995F-0D0C-4339-94CC-E2EE616AB078}" type="datetimeFigureOut">
              <a:rPr lang="ru-RU" smtClean="0"/>
              <a:t>04.08.2022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749B0-35B9-881A-FD00-8DCF41AAD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40B91C-1441-1ABF-182C-6D50C0578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2F652-B071-4D7A-A7BC-AA9925BFF8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6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72720-9CDF-0400-AB3C-298F68FFC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58" y="2235200"/>
            <a:ext cx="9480884" cy="2387600"/>
          </a:xfrm>
        </p:spPr>
        <p:txBody>
          <a:bodyPr>
            <a:normAutofit/>
          </a:bodyPr>
          <a:lstStyle/>
          <a:p>
            <a:r>
              <a:rPr lang="ru-RU" dirty="0" err="1">
                <a:cs typeface="Times New Roman" panose="02020603050405020304" pitchFamily="18" charset="0"/>
              </a:rPr>
              <a:t>Реверсинг</a:t>
            </a:r>
            <a:r>
              <a:rPr lang="ru-RU" dirty="0">
                <a:cs typeface="Times New Roman" panose="02020603050405020304" pitchFamily="18" charset="0"/>
              </a:rPr>
              <a:t> в </a:t>
            </a:r>
            <a:r>
              <a:rPr lang="en-US" dirty="0">
                <a:cs typeface="Times New Roman" panose="02020603050405020304" pitchFamily="18" charset="0"/>
              </a:rPr>
              <a:t>Hex-Rays</a:t>
            </a:r>
            <a:br>
              <a:rPr lang="ru-RU" dirty="0">
                <a:cs typeface="Times New Roman" panose="02020603050405020304" pitchFamily="18" charset="0"/>
              </a:rPr>
            </a:br>
            <a:r>
              <a:rPr lang="ru-RU" dirty="0">
                <a:cs typeface="Times New Roman" panose="02020603050405020304" pitchFamily="18" charset="0"/>
              </a:rPr>
              <a:t>Статический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102039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226DB49-9CD5-A0AE-1164-46D1F35C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Выражение </a:t>
            </a:r>
            <a:r>
              <a:rPr lang="ru-RU" b="1" dirty="0"/>
              <a:t>DATA XREF: sub_4010D0+3↑o </a:t>
            </a:r>
            <a:r>
              <a:rPr lang="ru-RU" dirty="0"/>
              <a:t>называется перекрестной ссылкой и свидетельствует о том, что в третьей строке процедуры </a:t>
            </a:r>
            <a:r>
              <a:rPr lang="ru-RU" b="1" dirty="0"/>
              <a:t>sub_4010D0 </a:t>
            </a:r>
            <a:r>
              <a:rPr lang="ru-RU" dirty="0"/>
              <a:t>произошло обращение к текущему адресу по его смещению ( </a:t>
            </a:r>
            <a:r>
              <a:rPr lang="ru-RU" b="1" dirty="0"/>
              <a:t>o</a:t>
            </a:r>
            <a:r>
              <a:rPr lang="ru-RU" dirty="0"/>
              <a:t> от слова </a:t>
            </a:r>
            <a:r>
              <a:rPr lang="ru-RU" b="1" dirty="0" err="1"/>
              <a:t>offset</a:t>
            </a:r>
            <a:r>
              <a:rPr lang="ru-RU" dirty="0"/>
              <a:t>), а стрелка, направленная вверх, указывает на относительное расположение источника перекрестной ссылки.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навести курсор на выражение </a:t>
            </a:r>
            <a:r>
              <a:rPr lang="ru-RU" b="1" dirty="0"/>
              <a:t>sub_4010D0+3↑o </a:t>
            </a:r>
            <a:r>
              <a:rPr lang="ru-RU" dirty="0"/>
              <a:t>и нажать </a:t>
            </a:r>
            <a:r>
              <a:rPr lang="ru-RU" b="1" dirty="0"/>
              <a:t>Enter</a:t>
            </a:r>
            <a:r>
              <a:rPr lang="ru-RU" dirty="0"/>
              <a:t>, то </a:t>
            </a:r>
            <a:r>
              <a:rPr lang="ru-RU" b="1" dirty="0"/>
              <a:t>IDA Pro</a:t>
            </a:r>
            <a:r>
              <a:rPr lang="ru-RU" dirty="0"/>
              <a:t> перейдет к следующей строке: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Нажатие </a:t>
            </a:r>
            <a:r>
              <a:rPr lang="ru-RU" b="1" dirty="0" err="1"/>
              <a:t>Esc</a:t>
            </a:r>
            <a:r>
              <a:rPr lang="ru-RU" dirty="0"/>
              <a:t> отменяет предыдущее перемещение, возвращая курсор в исходную позицию.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790399-965C-E169-4C94-F154EFFF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4" y="4463214"/>
            <a:ext cx="9789132" cy="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4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811E1-8883-2A12-5915-579C0CD2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методы защиты от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BE13-6526-4D99-376C-CFC472959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Навесная</a:t>
            </a:r>
            <a:r>
              <a:rPr lang="ru-RU" dirty="0"/>
              <a:t>: упаковка/шифрование исполняемого файла</a:t>
            </a:r>
          </a:p>
          <a:p>
            <a:pPr lvl="1"/>
            <a:r>
              <a:rPr lang="ru-RU" dirty="0"/>
              <a:t>Последний этап защиты после компиляции из исходных кодов, с учетом дополнительной информации полученной при компиляции</a:t>
            </a:r>
          </a:p>
          <a:p>
            <a:r>
              <a:rPr lang="ru-RU" b="1" dirty="0"/>
              <a:t>Встраиваемая</a:t>
            </a:r>
          </a:p>
          <a:p>
            <a:pPr lvl="1"/>
            <a:r>
              <a:rPr lang="ru-RU" dirty="0"/>
              <a:t>Запутывание программного кода во время компиляции</a:t>
            </a:r>
          </a:p>
          <a:p>
            <a:pPr lvl="1"/>
            <a:r>
              <a:rPr lang="ru-RU" dirty="0"/>
              <a:t>Встраивание различных приемов, защиты от тестирования отладчиками</a:t>
            </a:r>
          </a:p>
          <a:p>
            <a:r>
              <a:rPr lang="ru-RU" dirty="0"/>
              <a:t>Пример часто применяемой: </a:t>
            </a:r>
            <a:r>
              <a:rPr lang="ru-RU" b="1" dirty="0"/>
              <a:t>виртуальная машина</a:t>
            </a:r>
          </a:p>
          <a:p>
            <a:pPr lvl="1"/>
            <a:r>
              <a:rPr lang="ru-RU" dirty="0"/>
              <a:t>Встраивание интерпретатора инструкций сторонней архитектуры и исполнение на нем частей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13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B0C37C-5E06-BAF2-6158-1481ADD6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статического и динамического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29548-FA6C-1F1F-33F2-252D0373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Статический анализ</a:t>
            </a:r>
          </a:p>
          <a:p>
            <a:r>
              <a:rPr lang="ru-RU" dirty="0"/>
              <a:t>Анализируется весь код со всеми ветвями выполнения (+)</a:t>
            </a:r>
          </a:p>
          <a:p>
            <a:r>
              <a:rPr lang="ru-RU" dirty="0"/>
              <a:t>Нет конкретных значений переменных, параметров и адресов (-)</a:t>
            </a:r>
          </a:p>
          <a:p>
            <a:r>
              <a:rPr lang="ru-RU" dirty="0"/>
              <a:t>Сложность анализа многопоточных приложений (-)</a:t>
            </a:r>
          </a:p>
          <a:p>
            <a:r>
              <a:rPr lang="ru-RU" dirty="0"/>
              <a:t>Анализ только самой программы без окружения (-)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Динамический анализ</a:t>
            </a:r>
          </a:p>
          <a:p>
            <a:r>
              <a:rPr lang="ru-RU" dirty="0"/>
              <a:t>Анализируется только часть кода исполнившаяся на конкретных входных данных (-)</a:t>
            </a:r>
          </a:p>
          <a:p>
            <a:r>
              <a:rPr lang="ru-RU" dirty="0"/>
              <a:t>Проблема подбора условий для выполнения нужного кода (-)</a:t>
            </a:r>
          </a:p>
          <a:p>
            <a:r>
              <a:rPr lang="ru-RU" dirty="0"/>
              <a:t>Известны значения всех адресов переменных, параметров (+)</a:t>
            </a:r>
          </a:p>
          <a:p>
            <a:r>
              <a:rPr lang="ru-RU" dirty="0"/>
              <a:t>Анализ многопоточных приложений (+)</a:t>
            </a:r>
          </a:p>
          <a:p>
            <a:r>
              <a:rPr lang="ru-RU" dirty="0"/>
              <a:t>Анализ программы в окружении (+)</a:t>
            </a:r>
          </a:p>
        </p:txBody>
      </p:sp>
    </p:spTree>
    <p:extLst>
      <p:ext uri="{BB962C8B-B14F-4D97-AF65-F5344CB8AC3E}">
        <p14:creationId xmlns:p14="http://schemas.microsoft.com/office/powerpoint/2010/main" val="194103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569EB-9C8E-6FA5-A2AC-D0E8781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2C76D-2C3A-E48A-2DDF-1E4BDC33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Сегодня мы рассмотрели способы статического анализа в </a:t>
            </a:r>
            <a:r>
              <a:rPr lang="en-US" dirty="0"/>
              <a:t>IDA Pro</a:t>
            </a:r>
            <a:r>
              <a:rPr lang="ru-RU" dirty="0"/>
              <a:t>. В следующем уроке мы разберем динамический анализ. Он будет поинтереснее: будет связан непосредственно с запуском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86190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2307-B5F3-AC33-4C49-EACAF64E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897B7-1E55-5EAF-D218-FE7F3B1E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Найти пароль от игры</a:t>
            </a:r>
          </a:p>
        </p:txBody>
      </p:sp>
    </p:spTree>
    <p:extLst>
      <p:ext uri="{BB962C8B-B14F-4D97-AF65-F5344CB8AC3E}">
        <p14:creationId xmlns:p14="http://schemas.microsoft.com/office/powerpoint/2010/main" val="18032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BEC5A-2DA3-49E4-94B9-D0DAE7BC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FC98D-1F0C-9E27-33AA-5AB642F2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В прошлом уроке мы рассмотрели инструментарий необходимый для анализа кода. В этом уроке мы приступим к статическому анализу в</a:t>
            </a:r>
            <a:r>
              <a:rPr lang="en-US" dirty="0">
                <a:cs typeface="Times New Roman" panose="02020603050405020304" pitchFamily="18" charset="0"/>
              </a:rPr>
              <a:t> IDA</a:t>
            </a:r>
            <a:endParaRPr lang="ru-R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cs typeface="Times New Roman" panose="02020603050405020304" pitchFamily="18" charset="0"/>
              </a:rPr>
              <a:t>Статический анализ </a:t>
            </a:r>
            <a:r>
              <a:rPr lang="ru-RU" dirty="0">
                <a:cs typeface="Times New Roman" panose="02020603050405020304" pitchFamily="18" charset="0"/>
              </a:rPr>
              <a:t>–  анализ программного обеспечения, производимый без реального выполнения исследуемых программ.</a:t>
            </a:r>
          </a:p>
          <a:p>
            <a:pPr marL="0" indent="0">
              <a:buNone/>
            </a:pPr>
            <a:r>
              <a:rPr lang="ru-RU" dirty="0">
                <a:cs typeface="Times New Roman" panose="02020603050405020304" pitchFamily="18" charset="0"/>
              </a:rPr>
              <a:t>Статический анализ постоянно применяется для критического ПО в следующих областях:</a:t>
            </a:r>
          </a:p>
          <a:p>
            <a:r>
              <a:rPr lang="ru-RU" dirty="0">
                <a:cs typeface="Times New Roman" panose="02020603050405020304" pitchFamily="18" charset="0"/>
              </a:rPr>
              <a:t>ПО для медицинских устройств</a:t>
            </a:r>
          </a:p>
          <a:p>
            <a:r>
              <a:rPr lang="ru-RU" dirty="0">
                <a:cs typeface="Times New Roman" panose="02020603050405020304" pitchFamily="18" charset="0"/>
              </a:rPr>
              <a:t>ПО для атомных станций и систем защиты реактора</a:t>
            </a:r>
          </a:p>
          <a:p>
            <a:r>
              <a:rPr lang="ru-RU" dirty="0">
                <a:cs typeface="Times New Roman" panose="02020603050405020304" pitchFamily="18" charset="0"/>
              </a:rPr>
              <a:t>ПО для авиации (в комбинации с динамическим анализом)</a:t>
            </a:r>
          </a:p>
          <a:p>
            <a:r>
              <a:rPr lang="ru-RU" dirty="0">
                <a:cs typeface="Times New Roman" panose="02020603050405020304" pitchFamily="18" charset="0"/>
              </a:rPr>
              <a:t>ПО на автомобильном или железнодорожном транспорте</a:t>
            </a:r>
          </a:p>
        </p:txBody>
      </p:sp>
    </p:spTree>
    <p:extLst>
      <p:ext uri="{BB962C8B-B14F-4D97-AF65-F5344CB8AC3E}">
        <p14:creationId xmlns:p14="http://schemas.microsoft.com/office/powerpoint/2010/main" val="154990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2EB77-CBA8-9358-071B-2F124760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анализа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A5217-3480-C85E-B881-84598EA1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066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Аналитик запускает на симуляторе исследуемую программу.</a:t>
            </a:r>
          </a:p>
          <a:p>
            <a:r>
              <a:rPr lang="ru-RU" dirty="0"/>
              <a:t>Трассировке подвергается выполнение соответствующего алгоритма, т.е. происходит проигрывание определенного сценария работы программы, который фиксируется в трассе.</a:t>
            </a:r>
          </a:p>
          <a:p>
            <a:r>
              <a:rPr lang="ru-RU" dirty="0"/>
              <a:t>Трасса анализируется с целью осмысления алгоритма.</a:t>
            </a:r>
          </a:p>
          <a:p>
            <a:r>
              <a:rPr lang="ru-RU" dirty="0"/>
              <a:t>Формальный результат осмысления</a:t>
            </a:r>
            <a:br>
              <a:rPr lang="ru-RU" dirty="0"/>
            </a:br>
            <a:r>
              <a:rPr lang="ru-RU" dirty="0"/>
              <a:t>– Отчет на естественном языке</a:t>
            </a:r>
            <a:br>
              <a:rPr lang="ru-RU" dirty="0"/>
            </a:br>
            <a:r>
              <a:rPr lang="ru-RU" dirty="0"/>
              <a:t>– Контрольный пример. Ассемблерная программа, выполнение которой должно повторить исходный сценарий</a:t>
            </a:r>
          </a:p>
          <a:p>
            <a:r>
              <a:rPr lang="ru-RU" dirty="0"/>
              <a:t>Потенциально возможна декомпиляция контрольного примера в язык C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9B74D8-15AC-102E-98DF-0F1523FE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8865" y="1690688"/>
            <a:ext cx="2524935" cy="466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961B2-22D9-F9E6-6FFF-04D2F96D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Рассмотрим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415C53-C2F8-CDBE-7F96-C4025894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Пусть нам дана простенькая программа со следующим кодом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98B410-AC70-F222-D74F-2F1C02C0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82" y="2377380"/>
            <a:ext cx="6604836" cy="433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5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11C402-7CD8-7B36-B11D-9E2EBA00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05"/>
            <a:ext cx="10515600" cy="567965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Прототип функции </a:t>
            </a:r>
            <a:r>
              <a:rPr lang="ru-RU" b="1" dirty="0" err="1"/>
              <a:t>main</a:t>
            </a:r>
            <a:r>
              <a:rPr lang="ru-RU" dirty="0"/>
              <a:t> как будто указывает, что приложение не принимает никаких аргументов командной строки, но результат работы программы говорит об обратном (в сокращенном виде):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59438-B4E7-1661-6A00-0550DF78A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67"/>
          <a:stretch/>
        </p:blipFill>
        <p:spPr>
          <a:xfrm>
            <a:off x="882238" y="2149642"/>
            <a:ext cx="10427524" cy="328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571D3F-A85D-3CC6-5975-E1004B024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558"/>
            <a:ext cx="10515600" cy="55834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Очевидно, нет никакой необходимости анализировать стандартный стартовый код приложения, и первая задача исследователя — найти место передачи управления на функцию </a:t>
            </a:r>
            <a:r>
              <a:rPr lang="ru-RU" b="1" dirty="0" err="1"/>
              <a:t>main</a:t>
            </a:r>
            <a:r>
              <a:rPr lang="ru-RU" dirty="0"/>
              <a:t>. К сожалению, чтобы гарантированно решить эту задачу, потребуется полный анализ содержимого функции </a:t>
            </a:r>
            <a:r>
              <a:rPr lang="ru-RU" b="1" dirty="0"/>
              <a:t>Start</a:t>
            </a:r>
            <a:r>
              <a:rPr lang="ru-RU" dirty="0"/>
              <a:t>. У специалистов есть много всяких трюков, которые позволяют не делать этого, но все они базируются на особенностях реализации конкретных компиляторов и не могут считаться универсальными.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Например, </a:t>
            </a:r>
            <a:r>
              <a:rPr lang="ru-RU" b="1" dirty="0"/>
              <a:t>Visual C++ </a:t>
            </a:r>
            <a:r>
              <a:rPr lang="ru-RU" dirty="0"/>
              <a:t>всегда, независимо от прототипа функции </a:t>
            </a:r>
            <a:r>
              <a:rPr lang="ru-RU" b="1" dirty="0" err="1"/>
              <a:t>main</a:t>
            </a:r>
            <a:r>
              <a:rPr lang="ru-RU" dirty="0"/>
              <a:t>, передает ей три аргумента: указатель на массив указателей переменных окружения, указатель на массив указателей аргументов командной строки и количество аргументов командной строки, а все остальные функции стартового кода принимают меньшее количество аргументов.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3100245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116FA-4650-3CD6-D5D4-DFE3022A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Переходим в </a:t>
            </a:r>
            <a:r>
              <a:rPr lang="en-US" dirty="0"/>
              <a:t>IDA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E4213-3826-52D7-615B-A255CAFE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31" y="1423586"/>
            <a:ext cx="10110537" cy="54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3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B081DA-11FC-6655-C7C2-577C6ECB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811"/>
            <a:ext cx="10515600" cy="5487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Попробуем разобраться в получившемся листинге. Первое и в данном случае единственное, что нам надо найти, — это функция </a:t>
            </a:r>
            <a:r>
              <a:rPr lang="ru-RU" b="1" dirty="0" err="1"/>
              <a:t>main</a:t>
            </a:r>
            <a:r>
              <a:rPr lang="ru-RU" dirty="0"/>
              <a:t>. В начале стартового кода после выполнения процедуры </a:t>
            </a:r>
            <a:r>
              <a:rPr lang="ru-RU" b="1" dirty="0"/>
              <a:t>sub_406992 </a:t>
            </a:r>
            <a:r>
              <a:rPr lang="ru-RU" dirty="0"/>
              <a:t>программа совершает прыжок на метку </a:t>
            </a:r>
            <a:r>
              <a:rPr lang="ru-RU" b="1" dirty="0"/>
              <a:t>loc_406109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перехода на метку достаточно поставить на нее текстовый курсор и нажать </a:t>
            </a:r>
            <a:r>
              <a:rPr lang="ru-RU" b="1" dirty="0"/>
              <a:t>Enter</a:t>
            </a:r>
            <a:r>
              <a:rPr lang="ru-RU" dirty="0"/>
              <a:t>. Если подвести курсор мыши к метке или вызову функции, появится окно, в котором будет показано начало выбранной функции или место листинга, куда переводит метка, что очень удобно.</a:t>
            </a:r>
          </a:p>
          <a:p>
            <a:pPr marL="0" indent="0">
              <a:buNone/>
            </a:pPr>
            <a:r>
              <a:rPr lang="ru-RU" dirty="0"/>
              <a:t>В данном случае, как мы видим по комментарию, </a:t>
            </a:r>
            <a:r>
              <a:rPr lang="ru-RU" b="1" dirty="0"/>
              <a:t>IDA</a:t>
            </a:r>
            <a:r>
              <a:rPr lang="ru-RU" dirty="0"/>
              <a:t> отправила нас в начало стартового куска кода. Немного прокрутим листинг вниз, обращая внимание на плавные переходы по меткам.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135E2B-7D48-08D6-BB4F-C5C50985C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9" t="9116" r="13089" b="-18306"/>
          <a:stretch/>
        </p:blipFill>
        <p:spPr>
          <a:xfrm>
            <a:off x="4164394" y="2370473"/>
            <a:ext cx="3863211" cy="84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DE3744A9-6DBF-7EA4-F6F3-A96C5229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9277"/>
            <a:ext cx="10515600" cy="47608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В итоге доходим до вызова функции: </a:t>
            </a:r>
            <a:r>
              <a:rPr lang="ru-RU" b="1" dirty="0" err="1"/>
              <a:t>call</a:t>
            </a:r>
            <a:r>
              <a:rPr lang="ru-RU" b="1" dirty="0"/>
              <a:t>    sub_4010D0</a:t>
            </a:r>
            <a:r>
              <a:rPr lang="ru-RU" dirty="0"/>
              <a:t>. Похоже, это и есть функция </a:t>
            </a:r>
            <a:r>
              <a:rPr lang="ru-RU" b="1" dirty="0" err="1"/>
              <a:t>main</a:t>
            </a:r>
            <a:r>
              <a:rPr lang="ru-RU" dirty="0"/>
              <a:t>, поскольку здесь дизассемблер смог распознать строковую переменную и дал ей осмысленное имя </a:t>
            </a:r>
            <a:r>
              <a:rPr lang="ru-RU" b="1" dirty="0" err="1"/>
              <a:t>aHelloSailor</a:t>
            </a:r>
            <a:r>
              <a:rPr lang="ru-RU" dirty="0"/>
              <a:t>, а в комментарии, расположенном справа, для наглядности привел оригинальное содержимое </a:t>
            </a:r>
            <a:r>
              <a:rPr lang="ru-RU" b="1" dirty="0" err="1"/>
              <a:t>Hello</a:t>
            </a:r>
            <a:r>
              <a:rPr lang="ru-RU" b="1" dirty="0"/>
              <a:t>, </a:t>
            </a:r>
            <a:r>
              <a:rPr lang="ru-RU" b="1" dirty="0" err="1"/>
              <a:t>Sailor</a:t>
            </a:r>
            <a:r>
              <a:rPr lang="ru-RU" b="1" dirty="0"/>
              <a:t>!\n</a:t>
            </a:r>
            <a:r>
              <a:rPr lang="ru-RU" dirty="0"/>
              <a:t>. Смещение этой строки компилятор закинул на вершину стека, а затем ниже через строчку, по всей видимости, происходит вызов функции вывода на экран: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поместить курсор в границы имени </a:t>
            </a:r>
            <a:r>
              <a:rPr lang="ru-RU" b="1" dirty="0" err="1"/>
              <a:t>aHelloSailor</a:t>
            </a:r>
            <a:r>
              <a:rPr lang="ru-RU" dirty="0"/>
              <a:t> и нажать </a:t>
            </a:r>
            <a:r>
              <a:rPr lang="ru-RU" b="1" dirty="0"/>
              <a:t>Enter</a:t>
            </a:r>
            <a:r>
              <a:rPr lang="ru-RU" dirty="0"/>
              <a:t>, </a:t>
            </a:r>
            <a:r>
              <a:rPr lang="ru-RU" b="1" dirty="0"/>
              <a:t>IDA</a:t>
            </a:r>
            <a:r>
              <a:rPr lang="ru-RU" dirty="0"/>
              <a:t> автоматически перейдет к строке, в которой выполняется определение переменной: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F6C646-3C6D-BEAF-B90E-F539C058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06" y="3316705"/>
            <a:ext cx="7579588" cy="8091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AF23E7-4158-EAA3-86C2-DB2FB8F58E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9665"/>
          <a:stretch/>
        </p:blipFill>
        <p:spPr>
          <a:xfrm>
            <a:off x="800186" y="5390147"/>
            <a:ext cx="10591628" cy="24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31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5242</TotalTime>
  <Words>785</Words>
  <Application>Microsoft Office PowerPoint</Application>
  <PresentationFormat>Широкоэкранный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Реверсинг в Hex-Rays Статический анализ</vt:lpstr>
      <vt:lpstr>Введение</vt:lpstr>
      <vt:lpstr>Методика анализа</vt:lpstr>
      <vt:lpstr>Рассмотрим пример</vt:lpstr>
      <vt:lpstr>Презентация PowerPoint</vt:lpstr>
      <vt:lpstr>Презентация PowerPoint</vt:lpstr>
      <vt:lpstr>Переходим в IDA</vt:lpstr>
      <vt:lpstr>Презентация PowerPoint</vt:lpstr>
      <vt:lpstr>Презентация PowerPoint</vt:lpstr>
      <vt:lpstr>Презентация PowerPoint</vt:lpstr>
      <vt:lpstr>Некоторые методы защиты от анализа</vt:lpstr>
      <vt:lpstr>Сравнение статического и динамического анализа</vt:lpstr>
      <vt:lpstr>Заключение 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Урок 2: Команды Bash</dc:title>
  <dc:creator>Felix Edmundovich</dc:creator>
  <cp:lastModifiedBy>Felix Edmundovich</cp:lastModifiedBy>
  <cp:revision>151</cp:revision>
  <dcterms:created xsi:type="dcterms:W3CDTF">2022-06-18T22:46:52Z</dcterms:created>
  <dcterms:modified xsi:type="dcterms:W3CDTF">2022-08-04T07:04:59Z</dcterms:modified>
</cp:coreProperties>
</file>