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288" r:id="rId16"/>
    <p:sldId id="28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6" d="100"/>
          <a:sy n="46" d="100"/>
        </p:scale>
        <p:origin x="65" y="9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742" y="5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11F1C-356F-459B-BDD8-670C60A54910}" type="datetimeFigureOut">
              <a:rPr lang="ru-RU" smtClean="0"/>
              <a:t>06.08.2022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E756A-3E91-4A6E-A2C6-070120327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74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A6DE6-CBC0-620D-E890-538162D2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8F6E86-9E19-3A51-892F-34EA254EB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30C7B-6236-1F50-BA9D-39FCFEB0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06.08.2022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54473-DA39-F782-B3D7-6E0BF66A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AA796-01B2-9D2F-B5F2-F1D2FB0E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7F329-23F0-3119-D29C-D85DEF7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182E01-675E-1816-6127-26AF7817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55C56-C38C-2BF0-97CA-D7E5C21F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06.08.2022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1F342-DFF6-ADED-7284-A283881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C2F2B-A40A-D06D-86BE-3D646552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3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37212C-24B9-A356-3CF5-3BD1A8758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68C39F-695C-57F1-D4DF-502D5F56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835F9-3AEA-CE24-2973-95D440EF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06.08.2022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5A2AC-74D9-B9E8-7474-FB2CC9B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4CC6D-ECD5-BF53-7D12-87336E94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9BDC9-8299-1474-3AF2-693FF8A5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47E73-1724-2A4F-455E-3693464D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EA6E6-F25F-CD7A-6478-53CD83BF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06.08.2022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7A38E-B2C5-AA54-87BF-5C410AC6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AEBF2-5493-E787-BC7E-F5DCB564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5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30CA2-F5EB-131B-A5CB-2578F14C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3D48B-DB54-4A2D-08CB-9542EEC2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0389D-51C6-23B1-3744-76CBB68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06.08.2022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80A53-9333-1708-4736-2C4CD772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45A1A-0A78-B74B-CD35-A0B6C972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6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3FAB6-BA0B-2B95-BAEC-5629349A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08183-D4BB-3E13-B79A-448095DC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4454E-165D-FC3D-CB75-F4106C46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D1ED7-6E94-56E8-3F68-A5503945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06.08.2022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AF958B-F06A-A8C4-4584-F50E3BF8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1CA436-4797-0B4F-095E-3216C884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8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BC59E-6FE9-97E3-5FC1-59E25460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4F817-8A02-3C78-EEDD-D4F125A6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FC496C-EA81-78F2-592A-EB165EE3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E49155-E271-7B50-580D-8D78B1893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2F9E06-73C4-8158-B037-800B8479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EEA1D-5725-9C8C-0D47-D9AA5186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06.08.2022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13D64D-5927-02A3-3DDA-F441947C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09E034-300F-B8D7-8B11-FD17674B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6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12277-E863-457D-CB3B-188A2D59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6B6B2C-4296-4605-0F09-40A0FE17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06.08.2022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28460E-9773-5B0A-3853-3A993120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315997-C4F6-E9AF-30EF-D4067C4D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6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75AD1B-3F21-7C12-C56B-083BAB36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06.08.2022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815BE6-4A6D-596E-674E-159EE2B8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DDAA44-410B-A0F1-3588-677BDE8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D5F98-A9E5-EB12-C0F1-8524F45B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81510-7D0C-FC19-540F-0C760FC9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8F40A-9DAB-C3D6-102A-5C340B33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1A1F7F-1F76-D04C-5147-20A571BF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06.08.2022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FC3A78-8A7A-3D1B-A4B7-60F73AB7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8EC8E7-3A14-32F6-3DCF-7AA8F623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5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DE62C-AA44-5A64-DE08-2D2FE0A1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751035-9A35-C16F-9698-51C96FD9E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A4C86F-84B0-9804-AC25-67D3CFE1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DBFEF5-8EEE-F358-A6DA-589FFB2E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06.08.2022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84BC5A-C0AC-A721-5AB4-5F06839D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79EF0-8C25-E120-B5B2-5F62371E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1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1648-337D-2E29-0B8D-AA59DBE6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CAD9A-0884-5B1B-9C9D-9371B915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5F544-A686-F8C2-5BA5-63F3C268A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995F-0D0C-4339-94CC-E2EE616AB078}" type="datetimeFigureOut">
              <a:rPr lang="ru-RU" smtClean="0"/>
              <a:t>06.08.2022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749B0-35B9-881A-FD00-8DCF41AAD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0B91C-1441-1ABF-182C-6D50C0578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6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72720-9CDF-0400-AB3C-298F68FFC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558" y="2235200"/>
            <a:ext cx="9480884" cy="2387600"/>
          </a:xfrm>
        </p:spPr>
        <p:txBody>
          <a:bodyPr>
            <a:normAutofit/>
          </a:bodyPr>
          <a:lstStyle/>
          <a:p>
            <a:r>
              <a:rPr lang="ru-RU" dirty="0" err="1">
                <a:cs typeface="Times New Roman" panose="02020603050405020304" pitchFamily="18" charset="0"/>
              </a:rPr>
              <a:t>Реверсинг</a:t>
            </a:r>
            <a:r>
              <a:rPr lang="ru-RU" dirty="0">
                <a:cs typeface="Times New Roman" panose="02020603050405020304" pitchFamily="18" charset="0"/>
              </a:rPr>
              <a:t> в </a:t>
            </a:r>
            <a:r>
              <a:rPr lang="en-US" dirty="0">
                <a:cs typeface="Times New Roman" panose="02020603050405020304" pitchFamily="18" charset="0"/>
              </a:rPr>
              <a:t>Hex-Rays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>
                <a:cs typeface="Times New Roman" panose="02020603050405020304" pitchFamily="18" charset="0"/>
              </a:rPr>
              <a:t>Динамический анализ</a:t>
            </a:r>
          </a:p>
        </p:txBody>
      </p:sp>
    </p:spTree>
    <p:extLst>
      <p:ext uri="{BB962C8B-B14F-4D97-AF65-F5344CB8AC3E}">
        <p14:creationId xmlns:p14="http://schemas.microsoft.com/office/powerpoint/2010/main" val="310203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2EB224A-C263-194B-A244-2DF1FEF70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4611"/>
            <a:ext cx="10515600" cy="51823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данном случае произошёл выход за буфер памяти где-то в диагностике </a:t>
            </a:r>
            <a:r>
              <a:rPr lang="ru-RU" b="1" dirty="0"/>
              <a:t>V808</a:t>
            </a:r>
            <a:r>
              <a:rPr lang="ru-RU" dirty="0"/>
              <a:t>, которая предупреждает о том, что некоторый объект был создан и после этого не использован.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Запускаем отладку ядра с включенным </a:t>
            </a:r>
            <a:r>
              <a:rPr lang="ru-RU" b="1" dirty="0" err="1"/>
              <a:t>ASan</a:t>
            </a:r>
            <a:r>
              <a:rPr lang="ru-RU" dirty="0"/>
              <a:t>, передав .</a:t>
            </a:r>
            <a:r>
              <a:rPr lang="ru-RU" b="1" dirty="0" err="1"/>
              <a:t>cfg</a:t>
            </a:r>
            <a:r>
              <a:rPr lang="ru-RU" dirty="0"/>
              <a:t> файл, на котором произошло падение, и ждем. Увидеть такой баг было довольно неожиданно.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 диагностике </a:t>
            </a:r>
            <a:r>
              <a:rPr lang="ru-RU" b="1" dirty="0"/>
              <a:t>V808</a:t>
            </a:r>
            <a:r>
              <a:rPr lang="ru-RU" dirty="0"/>
              <a:t> есть исключение: она не срабатывает на символах, которые передаются в функцию </a:t>
            </a:r>
            <a:r>
              <a:rPr lang="ru-RU" b="1" dirty="0"/>
              <a:t>__</a:t>
            </a:r>
            <a:r>
              <a:rPr lang="ru-RU" b="1" dirty="0" err="1"/>
              <a:t>noop</a:t>
            </a:r>
            <a:r>
              <a:rPr lang="ru-RU" b="1" dirty="0"/>
              <a:t>(....) </a:t>
            </a:r>
            <a:r>
              <a:rPr lang="ru-RU" dirty="0"/>
              <a:t>компилятора </a:t>
            </a:r>
            <a:r>
              <a:rPr lang="ru-RU" b="1" dirty="0"/>
              <a:t>MSVC</a:t>
            </a:r>
            <a:r>
              <a:rPr lang="ru-RU" dirty="0"/>
              <a:t>. 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*</a:t>
            </a:r>
            <a:r>
              <a:rPr lang="en-US" dirty="0"/>
              <a:t>(V808 – </a:t>
            </a:r>
            <a:r>
              <a:rPr lang="ru-RU" dirty="0"/>
              <a:t>составляющий файл программы по статическому анализу </a:t>
            </a:r>
            <a:r>
              <a:rPr lang="en-US" dirty="0"/>
              <a:t>PVS-Studio)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639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66932-ABA2-489B-9352-25420558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494147-8771-DE1D-5D0D-7D4425C9C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Он довольно гибок и работает везде. Кроме того, в отличие от </a:t>
            </a:r>
            <a:r>
              <a:rPr lang="en-US" b="1" dirty="0" err="1"/>
              <a:t>ASan</a:t>
            </a:r>
            <a:r>
              <a:rPr lang="ru-RU" dirty="0"/>
              <a:t>, </a:t>
            </a:r>
            <a:r>
              <a:rPr lang="ru-RU" b="1" dirty="0" err="1"/>
              <a:t>Valgrind</a:t>
            </a:r>
            <a:r>
              <a:rPr lang="ru-RU" dirty="0"/>
              <a:t> может находить неинициализированные данные с точностью до одного бита. Из недостатков </a:t>
            </a:r>
            <a:r>
              <a:rPr lang="ru-RU" b="1" dirty="0" err="1"/>
              <a:t>Valgrind</a:t>
            </a:r>
            <a:r>
              <a:rPr lang="ru-RU" dirty="0"/>
              <a:t> стоит отметить сравнительно низкую скорость работы.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Перейдем к примеру</a:t>
            </a:r>
          </a:p>
          <a:p>
            <a:pPr marL="0" indent="0">
              <a:buNone/>
            </a:pPr>
            <a:r>
              <a:rPr lang="ru-RU" dirty="0"/>
              <a:t>Имеем следующий код: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42B4B9-DAB6-1C04-5CB8-A6A2392B6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948" y="3429000"/>
            <a:ext cx="3801979" cy="344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61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39F0FEA-9E6B-9574-35F2-74CF8FE76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7297"/>
            <a:ext cx="10515600" cy="5583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Компилируем и запускаем ее под </a:t>
            </a:r>
            <a:r>
              <a:rPr lang="en-US" dirty="0" err="1"/>
              <a:t>Valgrind</a:t>
            </a:r>
            <a:r>
              <a:rPr lang="en-US" dirty="0"/>
              <a:t>:</a:t>
            </a:r>
            <a:r>
              <a:rPr lang="ru-RU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Видим, что память утекла. Запускаем с </a:t>
            </a:r>
            <a:r>
              <a:rPr lang="en-US" dirty="0"/>
              <a:t>--leak-check=full: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2F5881-BB45-37D0-C5B2-AC7148E8B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121" y="1032835"/>
            <a:ext cx="4093756" cy="7344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D32E2E-FAAF-E253-E0B7-E3A543FA9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485" y="1767263"/>
            <a:ext cx="7283029" cy="301328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E827B0D-F6C4-3874-5EAC-0EF4E25EA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311" y="5234425"/>
            <a:ext cx="64293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7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7068F90-342C-3DE2-244F-6CE238646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0021"/>
            <a:ext cx="10515600" cy="540694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Теперь </a:t>
            </a:r>
            <a:r>
              <a:rPr lang="ru-RU" dirty="0" err="1"/>
              <a:t>раскомментируем</a:t>
            </a:r>
            <a:r>
              <a:rPr lang="ru-RU" dirty="0"/>
              <a:t> вызов </a:t>
            </a:r>
            <a:r>
              <a:rPr lang="ru-RU" b="1" dirty="0" err="1"/>
              <a:t>free</a:t>
            </a:r>
            <a:r>
              <a:rPr lang="ru-RU" dirty="0"/>
              <a:t> и уберем инициализацию переменной </a:t>
            </a:r>
            <a:r>
              <a:rPr lang="ru-RU" b="1" dirty="0" err="1"/>
              <a:t>delta</a:t>
            </a:r>
            <a:r>
              <a:rPr lang="ru-RU" dirty="0"/>
              <a:t>. Посмотрим, увидит ли </a:t>
            </a:r>
            <a:r>
              <a:rPr lang="ru-RU" b="1" dirty="0" err="1"/>
              <a:t>Valgrind</a:t>
            </a:r>
            <a:r>
              <a:rPr lang="ru-RU" dirty="0"/>
              <a:t> обращение к неинициализированной памяти: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Видит. Запустим с </a:t>
            </a:r>
            <a:r>
              <a:rPr lang="ru-RU" b="1" dirty="0"/>
              <a:t>--</a:t>
            </a:r>
            <a:r>
              <a:rPr lang="ru-RU" b="1" dirty="0" err="1"/>
              <a:t>track-origins</a:t>
            </a:r>
            <a:r>
              <a:rPr lang="ru-RU" b="1" dirty="0"/>
              <a:t>=</a:t>
            </a:r>
            <a:r>
              <a:rPr lang="ru-RU" b="1" dirty="0" err="1"/>
              <a:t>yes</a:t>
            </a:r>
            <a:r>
              <a:rPr lang="ru-RU" b="1" dirty="0"/>
              <a:t> </a:t>
            </a:r>
            <a:r>
              <a:rPr lang="ru-RU" dirty="0"/>
              <a:t>чтобы найти, откуда именно пришла неинициализированная переменная: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23F51D-E548-F494-D5F0-55ACBF616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92" y="1933575"/>
            <a:ext cx="7210415" cy="13831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548FEC-7886-B053-CAD6-9FA7DB38D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017" y="4480259"/>
            <a:ext cx="7065966" cy="185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05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C747A06-A0A1-251C-E736-CA8667BC5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274"/>
            <a:ext cx="10515600" cy="531068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Теперь исправим ошибки и видим красивый вывод: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26810D-E5E4-1055-BAA0-D5C4B39E6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66" y="1619250"/>
            <a:ext cx="7655067" cy="144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36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569EB-9C8E-6FA5-A2AC-D0E87814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62C76D-2C3A-E48A-2DDF-1E4BDC33F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112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Динамический анализ </a:t>
            </a:r>
            <a:r>
              <a:rPr lang="ru-RU" dirty="0"/>
              <a:t>– это очень мощный инструмент. Главным его плюсом является принципиальное отсутствие ложных срабатываний. Если не считать эффект бабочки (когда проблема возникает в начале выполнения программы, а проявляется гораздо позже) при отладке будет достаточно информации о том, что произошло и где исправить ошибку.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 сожалению, это работает и в обратную сторону. Если программа допускает возможность ошибки, но удачно прошлась по краю, то срабатывания не случится. То есть динамический анализ не способен показать потенциальные ошибки.</a:t>
            </a:r>
          </a:p>
        </p:txBody>
      </p:sp>
    </p:spTree>
    <p:extLst>
      <p:ext uri="{BB962C8B-B14F-4D97-AF65-F5344CB8AC3E}">
        <p14:creationId xmlns:p14="http://schemas.microsoft.com/office/powerpoint/2010/main" val="3861904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F2307-B5F3-AC33-4C49-EACAF64E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897B7-1E55-5EAF-D218-FE7F3B1E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 помощью динамического анализа найти лицензионный ключ</a:t>
            </a:r>
          </a:p>
        </p:txBody>
      </p:sp>
    </p:spTree>
    <p:extLst>
      <p:ext uri="{BB962C8B-B14F-4D97-AF65-F5344CB8AC3E}">
        <p14:creationId xmlns:p14="http://schemas.microsoft.com/office/powerpoint/2010/main" val="18032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BEC5A-2DA3-49E4-94B9-D0DAE7B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FC98D-1F0C-9E27-33AA-5AB642F2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Настало время перейти к динамическому анализу.</a:t>
            </a: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cs typeface="Times New Roman" panose="02020603050405020304" pitchFamily="18" charset="0"/>
              </a:rPr>
              <a:t>Динамический анализ кода </a:t>
            </a:r>
            <a:r>
              <a:rPr lang="ru-RU" dirty="0">
                <a:cs typeface="Times New Roman" panose="02020603050405020304" pitchFamily="18" charset="0"/>
              </a:rPr>
              <a:t>– это способ анализа программы непосредственно при её выполнении. Отсюда следует, что из исходного кода в обязательном порядке должен быть получен исполняемый файл, то есть нельзя таким способом проанализировать код, содержащий ошибки компиляции или сборки. </a:t>
            </a: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Динамический анализ выполняется с помощью набора данных, которые подаются на вход исследуемой программе.</a:t>
            </a:r>
          </a:p>
        </p:txBody>
      </p:sp>
    </p:spTree>
    <p:extLst>
      <p:ext uri="{BB962C8B-B14F-4D97-AF65-F5344CB8AC3E}">
        <p14:creationId xmlns:p14="http://schemas.microsoft.com/office/powerpoint/2010/main" val="154990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D15C4-9EBE-C8F2-AC28-723DA8C0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можно получить из него?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B01B59-6B0A-3DA1-AB7F-BA16098C2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Можно получить следующие метрики и предупреждения: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Используемые ресурсы</a:t>
            </a:r>
            <a:r>
              <a:rPr lang="ru-RU" dirty="0"/>
              <a:t>: время выполнения программы в целом или ее отдельных модулей, количество внешних запросов (например, к базе данных), количество используемой оперативной памяти и других 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Степень покрытия кода тестами </a:t>
            </a:r>
            <a:r>
              <a:rPr lang="ru-RU" dirty="0"/>
              <a:t>и другие метрики программы.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Программные ошибки</a:t>
            </a:r>
            <a:r>
              <a:rPr lang="ru-RU" dirty="0"/>
              <a:t>: деление на ноль, разыменование нулевого указателя, утечки памяти, "состояние гонки".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Детектировать некоторые уязвимости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245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99A9F-DA07-8EED-D1EB-DDC58C9B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DB2361-28EB-560E-8CBE-996786967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Возможность проводить анализ программы без необходимости доступа к её исходному коду. </a:t>
            </a:r>
            <a:br>
              <a:rPr lang="ru-RU" b="1" dirty="0"/>
            </a:br>
            <a:r>
              <a:rPr lang="ru-RU" dirty="0"/>
              <a:t>Здесь стоит сделать оговорку, так как программы для динамического анализа различают по способу взаимодействия с проверяемой программой. </a:t>
            </a:r>
          </a:p>
          <a:p>
            <a:r>
              <a:rPr lang="ru-RU" b="1" dirty="0"/>
              <a:t>Возможность обнаружения сложных ошибок, связанных с работой с памятью</a:t>
            </a:r>
            <a:r>
              <a:rPr lang="ru-RU" dirty="0"/>
              <a:t>: выход за границу массива, обнаружение утечек памяти.</a:t>
            </a:r>
          </a:p>
          <a:p>
            <a:r>
              <a:rPr lang="ru-RU" b="1" dirty="0"/>
              <a:t>Возможность проводить анализ многопоточного кода непосредственно в момент выполнения программы</a:t>
            </a:r>
            <a:r>
              <a:rPr lang="ru-RU" dirty="0"/>
              <a:t>, тем самым обнаруживать потенциальные проблемы, связанные с доступом к разделяемым ресурсами, возможные </a:t>
            </a:r>
            <a:r>
              <a:rPr lang="ru-RU" dirty="0" err="1"/>
              <a:t>deadlock</a:t>
            </a:r>
            <a:r>
              <a:rPr lang="ru-RU" dirty="0"/>
              <a:t> ситуации (ситуация, при которой несколько процессов находятся в состоянии ожидания ресурсов, занятых друг другом, и ни один из них не может продолжать свое выполнение).</a:t>
            </a:r>
          </a:p>
          <a:p>
            <a:r>
              <a:rPr lang="ru-RU" b="1" dirty="0"/>
              <a:t>В большинстве реализаций появление ложных срабатываний исключено</a:t>
            </a:r>
            <a:r>
              <a:rPr lang="ru-RU" dirty="0"/>
              <a:t>, так как обнаружение ошибки происходит в момент ее возникновения в программе; таким образом, обнаруженная ошибка является не предсказанием, сделанным на основе анализа модели программы, а констатацией факта ее возникновения.</a:t>
            </a:r>
          </a:p>
        </p:txBody>
      </p:sp>
    </p:spTree>
    <p:extLst>
      <p:ext uri="{BB962C8B-B14F-4D97-AF65-F5344CB8AC3E}">
        <p14:creationId xmlns:p14="http://schemas.microsoft.com/office/powerpoint/2010/main" val="218938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780D4-7D3E-73F8-1022-6BFB7120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все так идеально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773941-6491-1714-C1E8-2AF82D0C2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Нельзя гарантировать полного покрытия кода</a:t>
            </a:r>
            <a:r>
              <a:rPr lang="ru-RU" dirty="0"/>
              <a:t>, т.е., скорее всего, процент кода программы, который был проанализирован в процессе динамического тестирования, не будет равен ста процентам.</a:t>
            </a:r>
          </a:p>
          <a:p>
            <a:r>
              <a:rPr lang="ru-RU" b="1" dirty="0"/>
              <a:t>Почти не выявляются ошибки логического типа</a:t>
            </a:r>
            <a:r>
              <a:rPr lang="ru-RU" dirty="0"/>
              <a:t>. Например, с точки зрения динамического анализатора, всегда истинное условие не является ошибкой, так как такая некорректная проверка просто исчезает ещё на этапе компиляции программы.</a:t>
            </a:r>
          </a:p>
          <a:p>
            <a:r>
              <a:rPr lang="ru-RU" b="1" dirty="0"/>
              <a:t>Тяжело локализовать место с ошибкой в исходном коде</a:t>
            </a:r>
            <a:r>
              <a:rPr lang="ru-RU" dirty="0"/>
              <a:t>.</a:t>
            </a:r>
          </a:p>
          <a:p>
            <a:r>
              <a:rPr lang="ru-RU" b="1" dirty="0"/>
              <a:t>Более высокая сложность использования по сравнению со статическим анализом</a:t>
            </a:r>
            <a:r>
              <a:rPr lang="ru-RU" dirty="0"/>
              <a:t>, так как для достижения большей эффективности динамического анализа тестируемой программе требуется подача достаточного количества входных данных, чтобы получить более полное покрытие кода.</a:t>
            </a:r>
          </a:p>
        </p:txBody>
      </p:sp>
    </p:spTree>
    <p:extLst>
      <p:ext uri="{BB962C8B-B14F-4D97-AF65-F5344CB8AC3E}">
        <p14:creationId xmlns:p14="http://schemas.microsoft.com/office/powerpoint/2010/main" val="42154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C6686-7D0B-CC11-3D12-7D201201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 </a:t>
            </a:r>
            <a:r>
              <a:rPr lang="en-US" dirty="0" err="1"/>
              <a:t>AddressSanitizer</a:t>
            </a:r>
            <a:r>
              <a:rPr lang="en-US" dirty="0"/>
              <a:t> (</a:t>
            </a:r>
            <a:r>
              <a:rPr lang="en-US" dirty="0" err="1"/>
              <a:t>ASan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8FD066-335C-3D4F-B474-7AC628493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/>
              <a:t>AddressSanitizer</a:t>
            </a:r>
            <a:r>
              <a:rPr lang="ru-RU" dirty="0"/>
              <a:t> — это один из модулей динамического анализа от </a:t>
            </a:r>
            <a:r>
              <a:rPr lang="ru-RU" b="1" dirty="0" err="1"/>
              <a:t>compiler-rt</a:t>
            </a:r>
            <a:r>
              <a:rPr lang="ru-RU" dirty="0"/>
              <a:t> из </a:t>
            </a:r>
            <a:r>
              <a:rPr lang="ru-RU" b="1" dirty="0"/>
              <a:t>LLVM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ru-RU" dirty="0"/>
              <a:t>проект программной инфраструктуры для создания компиляторов и</a:t>
            </a:r>
            <a:r>
              <a:rPr lang="en-US" dirty="0"/>
              <a:t> </a:t>
            </a:r>
            <a:r>
              <a:rPr lang="ru-RU" dirty="0"/>
              <a:t>утилит</a:t>
            </a:r>
            <a:r>
              <a:rPr lang="en-US" dirty="0"/>
              <a:t>)</a:t>
            </a:r>
            <a:r>
              <a:rPr lang="ru-RU" dirty="0"/>
              <a:t>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Он предназначен для "отлова" ошибок неправильной работы с памятью, таких как: выходы за границы выделенной памяти, использование освобожденной памяти, двойные или некорректные освобождения памяти. </a:t>
            </a:r>
          </a:p>
        </p:txBody>
      </p:sp>
    </p:spTree>
    <p:extLst>
      <p:ext uri="{BB962C8B-B14F-4D97-AF65-F5344CB8AC3E}">
        <p14:creationId xmlns:p14="http://schemas.microsoft.com/office/powerpoint/2010/main" val="240877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CEDCA-DDBD-5EB1-8C76-5E450F70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Перейдем к </a:t>
            </a:r>
            <a:r>
              <a:rPr lang="en-US" dirty="0"/>
              <a:t>Visual Studio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B93D3E-BFB7-8D73-F8B3-C1944E0AD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Прежде чем перейти непосредственно к </a:t>
            </a:r>
            <a:r>
              <a:rPr lang="ru-RU" b="1" dirty="0" err="1"/>
              <a:t>ASan</a:t>
            </a:r>
            <a:r>
              <a:rPr lang="ru-RU" dirty="0"/>
              <a:t>, отметим одну полезную настройку, которая на самом деле тоже является механизмом динамического анализа и уже есть под рукой (тем более что без неё проект с </a:t>
            </a:r>
            <a:r>
              <a:rPr lang="ru-RU" b="1" dirty="0" err="1"/>
              <a:t>ASan</a:t>
            </a:r>
            <a:r>
              <a:rPr lang="ru-RU" dirty="0"/>
              <a:t> в режиме </a:t>
            </a:r>
            <a:r>
              <a:rPr lang="ru-RU" b="1" dirty="0" err="1"/>
              <a:t>Debug</a:t>
            </a:r>
            <a:r>
              <a:rPr lang="ru-RU" dirty="0"/>
              <a:t> не собирается).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Речь про проверки, встроенные в реализацию стандартной библиотеки компилятора. По умолчанию в режиме отладки у </a:t>
            </a:r>
            <a:r>
              <a:rPr lang="ru-RU" b="1" dirty="0"/>
              <a:t>MSVC</a:t>
            </a:r>
            <a:r>
              <a:rPr lang="ru-RU" dirty="0"/>
              <a:t> включены макросы: </a:t>
            </a:r>
            <a:r>
              <a:rPr lang="ru-RU" b="1" dirty="0"/>
              <a:t>_HAS_ITERATOR_DEBUGGING=1</a:t>
            </a:r>
            <a:r>
              <a:rPr lang="ru-RU" dirty="0"/>
              <a:t>, </a:t>
            </a:r>
            <a:r>
              <a:rPr lang="ru-RU" b="1" dirty="0"/>
              <a:t>_ITERATOR_DEBUG_LEVEL=2 </a:t>
            </a:r>
            <a:r>
              <a:rPr lang="ru-RU" dirty="0"/>
              <a:t>и </a:t>
            </a:r>
            <a:r>
              <a:rPr lang="ru-RU" b="1" dirty="0"/>
              <a:t>_SECURE_SCL=1</a:t>
            </a:r>
            <a:r>
              <a:rPr lang="ru-RU" dirty="0"/>
              <a:t>, которые во время выполнения программы активируют проверку неправильного обращения с итераторами и другими классами стандартной библиотеки.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Такие проверки позволяют поймать большое количество тривиальных косяков, допущенных по невнимательности.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176821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C82047B-B99B-E798-30D0-BA5188A3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Включаем </a:t>
            </a:r>
            <a:r>
              <a:rPr lang="en-US" dirty="0" err="1"/>
              <a:t>ASan</a:t>
            </a:r>
            <a:r>
              <a:rPr lang="en-US" dirty="0"/>
              <a:t> </a:t>
            </a:r>
            <a:r>
              <a:rPr lang="ru-RU" dirty="0"/>
              <a:t>в проекте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878C13F-1B65-C68D-E731-621071F7A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813"/>
            <a:ext cx="10515600" cy="1603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Для начала нужно установить соответствующий компонент в </a:t>
            </a:r>
            <a:r>
              <a:rPr lang="en-US" b="1" dirty="0"/>
              <a:t>VS</a:t>
            </a:r>
            <a:r>
              <a:rPr lang="ru-RU" dirty="0"/>
              <a:t>. Помимо того, что в конфигурации </a:t>
            </a:r>
            <a:r>
              <a:rPr lang="ru-RU" b="1" dirty="0" err="1"/>
              <a:t>Debug</a:t>
            </a:r>
            <a:r>
              <a:rPr lang="ru-RU" dirty="0"/>
              <a:t> должны быть включены проверки стандартной библиотеки (в конфигурации </a:t>
            </a:r>
            <a:r>
              <a:rPr lang="ru-RU" b="1" dirty="0" err="1"/>
              <a:t>Release</a:t>
            </a:r>
            <a:r>
              <a:rPr lang="ru-RU" dirty="0"/>
              <a:t> они не нужны), в свойствах проекта нужно добавить флаг компиляции: </a:t>
            </a:r>
            <a:r>
              <a:rPr lang="ru-RU" b="1" dirty="0"/>
              <a:t>/</a:t>
            </a:r>
            <a:r>
              <a:rPr lang="ru-RU" b="1" dirty="0" err="1"/>
              <a:t>fsanitize</a:t>
            </a:r>
            <a:r>
              <a:rPr lang="ru-RU" b="1" dirty="0"/>
              <a:t>=</a:t>
            </a:r>
            <a:r>
              <a:rPr lang="ru-RU" b="1" dirty="0" err="1"/>
              <a:t>address</a:t>
            </a:r>
            <a:r>
              <a:rPr lang="ru-RU" dirty="0"/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715BB24-1DB4-0CD5-B6C3-49B0ECBB4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022" y="3112168"/>
            <a:ext cx="7263955" cy="374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8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D2F40C3-30CC-CB44-312D-E3344EA1B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5221"/>
            <a:ext cx="10515600" cy="5711742"/>
          </a:xfrm>
        </p:spPr>
        <p:txBody>
          <a:bodyPr/>
          <a:lstStyle/>
          <a:p>
            <a:pPr marL="0" indent="0">
              <a:buNone/>
            </a:pPr>
            <a:r>
              <a:rPr lang="ru-RU" b="1" dirty="0" err="1"/>
              <a:t>ASan</a:t>
            </a:r>
            <a:r>
              <a:rPr lang="ru-RU" dirty="0"/>
              <a:t> </a:t>
            </a:r>
            <a:r>
              <a:rPr lang="ru-RU" dirty="0" err="1"/>
              <a:t>аварийно</a:t>
            </a:r>
            <a:r>
              <a:rPr lang="ru-RU" dirty="0"/>
              <a:t> завершает программу, когда обнаруживает ошибку, а перед этим выводит стек вызовов, чтобы можно было понять, где она произошла: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BF3463-EF03-5661-C1BB-F2CD582EB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262" y="1342406"/>
            <a:ext cx="7415617" cy="522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357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6740</TotalTime>
  <Words>959</Words>
  <Application>Microsoft Office PowerPoint</Application>
  <PresentationFormat>Широкоэкранный</PresentationFormat>
  <Paragraphs>62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Реверсинг в Hex-Rays Динамический анализ</vt:lpstr>
      <vt:lpstr>Введение</vt:lpstr>
      <vt:lpstr>Что можно получить из него?</vt:lpstr>
      <vt:lpstr>Преимущества</vt:lpstr>
      <vt:lpstr>Не все так идеально</vt:lpstr>
      <vt:lpstr>Инструмент AddressSanitizer (ASan)</vt:lpstr>
      <vt:lpstr>Перейдем к Visual Studio</vt:lpstr>
      <vt:lpstr>Включаем ASan в проекте</vt:lpstr>
      <vt:lpstr>Презентация PowerPoint</vt:lpstr>
      <vt:lpstr>Презентация PowerPoint</vt:lpstr>
      <vt:lpstr>Valgrind</vt:lpstr>
      <vt:lpstr>Презентация PowerPoint</vt:lpstr>
      <vt:lpstr>Презентация PowerPoint</vt:lpstr>
      <vt:lpstr>Презентация PowerPoint</vt:lpstr>
      <vt:lpstr>Заключение 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2: Команды Bash</dc:title>
  <dc:creator>Felix Edmundovich</dc:creator>
  <cp:lastModifiedBy>Felix Edmundovich</cp:lastModifiedBy>
  <cp:revision>153</cp:revision>
  <dcterms:created xsi:type="dcterms:W3CDTF">2022-06-18T22:46:52Z</dcterms:created>
  <dcterms:modified xsi:type="dcterms:W3CDTF">2022-08-07T07:51:48Z</dcterms:modified>
</cp:coreProperties>
</file>