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0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78" r:id="rId13"/>
    <p:sldId id="27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1" y="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97763"/>
          </a:xfrm>
        </p:spPr>
        <p:txBody>
          <a:bodyPr>
            <a:normAutofit/>
          </a:bodyPr>
          <a:lstStyle/>
          <a:p>
            <a:r>
              <a:rPr lang="ru-RU" dirty="0" err="1">
                <a:cs typeface="Times New Roman" panose="02020603050405020304" pitchFamily="18" charset="0"/>
              </a:rPr>
              <a:t>Реверсинг</a:t>
            </a:r>
            <a:r>
              <a:rPr lang="ru-RU" dirty="0">
                <a:cs typeface="Times New Roman" panose="02020603050405020304" pitchFamily="18" charset="0"/>
              </a:rPr>
              <a:t> в </a:t>
            </a:r>
            <a:r>
              <a:rPr lang="en-US" dirty="0">
                <a:cs typeface="Times New Roman" panose="02020603050405020304" pitchFamily="18" charset="0"/>
              </a:rPr>
              <a:t>Hex-Rays  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Автоматический анализ</a:t>
            </a: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2F707D5-29E2-FC5D-D4C7-EA4CEAE55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175"/>
            <a:ext cx="10515600" cy="59356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1. Почти в самом начале мы видим строку:</a:t>
            </a:r>
          </a:p>
          <a:p>
            <a:pPr marL="0" indent="0">
              <a:buNone/>
            </a:pPr>
            <a:r>
              <a:rPr lang="ru-RU" b="1" dirty="0" err="1"/>
              <a:t>cmp</a:t>
            </a:r>
            <a:r>
              <a:rPr lang="ru-RU" b="1" dirty="0"/>
              <a:t> edx,13</a:t>
            </a:r>
          </a:p>
          <a:p>
            <a:pPr marL="0" indent="0">
              <a:buNone/>
            </a:pPr>
            <a:r>
              <a:rPr lang="ru-RU" dirty="0"/>
              <a:t>Как вы помните, в </a:t>
            </a:r>
            <a:r>
              <a:rPr lang="ru-RU" b="1" dirty="0" err="1"/>
              <a:t>edx</a:t>
            </a:r>
            <a:r>
              <a:rPr lang="ru-RU" dirty="0"/>
              <a:t> была передана длина строки серийного номера. Это значит, что искомый серийный номер должен состоять из 19 символов (0x13 = 19).</a:t>
            </a:r>
          </a:p>
          <a:p>
            <a:pPr marL="0" indent="0">
              <a:buNone/>
            </a:pPr>
            <a:r>
              <a:rPr lang="ru-RU" dirty="0"/>
              <a:t>2. Почему собственно 19 символов? Странный размер, но обратите внимание на код чуть ниже:</a:t>
            </a:r>
          </a:p>
          <a:p>
            <a:pPr marL="0" indent="0">
              <a:buNone/>
            </a:pPr>
            <a:r>
              <a:rPr lang="ru-RU" b="1" dirty="0" err="1"/>
              <a:t>xor</a:t>
            </a:r>
            <a:r>
              <a:rPr lang="ru-RU" b="1" dirty="0"/>
              <a:t> </a:t>
            </a:r>
            <a:r>
              <a:rPr lang="ru-RU" b="1" dirty="0" err="1"/>
              <a:t>edx,edx</a:t>
            </a:r>
            <a:br>
              <a:rPr lang="ru-RU" b="1" dirty="0"/>
            </a:br>
            <a:r>
              <a:rPr lang="ru-RU" b="1" dirty="0" err="1"/>
              <a:t>lea</a:t>
            </a:r>
            <a:r>
              <a:rPr lang="ru-RU" b="1" dirty="0"/>
              <a:t> </a:t>
            </a:r>
            <a:r>
              <a:rPr lang="ru-RU" b="1" dirty="0" err="1"/>
              <a:t>rax,qword</a:t>
            </a:r>
            <a:r>
              <a:rPr lang="ru-RU" b="1" dirty="0"/>
              <a:t> </a:t>
            </a:r>
            <a:r>
              <a:rPr lang="ru-RU" b="1" dirty="0" err="1"/>
              <a:t>ptr</a:t>
            </a:r>
            <a:r>
              <a:rPr lang="ru-RU" b="1" dirty="0"/>
              <a:t> </a:t>
            </a:r>
            <a:r>
              <a:rPr lang="ru-RU" b="1" dirty="0" err="1"/>
              <a:t>ds</a:t>
            </a:r>
            <a:r>
              <a:rPr lang="ru-RU" b="1" dirty="0"/>
              <a:t>:[r8+4]</a:t>
            </a:r>
            <a:br>
              <a:rPr lang="ru-RU" b="1" dirty="0"/>
            </a:br>
            <a:r>
              <a:rPr lang="ru-RU" b="1" dirty="0" err="1"/>
              <a:t>mov</a:t>
            </a:r>
            <a:r>
              <a:rPr lang="ru-RU" b="1" dirty="0"/>
              <a:t> </a:t>
            </a:r>
            <a:r>
              <a:rPr lang="ru-RU" b="1" dirty="0" err="1"/>
              <a:t>ecx,edx</a:t>
            </a:r>
            <a:br>
              <a:rPr lang="ru-RU" b="1" dirty="0"/>
            </a:br>
            <a:r>
              <a:rPr lang="ru-RU" b="1" dirty="0" err="1"/>
              <a:t>nop</a:t>
            </a:r>
            <a:br>
              <a:rPr lang="ru-RU" b="1" dirty="0"/>
            </a:br>
            <a:r>
              <a:rPr lang="ru-RU" b="1" dirty="0" err="1"/>
              <a:t>nop</a:t>
            </a:r>
            <a:br>
              <a:rPr lang="ru-RU" b="1" dirty="0"/>
            </a:br>
            <a:r>
              <a:rPr lang="ru-RU" b="1" dirty="0" err="1"/>
              <a:t>cmp</a:t>
            </a:r>
            <a:r>
              <a:rPr lang="ru-RU" b="1" dirty="0"/>
              <a:t> </a:t>
            </a:r>
            <a:r>
              <a:rPr lang="ru-RU" b="1" dirty="0" err="1"/>
              <a:t>byte</a:t>
            </a:r>
            <a:r>
              <a:rPr lang="ru-RU" b="1" dirty="0"/>
              <a:t> </a:t>
            </a:r>
            <a:r>
              <a:rPr lang="ru-RU" b="1" dirty="0" err="1"/>
              <a:t>ptr</a:t>
            </a:r>
            <a:r>
              <a:rPr lang="ru-RU" b="1" dirty="0"/>
              <a:t> </a:t>
            </a:r>
            <a:r>
              <a:rPr lang="ru-RU" b="1" dirty="0" err="1"/>
              <a:t>ds</a:t>
            </a:r>
            <a:r>
              <a:rPr lang="ru-RU" b="1" dirty="0"/>
              <a:t>:[</a:t>
            </a:r>
            <a:r>
              <a:rPr lang="ru-RU" b="1" dirty="0" err="1"/>
              <a:t>rax</a:t>
            </a:r>
            <a:r>
              <a:rPr lang="ru-RU" b="1" dirty="0"/>
              <a:t>],2D</a:t>
            </a:r>
            <a:br>
              <a:rPr lang="ru-RU" b="1" dirty="0"/>
            </a:br>
            <a:r>
              <a:rPr lang="ru-RU" b="1" dirty="0" err="1"/>
              <a:t>jne</a:t>
            </a:r>
            <a:r>
              <a:rPr lang="ru-RU" b="1" dirty="0"/>
              <a:t> crackme01_x64.14000100C</a:t>
            </a:r>
            <a:br>
              <a:rPr lang="ru-RU" b="1" dirty="0"/>
            </a:br>
            <a:r>
              <a:rPr lang="ru-RU" b="1" dirty="0" err="1"/>
              <a:t>add</a:t>
            </a:r>
            <a:r>
              <a:rPr lang="ru-RU" b="1" dirty="0"/>
              <a:t> ecx,1</a:t>
            </a:r>
            <a:br>
              <a:rPr lang="ru-RU" b="1" dirty="0"/>
            </a:br>
            <a:r>
              <a:rPr lang="ru-RU" b="1" dirty="0" err="1"/>
              <a:t>add</a:t>
            </a:r>
            <a:r>
              <a:rPr lang="ru-RU" b="1" dirty="0"/>
              <a:t> rax,5</a:t>
            </a:r>
            <a:br>
              <a:rPr lang="ru-RU" b="1" dirty="0"/>
            </a:br>
            <a:r>
              <a:rPr lang="ru-RU" b="1" dirty="0" err="1"/>
              <a:t>cmp</a:t>
            </a:r>
            <a:r>
              <a:rPr lang="ru-RU" b="1" dirty="0"/>
              <a:t> ecx,3</a:t>
            </a:r>
            <a:br>
              <a:rPr lang="ru-RU" b="1" dirty="0"/>
            </a:br>
            <a:r>
              <a:rPr lang="ru-RU" b="1" dirty="0" err="1"/>
              <a:t>jb</a:t>
            </a:r>
            <a:r>
              <a:rPr lang="ru-RU" b="1" dirty="0"/>
              <a:t> crackme01_x64.140001020</a:t>
            </a:r>
          </a:p>
          <a:p>
            <a:pPr marL="0" indent="0">
              <a:buNone/>
            </a:pPr>
            <a:r>
              <a:rPr lang="ru-RU" dirty="0"/>
              <a:t>Тут проверяется каждый 5 символ серийного номера, и он должен быть равен 0x2D или символу "-" (без кавычек).</a:t>
            </a:r>
          </a:p>
          <a:p>
            <a:pPr marL="0" indent="0">
              <a:buNone/>
            </a:pPr>
            <a:r>
              <a:rPr lang="ru-RU" dirty="0"/>
              <a:t>3. Самый простой пункт. В нем я просто отмечу, что функция возвращает </a:t>
            </a:r>
            <a:r>
              <a:rPr lang="ru-RU" b="1" dirty="0"/>
              <a:t>1</a:t>
            </a:r>
            <a:r>
              <a:rPr lang="ru-RU" dirty="0"/>
              <a:t> (ее мы и хотим) только при возвращении (инструкция </a:t>
            </a:r>
            <a:r>
              <a:rPr lang="ru-RU" b="1" dirty="0" err="1"/>
              <a:t>ret</a:t>
            </a:r>
            <a:r>
              <a:rPr lang="ru-RU" dirty="0"/>
              <a:t>) по адресу </a:t>
            </a:r>
            <a:r>
              <a:rPr lang="ru-RU" b="1" dirty="0"/>
              <a:t>00000001400010FC</a:t>
            </a:r>
            <a:r>
              <a:rPr lang="ru-RU" dirty="0"/>
              <a:t>, а адреса </a:t>
            </a:r>
            <a:r>
              <a:rPr lang="ru-RU" b="1" dirty="0"/>
              <a:t>0000000140001012</a:t>
            </a:r>
            <a:r>
              <a:rPr lang="ru-RU" dirty="0"/>
              <a:t> и </a:t>
            </a:r>
            <a:r>
              <a:rPr lang="ru-RU" b="1" dirty="0"/>
              <a:t>0000000140001108</a:t>
            </a:r>
            <a:r>
              <a:rPr lang="ru-RU" dirty="0"/>
              <a:t>, по которым тоже расположена инструкция </a:t>
            </a:r>
            <a:r>
              <a:rPr lang="ru-RU" b="1" dirty="0" err="1"/>
              <a:t>ret</a:t>
            </a:r>
            <a:r>
              <a:rPr lang="ru-RU" dirty="0"/>
              <a:t>, нас не интересуют, так как им предшествует код </a:t>
            </a:r>
            <a:r>
              <a:rPr lang="ru-RU" b="1" dirty="0" err="1"/>
              <a:t>xor</a:t>
            </a:r>
            <a:r>
              <a:rPr lang="ru-RU" b="1" dirty="0"/>
              <a:t> </a:t>
            </a:r>
            <a:r>
              <a:rPr lang="ru-RU" b="1" dirty="0" err="1"/>
              <a:t>eax,eax</a:t>
            </a:r>
            <a:r>
              <a:rPr lang="ru-RU" dirty="0"/>
              <a:t>, а это означает, что функция вернет </a:t>
            </a:r>
            <a:r>
              <a:rPr lang="ru-RU" b="1" dirty="0"/>
              <a:t>0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На этом анализ функции закончен, мы почти ничего не знаем о том, как проверяется серийный номер, знаем только его размер и наличие трех тире в нем. Воспользуемся им, чтобы найти серийный номер. Приведу  код с комментариями: (файл </a:t>
            </a:r>
            <a:r>
              <a:rPr lang="en-US" b="1" dirty="0"/>
              <a:t>keygen.py</a:t>
            </a:r>
            <a:r>
              <a:rPr lang="en-US" dirty="0"/>
              <a:t>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3678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AEBF101-BC24-8613-68AE-B5E3E9D8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5853"/>
            <a:ext cx="10515600" cy="547111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Запускаем скрипт и получаем: </a:t>
            </a:r>
            <a:r>
              <a:rPr lang="ru-RU" b="1" dirty="0"/>
              <a:t>0084-6990-0135-8004</a:t>
            </a:r>
          </a:p>
          <a:p>
            <a:pPr marL="0" indent="0">
              <a:buNone/>
            </a:pPr>
            <a:r>
              <a:rPr lang="ru-RU" dirty="0"/>
              <a:t>Вставляем </a:t>
            </a:r>
            <a:r>
              <a:rPr lang="ru-RU" dirty="0" err="1"/>
              <a:t>серийник</a:t>
            </a:r>
            <a:r>
              <a:rPr lang="ru-RU" dirty="0"/>
              <a:t> и проверяем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15EDA9-9997-2BDE-8731-944871A4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369" y="1935329"/>
            <a:ext cx="4005262" cy="385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3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FFDD3-F908-551E-B6E4-2CDAF039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01"/>
            <a:ext cx="10515600" cy="1325563"/>
          </a:xfrm>
        </p:spPr>
        <p:txBody>
          <a:bodyPr/>
          <a:lstStyle/>
          <a:p>
            <a:r>
              <a:rPr lang="ru-RU" dirty="0"/>
              <a:t>В заключении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3A518-382C-45F0-1DAC-5A6281E56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Здесь мы ставим точку над анализом кода, мы рассмотрели большую часть всевозможных методов анализа. Такие вещи потребуется вам в ходе проверки ПО на вирусы и </a:t>
            </a:r>
            <a:r>
              <a:rPr lang="ru-RU" dirty="0" err="1"/>
              <a:t>недекларированные</a:t>
            </a:r>
            <a:r>
              <a:rPr lang="ru-RU" dirty="0"/>
              <a:t> возможности.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 сказать проверьте у секретарши ее «новый </a:t>
            </a:r>
            <a:r>
              <a:rPr lang="ru-RU" dirty="0" err="1"/>
              <a:t>ворд</a:t>
            </a:r>
            <a:r>
              <a:rPr lang="ru-RU" dirty="0"/>
              <a:t>», пока она не слила абсолютно всю информацию о компании =)</a:t>
            </a:r>
          </a:p>
        </p:txBody>
      </p:sp>
    </p:spTree>
    <p:extLst>
      <p:ext uri="{BB962C8B-B14F-4D97-AF65-F5344CB8AC3E}">
        <p14:creationId xmlns:p14="http://schemas.microsoft.com/office/powerpoint/2010/main" val="338517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1A99C-60B0-66D9-FA90-CB25B798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77DA2E-8DE7-98A2-952E-E672BA9A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Используя </a:t>
            </a:r>
            <a:r>
              <a:rPr lang="ru-RU" dirty="0" err="1"/>
              <a:t>angr</a:t>
            </a:r>
            <a:r>
              <a:rPr lang="ru-RU" dirty="0"/>
              <a:t> найти логин и пароль от юзера</a:t>
            </a:r>
          </a:p>
        </p:txBody>
      </p:sp>
    </p:spTree>
    <p:extLst>
      <p:ext uri="{BB962C8B-B14F-4D97-AF65-F5344CB8AC3E}">
        <p14:creationId xmlns:p14="http://schemas.microsoft.com/office/powerpoint/2010/main" val="42665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Настало время приступить к автоматическому анализу кода, поэтому здесь я представляю вам </a:t>
            </a:r>
            <a:r>
              <a:rPr lang="en-US" b="1" dirty="0" err="1">
                <a:cs typeface="Times New Roman" panose="02020603050405020304" pitchFamily="18" charset="0"/>
              </a:rPr>
              <a:t>angr</a:t>
            </a:r>
            <a:r>
              <a:rPr lang="en-US" dirty="0">
                <a:cs typeface="Times New Roman" panose="02020603050405020304" pitchFamily="18" charset="0"/>
              </a:rPr>
              <a:t>.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 err="1">
                <a:cs typeface="Times New Roman" panose="02020603050405020304" pitchFamily="18" charset="0"/>
              </a:rPr>
              <a:t>Angr</a:t>
            </a:r>
            <a:r>
              <a:rPr lang="ru-RU" dirty="0">
                <a:cs typeface="Times New Roman" panose="02020603050405020304" pitchFamily="18" charset="0"/>
              </a:rPr>
              <a:t> – платформа бинарного анализа, не зависящая от платформы.</a:t>
            </a:r>
          </a:p>
          <a:p>
            <a:pPr marL="0" indent="0">
              <a:buNone/>
            </a:pP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Он представлен вам Лабораторией компьютерной безопасности в Калифорнийском университете в Санта-Барбаре, SEFCOM в Университете штата Аризона, их ассоциированной командой CTF, </a:t>
            </a:r>
            <a:r>
              <a:rPr lang="ru-RU" u="sng" dirty="0" err="1">
                <a:cs typeface="Times New Roman" panose="02020603050405020304" pitchFamily="18" charset="0"/>
              </a:rPr>
              <a:t>Shellphish</a:t>
            </a:r>
            <a:r>
              <a:rPr lang="ru-RU" dirty="0">
                <a:cs typeface="Times New Roman" panose="02020603050405020304" pitchFamily="18" charset="0"/>
              </a:rPr>
              <a:t> и сообществом открытого исходного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7FCB544-820A-9692-4646-B9F52A957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021"/>
            <a:ext cx="10515600" cy="5406942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/>
              <a:t>Angr</a:t>
            </a:r>
            <a:r>
              <a:rPr lang="ru-RU" dirty="0"/>
              <a:t> – это набор библиотек Python 3, которые позволяют загружать двоичный файл и делать с ним много интересных вещей:</a:t>
            </a:r>
          </a:p>
          <a:p>
            <a:r>
              <a:rPr lang="ru-RU" dirty="0"/>
              <a:t>Разборка и снятие промежуточного представления</a:t>
            </a:r>
          </a:p>
          <a:p>
            <a:r>
              <a:rPr lang="ru-RU" dirty="0"/>
              <a:t>Программное оснащение</a:t>
            </a:r>
          </a:p>
          <a:p>
            <a:r>
              <a:rPr lang="ru-RU" dirty="0"/>
              <a:t>Символическое исполнение</a:t>
            </a:r>
          </a:p>
          <a:p>
            <a:r>
              <a:rPr lang="ru-RU" dirty="0"/>
              <a:t>Анализ потока управления</a:t>
            </a:r>
          </a:p>
          <a:p>
            <a:r>
              <a:rPr lang="ru-RU" dirty="0"/>
              <a:t>Анализ данных</a:t>
            </a:r>
          </a:p>
          <a:p>
            <a:r>
              <a:rPr lang="ru-RU" dirty="0"/>
              <a:t>Анализ значений (VSA)</a:t>
            </a:r>
          </a:p>
          <a:p>
            <a:r>
              <a:rPr lang="ru-RU" dirty="0"/>
              <a:t>Декомпилирование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60809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80696-EE70-60CA-1CA0-3AC0B37E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angr.Project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604B2-3C61-B8AB-EB93-F9EA72C5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При анализе класса </a:t>
            </a:r>
            <a:r>
              <a:rPr lang="en-US" b="1" dirty="0" err="1"/>
              <a:t>angr.Project</a:t>
            </a:r>
            <a:r>
              <a:rPr lang="en-US" b="1" dirty="0"/>
              <a:t>  </a:t>
            </a:r>
            <a:r>
              <a:rPr lang="ru-RU" dirty="0"/>
              <a:t>следует учитывать, что первым шагом инструмента </a:t>
            </a:r>
            <a:r>
              <a:rPr lang="en-US" b="1" dirty="0" err="1"/>
              <a:t>angr</a:t>
            </a:r>
            <a:r>
              <a:rPr lang="en-US" dirty="0"/>
              <a:t> </a:t>
            </a:r>
            <a:r>
              <a:rPr lang="ru-RU" dirty="0"/>
              <a:t>является загрузка двоичного файла в класс </a:t>
            </a:r>
            <a:r>
              <a:rPr lang="en-US" b="1" dirty="0" err="1"/>
              <a:t>cle.loader</a:t>
            </a:r>
            <a:r>
              <a:rPr lang="en-US" b="1" dirty="0"/>
              <a:t>. (CLE </a:t>
            </a:r>
            <a:r>
              <a:rPr lang="ru-RU" b="1" dirty="0"/>
              <a:t>означает "Загрузка всего")</a:t>
            </a:r>
            <a:r>
              <a:rPr lang="ru-RU" dirty="0"/>
              <a:t>. Класс загрузчика загружает все объекты и экспортирует абстракцию памяти процесса. Создайте адресное пространство, в котором программа загружена и готова к запуску.</a:t>
            </a:r>
          </a:p>
          <a:p>
            <a:pPr marL="0" indent="0">
              <a:buNone/>
            </a:pPr>
            <a:r>
              <a:rPr lang="ru-RU" dirty="0"/>
              <a:t>Параметры конструктора:</a:t>
            </a:r>
          </a:p>
          <a:p>
            <a:pPr marL="0" indent="0">
              <a:buNone/>
            </a:pPr>
            <a:r>
              <a:rPr lang="en-US" b="1" dirty="0" err="1"/>
              <a:t>cle.loader.Loader</a:t>
            </a:r>
            <a:r>
              <a:rPr lang="en-US" b="1" dirty="0"/>
              <a:t>(</a:t>
            </a:r>
            <a:r>
              <a:rPr lang="en-US" b="1" dirty="0" err="1"/>
              <a:t>main_binary</a:t>
            </a:r>
            <a:r>
              <a:rPr lang="en-US" b="1" dirty="0"/>
              <a:t>, </a:t>
            </a:r>
            <a:r>
              <a:rPr lang="en-US" b="1" dirty="0" err="1"/>
              <a:t>auto_load_libs</a:t>
            </a:r>
            <a:r>
              <a:rPr lang="en-US" b="1" dirty="0"/>
              <a:t>=True, </a:t>
            </a:r>
            <a:r>
              <a:rPr lang="en-US" b="1" dirty="0" err="1"/>
              <a:t>force_load_libs</a:t>
            </a:r>
            <a:r>
              <a:rPr lang="en-US" b="1" dirty="0"/>
              <a:t>=(), </a:t>
            </a:r>
            <a:r>
              <a:rPr lang="en-US" b="1" dirty="0" err="1"/>
              <a:t>skip_libs</a:t>
            </a:r>
            <a:r>
              <a:rPr lang="en-US" b="1" dirty="0"/>
              <a:t>=(), </a:t>
            </a:r>
            <a:r>
              <a:rPr lang="en-US" b="1" dirty="0" err="1"/>
              <a:t>main_opts</a:t>
            </a:r>
            <a:r>
              <a:rPr lang="en-US" b="1" dirty="0"/>
              <a:t>=None, </a:t>
            </a:r>
            <a:r>
              <a:rPr lang="en-US" b="1" dirty="0" err="1"/>
              <a:t>lib_opts</a:t>
            </a:r>
            <a:r>
              <a:rPr lang="en-US" b="1" dirty="0"/>
              <a:t>=None, </a:t>
            </a:r>
            <a:r>
              <a:rPr lang="en-US" b="1" dirty="0" err="1"/>
              <a:t>custom_ld_path</a:t>
            </a:r>
            <a:r>
              <a:rPr lang="en-US" b="1" dirty="0"/>
              <a:t>=(), </a:t>
            </a:r>
            <a:r>
              <a:rPr lang="en-US" b="1" dirty="0" err="1"/>
              <a:t>use_system_libs</a:t>
            </a:r>
            <a:r>
              <a:rPr lang="en-US" b="1" dirty="0"/>
              <a:t>=True, </a:t>
            </a:r>
            <a:r>
              <a:rPr lang="en-US" b="1" dirty="0" err="1"/>
              <a:t>ignore_import_version_numbers</a:t>
            </a:r>
            <a:r>
              <a:rPr lang="en-US" b="1" dirty="0"/>
              <a:t>=True, </a:t>
            </a:r>
            <a:r>
              <a:rPr lang="en-US" b="1" dirty="0" err="1"/>
              <a:t>case_insensitive</a:t>
            </a:r>
            <a:r>
              <a:rPr lang="en-US" b="1" dirty="0"/>
              <a:t>=False, </a:t>
            </a:r>
            <a:r>
              <a:rPr lang="en-US" b="1" dirty="0" err="1"/>
              <a:t>rebase_granularity</a:t>
            </a:r>
            <a:r>
              <a:rPr lang="en-US" b="1" dirty="0"/>
              <a:t>=16777216, </a:t>
            </a:r>
            <a:r>
              <a:rPr lang="en-US" b="1" dirty="0" err="1"/>
              <a:t>except_missing_libs</a:t>
            </a:r>
            <a:r>
              <a:rPr lang="en-US" b="1" dirty="0"/>
              <a:t>=False, </a:t>
            </a:r>
            <a:r>
              <a:rPr lang="en-US" b="1" dirty="0" err="1"/>
              <a:t>aslr</a:t>
            </a:r>
            <a:r>
              <a:rPr lang="en-US" b="1" dirty="0"/>
              <a:t>=False, </a:t>
            </a:r>
            <a:r>
              <a:rPr lang="en-US" b="1" dirty="0" err="1"/>
              <a:t>page_size</a:t>
            </a:r>
            <a:r>
              <a:rPr lang="en-US" b="1" dirty="0"/>
              <a:t>=1, </a:t>
            </a:r>
            <a:r>
              <a:rPr lang="en-US" b="1" dirty="0" err="1"/>
              <a:t>extern_size</a:t>
            </a:r>
            <a:r>
              <a:rPr lang="en-US" b="1" dirty="0"/>
              <a:t>=32768)</a:t>
            </a:r>
            <a:endParaRPr lang="ru-RU" b="1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Далее подробнее</a:t>
            </a:r>
          </a:p>
        </p:txBody>
      </p:sp>
    </p:spTree>
    <p:extLst>
      <p:ext uri="{BB962C8B-B14F-4D97-AF65-F5344CB8AC3E}">
        <p14:creationId xmlns:p14="http://schemas.microsoft.com/office/powerpoint/2010/main" val="58664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9A3E751-1B2D-F527-A97D-F540DFED2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054"/>
            <a:ext cx="10515600" cy="6160168"/>
          </a:xfrm>
        </p:spPr>
        <p:txBody>
          <a:bodyPr>
            <a:noAutofit/>
          </a:bodyPr>
          <a:lstStyle/>
          <a:p>
            <a:r>
              <a:rPr lang="ru-RU" sz="1600" b="1" dirty="0"/>
              <a:t>: </a:t>
            </a:r>
            <a:r>
              <a:rPr lang="ru-RU" sz="1600" b="1" dirty="0" err="1"/>
              <a:t>Param</a:t>
            </a:r>
            <a:r>
              <a:rPr lang="ru-RU" sz="1600" b="1" dirty="0"/>
              <a:t> </a:t>
            </a:r>
            <a:r>
              <a:rPr lang="ru-RU" sz="1600" b="1" dirty="0" err="1"/>
              <a:t>main_binary</a:t>
            </a:r>
            <a:r>
              <a:rPr lang="ru-RU" sz="1600" dirty="0"/>
              <a:t>: Путь к главному загружаемому двоичному файлу или объекту с двоичным файлом.</a:t>
            </a:r>
          </a:p>
          <a:p>
            <a:pPr marL="0" indent="0">
              <a:buNone/>
            </a:pPr>
            <a:r>
              <a:rPr lang="ru-RU" sz="1600" dirty="0"/>
              <a:t>Следующие параметры необязательны.</a:t>
            </a:r>
          </a:p>
          <a:p>
            <a:r>
              <a:rPr lang="ru-RU" sz="1600" b="1" dirty="0"/>
              <a:t>: </a:t>
            </a:r>
            <a:r>
              <a:rPr lang="ru-RU" sz="1600" b="1" dirty="0" err="1"/>
              <a:t>Param</a:t>
            </a:r>
            <a:r>
              <a:rPr lang="ru-RU" sz="1600" b="1" dirty="0"/>
              <a:t> </a:t>
            </a:r>
            <a:r>
              <a:rPr lang="ru-RU" sz="1600" b="1" dirty="0" err="1"/>
              <a:t>auto_load_libs</a:t>
            </a:r>
            <a:r>
              <a:rPr lang="ru-RU" sz="1600" dirty="0"/>
              <a:t>: Следует ли автоматически загружать разделяемые библиотеки, от которых зависит загружаемый объект.</a:t>
            </a:r>
          </a:p>
          <a:p>
            <a:r>
              <a:rPr lang="ru-RU" sz="1600" b="1" dirty="0"/>
              <a:t>: </a:t>
            </a:r>
            <a:r>
              <a:rPr lang="ru-RU" sz="1600" b="1" dirty="0" err="1"/>
              <a:t>Param</a:t>
            </a:r>
            <a:r>
              <a:rPr lang="ru-RU" sz="1600" b="1" dirty="0"/>
              <a:t> </a:t>
            </a:r>
            <a:r>
              <a:rPr lang="ru-RU" sz="1600" b="1" dirty="0" err="1"/>
              <a:t>force_load_libs</a:t>
            </a:r>
            <a:r>
              <a:rPr lang="ru-RU" sz="1600" dirty="0"/>
              <a:t>: Список библиотек для загрузки независимо от того, требует ли это загружаемый объект.</a:t>
            </a:r>
          </a:p>
          <a:p>
            <a:r>
              <a:rPr lang="ru-RU" sz="1600" b="1" dirty="0"/>
              <a:t>: </a:t>
            </a:r>
            <a:r>
              <a:rPr lang="ru-RU" sz="1600" b="1" dirty="0" err="1"/>
              <a:t>Param</a:t>
            </a:r>
            <a:r>
              <a:rPr lang="ru-RU" sz="1600" b="1" dirty="0"/>
              <a:t> </a:t>
            </a:r>
            <a:r>
              <a:rPr lang="ru-RU" sz="1600" b="1" dirty="0" err="1"/>
              <a:t>skip_libs</a:t>
            </a:r>
            <a:r>
              <a:rPr lang="ru-RU" sz="1600" dirty="0"/>
              <a:t>: Список библиотек, которые не будут загружены, даже если объект необходимо загрузить.</a:t>
            </a:r>
          </a:p>
          <a:p>
            <a:r>
              <a:rPr lang="ru-RU" sz="1600" b="1" dirty="0"/>
              <a:t>: </a:t>
            </a:r>
            <a:r>
              <a:rPr lang="ru-RU" sz="1600" b="1" dirty="0" err="1"/>
              <a:t>Param</a:t>
            </a:r>
            <a:r>
              <a:rPr lang="ru-RU" sz="1600" b="1" dirty="0"/>
              <a:t> </a:t>
            </a:r>
            <a:r>
              <a:rPr lang="ru-RU" sz="1600" b="1" dirty="0" err="1"/>
              <a:t>main_opts</a:t>
            </a:r>
            <a:r>
              <a:rPr lang="ru-RU" sz="1600" dirty="0"/>
              <a:t>: Словарь с вариантами загрузки основного бинарного файла.</a:t>
            </a:r>
          </a:p>
          <a:p>
            <a:r>
              <a:rPr lang="ru-RU" sz="1600" b="1" dirty="0"/>
              <a:t>: </a:t>
            </a:r>
            <a:r>
              <a:rPr lang="ru-RU" sz="1600" b="1" dirty="0" err="1"/>
              <a:t>Param</a:t>
            </a:r>
            <a:r>
              <a:rPr lang="ru-RU" sz="1600" b="1" dirty="0"/>
              <a:t> </a:t>
            </a:r>
            <a:r>
              <a:rPr lang="ru-RU" sz="1600" b="1" dirty="0" err="1"/>
              <a:t>lib_opts</a:t>
            </a:r>
            <a:r>
              <a:rPr lang="ru-RU" sz="1600" dirty="0"/>
              <a:t>: словарь, который отображает имена библиотек в словарь параметров, который будет использоваться при их загрузке.</a:t>
            </a:r>
          </a:p>
          <a:p>
            <a:r>
              <a:rPr lang="ru-RU" sz="1600" b="1" dirty="0"/>
              <a:t>: </a:t>
            </a:r>
            <a:r>
              <a:rPr lang="ru-RU" sz="1600" b="1" dirty="0" err="1"/>
              <a:t>Param</a:t>
            </a:r>
            <a:r>
              <a:rPr lang="ru-RU" sz="1600" b="1" dirty="0"/>
              <a:t> </a:t>
            </a:r>
            <a:r>
              <a:rPr lang="ru-RU" sz="1600" b="1" dirty="0" err="1"/>
              <a:t>custom_ld_path</a:t>
            </a:r>
            <a:r>
              <a:rPr lang="ru-RU" sz="1600" dirty="0"/>
              <a:t>: список путей, используемых для поиска разделяемых библиотек.</a:t>
            </a:r>
          </a:p>
          <a:p>
            <a:r>
              <a:rPr lang="ru-RU" sz="1600" b="1" dirty="0"/>
              <a:t>: </a:t>
            </a:r>
            <a:r>
              <a:rPr lang="ru-RU" sz="1600" b="1" dirty="0" err="1"/>
              <a:t>Param</a:t>
            </a:r>
            <a:r>
              <a:rPr lang="ru-RU" sz="1600" b="1" dirty="0"/>
              <a:t> </a:t>
            </a:r>
            <a:r>
              <a:rPr lang="ru-RU" sz="1600" b="1" dirty="0" err="1"/>
              <a:t>use_system_libs</a:t>
            </a:r>
            <a:r>
              <a:rPr lang="ru-RU" sz="1600" dirty="0"/>
              <a:t>: Искать ли системный путь загрузки запрошенной библиотеки, по умолчанию </a:t>
            </a:r>
            <a:r>
              <a:rPr lang="ru-RU" sz="1600" dirty="0" err="1"/>
              <a:t>true</a:t>
            </a:r>
            <a:r>
              <a:rPr lang="ru-RU" sz="1600" dirty="0"/>
              <a:t>.</a:t>
            </a:r>
          </a:p>
          <a:p>
            <a:r>
              <a:rPr lang="ru-RU" sz="1600" b="1" dirty="0"/>
              <a:t>: </a:t>
            </a:r>
            <a:r>
              <a:rPr lang="ru-RU" sz="1600" b="1" dirty="0" err="1"/>
              <a:t>Param</a:t>
            </a:r>
            <a:r>
              <a:rPr lang="ru-RU" sz="1600" b="1" dirty="0"/>
              <a:t> </a:t>
            </a:r>
            <a:r>
              <a:rPr lang="ru-RU" sz="1600" b="1" dirty="0" err="1"/>
              <a:t>ignore_import_version_numbers</a:t>
            </a:r>
            <a:r>
              <a:rPr lang="ru-RU" sz="1600" dirty="0"/>
              <a:t>: Считаются ли библиотеки с разными номерами версий в имени файла эквивалентными, например libc.so.6 и libc.so.0.</a:t>
            </a:r>
          </a:p>
          <a:p>
            <a:r>
              <a:rPr lang="ru-RU" sz="1600" b="1" dirty="0"/>
              <a:t>: </a:t>
            </a:r>
            <a:r>
              <a:rPr lang="ru-RU" sz="1600" b="1" dirty="0" err="1"/>
              <a:t>Param</a:t>
            </a:r>
            <a:r>
              <a:rPr lang="ru-RU" sz="1600" b="1" dirty="0"/>
              <a:t> </a:t>
            </a:r>
            <a:r>
              <a:rPr lang="ru-RU" sz="1600" b="1" dirty="0" err="1"/>
              <a:t>case_insensitive</a:t>
            </a:r>
            <a:r>
              <a:rPr lang="ru-RU" sz="1600" dirty="0"/>
              <a:t>: Если установлено значение </a:t>
            </a:r>
            <a:r>
              <a:rPr lang="ru-RU" sz="1600" dirty="0" err="1"/>
              <a:t>True</a:t>
            </a:r>
            <a:r>
              <a:rPr lang="ru-RU" sz="1600" dirty="0"/>
              <a:t>, файловая система будет загружаться без учета регистра, независимо от чувствительности к регистру базовой файловой системы.</a:t>
            </a:r>
          </a:p>
          <a:p>
            <a:r>
              <a:rPr lang="ru-RU" sz="1600" b="1" dirty="0"/>
              <a:t>: </a:t>
            </a:r>
            <a:r>
              <a:rPr lang="ru-RU" sz="1600" b="1" dirty="0" err="1"/>
              <a:t>Param</a:t>
            </a:r>
            <a:r>
              <a:rPr lang="ru-RU" sz="1600" b="1" dirty="0"/>
              <a:t> </a:t>
            </a:r>
            <a:r>
              <a:rPr lang="ru-RU" sz="1600" b="1" dirty="0" err="1"/>
              <a:t>rebase_granularity</a:t>
            </a:r>
            <a:r>
              <a:rPr lang="ru-RU" sz="1600" dirty="0"/>
              <a:t>: Выравнивание, используемое для перераспределения общих объектов.</a:t>
            </a:r>
          </a:p>
          <a:p>
            <a:r>
              <a:rPr lang="ru-RU" sz="1600" b="1" dirty="0"/>
              <a:t>: </a:t>
            </a:r>
            <a:r>
              <a:rPr lang="ru-RU" sz="1600" b="1" dirty="0" err="1"/>
              <a:t>Param</a:t>
            </a:r>
            <a:r>
              <a:rPr lang="ru-RU" sz="1600" b="1" dirty="0"/>
              <a:t> </a:t>
            </a:r>
            <a:r>
              <a:rPr lang="ru-RU" sz="1600" b="1" dirty="0" err="1"/>
              <a:t>except_missing_libs</a:t>
            </a:r>
            <a:r>
              <a:rPr lang="ru-RU" sz="1600" dirty="0"/>
              <a:t>: генерировать исключение, когда общая библиотека не может быть найдена.</a:t>
            </a:r>
          </a:p>
          <a:p>
            <a:r>
              <a:rPr lang="ru-RU" sz="1600" b="1" dirty="0"/>
              <a:t>: </a:t>
            </a:r>
            <a:r>
              <a:rPr lang="ru-RU" sz="1600" b="1" dirty="0" err="1"/>
              <a:t>Param</a:t>
            </a:r>
            <a:r>
              <a:rPr lang="ru-RU" sz="1600" b="1" dirty="0"/>
              <a:t> </a:t>
            </a:r>
            <a:r>
              <a:rPr lang="ru-RU" sz="1600" b="1" dirty="0" err="1"/>
              <a:t>aslr</a:t>
            </a:r>
            <a:r>
              <a:rPr lang="ru-RU" sz="1600" dirty="0"/>
              <a:t>: Загрузить библиотеку в адресное пространство символа. Не используйте эту опцию (???).</a:t>
            </a:r>
          </a:p>
          <a:p>
            <a:r>
              <a:rPr lang="ru-RU" sz="1600" b="1" dirty="0"/>
              <a:t>: </a:t>
            </a:r>
            <a:r>
              <a:rPr lang="ru-RU" sz="1600" b="1" dirty="0" err="1"/>
              <a:t>Param</a:t>
            </a:r>
            <a:r>
              <a:rPr lang="ru-RU" sz="1600" b="1" dirty="0"/>
              <a:t> </a:t>
            </a:r>
            <a:r>
              <a:rPr lang="ru-RU" sz="1600" b="1" dirty="0" err="1"/>
              <a:t>page_size</a:t>
            </a:r>
            <a:r>
              <a:rPr lang="ru-RU" sz="1600" dirty="0"/>
              <a:t>: Детализация отображения данных в память. Если вы работаете в невыгружаемой среде, установите для него значение 1.</a:t>
            </a:r>
          </a:p>
        </p:txBody>
      </p:sp>
    </p:spTree>
    <p:extLst>
      <p:ext uri="{BB962C8B-B14F-4D97-AF65-F5344CB8AC3E}">
        <p14:creationId xmlns:p14="http://schemas.microsoft.com/office/powerpoint/2010/main" val="164843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90D74-03C2-4367-8C4F-A8E4CD61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Перейдем к практике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8F6AB6-E21C-A2C3-F49A-5A98DD84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этом уроке вам прилагается простенькое приложение </a:t>
            </a:r>
            <a:r>
              <a:rPr lang="en-US" dirty="0"/>
              <a:t>“crackme01_64.exe”</a:t>
            </a:r>
            <a:r>
              <a:rPr lang="ru-RU" dirty="0"/>
              <a:t>. Исходя из названия, задача, думаю, вам ясна. Он представляет собой небольшую программку с логотипом Лаборатории Касперского. Давайте проведем начальный анализ и посмотрим, что он из себя представляет. Для начала просто запустим его: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E88E7A-F871-47FE-B90C-65FFCF709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28" y="4001294"/>
            <a:ext cx="5202344" cy="20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7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680E274-644D-F3A9-2921-38905452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2105"/>
            <a:ext cx="10515600" cy="537485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Что ж, ничего необычного, нужно подобрать серийный номер, также при нажатии мы можем наблюдать сообщение: </a:t>
            </a:r>
            <a:r>
              <a:rPr lang="ru-RU" b="1" dirty="0" err="1"/>
              <a:t>Fail</a:t>
            </a:r>
            <a:r>
              <a:rPr lang="ru-RU" b="1" dirty="0"/>
              <a:t>, </a:t>
            </a:r>
            <a:r>
              <a:rPr lang="ru-RU" b="1" dirty="0" err="1"/>
              <a:t>Serial</a:t>
            </a:r>
            <a:r>
              <a:rPr lang="ru-RU" b="1" dirty="0"/>
              <a:t> </a:t>
            </a:r>
            <a:r>
              <a:rPr lang="ru-RU" b="1" dirty="0" err="1"/>
              <a:t>is</a:t>
            </a:r>
            <a:r>
              <a:rPr lang="ru-RU" b="1" dirty="0"/>
              <a:t> </a:t>
            </a:r>
            <a:r>
              <a:rPr lang="ru-RU" b="1" dirty="0" err="1"/>
              <a:t>invalid</a:t>
            </a:r>
            <a:r>
              <a:rPr lang="ru-RU" b="1" dirty="0"/>
              <a:t> !!!. </a:t>
            </a:r>
            <a:r>
              <a:rPr lang="ru-RU" dirty="0"/>
              <a:t>Теперь откроем файл в каком-нибудь дизассемблере, который поддерживает </a:t>
            </a:r>
            <a:r>
              <a:rPr lang="ru-RU" b="1" dirty="0"/>
              <a:t>64-битные</a:t>
            </a:r>
            <a:r>
              <a:rPr lang="ru-RU" dirty="0"/>
              <a:t> приложения, я для этой цели воспользуюсь </a:t>
            </a:r>
            <a:r>
              <a:rPr lang="ru-RU" b="1" dirty="0"/>
              <a:t>x64dbg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6BE2F9-B4D9-6C5C-3902-BDE37CBA5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126" y="2742253"/>
            <a:ext cx="7523747" cy="378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6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2304894-707C-D9A7-8E8A-21B3507F7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5853"/>
            <a:ext cx="10515600" cy="547111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Мы видим стандартный пролог и вызов функции </a:t>
            </a:r>
            <a:r>
              <a:rPr lang="ru-RU" b="1" dirty="0" err="1"/>
              <a:t>DialogBoxParam</a:t>
            </a:r>
            <a:r>
              <a:rPr lang="ru-RU" dirty="0"/>
              <a:t>, который создает диалог с окном, которое мы наблюдали при запуске программы, по </a:t>
            </a:r>
            <a:r>
              <a:rPr lang="ru-RU" b="1" dirty="0" err="1"/>
              <a:t>адреу</a:t>
            </a:r>
            <a:r>
              <a:rPr lang="ru-RU" b="1" dirty="0"/>
              <a:t> 140001110 </a:t>
            </a:r>
            <a:r>
              <a:rPr lang="ru-RU" dirty="0"/>
              <a:t>расположена процедура, в которой реализована логика работы диалога, перейдем к ней.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4426A7-4530-B34F-A5D5-3F68E13C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125" y="2255920"/>
            <a:ext cx="7329749" cy="437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9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3FAC065-A16F-EF9F-8012-55C4E3051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Мы наблюдаем большой фрагмент кода, который не поместился у меня на экране, я отмечу несколько особенностей, которые нам понадобятся в дальнейшем: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638E6A-BAD0-B11B-FC28-E69407230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41" y="1805407"/>
            <a:ext cx="8003518" cy="477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798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</TotalTime>
  <Words>1057</Words>
  <Application>Microsoft Office PowerPoint</Application>
  <PresentationFormat>Широкоэкранный</PresentationFormat>
  <Paragraphs>57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Реверсинг в Hex-Rays   Автоматический анализ</vt:lpstr>
      <vt:lpstr>Введение</vt:lpstr>
      <vt:lpstr>Презентация PowerPoint</vt:lpstr>
      <vt:lpstr>Класс angr.Project</vt:lpstr>
      <vt:lpstr>Презентация PowerPoint</vt:lpstr>
      <vt:lpstr>Перейдем к практике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 заключении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52</cp:revision>
  <dcterms:created xsi:type="dcterms:W3CDTF">2022-06-18T22:46:52Z</dcterms:created>
  <dcterms:modified xsi:type="dcterms:W3CDTF">2022-08-09T19:49:47Z</dcterms:modified>
</cp:coreProperties>
</file>