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7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1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97763"/>
          </a:xfrm>
        </p:spPr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Реверс иных типов данных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Реверс </a:t>
            </a:r>
            <a:r>
              <a:rPr lang="en-US" dirty="0">
                <a:cs typeface="Times New Roman" panose="02020603050405020304" pitchFamily="18" charset="0"/>
              </a:rPr>
              <a:t>.NET</a:t>
            </a:r>
            <a:r>
              <a:rPr lang="ru-RU" dirty="0">
                <a:cs typeface="Times New Roman" panose="02020603050405020304" pitchFamily="18" charset="0"/>
              </a:rPr>
              <a:t>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83B1DC4-9D0D-0A7E-8C75-D713662D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41684"/>
            <a:ext cx="6557211" cy="55352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Разворачивая исходный узел мы увидим следующее дерево: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err="1"/>
              <a:t>Reflector</a:t>
            </a:r>
            <a:r>
              <a:rPr lang="ru-RU" dirty="0"/>
              <a:t> определяет единственную форму </a:t>
            </a:r>
            <a:r>
              <a:rPr lang="ru-RU" b="1" dirty="0"/>
              <a:t>Form1</a:t>
            </a:r>
            <a:r>
              <a:rPr lang="ru-RU" dirty="0"/>
              <a:t> со всеми переменными, процедурами, функциями и элементами графического интерфейса пользователя. Также, как сказано выше, он выводит исходные имена, что облегчает нам работу и позволяет предугадать, что каждый элемент предположительно делает. </a:t>
            </a:r>
          </a:p>
          <a:p>
            <a:pPr marL="0" indent="0">
              <a:buNone/>
            </a:pPr>
            <a:r>
              <a:rPr lang="ru-RU" dirty="0"/>
              <a:t>Для примера, функция </a:t>
            </a:r>
            <a:r>
              <a:rPr lang="ru-RU" b="1" dirty="0" err="1"/>
              <a:t>btn_Chk_Click</a:t>
            </a:r>
            <a:r>
              <a:rPr lang="ru-RU" b="1" dirty="0"/>
              <a:t>(Object, </a:t>
            </a:r>
            <a:r>
              <a:rPr lang="ru-RU" b="1" dirty="0" err="1"/>
              <a:t>EventArgs</a:t>
            </a:r>
            <a:r>
              <a:rPr lang="ru-RU" b="1" dirty="0"/>
              <a:t>)</a:t>
            </a:r>
            <a:r>
              <a:rPr lang="ru-RU" dirty="0"/>
              <a:t>, по-видимому, должна срабатывать, когда кнопка “</a:t>
            </a:r>
            <a:r>
              <a:rPr lang="ru-RU" b="1" dirty="0" err="1"/>
              <a:t>btn_Chk</a:t>
            </a:r>
            <a:r>
              <a:rPr lang="ru-RU" dirty="0"/>
              <a:t>” нажата, а </a:t>
            </a:r>
            <a:r>
              <a:rPr lang="ru-RU" b="1" dirty="0" err="1"/>
              <a:t>btn_About_Click</a:t>
            </a:r>
            <a:r>
              <a:rPr lang="ru-RU" b="1" dirty="0"/>
              <a:t>(Object, </a:t>
            </a:r>
            <a:r>
              <a:rPr lang="ru-RU" b="1" dirty="0" err="1"/>
              <a:t>EventArgs</a:t>
            </a:r>
            <a:r>
              <a:rPr lang="ru-RU" b="1" dirty="0"/>
              <a:t>) </a:t>
            </a:r>
            <a:r>
              <a:rPr lang="ru-RU" dirty="0"/>
              <a:t>вызывается, когда кнопка “</a:t>
            </a:r>
            <a:r>
              <a:rPr lang="ru-RU" b="1" dirty="0" err="1"/>
              <a:t>btn_About</a:t>
            </a:r>
            <a:r>
              <a:rPr lang="ru-RU" dirty="0"/>
              <a:t>” нажата…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43C861-443D-F6D3-5705-42AD29B57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07" y="1530257"/>
            <a:ext cx="3425993" cy="379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6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1D0DA03-0889-C259-7C4C-20BDD375E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58" y="721896"/>
            <a:ext cx="10471484" cy="365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Поскольку это приложение для лабораторной работы, оно не содержит множества форм и функций, дающих понимание о работе программы. В данном случае нас может заинтересовать функция </a:t>
            </a:r>
            <a:r>
              <a:rPr lang="ru-RU" b="1" dirty="0" err="1"/>
              <a:t>btn_Chk_Click</a:t>
            </a:r>
            <a:r>
              <a:rPr lang="ru-RU" b="1" dirty="0"/>
              <a:t> (). </a:t>
            </a:r>
            <a:r>
              <a:rPr lang="ru-RU" dirty="0"/>
              <a:t>Мы хотим узнать, что наша программа </a:t>
            </a:r>
            <a:r>
              <a:rPr lang="ru-RU" b="1" dirty="0" err="1"/>
              <a:t>Crack</a:t>
            </a:r>
            <a:r>
              <a:rPr lang="ru-RU" b="1" dirty="0"/>
              <a:t>-ME</a:t>
            </a:r>
            <a:r>
              <a:rPr lang="ru-RU" dirty="0"/>
              <a:t> действительно делает при нажатии </a:t>
            </a:r>
            <a:r>
              <a:rPr lang="ru-RU" b="1" dirty="0" err="1"/>
              <a:t>btn_Chk</a:t>
            </a:r>
            <a:r>
              <a:rPr lang="ru-RU" dirty="0"/>
              <a:t>. Всё это может быть оттранслировано в выбранный ранее язык программирования.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Чтобы увидеть текущий исходный код, дважды щелкните по имени функции. </a:t>
            </a:r>
            <a:r>
              <a:rPr lang="ru-RU" b="1" dirty="0" err="1"/>
              <a:t>Reflector</a:t>
            </a:r>
            <a:r>
              <a:rPr lang="ru-RU" dirty="0"/>
              <a:t> показывает нам </a:t>
            </a:r>
            <a:r>
              <a:rPr lang="ru-RU" dirty="0" err="1"/>
              <a:t>декомпилированный</a:t>
            </a:r>
            <a:r>
              <a:rPr lang="ru-RU" dirty="0"/>
              <a:t> исходный код на выбранном языке, в нашем случае мы получим: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E33125-DD5B-4971-9BB7-542473F10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832" y="4222012"/>
            <a:ext cx="4890336" cy="237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6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18C437-EE63-8861-B83A-3B829F358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3980"/>
            <a:ext cx="10515600" cy="54229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Никакой магии, мы действительно видим, что данная функция делает. Любой человек с разным уровнем подготовки в произвольном языке программирования сможет понять, что эта функция\процедура проверяет, если набран пароль </a:t>
            </a:r>
            <a:r>
              <a:rPr lang="ru-RU" b="1" dirty="0"/>
              <a:t>“p@55w0rd!”. </a:t>
            </a:r>
            <a:r>
              <a:rPr lang="ru-RU" dirty="0"/>
              <a:t>После нажатия мы получим: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EEE23C-75FD-D693-2FEE-337C68FB2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550" y="3429000"/>
            <a:ext cx="3580899" cy="17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4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FFDD3-F908-551E-B6E4-2CDAF039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01"/>
            <a:ext cx="10515600" cy="1325563"/>
          </a:xfrm>
        </p:spPr>
        <p:txBody>
          <a:bodyPr/>
          <a:lstStyle/>
          <a:p>
            <a:r>
              <a:rPr lang="ru-RU" dirty="0"/>
              <a:t>В заключении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3A518-382C-45F0-1DAC-5A6281E56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данном уроке сознательно избегается подача сложных объяснений  относительно приложений </a:t>
            </a:r>
            <a:r>
              <a:rPr lang="ru-RU" b="1" dirty="0"/>
              <a:t>.NET</a:t>
            </a:r>
            <a:r>
              <a:rPr lang="ru-RU" dirty="0"/>
              <a:t>, дабы не оттолкнуть потенциального исследователя.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Я показал Вам наглядный способ как справиться с очень простой защитой, надеюсь это научило Вас нескольким вещам, которые имеют значение при реверсировании </a:t>
            </a:r>
            <a:r>
              <a:rPr lang="ru-RU" b="1" dirty="0"/>
              <a:t>.NET </a:t>
            </a:r>
            <a:r>
              <a:rPr lang="ru-RU" dirty="0"/>
              <a:t>программ. </a:t>
            </a:r>
          </a:p>
        </p:txBody>
      </p:sp>
    </p:spTree>
    <p:extLst>
      <p:ext uri="{BB962C8B-B14F-4D97-AF65-F5344CB8AC3E}">
        <p14:creationId xmlns:p14="http://schemas.microsoft.com/office/powerpoint/2010/main" val="338517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Перед тем как начать, я настоятельно рекомендую Вам выделить несколько часов  для самообучения, по меньшей мере одному из </a:t>
            </a:r>
            <a:r>
              <a:rPr lang="ru-RU" b="1" dirty="0">
                <a:cs typeface="Times New Roman" panose="02020603050405020304" pitchFamily="18" charset="0"/>
              </a:rPr>
              <a:t>.NET </a:t>
            </a:r>
            <a:r>
              <a:rPr lang="ru-RU" dirty="0">
                <a:cs typeface="Times New Roman" panose="02020603050405020304" pitchFamily="18" charset="0"/>
              </a:rPr>
              <a:t>языков (</a:t>
            </a:r>
            <a:r>
              <a:rPr lang="ru-RU" b="1" dirty="0">
                <a:cs typeface="Times New Roman" panose="02020603050405020304" pitchFamily="18" charset="0"/>
              </a:rPr>
              <a:t>Visual Basic .NET </a:t>
            </a:r>
            <a:r>
              <a:rPr lang="ru-RU" dirty="0">
                <a:cs typeface="Times New Roman" panose="02020603050405020304" pitchFamily="18" charset="0"/>
              </a:rPr>
              <a:t>или </a:t>
            </a:r>
            <a:r>
              <a:rPr lang="ru-RU" b="1" dirty="0">
                <a:cs typeface="Times New Roman" panose="02020603050405020304" pitchFamily="18" charset="0"/>
              </a:rPr>
              <a:t>C#</a:t>
            </a:r>
            <a:r>
              <a:rPr lang="ru-RU" dirty="0">
                <a:cs typeface="Times New Roman" panose="02020603050405020304" pitchFamily="18" charset="0"/>
              </a:rPr>
              <a:t>). Может показаться, что реверсирование </a:t>
            </a:r>
            <a:r>
              <a:rPr lang="ru-RU" b="1" dirty="0">
                <a:cs typeface="Times New Roman" panose="02020603050405020304" pitchFamily="18" charset="0"/>
              </a:rPr>
              <a:t>.NET </a:t>
            </a:r>
            <a:r>
              <a:rPr lang="ru-RU" dirty="0">
                <a:cs typeface="Times New Roman" panose="02020603050405020304" pitchFamily="18" charset="0"/>
              </a:rPr>
              <a:t>программ происходит легче, нежели реверсирование «традиционных» программ, что не всегда правильно с одной точки зрения.</a:t>
            </a:r>
          </a:p>
          <a:p>
            <a:pPr marL="0" indent="0">
              <a:buNone/>
            </a:pP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Саму концепцию </a:t>
            </a:r>
            <a:r>
              <a:rPr lang="ru-RU" b="1" dirty="0">
                <a:cs typeface="Times New Roman" panose="02020603050405020304" pitchFamily="18" charset="0"/>
              </a:rPr>
              <a:t>.NET </a:t>
            </a:r>
            <a:r>
              <a:rPr lang="ru-RU" dirty="0">
                <a:cs typeface="Times New Roman" panose="02020603050405020304" pitchFamily="18" charset="0"/>
              </a:rPr>
              <a:t>можно с легкостью сравнить с сущностью </a:t>
            </a:r>
            <a:r>
              <a:rPr lang="ru-RU" b="1" dirty="0">
                <a:cs typeface="Times New Roman" panose="02020603050405020304" pitchFamily="18" charset="0"/>
              </a:rPr>
              <a:t>JAVA и Виртуальной Машины Java</a:t>
            </a:r>
            <a:r>
              <a:rPr lang="ru-RU" dirty="0">
                <a:cs typeface="Times New Roman" panose="02020603050405020304" pitchFamily="18" charset="0"/>
              </a:rPr>
              <a:t>, хотя бы в том случае, когда говорим о компиляции. В отличие от большинства традиционных языков программирования, таких как </a:t>
            </a:r>
            <a:r>
              <a:rPr lang="ru-RU" b="1" dirty="0">
                <a:cs typeface="Times New Roman" panose="02020603050405020304" pitchFamily="18" charset="0"/>
              </a:rPr>
              <a:t>C/C++</a:t>
            </a:r>
            <a:r>
              <a:rPr lang="ru-RU" dirty="0">
                <a:cs typeface="Times New Roman" panose="02020603050405020304" pitchFamily="18" charset="0"/>
              </a:rPr>
              <a:t>, приложения, разработанные с использование </a:t>
            </a:r>
            <a:r>
              <a:rPr lang="ru-RU" b="1" dirty="0">
                <a:cs typeface="Times New Roman" panose="02020603050405020304" pitchFamily="18" charset="0"/>
              </a:rPr>
              <a:t>.NET </a:t>
            </a:r>
            <a:r>
              <a:rPr lang="ru-RU" dirty="0">
                <a:cs typeface="Times New Roman" panose="02020603050405020304" pitchFamily="18" charset="0"/>
              </a:rPr>
              <a:t>фреймворков и скомпилированные в </a:t>
            </a:r>
            <a:r>
              <a:rPr lang="ru-RU" b="1" dirty="0">
                <a:cs typeface="Times New Roman" panose="02020603050405020304" pitchFamily="18" charset="0"/>
              </a:rPr>
              <a:t>Common </a:t>
            </a:r>
            <a:r>
              <a:rPr lang="ru-RU" b="1" dirty="0" err="1">
                <a:cs typeface="Times New Roman" panose="02020603050405020304" pitchFamily="18" charset="0"/>
              </a:rPr>
              <a:t>Intermediate</a:t>
            </a:r>
            <a:r>
              <a:rPr lang="ru-RU" b="1" dirty="0">
                <a:cs typeface="Times New Roman" panose="02020603050405020304" pitchFamily="18" charset="0"/>
              </a:rPr>
              <a:t> Language (CIL или Microsoft </a:t>
            </a:r>
            <a:r>
              <a:rPr lang="ru-RU" b="1" dirty="0" err="1">
                <a:cs typeface="Times New Roman" panose="02020603050405020304" pitchFamily="18" charset="0"/>
              </a:rPr>
              <a:t>Intermediate</a:t>
            </a:r>
            <a:r>
              <a:rPr lang="ru-RU" b="1" dirty="0">
                <a:cs typeface="Times New Roman" panose="02020603050405020304" pitchFamily="18" charset="0"/>
              </a:rPr>
              <a:t> Language MSIL</a:t>
            </a:r>
            <a:r>
              <a:rPr lang="ru-RU" dirty="0">
                <a:cs typeface="Times New Roman" panose="02020603050405020304" pitchFamily="18" charset="0"/>
              </a:rPr>
              <a:t>), сравнимого с </a:t>
            </a:r>
            <a:r>
              <a:rPr lang="ru-RU" dirty="0" err="1">
                <a:cs typeface="Times New Roman" panose="02020603050405020304" pitchFamily="18" charset="0"/>
              </a:rPr>
              <a:t>байткодом</a:t>
            </a:r>
            <a:r>
              <a:rPr lang="ru-RU" dirty="0">
                <a:cs typeface="Times New Roman" panose="02020603050405020304" pitchFamily="18" charset="0"/>
              </a:rPr>
              <a:t> в Java программах.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932DC14-2BAD-BCB2-07C1-E37B17BBD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474"/>
            <a:ext cx="5257800" cy="56154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Вместо того, чтобы быть преобразованными напрямую в нативный машинный исполняемый код, </a:t>
            </a:r>
            <a:r>
              <a:rPr lang="ru-RU" b="1" dirty="0"/>
              <a:t>.NET Common Language </a:t>
            </a:r>
            <a:r>
              <a:rPr lang="ru-RU" b="1" dirty="0" err="1"/>
              <a:t>Runtime</a:t>
            </a:r>
            <a:r>
              <a:rPr lang="ru-RU" b="1" dirty="0"/>
              <a:t> (CLR) </a:t>
            </a:r>
            <a:r>
              <a:rPr lang="ru-RU" dirty="0"/>
              <a:t>будет транслировать </a:t>
            </a:r>
            <a:r>
              <a:rPr lang="ru-RU" b="1" dirty="0"/>
              <a:t>CIL</a:t>
            </a:r>
            <a:r>
              <a:rPr lang="ru-RU" dirty="0"/>
              <a:t> в машинный код во время выполнения.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 безусловно увеличит скорость исполнения, а также будет иметь некие преимущества, так как каждая программа </a:t>
            </a:r>
            <a:r>
              <a:rPr lang="ru-RU" b="1" dirty="0"/>
              <a:t>.NET </a:t>
            </a:r>
            <a:r>
              <a:rPr lang="ru-RU" dirty="0"/>
              <a:t>будет хранить все имена классов, переменных функций и подпрограмм в скомпилированной программе, а это, с точки зрения программиста, такая же великая вещь с тех пор как появилась возможность производить сборку разных частей программы, используя различные языки программирования, доступные и поддерживаемые фреймворками.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DB831F-A091-BBC0-C5B8-D9F34A0A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789" y="1301332"/>
            <a:ext cx="3525253" cy="42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6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EA496-D257-C677-1853-FD2ED530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 реверс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E65C0-663B-FBA6-E0F6-C9940008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Когда говорим о приложениях </a:t>
            </a:r>
            <a:r>
              <a:rPr lang="ru-RU" b="1" dirty="0"/>
              <a:t>.NET</a:t>
            </a:r>
            <a:r>
              <a:rPr lang="ru-RU" dirty="0"/>
              <a:t>, мы говорим о </a:t>
            </a:r>
            <a:r>
              <a:rPr lang="ru-RU" b="1" dirty="0"/>
              <a:t>рефлексии</a:t>
            </a:r>
            <a:r>
              <a:rPr lang="ru-RU" dirty="0"/>
              <a:t>, а не о  </a:t>
            </a:r>
            <a:r>
              <a:rPr lang="ru-RU" b="1" dirty="0"/>
              <a:t>декомпиляции</a:t>
            </a:r>
            <a:r>
              <a:rPr lang="ru-RU" dirty="0"/>
              <a:t>. Эта техника позволяет нам исследовать информацию о классах или сборке во время выполнения, таким образом, мы можем получить  все свойства, методы, функции и т.д. со всеми параметрами и аргументами, а также все интерфейсы, структуры и прочее.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настоящее время существует множество инструментов, которые позволяют  “</a:t>
            </a:r>
            <a:r>
              <a:rPr lang="ru-RU" b="1" dirty="0"/>
              <a:t>рефлексировать</a:t>
            </a:r>
            <a:r>
              <a:rPr lang="ru-RU" dirty="0"/>
              <a:t>” исходный код готового приложения </a:t>
            </a:r>
            <a:r>
              <a:rPr lang="ru-RU" b="1" dirty="0"/>
              <a:t>.NET</a:t>
            </a:r>
            <a:r>
              <a:rPr lang="ru-RU" dirty="0"/>
              <a:t>. Широкое распространение получила утилита «</a:t>
            </a:r>
            <a:r>
              <a:rPr lang="ru-RU" b="1" dirty="0" err="1"/>
              <a:t>Reflector</a:t>
            </a:r>
            <a:r>
              <a:rPr lang="ru-RU" dirty="0"/>
              <a:t>», позволяющая просматривать классы, </a:t>
            </a:r>
            <a:r>
              <a:rPr lang="ru-RU" dirty="0" err="1"/>
              <a:t>декомпилировать</a:t>
            </a:r>
            <a:r>
              <a:rPr lang="ru-RU" dirty="0"/>
              <a:t> и анализировать программы и компоненты </a:t>
            </a:r>
            <a:r>
              <a:rPr lang="ru-RU" b="1" dirty="0"/>
              <a:t>.NET</a:t>
            </a:r>
            <a:r>
              <a:rPr lang="ru-RU" dirty="0"/>
              <a:t>. Она позволяет выполнять просмотр и поиск </a:t>
            </a:r>
            <a:r>
              <a:rPr lang="ru-RU" b="1" dirty="0"/>
              <a:t>CIL </a:t>
            </a:r>
            <a:r>
              <a:rPr lang="ru-RU" dirty="0"/>
              <a:t>инструкций, ресурсов и XML документации, хранимой в сборке </a:t>
            </a:r>
            <a:r>
              <a:rPr lang="ru-RU" b="1" dirty="0"/>
              <a:t>.NET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535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7879F-DC25-9162-CA8A-3A0FB7EF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Перейдем к практике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E95AC3-5022-59AE-A411-8F606B1FB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011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этом уроке у вас имеется очередной </a:t>
            </a:r>
            <a:r>
              <a:rPr lang="en-US" b="1" dirty="0"/>
              <a:t>Crack-ME</a:t>
            </a:r>
            <a:r>
              <a:rPr lang="ru-RU" dirty="0"/>
              <a:t>. Программа </a:t>
            </a:r>
            <a:r>
              <a:rPr lang="ru-RU" b="1" dirty="0" err="1"/>
              <a:t>Crack</a:t>
            </a:r>
            <a:r>
              <a:rPr lang="ru-RU" b="1" dirty="0"/>
              <a:t>-ME</a:t>
            </a:r>
            <a:r>
              <a:rPr lang="ru-RU" dirty="0"/>
              <a:t> представляет собой простое однооконное приложение </a:t>
            </a:r>
            <a:r>
              <a:rPr lang="ru-RU" b="1" dirty="0"/>
              <a:t>.NET</a:t>
            </a:r>
            <a:r>
              <a:rPr lang="ru-RU" dirty="0"/>
              <a:t>, запрашивающее пользователя ввести пароль. Написано оно для показа основ  реверс инжиниринга .NET. Начинаем, как обычно, с анализа объекта и его поведения.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вводе неправильного пароля, программа выводит ошибку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363626-1EC3-2B50-6F54-4F6A71B0F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008" y="2419350"/>
            <a:ext cx="2943225" cy="10096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C31489-5C74-702C-D0F4-B0D91C700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008" y="4795838"/>
            <a:ext cx="17049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4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BF988-B873-6839-4575-3A668688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«Рефлектор наших чувств»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2A34D-908F-750C-E760-3C44E6A1C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Давайте посмотрим, почему скомпилированный код выдает сообщение “</a:t>
            </a:r>
            <a:r>
              <a:rPr lang="ru-RU" b="1" dirty="0" err="1"/>
              <a:t>Invalid</a:t>
            </a:r>
            <a:r>
              <a:rPr lang="ru-RU" b="1" dirty="0"/>
              <a:t> </a:t>
            </a:r>
            <a:r>
              <a:rPr lang="ru-RU" b="1" dirty="0" err="1"/>
              <a:t>password</a:t>
            </a:r>
            <a:r>
              <a:rPr lang="ru-RU" dirty="0"/>
              <a:t>”. Открываем </a:t>
            </a:r>
            <a:r>
              <a:rPr lang="ru-RU" b="1" dirty="0" err="1"/>
              <a:t>Reflector</a:t>
            </a:r>
            <a:r>
              <a:rPr lang="ru-RU" dirty="0"/>
              <a:t>, теперь нам надо настроить </a:t>
            </a:r>
            <a:r>
              <a:rPr lang="ru-RU" b="1" dirty="0" err="1"/>
              <a:t>Reflector</a:t>
            </a:r>
            <a:r>
              <a:rPr lang="ru-RU" dirty="0"/>
              <a:t> через выпадающий список на главной панели путем выбора любого языка программирования, с которым Вы знакомы. В качестве примера я выберу </a:t>
            </a:r>
            <a:r>
              <a:rPr lang="ru-RU" b="1" dirty="0"/>
              <a:t>Visual Basic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C1A5D7-867D-D935-49B8-A96D6D6B3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961" y="2600325"/>
            <a:ext cx="33242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3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61F7993-4F4A-DD78-BCB4-51BD67359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684"/>
            <a:ext cx="5257800" cy="55352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Загрузите </a:t>
            </a:r>
            <a:r>
              <a:rPr lang="ru-RU" b="1" dirty="0" err="1"/>
              <a:t>Crack</a:t>
            </a:r>
            <a:r>
              <a:rPr lang="ru-RU" b="1" dirty="0"/>
              <a:t>-ME (File &gt; Open </a:t>
            </a:r>
            <a:r>
              <a:rPr lang="ru-RU" b="1" dirty="0" err="1"/>
              <a:t>menu</a:t>
            </a:r>
            <a:r>
              <a:rPr lang="ru-RU" b="1" dirty="0"/>
              <a:t>)</a:t>
            </a:r>
            <a:r>
              <a:rPr lang="ru-RU" dirty="0"/>
              <a:t> и поищите что-нибудь, что сможет привлечь наше внимание.  </a:t>
            </a:r>
            <a:r>
              <a:rPr lang="ru-RU" b="1" dirty="0" err="1"/>
              <a:t>Crack</a:t>
            </a:r>
            <a:r>
              <a:rPr lang="ru-RU" b="1" dirty="0"/>
              <a:t>-ME</a:t>
            </a:r>
            <a:r>
              <a:rPr lang="ru-RU" dirty="0"/>
              <a:t> проанализирован и помещен в древовидную структуру. Мы продолжим исследовать узлы, которые нас интересуют: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346AA7-22C2-B444-B27B-49EE4A9F3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476" y="641684"/>
            <a:ext cx="33242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9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C2B9AE-5B07-D844-4656-36EA59C50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811"/>
            <a:ext cx="10515600" cy="54871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Вы можете развернуть объект путем нажатия значка </a:t>
            </a:r>
            <a:r>
              <a:rPr lang="ru-RU" b="1" dirty="0"/>
              <a:t>“+”: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Продолжите раскрывать дерево и увидите, что находится внутри </a:t>
            </a:r>
            <a:r>
              <a:rPr lang="ru-RU" b="1" dirty="0" err="1"/>
              <a:t>Crack</a:t>
            </a:r>
            <a:r>
              <a:rPr lang="ru-RU" b="1" dirty="0"/>
              <a:t>-ME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1ED8FE-801D-82A2-933B-56FFCCBFE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079" y="1604461"/>
            <a:ext cx="3499842" cy="6895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47F64A-65C8-6B94-0878-227636BBA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079" y="3637547"/>
            <a:ext cx="3499841" cy="13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1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19E9EDE-7206-486D-A33A-568B82B3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6063"/>
            <a:ext cx="10515600" cy="5390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Теперь мы можем увидеть, что наш </a:t>
            </a:r>
            <a:r>
              <a:rPr lang="ru-RU" b="1" dirty="0" err="1"/>
              <a:t>Crack</a:t>
            </a:r>
            <a:r>
              <a:rPr lang="ru-RU" b="1" dirty="0"/>
              <a:t>-ME</a:t>
            </a:r>
            <a:r>
              <a:rPr lang="ru-RU" dirty="0"/>
              <a:t> состоит из </a:t>
            </a:r>
            <a:r>
              <a:rPr lang="ru-RU" b="1" dirty="0" err="1"/>
              <a:t>References</a:t>
            </a:r>
            <a:r>
              <a:rPr lang="ru-RU" dirty="0"/>
              <a:t>, </a:t>
            </a:r>
            <a:r>
              <a:rPr lang="ru-RU" b="1" dirty="0"/>
              <a:t>Code</a:t>
            </a:r>
            <a:r>
              <a:rPr lang="ru-RU" dirty="0"/>
              <a:t> и </a:t>
            </a:r>
            <a:r>
              <a:rPr lang="ru-RU" b="1" dirty="0"/>
              <a:t>Resources</a:t>
            </a:r>
            <a:r>
              <a:rPr lang="ru-RU" dirty="0"/>
              <a:t>.</a:t>
            </a:r>
          </a:p>
          <a:p>
            <a:r>
              <a:rPr lang="ru-RU" b="1" dirty="0"/>
              <a:t>Code</a:t>
            </a:r>
            <a:r>
              <a:rPr lang="ru-RU" dirty="0"/>
              <a:t>: данная часть содержит интересные вещи и всё, что нам понадобится, находится внутри </a:t>
            </a:r>
            <a:r>
              <a:rPr lang="ru-RU" dirty="0" err="1"/>
              <a:t>InfoSecInstitute_dotNET_Reversing</a:t>
            </a:r>
            <a:r>
              <a:rPr lang="ru-RU" dirty="0"/>
              <a:t> (являющийся </a:t>
            </a:r>
            <a:r>
              <a:rPr lang="ru-RU" dirty="0" err="1"/>
              <a:t>Namespace</a:t>
            </a:r>
            <a:r>
              <a:rPr lang="ru-RU" dirty="0"/>
              <a:t>).</a:t>
            </a:r>
          </a:p>
          <a:p>
            <a:r>
              <a:rPr lang="ru-RU" b="1" dirty="0" err="1"/>
              <a:t>References</a:t>
            </a:r>
            <a:r>
              <a:rPr lang="ru-RU" dirty="0"/>
              <a:t>: схоже с секциями “</a:t>
            </a:r>
            <a:r>
              <a:rPr lang="ru-RU" dirty="0" err="1"/>
              <a:t>imports</a:t>
            </a:r>
            <a:r>
              <a:rPr lang="ru-RU" dirty="0"/>
              <a:t>”, “</a:t>
            </a:r>
            <a:r>
              <a:rPr lang="ru-RU" dirty="0" err="1"/>
              <a:t>includes</a:t>
            </a:r>
            <a:r>
              <a:rPr lang="ru-RU" dirty="0"/>
              <a:t>” для PE файлов.</a:t>
            </a:r>
          </a:p>
          <a:p>
            <a:r>
              <a:rPr lang="ru-RU" b="1" dirty="0"/>
              <a:t>Resources</a:t>
            </a:r>
            <a:r>
              <a:rPr lang="ru-RU" dirty="0"/>
              <a:t>: на данный момент нас мало волнуют, но похожи на остальные ресурсы, что используются в других программах Windows.</a:t>
            </a:r>
          </a:p>
        </p:txBody>
      </p:sp>
    </p:spTree>
    <p:extLst>
      <p:ext uri="{BB962C8B-B14F-4D97-AF65-F5344CB8AC3E}">
        <p14:creationId xmlns:p14="http://schemas.microsoft.com/office/powerpoint/2010/main" val="2001604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4270</TotalTime>
  <Words>885</Words>
  <Application>Microsoft Office PowerPoint</Application>
  <PresentationFormat>Широкоэкранный</PresentationFormat>
  <Paragraphs>45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Реверс иных типов данных Реверс .NET приложений</vt:lpstr>
      <vt:lpstr>Введение</vt:lpstr>
      <vt:lpstr>Презентация PowerPoint</vt:lpstr>
      <vt:lpstr>Про реверс</vt:lpstr>
      <vt:lpstr>Перейдем к практике</vt:lpstr>
      <vt:lpstr>«Рефлектор наших чувств»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 заключении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55</cp:revision>
  <dcterms:created xsi:type="dcterms:W3CDTF">2022-06-18T22:46:52Z</dcterms:created>
  <dcterms:modified xsi:type="dcterms:W3CDTF">2022-08-10T19:13:30Z</dcterms:modified>
</cp:coreProperties>
</file>