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9" r:id="rId4"/>
    <p:sldId id="280" r:id="rId5"/>
    <p:sldId id="28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99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E756A-3E91-4A6E-A2C6-07012032745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24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97763"/>
          </a:xfrm>
        </p:spPr>
        <p:txBody>
          <a:bodyPr>
            <a:norm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Фреймворк </a:t>
            </a:r>
            <a:r>
              <a:rPr lang="en-US" dirty="0">
                <a:cs typeface="Times New Roman" panose="02020603050405020304" pitchFamily="18" charset="0"/>
              </a:rPr>
              <a:t>Metasploit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Разбор общей методики работы</a:t>
            </a: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B559D0-5880-A3B1-B37F-0856B1FCF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77" y="299085"/>
            <a:ext cx="8131845" cy="28803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8B8D6A-C1C8-9B23-5E0C-E72A8B266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3291840"/>
            <a:ext cx="84582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1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2A34F2-32F9-B7C6-D41E-35B3D5F9D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328612"/>
            <a:ext cx="81629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8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C0A65-2AB2-E01A-CED8-D296CB5A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Получили контроль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228D5-3DEA-655F-C2FF-9278FB2C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Давайте проверим, запросим информацию о системе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71D92B-EEAB-29A4-9CDC-2CA52F1E6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58" y="2671604"/>
            <a:ext cx="8217484" cy="26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62488EE-0500-F8C2-BDF3-C77F6598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Проверим, кто еще есть в интрасети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Здесь мы можем видеть, что в интрасети есть хост по адресу 192.168.175.131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91B373-08EA-DFE2-9EA6-A3D91957A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91" y="1110614"/>
            <a:ext cx="4940617" cy="28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4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FFDD3-F908-551E-B6E4-2CDAF039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301"/>
            <a:ext cx="10515600" cy="1325563"/>
          </a:xfrm>
        </p:spPr>
        <p:txBody>
          <a:bodyPr/>
          <a:lstStyle/>
          <a:p>
            <a:r>
              <a:rPr lang="ru-RU" dirty="0"/>
              <a:t>В заключении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3A518-382C-45F0-1DAC-5A6281E5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Metasploit</a:t>
            </a:r>
            <a:r>
              <a:rPr lang="en-US" dirty="0"/>
              <a:t> </a:t>
            </a:r>
            <a:r>
              <a:rPr lang="ru-RU" dirty="0"/>
              <a:t>необходимо много самостоятельно изучать. Ищите готовые целевые машины для самых разных способов проникновения. Совершенствуйте свои навыки в </a:t>
            </a:r>
            <a:r>
              <a:rPr lang="en-US" b="1" dirty="0" err="1"/>
              <a:t>ms</a:t>
            </a:r>
            <a:r>
              <a:rPr lang="en-US" dirty="0" err="1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Кстати говоря, вы можете получить сертификат специалиста </a:t>
            </a:r>
            <a:r>
              <a:rPr lang="ru-RU" b="1" dirty="0" err="1"/>
              <a:t>Metasploit</a:t>
            </a:r>
            <a:r>
              <a:rPr lang="ru-RU" b="1" dirty="0"/>
              <a:t> Pro </a:t>
            </a:r>
            <a:r>
              <a:rPr lang="ru-RU" dirty="0"/>
              <a:t>онлайн, чтобы стать сертифицированным </a:t>
            </a:r>
            <a:r>
              <a:rPr lang="ru-RU" dirty="0" err="1"/>
              <a:t>пентестером</a:t>
            </a:r>
            <a:r>
              <a:rPr lang="ru-RU" dirty="0"/>
              <a:t>. Проходной балл для получения сертификата — 80%, а экзамен занимает около двух часов и разрешается пользоваться справочной литературой. Его стоимость составляет 195$, и после успешного прохождения вы сможете распечатать свой сертификат.</a:t>
            </a:r>
          </a:p>
        </p:txBody>
      </p:sp>
    </p:spTree>
    <p:extLst>
      <p:ext uri="{BB962C8B-B14F-4D97-AF65-F5344CB8AC3E}">
        <p14:creationId xmlns:p14="http://schemas.microsoft.com/office/powerpoint/2010/main" val="338517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>
                <a:cs typeface="Times New Roman" panose="02020603050405020304" pitchFamily="18" charset="0"/>
              </a:rPr>
              <a:t>Metasploit</a:t>
            </a:r>
            <a:r>
              <a:rPr lang="ru-RU" b="1" dirty="0">
                <a:cs typeface="Times New Roman" panose="02020603050405020304" pitchFamily="18" charset="0"/>
              </a:rPr>
              <a:t> Framework </a:t>
            </a:r>
            <a:r>
              <a:rPr lang="ru-RU" dirty="0">
                <a:cs typeface="Times New Roman" panose="02020603050405020304" pitchFamily="18" charset="0"/>
              </a:rPr>
              <a:t>— это мощнейший инструмент, который могут использовать как киберпреступники, так и «белые хакеры» и специалисты по проникновению для исследования уязвимостей в сетях и на серверах. Поскольку это фреймворк с открытым исходным кодом, его можно легко настроить и использовать на большинстве операционных систем.</a:t>
            </a:r>
          </a:p>
          <a:p>
            <a:pPr marL="0" indent="0">
              <a:buNone/>
            </a:pP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С помощью </a:t>
            </a:r>
            <a:r>
              <a:rPr lang="ru-RU" b="1" dirty="0" err="1">
                <a:cs typeface="Times New Roman" panose="02020603050405020304" pitchFamily="18" charset="0"/>
              </a:rPr>
              <a:t>Metasploit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ru-RU" dirty="0" err="1">
                <a:cs typeface="Times New Roman" panose="02020603050405020304" pitchFamily="18" charset="0"/>
              </a:rPr>
              <a:t>пентестеры</a:t>
            </a:r>
            <a:r>
              <a:rPr lang="ru-RU" dirty="0">
                <a:cs typeface="Times New Roman" panose="02020603050405020304" pitchFamily="18" charset="0"/>
              </a:rPr>
              <a:t> могут использовать готовый или создать пользовательский код и вводить его в сеть для поиска слабых мест.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15B41-16F0-1113-810B-F29E122D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Взгляд на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C5AD6F-0C3D-31A5-6B4C-59C4BFDB3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Современная версия </a:t>
            </a:r>
            <a:r>
              <a:rPr lang="ru-RU" b="1" dirty="0" err="1"/>
              <a:t>Metasploit</a:t>
            </a:r>
            <a:r>
              <a:rPr lang="ru-RU" dirty="0"/>
              <a:t> содержит свыше 1600 эксплойтов для более 25 платформ, включая </a:t>
            </a:r>
            <a:r>
              <a:rPr lang="ru-RU" b="1" dirty="0" err="1"/>
              <a:t>Android</a:t>
            </a:r>
            <a:r>
              <a:rPr lang="ru-RU" b="1" dirty="0"/>
              <a:t>, PHP, Python, Java, Cisco </a:t>
            </a:r>
            <a:r>
              <a:rPr lang="ru-RU" dirty="0"/>
              <a:t>и другие. Фреймворк также содержит около 500 единиц информационного наполнения («</a:t>
            </a:r>
            <a:r>
              <a:rPr lang="ru-RU" b="1" dirty="0" err="1"/>
              <a:t>пейлоад</a:t>
            </a:r>
            <a:r>
              <a:rPr lang="ru-RU" dirty="0"/>
              <a:t>»), среди которых вы найдёте:</a:t>
            </a:r>
          </a:p>
          <a:p>
            <a:r>
              <a:rPr lang="ru-RU" b="1" dirty="0" err="1"/>
              <a:t>Пейлоады</a:t>
            </a:r>
            <a:r>
              <a:rPr lang="ru-RU" b="1" dirty="0"/>
              <a:t> для командной оболочки </a:t>
            </a:r>
            <a:r>
              <a:rPr lang="ru-RU" dirty="0"/>
              <a:t>— позволяют пользователям запускать сценарии или случайные команды на хосте.</a:t>
            </a:r>
          </a:p>
          <a:p>
            <a:r>
              <a:rPr lang="ru-RU" b="1" dirty="0"/>
              <a:t>Динамические </a:t>
            </a:r>
            <a:r>
              <a:rPr lang="ru-RU" b="1" dirty="0" err="1"/>
              <a:t>пейлоады</a:t>
            </a:r>
            <a:r>
              <a:rPr lang="ru-RU" b="1" dirty="0"/>
              <a:t> </a:t>
            </a:r>
            <a:r>
              <a:rPr lang="ru-RU" dirty="0"/>
              <a:t>— позволяют тестировщикам генерировать уникальные </a:t>
            </a:r>
            <a:r>
              <a:rPr lang="ru-RU" dirty="0" err="1"/>
              <a:t>пейлоады</a:t>
            </a:r>
            <a:r>
              <a:rPr lang="ru-RU" dirty="0"/>
              <a:t> для обхода антивирусного программного обеспечения.</a:t>
            </a:r>
          </a:p>
          <a:p>
            <a:r>
              <a:rPr lang="ru-RU" b="1" dirty="0" err="1"/>
              <a:t>Пейлоады</a:t>
            </a:r>
            <a:r>
              <a:rPr lang="ru-RU" b="1" dirty="0"/>
              <a:t> </a:t>
            </a:r>
            <a:r>
              <a:rPr lang="ru-RU" b="1" dirty="0" err="1"/>
              <a:t>Meterpreter</a:t>
            </a:r>
            <a:r>
              <a:rPr lang="ru-RU" b="1" dirty="0"/>
              <a:t> </a:t>
            </a:r>
            <a:r>
              <a:rPr lang="ru-RU" dirty="0"/>
              <a:t>— позволяют пользователям перехватывать управление монитором устройства с помощью контроллера видеопамяти, захватывать сеансы, а также скачивать или загружать файлы.</a:t>
            </a:r>
          </a:p>
          <a:p>
            <a:r>
              <a:rPr lang="ru-RU" b="1" dirty="0"/>
              <a:t>Статические </a:t>
            </a:r>
            <a:r>
              <a:rPr lang="ru-RU" b="1" dirty="0" err="1"/>
              <a:t>пейлоады</a:t>
            </a:r>
            <a:r>
              <a:rPr lang="ru-RU" b="1" dirty="0"/>
              <a:t> </a:t>
            </a:r>
            <a:r>
              <a:rPr lang="ru-RU" dirty="0"/>
              <a:t>— позволяют устанавливать переадресацию портов и обмен данными между сетями.</a:t>
            </a:r>
          </a:p>
        </p:txBody>
      </p:sp>
    </p:spTree>
    <p:extLst>
      <p:ext uri="{BB962C8B-B14F-4D97-AF65-F5344CB8AC3E}">
        <p14:creationId xmlns:p14="http://schemas.microsoft.com/office/powerpoint/2010/main" val="307683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7F29D-5B2B-3C53-369A-B2A154BF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C6FAC4-9A23-20C6-8029-8B429ED07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Все, что вам нужно для использования </a:t>
            </a:r>
            <a:r>
              <a:rPr lang="ru-RU" b="1" dirty="0" err="1"/>
              <a:t>Metasploit</a:t>
            </a:r>
            <a:r>
              <a:rPr lang="ru-RU" b="1" dirty="0"/>
              <a:t> </a:t>
            </a:r>
            <a:r>
              <a:rPr lang="ru-RU" dirty="0"/>
              <a:t>— это получить информацию о цели </a:t>
            </a:r>
            <a:r>
              <a:rPr lang="ru-RU" u="sng" dirty="0"/>
              <a:t>либо путем сканирования портов, либо путем получения цифрового отпечатка операционной системы, либо с помощью сканера уязвимостей</a:t>
            </a:r>
            <a:r>
              <a:rPr lang="ru-RU" dirty="0"/>
              <a:t>, чтобы найти способ проникнуть в сеть. Затем остается просто выбрать </a:t>
            </a:r>
            <a:r>
              <a:rPr lang="ru-RU" b="1" dirty="0"/>
              <a:t>эксплойт</a:t>
            </a:r>
            <a:r>
              <a:rPr lang="ru-RU" dirty="0"/>
              <a:t> и полезную нагрузку. 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(В этом контексте </a:t>
            </a:r>
            <a:r>
              <a:rPr lang="ru-RU" b="1" dirty="0"/>
              <a:t>эксплойт</a:t>
            </a:r>
            <a:r>
              <a:rPr lang="ru-RU" dirty="0"/>
              <a:t> — это средство для выявления слабости в вашей сети или системе и использования этой уязвимости для получения доступа.)</a:t>
            </a:r>
          </a:p>
        </p:txBody>
      </p:sp>
    </p:spTree>
    <p:extLst>
      <p:ext uri="{BB962C8B-B14F-4D97-AF65-F5344CB8AC3E}">
        <p14:creationId xmlns:p14="http://schemas.microsoft.com/office/powerpoint/2010/main" val="401567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D6B526-6EA2-4616-C8E1-C2B5679AC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Платформа состоит из различных моделей и интерфейсов, которые включают: </a:t>
            </a:r>
            <a:r>
              <a:rPr lang="ru-RU" b="1" dirty="0" err="1"/>
              <a:t>msfconsole</a:t>
            </a:r>
            <a:r>
              <a:rPr lang="ru-RU" dirty="0"/>
              <a:t> на базе библиотеки </a:t>
            </a:r>
            <a:r>
              <a:rPr lang="ru-RU" b="1" dirty="0" err="1"/>
              <a:t>curses</a:t>
            </a:r>
            <a:r>
              <a:rPr lang="ru-RU" dirty="0"/>
              <a:t>, </a:t>
            </a:r>
            <a:r>
              <a:rPr lang="ru-RU" b="1" dirty="0" err="1"/>
              <a:t>msfcli</a:t>
            </a:r>
            <a:r>
              <a:rPr lang="ru-RU" dirty="0"/>
              <a:t> для всех функций </a:t>
            </a:r>
            <a:r>
              <a:rPr lang="ru-RU" b="1" dirty="0" err="1"/>
              <a:t>msf</a:t>
            </a:r>
            <a:r>
              <a:rPr lang="ru-RU" dirty="0"/>
              <a:t> из терминала или командной строки, </a:t>
            </a:r>
            <a:r>
              <a:rPr lang="ru-RU" b="1" dirty="0" err="1"/>
              <a:t>Armitag</a:t>
            </a:r>
            <a:r>
              <a:rPr lang="ru-RU" dirty="0"/>
              <a:t> — инструмент с графическим интерфейсом на </a:t>
            </a:r>
            <a:r>
              <a:rPr lang="ru-RU" b="1" dirty="0"/>
              <a:t>Java</a:t>
            </a:r>
            <a:r>
              <a:rPr lang="ru-RU" dirty="0"/>
              <a:t>, который используется для интеграции с </a:t>
            </a:r>
            <a:r>
              <a:rPr lang="ru-RU" b="1" dirty="0"/>
              <a:t>MSF</a:t>
            </a:r>
            <a:r>
              <a:rPr lang="ru-RU" dirty="0"/>
              <a:t>, а также веб-интерфейс сообщества </a:t>
            </a:r>
            <a:r>
              <a:rPr lang="ru-RU" b="1" dirty="0" err="1"/>
              <a:t>Metasploit</a:t>
            </a:r>
            <a:r>
              <a:rPr lang="ru-RU" dirty="0"/>
              <a:t>, поддерживающий удаленный </a:t>
            </a:r>
            <a:r>
              <a:rPr lang="ru-RU" dirty="0" err="1"/>
              <a:t>пентест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59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862AF4-C76D-871C-A049-6FB8F71399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2" b="7368"/>
          <a:stretch/>
        </p:blipFill>
        <p:spPr>
          <a:xfrm>
            <a:off x="1079034" y="184560"/>
            <a:ext cx="10033932" cy="64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3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6A59A-0C75-20DE-DA85-100E7A8E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Metasploit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FE662C-9D3E-67A0-E207-9B82BEF47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9" b="10747"/>
          <a:stretch/>
        </p:blipFill>
        <p:spPr>
          <a:xfrm>
            <a:off x="1401302" y="943347"/>
            <a:ext cx="9389394" cy="573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8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797DD-C272-8DEA-8EB4-ECD1F944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команды</a:t>
            </a:r>
            <a:r>
              <a:rPr lang="en-US" dirty="0"/>
              <a:t> </a:t>
            </a:r>
            <a:r>
              <a:rPr lang="en-US" dirty="0" err="1"/>
              <a:t>msfconsole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ABD20-FBCA-82FC-5D6E-526EF86EB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Несмотря на наличие графических интерфейсов, самым распространенным способом работы с </a:t>
            </a:r>
            <a:r>
              <a:rPr lang="ru-RU" b="1" dirty="0" err="1"/>
              <a:t>Metasploit</a:t>
            </a:r>
            <a:r>
              <a:rPr lang="ru-RU" dirty="0"/>
              <a:t> по-прежнему остается консольный интерфейс </a:t>
            </a:r>
            <a:r>
              <a:rPr lang="ru-RU" b="1" dirty="0" err="1"/>
              <a:t>msfconsole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Рассмотрим основные команды:</a:t>
            </a:r>
          </a:p>
          <a:p>
            <a:pPr marL="0" indent="0">
              <a:buNone/>
            </a:pPr>
            <a:r>
              <a:rPr lang="ru-RU" b="1" dirty="0" err="1"/>
              <a:t>use</a:t>
            </a:r>
            <a:r>
              <a:rPr lang="ru-RU" dirty="0"/>
              <a:t> — выбрать определенный модуль для работы с ним;</a:t>
            </a:r>
            <a:br>
              <a:rPr lang="ru-RU" dirty="0"/>
            </a:br>
            <a:r>
              <a:rPr lang="ru-RU" b="1" dirty="0" err="1"/>
              <a:t>back</a:t>
            </a:r>
            <a:r>
              <a:rPr lang="ru-RU" dirty="0"/>
              <a:t> — операция, обратная </a:t>
            </a:r>
            <a:r>
              <a:rPr lang="ru-RU" b="1" dirty="0" err="1"/>
              <a:t>use</a:t>
            </a:r>
            <a:r>
              <a:rPr lang="ru-RU" dirty="0"/>
              <a:t>: перестать работать с выбранным модулем и вернуться назад;</a:t>
            </a:r>
            <a:br>
              <a:rPr lang="ru-RU" dirty="0"/>
            </a:br>
            <a:r>
              <a:rPr lang="ru-RU" b="1" dirty="0" err="1"/>
              <a:t>show</a:t>
            </a:r>
            <a:r>
              <a:rPr lang="ru-RU" dirty="0"/>
              <a:t> — вывести список модулей определенного типа;</a:t>
            </a:r>
            <a:br>
              <a:rPr lang="ru-RU" dirty="0"/>
            </a:br>
            <a:r>
              <a:rPr lang="ru-RU" b="1" dirty="0" err="1"/>
              <a:t>set</a:t>
            </a:r>
            <a:r>
              <a:rPr lang="ru-RU" dirty="0"/>
              <a:t>— установить значение определенному объекту;</a:t>
            </a:r>
            <a:br>
              <a:rPr lang="ru-RU" dirty="0"/>
            </a:br>
            <a:r>
              <a:rPr lang="ru-RU" b="1" dirty="0" err="1"/>
              <a:t>run</a:t>
            </a:r>
            <a:r>
              <a:rPr lang="ru-RU" dirty="0"/>
              <a:t> — запустить вспомогательный модуль после того, как были установлены необходимые опции;</a:t>
            </a:r>
            <a:br>
              <a:rPr lang="ru-RU" dirty="0"/>
            </a:br>
            <a:r>
              <a:rPr lang="ru-RU" b="1" dirty="0" err="1"/>
              <a:t>info</a:t>
            </a:r>
            <a:r>
              <a:rPr lang="ru-RU" dirty="0"/>
              <a:t> — вывести информацию о модуле;</a:t>
            </a:r>
            <a:br>
              <a:rPr lang="ru-RU" dirty="0"/>
            </a:br>
            <a:r>
              <a:rPr lang="ru-RU" b="1" dirty="0" err="1"/>
              <a:t>search</a:t>
            </a:r>
            <a:r>
              <a:rPr lang="ru-RU" dirty="0"/>
              <a:t> — найти определенный модуль;</a:t>
            </a:r>
            <a:br>
              <a:rPr lang="ru-RU" dirty="0"/>
            </a:br>
            <a:r>
              <a:rPr lang="ru-RU" b="1" dirty="0" err="1"/>
              <a:t>check</a:t>
            </a:r>
            <a:r>
              <a:rPr lang="ru-RU" dirty="0"/>
              <a:t> — проверить, подвержена ли целевая система уязвимости;</a:t>
            </a:r>
            <a:br>
              <a:rPr lang="ru-RU" dirty="0"/>
            </a:br>
            <a:r>
              <a:rPr lang="ru-RU" b="1" dirty="0" err="1"/>
              <a:t>sessions</a:t>
            </a:r>
            <a:r>
              <a:rPr lang="ru-RU" dirty="0"/>
              <a:t> — вывести список доступных сессий.</a:t>
            </a:r>
          </a:p>
        </p:txBody>
      </p:sp>
    </p:spTree>
    <p:extLst>
      <p:ext uri="{BB962C8B-B14F-4D97-AF65-F5344CB8AC3E}">
        <p14:creationId xmlns:p14="http://schemas.microsoft.com/office/powerpoint/2010/main" val="212378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0B941-CFBD-7A75-2D87-8DAF6125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Разберем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2ADD4F-9F28-C8F0-8AD3-335A5E423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 нас есть две машины:</a:t>
            </a:r>
          </a:p>
          <a:p>
            <a:r>
              <a:rPr lang="ru-RU" dirty="0"/>
              <a:t>Злоумышленник: </a:t>
            </a:r>
            <a:r>
              <a:rPr lang="ru-RU" dirty="0" err="1"/>
              <a:t>Kali</a:t>
            </a:r>
            <a:r>
              <a:rPr lang="ru-RU" dirty="0"/>
              <a:t>           192.168.175.128</a:t>
            </a:r>
          </a:p>
          <a:p>
            <a:r>
              <a:rPr lang="ru-RU" dirty="0"/>
              <a:t>Целевая машина: Win2012 R2         192.168.175.130</a:t>
            </a:r>
          </a:p>
          <a:p>
            <a:pPr marL="0" indent="0">
              <a:buNone/>
            </a:pPr>
            <a:r>
              <a:rPr lang="ru-RU" dirty="0"/>
              <a:t>Мы нашли уязвимость целевой системы </a:t>
            </a:r>
            <a:r>
              <a:rPr lang="en-US" dirty="0"/>
              <a:t>RCE (remote code execution)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327483-F585-0EC8-BE74-6F761C37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29" y="4037330"/>
            <a:ext cx="6364142" cy="24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554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4388</TotalTime>
  <Words>574</Words>
  <Application>Microsoft Office PowerPoint</Application>
  <PresentationFormat>Широкоэкранный</PresentationFormat>
  <Paragraphs>41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Фреймворк Metasploit Разбор общей методики работы</vt:lpstr>
      <vt:lpstr>Введение</vt:lpstr>
      <vt:lpstr>Взгляд на актуальность</vt:lpstr>
      <vt:lpstr>Использование</vt:lpstr>
      <vt:lpstr>Презентация PowerPoint</vt:lpstr>
      <vt:lpstr>Презентация PowerPoint</vt:lpstr>
      <vt:lpstr>Архитектура Metasploit</vt:lpstr>
      <vt:lpstr>Общие команды msfconsole</vt:lpstr>
      <vt:lpstr>Разберем пример</vt:lpstr>
      <vt:lpstr>Презентация PowerPoint</vt:lpstr>
      <vt:lpstr>Презентация PowerPoint</vt:lpstr>
      <vt:lpstr>Получили контроль</vt:lpstr>
      <vt:lpstr>Презентация PowerPoint</vt:lpstr>
      <vt:lpstr>В заключении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58</cp:revision>
  <dcterms:created xsi:type="dcterms:W3CDTF">2022-06-18T22:46:52Z</dcterms:created>
  <dcterms:modified xsi:type="dcterms:W3CDTF">2022-08-21T05:17:32Z</dcterms:modified>
</cp:coreProperties>
</file>