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3"/>
  </p:notesMasterIdLst>
  <p:sldIdLst>
    <p:sldId id="256" r:id="rId2"/>
    <p:sldId id="258" r:id="rId3"/>
    <p:sldId id="374" r:id="rId4"/>
    <p:sldId id="375" r:id="rId5"/>
    <p:sldId id="505" r:id="rId6"/>
    <p:sldId id="506" r:id="rId7"/>
    <p:sldId id="507" r:id="rId8"/>
    <p:sldId id="508" r:id="rId9"/>
    <p:sldId id="509" r:id="rId10"/>
    <p:sldId id="510" r:id="rId11"/>
    <p:sldId id="419"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6" r:id="rId27"/>
    <p:sldId id="527" r:id="rId28"/>
    <p:sldId id="528" r:id="rId29"/>
    <p:sldId id="529" r:id="rId30"/>
    <p:sldId id="530" r:id="rId31"/>
    <p:sldId id="531" r:id="rId32"/>
    <p:sldId id="532" r:id="rId33"/>
    <p:sldId id="533" r:id="rId34"/>
    <p:sldId id="534" r:id="rId35"/>
    <p:sldId id="535" r:id="rId36"/>
    <p:sldId id="536" r:id="rId37"/>
    <p:sldId id="537" r:id="rId38"/>
    <p:sldId id="538" r:id="rId39"/>
    <p:sldId id="539" r:id="rId40"/>
    <p:sldId id="540" r:id="rId41"/>
    <p:sldId id="372" r:id="rId4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Another Way: In Step 2, you can also activate the Resource Information dialog box by double‐clicking a resource name or an empty cell in the Resource Name column.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18710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Information dialog box with newly added resource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1109020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4147598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showing equipment resources added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1195805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Depending on the depth of your planning, Microsoft Project can provide an accurate Bill of Material (BOM) for your project’s material resources.</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2052586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Notice that some of the fields (columns), such as Max. Units, </a:t>
            </a:r>
            <a:r>
              <a:rPr lang="en-US" dirty="0" err="1" smtClean="0"/>
              <a:t>Ovt</a:t>
            </a:r>
            <a:r>
              <a:rPr lang="en-US" dirty="0" smtClean="0"/>
              <a:t>. Rate, and Calendar, are not available when you change to a material type resource.</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242152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Material resources added to Resource Sheet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2573386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1557046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Take Note: </a:t>
            </a:r>
            <a:r>
              <a:rPr lang="en-US" sz="1200" b="0" i="0" u="none" strike="noStrike" kern="1200" baseline="0" dirty="0" smtClean="0">
                <a:solidFill>
                  <a:schemeClr val="tx1"/>
                </a:solidFill>
                <a:latin typeface="+mn-lt"/>
                <a:ea typeface="+mn-ea"/>
                <a:cs typeface="+mn-cs"/>
              </a:rPr>
              <a:t>Cost resources differ from fixed costs in that cost resources are created as a type of resource and then assigned to a task. Also, unlike work resources, cost resources cannot have a calendar applied to them and therefore do not affect the scheduling of the task. The dollar value of cost resources doesn’t depend on the amount of work done on the task to which they are assigned.</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344111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view with cost resources added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1538565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98024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1035697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226413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342568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with the standard rate for first two resources entered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3146216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4119721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Take Note: </a:t>
            </a:r>
            <a:r>
              <a:rPr lang="en-US" sz="1200" b="0" i="0" u="none" strike="noStrike" kern="1200" baseline="0" dirty="0" smtClean="0">
                <a:solidFill>
                  <a:schemeClr val="tx1"/>
                </a:solidFill>
                <a:latin typeface="+mn-lt"/>
                <a:ea typeface="+mn-ea"/>
                <a:cs typeface="+mn-cs"/>
              </a:rPr>
              <a:t>Notice that you didn’t enter a rate (weekly, hourly, or daily) for the cost of the SD card or the paper. For a material resource, the standard rate is per unit of consumption. For this exercise, that is a 4 GB SD card. Also note that you did not assign a cost to the cost resources; this is done when the cost resources are assigned to a task (covered in Lesson 3).</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4003593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Standard rates for all work and material resources added to the Resource Sheet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3015190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you have entered resources and their associated pay rates in your project schedule, you can specify the working and nonworking times for some of these resources. </a:t>
            </a:r>
            <a:r>
              <a:rPr lang="en-US" sz="1200" b="0" i="0" u="none" strike="noStrike" kern="1200" baseline="0" dirty="0" smtClean="0">
                <a:solidFill>
                  <a:schemeClr val="tx1"/>
                </a:solidFill>
                <a:latin typeface="+mn-lt"/>
                <a:ea typeface="+mn-ea"/>
                <a:cs typeface="+mn-cs"/>
              </a:rPr>
              <a:t>In the following exercise, you will establish nonworking times for your individual work resources.</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4203187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Keep in mind that when you make changes to the project calendar, the changes are reflected in all resource calendars that are based on the project calendar. However, changes you make to the working times of an individual resource are not reflected in the project calendar. Refer to Lesson 1 for a quick refresher on the types of calendars used by Microsoft Project.</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131333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Your screen might be different if default settings have been changed or if other preferences have been set.</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Notice</a:t>
            </a:r>
            <a:r>
              <a:rPr lang="en-US" sz="1200" baseline="0" dirty="0" smtClean="0"/>
              <a:t> that t</a:t>
            </a:r>
            <a:r>
              <a:rPr lang="en-US" sz="1200" dirty="0" smtClean="0"/>
              <a:t>he Start field displays 1/14/2019 and the Finish field displays 1/15/2019. Microsoft Project will not schedule Jamie Reding to work on these two days.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31</a:t>
            </a:fld>
            <a:endParaRPr lang="en-US" dirty="0"/>
          </a:p>
        </p:txBody>
      </p:sp>
    </p:spTree>
    <p:extLst>
      <p:ext uri="{BB962C8B-B14F-4D97-AF65-F5344CB8AC3E}">
        <p14:creationId xmlns:p14="http://schemas.microsoft.com/office/powerpoint/2010/main" val="1309332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You can also change a resource’s base calendar in the Resource Sheet view by clicking the arrow in the Base Calendar field of that resource.</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3286419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1930945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Scott works a schedule commonly called 4–10’s, which means he works 4 days a week, 10 hours per day.</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2725654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Details dialog box showing modified working times for Scott Seely</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1143075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36</a:t>
            </a:fld>
            <a:endParaRPr lang="en-US" dirty="0"/>
          </a:p>
        </p:txBody>
      </p:sp>
    </p:spTree>
    <p:extLst>
      <p:ext uri="{BB962C8B-B14F-4D97-AF65-F5344CB8AC3E}">
        <p14:creationId xmlns:p14="http://schemas.microsoft.com/office/powerpoint/2010/main" val="3896618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Change Working Time dialog box showing the modified resource calendar for Scott Seely</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dirty="0"/>
          </a:p>
        </p:txBody>
      </p:sp>
    </p:spTree>
    <p:extLst>
      <p:ext uri="{BB962C8B-B14F-4D97-AF65-F5344CB8AC3E}">
        <p14:creationId xmlns:p14="http://schemas.microsoft.com/office/powerpoint/2010/main" val="2506227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dirty="0"/>
          </a:p>
        </p:txBody>
      </p:sp>
    </p:spTree>
    <p:extLst>
      <p:ext uri="{BB962C8B-B14F-4D97-AF65-F5344CB8AC3E}">
        <p14:creationId xmlns:p14="http://schemas.microsoft.com/office/powerpoint/2010/main" val="783432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dirty="0"/>
          </a:p>
        </p:txBody>
      </p:sp>
    </p:spTree>
    <p:extLst>
      <p:ext uri="{BB962C8B-B14F-4D97-AF65-F5344CB8AC3E}">
        <p14:creationId xmlns:p14="http://schemas.microsoft.com/office/powerpoint/2010/main" val="680468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you are continuing to the next lesson, keep Microsoft Project open. If you are not continuing to additional lessons, close Microsoft Project.</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40</a:t>
            </a:fld>
            <a:endParaRPr lang="en-US" dirty="0"/>
          </a:p>
        </p:txBody>
      </p:sp>
    </p:spTree>
    <p:extLst>
      <p:ext uri="{BB962C8B-B14F-4D97-AF65-F5344CB8AC3E}">
        <p14:creationId xmlns:p14="http://schemas.microsoft.com/office/powerpoint/2010/main" val="97340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learn about material resources and cost resources later in this lesson.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a:t>
            </a:fld>
            <a:endParaRPr lang="en-US" dirty="0"/>
          </a:p>
        </p:txBody>
      </p:sp>
    </p:spTree>
    <p:extLst>
      <p:ext uri="{BB962C8B-B14F-4D97-AF65-F5344CB8AC3E}">
        <p14:creationId xmlns:p14="http://schemas.microsoft.com/office/powerpoint/2010/main" val="224174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If your resource information for your own project exists on your network, such as in a Microsoft Outlook address book, you can quickly import the resource information into Microsoft Project. This saves the time and effort of retyping the information and reduces the possibility of data entry errors.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117173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with resources added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14774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previous exercise, you set up resources that were individuals. In this exercise, you will set up a single resource that represents multiple people, sometimes called a </a:t>
            </a:r>
            <a:r>
              <a:rPr lang="en-US" sz="1200" b="1" i="1" u="none" strike="noStrike" kern="1200" baseline="0" dirty="0" smtClean="0">
                <a:solidFill>
                  <a:schemeClr val="tx1"/>
                </a:solidFill>
                <a:latin typeface="+mn-lt"/>
                <a:ea typeface="+mn-ea"/>
                <a:cs typeface="+mn-cs"/>
              </a:rPr>
              <a:t>generic resource</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76246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You can also enter maximum units as a decimal rather than a percentage. To change to this format, on the ribbon, click File, then Options, and then click the Schedule option. In the Show assignment units as a box, select Decimal.</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1255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192332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Establishing Resources</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2</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a:t>
            </a:r>
            <a:r>
              <a:rPr lang="en-US" sz="4800" b="1" dirty="0">
                <a:solidFill>
                  <a:srgbClr val="0072C6"/>
                </a:solidFill>
                <a:latin typeface="+mn-lt"/>
              </a:rPr>
              <a:t> </a:t>
            </a:r>
            <a:r>
              <a:rPr lang="en-US" sz="4800" b="1" dirty="0" smtClean="0">
                <a:solidFill>
                  <a:srgbClr val="0072C6"/>
                </a:solidFill>
                <a:latin typeface="+mn-lt"/>
              </a:rPr>
              <a:t>Project 2016</a:t>
            </a:r>
            <a:endParaRPr lang="en-US" sz="4800" b="1" dirty="0">
              <a:solidFill>
                <a:srgbClr val="0072C6"/>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Equipment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Setting up equipment resources </a:t>
            </a:r>
            <a:r>
              <a:rPr lang="en-US" dirty="0" smtClean="0"/>
              <a:t>is </a:t>
            </a:r>
            <a:r>
              <a:rPr lang="en-US" dirty="0"/>
              <a:t>very similar to setting up </a:t>
            </a:r>
            <a:r>
              <a:rPr lang="en-US" dirty="0" smtClean="0"/>
              <a:t>people resources</a:t>
            </a:r>
            <a:r>
              <a:rPr lang="en-US" dirty="0"/>
              <a:t>. There are key differences, however, in the way equipment resources can </a:t>
            </a:r>
            <a:r>
              <a:rPr lang="en-US" dirty="0" smtClean="0"/>
              <a:t>be scheduled.</a:t>
            </a:r>
          </a:p>
          <a:p>
            <a:pPr lvl="0"/>
            <a:r>
              <a:rPr lang="en-US" dirty="0"/>
              <a:t>Equipment resources tend to be more specialized than people resources. </a:t>
            </a:r>
            <a:r>
              <a:rPr lang="en-US" dirty="0" smtClean="0"/>
              <a:t>For example</a:t>
            </a:r>
            <a:r>
              <a:rPr lang="en-US" dirty="0"/>
              <a:t>, a clipboard can’t be used as a digital camera, but a model technician might be able </a:t>
            </a:r>
            <a:r>
              <a:rPr lang="en-US" dirty="0" smtClean="0"/>
              <a:t>to fill </a:t>
            </a:r>
            <a:r>
              <a:rPr lang="en-US" dirty="0"/>
              <a:t>in as someone who may ask survey questions</a:t>
            </a:r>
            <a:r>
              <a:rPr lang="en-US" dirty="0" smtClean="0"/>
              <a:t>.</a:t>
            </a:r>
          </a:p>
          <a:p>
            <a:pPr lvl="0"/>
            <a:r>
              <a:rPr lang="en-US" dirty="0" smtClean="0"/>
              <a:t>Some </a:t>
            </a:r>
            <a:r>
              <a:rPr lang="en-US" dirty="0"/>
              <a:t>equipment resources might </a:t>
            </a:r>
            <a:r>
              <a:rPr lang="en-US" dirty="0" smtClean="0"/>
              <a:t>work 24 </a:t>
            </a:r>
            <a:r>
              <a:rPr lang="en-US" dirty="0"/>
              <a:t>hours a day, but most people resources </a:t>
            </a:r>
            <a:r>
              <a:rPr lang="en-US" dirty="0" smtClean="0"/>
              <a:t>work only </a:t>
            </a:r>
            <a:r>
              <a:rPr lang="en-US" dirty="0"/>
              <a:t>8 or 10 hours </a:t>
            </a:r>
            <a:r>
              <a:rPr lang="en-US" dirty="0" smtClean="0"/>
              <a:t>a </a:t>
            </a:r>
            <a:r>
              <a:rPr lang="en-US" dirty="0"/>
              <a:t>day</a:t>
            </a:r>
            <a:r>
              <a:rPr lang="en-US" dirty="0" smtClean="0"/>
              <a:t>.</a:t>
            </a:r>
          </a:p>
          <a:p>
            <a:pPr lvl="0"/>
            <a:r>
              <a:rPr lang="en-US" dirty="0"/>
              <a:t>It is helpful to track equipment resources when you need to schedule and track equipment costs, or when the equipment might be needed by multiple people at the same time.</a:t>
            </a:r>
          </a:p>
          <a:p>
            <a:pPr lvl="0"/>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spTree>
    <p:extLst>
      <p:ext uri="{BB962C8B-B14F-4D97-AF65-F5344CB8AC3E}">
        <p14:creationId xmlns:p14="http://schemas.microsoft.com/office/powerpoint/2010/main" val="939282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Equipment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a:t>USE the </a:t>
            </a:r>
            <a:r>
              <a:rPr lang="en-US" i="1" dirty="0"/>
              <a:t>Tailspin Remote Drone 2</a:t>
            </a:r>
            <a:r>
              <a:rPr lang="en-US" dirty="0"/>
              <a:t> project schedule you saved in the </a:t>
            </a:r>
            <a:r>
              <a:rPr lang="en-US" dirty="0" smtClean="0"/>
              <a:t>previous exercise</a:t>
            </a:r>
            <a:r>
              <a:rPr lang="en-US" dirty="0"/>
              <a:t>. </a:t>
            </a:r>
            <a:endParaRPr lang="en-US" dirty="0"/>
          </a:p>
          <a:p>
            <a:pPr marL="457200" lvl="0" indent="-457200">
              <a:buFont typeface="+mj-lt"/>
              <a:buAutoNum type="arabicPeriod"/>
            </a:pPr>
            <a:r>
              <a:rPr lang="en-US" dirty="0"/>
              <a:t>In the Resource Sheet, click the next empty cell in the Resource Name column</a:t>
            </a:r>
            <a:r>
              <a:rPr lang="en-US" dirty="0" smtClean="0"/>
              <a:t>.</a:t>
            </a:r>
          </a:p>
          <a:p>
            <a:pPr marL="457200" lvl="0" indent="-457200">
              <a:buFont typeface="+mj-lt"/>
              <a:buAutoNum type="arabicPeriod"/>
            </a:pPr>
            <a:r>
              <a:rPr lang="en-US" dirty="0"/>
              <a:t>Click the Resource tab. In the Properties group, click the Information </a:t>
            </a:r>
            <a:r>
              <a:rPr lang="en-US" dirty="0" smtClean="0"/>
              <a:t>button.</a:t>
            </a:r>
          </a:p>
          <a:p>
            <a:pPr marL="457200" lvl="0" indent="-457200">
              <a:buFont typeface="+mj-lt"/>
              <a:buAutoNum type="arabicPeriod"/>
            </a:pPr>
            <a:r>
              <a:rPr lang="en-US" dirty="0"/>
              <a:t>If it is not already displayed, click the General tab in the Resource </a:t>
            </a:r>
            <a:r>
              <a:rPr lang="en-US" dirty="0" smtClean="0"/>
              <a:t>Information dialog </a:t>
            </a:r>
            <a:r>
              <a:rPr lang="en-US" dirty="0"/>
              <a:t>box.</a:t>
            </a:r>
            <a:endParaRPr lang="en-US" dirty="0" smtClean="0"/>
          </a:p>
          <a:p>
            <a:pPr marL="457200" lvl="0" indent="-457200">
              <a:buFont typeface="+mj-lt"/>
              <a:buAutoNum type="arabicPeriod"/>
            </a:pPr>
            <a:r>
              <a:rPr lang="en-US" dirty="0"/>
              <a:t>In the Resource Name field, key Digital camera and then press Enter</a:t>
            </a:r>
            <a:r>
              <a:rPr lang="en-US" dirty="0" smtClean="0"/>
              <a:t>.</a:t>
            </a:r>
          </a:p>
          <a:p>
            <a:pPr marL="457200" lvl="0" indent="-457200">
              <a:buFont typeface="+mj-lt"/>
              <a:buAutoNum type="arabicPeriod"/>
            </a:pPr>
            <a:r>
              <a:rPr lang="en-US" dirty="0"/>
              <a:t>In the Type field, select Work from the drop‐down menu. Your screen should </a:t>
            </a:r>
            <a:r>
              <a:rPr lang="en-US" dirty="0" smtClean="0"/>
              <a:t>look similar </a:t>
            </a:r>
            <a:r>
              <a:rPr lang="en-US" dirty="0"/>
              <a:t>to </a:t>
            </a:r>
            <a:r>
              <a:rPr lang="en-US" dirty="0" smtClean="0"/>
              <a:t>the figure shown on the next slide.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192033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Equipment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a:pPr>
            <a:endParaRPr lang="en-US" dirty="0" smtClean="0"/>
          </a:p>
          <a:p>
            <a:pPr marL="457200" lvl="0" indent="-457200">
              <a:buFont typeface="+mj-lt"/>
              <a:buAutoNum type="arabicPeriod"/>
            </a:pPr>
            <a:endParaRPr lang="en-US" dirty="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a:p>
          <a:p>
            <a:pPr marL="457200" lvl="0" indent="-457200">
              <a:buFont typeface="+mj-lt"/>
              <a:buAutoNum type="arabicPeriod"/>
            </a:pPr>
            <a:endParaRPr lang="en-US" dirty="0"/>
          </a:p>
          <a:p>
            <a:pPr marL="457200" lvl="0" indent="-457200">
              <a:buFont typeface="+mj-lt"/>
              <a:buAutoNum type="arabicPeriod"/>
            </a:pPr>
            <a:endParaRPr lang="en-US" dirty="0"/>
          </a:p>
          <a:p>
            <a:pPr marL="457200" lvl="0" indent="-457200">
              <a:buFont typeface="+mj-lt"/>
              <a:buAutoNum type="arabicPeriod" startAt="6"/>
            </a:pPr>
            <a:r>
              <a:rPr lang="en-US" dirty="0" smtClean="0"/>
              <a:t>Click </a:t>
            </a:r>
            <a:r>
              <a:rPr lang="en-US" dirty="0"/>
              <a:t>OK. The Resource Information dialog box closes and the resource has </a:t>
            </a:r>
            <a:r>
              <a:rPr lang="en-US" dirty="0" smtClean="0"/>
              <a:t>been added</a:t>
            </a:r>
            <a:r>
              <a:rPr lang="en-US" dirty="0"/>
              <a:t>. Notice that Microsoft Project has automatically wrapped the text in </a:t>
            </a:r>
            <a:r>
              <a:rPr lang="en-US" dirty="0" smtClean="0"/>
              <a:t>the Resource </a:t>
            </a:r>
            <a:r>
              <a:rPr lang="en-US" dirty="0"/>
              <a:t>Name field, and the Max. Units field is set to the default of 100</a:t>
            </a:r>
            <a:r>
              <a:rPr lang="en-US" dirty="0" smtClean="0"/>
              <a:t>%.</a:t>
            </a:r>
          </a:p>
          <a:p>
            <a:pPr marL="457200" lvl="0" indent="-457200">
              <a:buFont typeface="+mj-lt"/>
              <a:buAutoNum type="arabicPeriod" startAt="6"/>
            </a:pP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pic>
        <p:nvPicPr>
          <p:cNvPr id="4" name="Picture 3"/>
          <p:cNvPicPr>
            <a:picLocks noChangeAspect="1"/>
          </p:cNvPicPr>
          <p:nvPr/>
        </p:nvPicPr>
        <p:blipFill>
          <a:blip r:embed="rId3"/>
          <a:stretch>
            <a:fillRect/>
          </a:stretch>
        </p:blipFill>
        <p:spPr>
          <a:xfrm>
            <a:off x="2747963" y="1586468"/>
            <a:ext cx="3648075" cy="2985532"/>
          </a:xfrm>
          <a:prstGeom prst="rect">
            <a:avLst/>
          </a:prstGeom>
        </p:spPr>
      </p:pic>
    </p:spTree>
    <p:extLst>
      <p:ext uri="{BB962C8B-B14F-4D97-AF65-F5344CB8AC3E}">
        <p14:creationId xmlns:p14="http://schemas.microsoft.com/office/powerpoint/2010/main" val="474019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Equipment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startAt="7"/>
            </a:pPr>
            <a:r>
              <a:rPr lang="en-US" dirty="0" smtClean="0"/>
              <a:t>In </a:t>
            </a:r>
            <a:r>
              <a:rPr lang="en-US" dirty="0"/>
              <a:t>the Max. Units field for the digital camera, key </a:t>
            </a:r>
            <a:r>
              <a:rPr lang="en-US" dirty="0" smtClean="0"/>
              <a:t>200, </a:t>
            </a:r>
            <a:r>
              <a:rPr lang="en-US" dirty="0"/>
              <a:t>and then press Enter. This indicates that you will </a:t>
            </a:r>
            <a:r>
              <a:rPr lang="en-US" dirty="0" smtClean="0"/>
              <a:t>have two </a:t>
            </a:r>
            <a:r>
              <a:rPr lang="en-US" dirty="0"/>
              <a:t>digital cameras available every workday</a:t>
            </a:r>
            <a:r>
              <a:rPr lang="en-US" dirty="0" smtClean="0"/>
              <a:t>.</a:t>
            </a:r>
          </a:p>
          <a:p>
            <a:pPr marL="457200" lvl="0" indent="-457200">
              <a:buFont typeface="+mj-lt"/>
              <a:buAutoNum type="arabicPeriod" startAt="7"/>
            </a:pPr>
            <a:r>
              <a:rPr lang="en-US" dirty="0"/>
              <a:t>Add the following additional equipment resources to the project schedule. </a:t>
            </a:r>
            <a:r>
              <a:rPr lang="en-US" dirty="0" smtClean="0"/>
              <a:t>Enter the information directly </a:t>
            </a:r>
            <a:r>
              <a:rPr lang="en-US" dirty="0"/>
              <a:t>in Resource Sheet </a:t>
            </a:r>
            <a:r>
              <a:rPr lang="en-US" dirty="0" smtClean="0"/>
              <a:t>view. Select </a:t>
            </a:r>
            <a:r>
              <a:rPr lang="en-US" dirty="0"/>
              <a:t>Work </a:t>
            </a:r>
            <a:r>
              <a:rPr lang="en-US" dirty="0" smtClean="0"/>
              <a:t>in the Type </a:t>
            </a:r>
            <a:r>
              <a:rPr lang="en-US" dirty="0"/>
              <a:t>field for each resource.</a:t>
            </a:r>
          </a:p>
          <a:p>
            <a:pPr marL="457200" lvl="0" indent="0">
              <a:buNone/>
            </a:pPr>
            <a:r>
              <a:rPr lang="en-US" sz="1800" b="1" dirty="0"/>
              <a:t>Resource </a:t>
            </a:r>
            <a:r>
              <a:rPr lang="en-US" sz="1800" b="1" dirty="0" smtClean="0"/>
              <a:t>Name</a:t>
            </a:r>
            <a:r>
              <a:rPr lang="en-US" sz="1800" dirty="0" smtClean="0"/>
              <a:t>		</a:t>
            </a:r>
            <a:r>
              <a:rPr lang="en-US" sz="1800" b="1" dirty="0" smtClean="0"/>
              <a:t>Max</a:t>
            </a:r>
            <a:r>
              <a:rPr lang="en-US" sz="1800" b="1" dirty="0"/>
              <a:t>. Units</a:t>
            </a:r>
          </a:p>
          <a:p>
            <a:pPr marL="457200" lvl="0" indent="0">
              <a:buNone/>
            </a:pPr>
            <a:r>
              <a:rPr lang="en-US" sz="1800" dirty="0" smtClean="0"/>
              <a:t>Anemometer			100</a:t>
            </a:r>
            <a:r>
              <a:rPr lang="en-US" sz="1800" dirty="0"/>
              <a:t>%</a:t>
            </a:r>
          </a:p>
          <a:p>
            <a:pPr marL="457200" lvl="0" indent="0">
              <a:buNone/>
            </a:pPr>
            <a:r>
              <a:rPr lang="en-US" sz="1800" dirty="0"/>
              <a:t>Safety </a:t>
            </a:r>
            <a:r>
              <a:rPr lang="en-US" sz="1800" dirty="0" smtClean="0"/>
              <a:t>tether			100</a:t>
            </a:r>
            <a:r>
              <a:rPr lang="en-US" sz="1800" dirty="0"/>
              <a:t>%</a:t>
            </a:r>
          </a:p>
          <a:p>
            <a:pPr marL="457200" lvl="0" indent="0">
              <a:buNone/>
            </a:pPr>
            <a:r>
              <a:rPr lang="en-US" sz="1800" dirty="0" smtClean="0"/>
              <a:t>Clipboards			800</a:t>
            </a:r>
            <a:r>
              <a:rPr lang="en-US" sz="1800" dirty="0"/>
              <a:t>%</a:t>
            </a:r>
          </a:p>
          <a:p>
            <a:pPr marL="457200" lvl="0" indent="0">
              <a:buNone/>
            </a:pPr>
            <a:r>
              <a:rPr lang="en-US" sz="1800" dirty="0"/>
              <a:t>Large Conference </a:t>
            </a:r>
            <a:r>
              <a:rPr lang="en-US" sz="1800" dirty="0" smtClean="0"/>
              <a:t>Room	100</a:t>
            </a:r>
            <a:r>
              <a:rPr lang="en-US" sz="1800" dirty="0"/>
              <a:t>%</a:t>
            </a:r>
          </a:p>
          <a:p>
            <a:pPr marL="457200" lvl="0" indent="0">
              <a:buNone/>
            </a:pPr>
            <a:r>
              <a:rPr lang="en-US" sz="1800" dirty="0"/>
              <a:t>Small Conference </a:t>
            </a:r>
            <a:r>
              <a:rPr lang="en-US" sz="1800" dirty="0" smtClean="0"/>
              <a:t>Room	300</a:t>
            </a:r>
            <a:r>
              <a:rPr lang="en-US" sz="1800" dirty="0"/>
              <a:t>%</a:t>
            </a:r>
          </a:p>
          <a:p>
            <a:pPr marL="457200" lvl="0" indent="0">
              <a:buNone/>
            </a:pPr>
            <a:r>
              <a:rPr lang="en-US" dirty="0"/>
              <a:t>Your screen should look </a:t>
            </a:r>
            <a:r>
              <a:rPr lang="en-US" dirty="0" smtClean="0"/>
              <a:t>like 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spTree>
    <p:extLst>
      <p:ext uri="{BB962C8B-B14F-4D97-AF65-F5344CB8AC3E}">
        <p14:creationId xmlns:p14="http://schemas.microsoft.com/office/powerpoint/2010/main" val="3999306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Equipment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a:pPr>
            <a:endParaRPr lang="en-US" dirty="0" smtClean="0"/>
          </a:p>
          <a:p>
            <a:pPr marL="457200" lvl="0" indent="-457200">
              <a:buFont typeface="+mj-lt"/>
              <a:buAutoNum type="arabicPeriod"/>
            </a:pPr>
            <a:endParaRPr lang="en-US" dirty="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a:p>
          <a:p>
            <a:pPr marL="457200" lvl="0" indent="-457200">
              <a:buFont typeface="+mj-lt"/>
              <a:buAutoNum type="arabicPeriod"/>
            </a:pPr>
            <a:endParaRPr lang="en-US" dirty="0"/>
          </a:p>
          <a:p>
            <a:pPr marL="457200" lvl="0" indent="-457200">
              <a:buFont typeface="+mj-lt"/>
              <a:buAutoNum type="arabicPeriod"/>
            </a:pPr>
            <a:endParaRPr lang="en-US" dirty="0"/>
          </a:p>
          <a:p>
            <a:pPr marL="457200" lvl="0" indent="-457200">
              <a:buFont typeface="+mj-lt"/>
              <a:buAutoNum type="arabicPeriod" startAt="9"/>
            </a:pPr>
            <a:r>
              <a:rPr lang="en-US" dirty="0"/>
              <a:t>SAVE the project schedule.</a:t>
            </a:r>
          </a:p>
          <a:p>
            <a:r>
              <a:rPr lang="en-US" dirty="0"/>
              <a:t>PAUSE. LEAVE the project schedule open for the next exercise</a:t>
            </a:r>
            <a:r>
              <a:rPr lang="en-US" dirty="0" smtClean="0"/>
              <a:t>.</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pic>
        <p:nvPicPr>
          <p:cNvPr id="8" name="Picture 7"/>
          <p:cNvPicPr>
            <a:picLocks noChangeAspect="1"/>
          </p:cNvPicPr>
          <p:nvPr/>
        </p:nvPicPr>
        <p:blipFill>
          <a:blip r:embed="rId3"/>
          <a:stretch>
            <a:fillRect/>
          </a:stretch>
        </p:blipFill>
        <p:spPr>
          <a:xfrm>
            <a:off x="1847848" y="1828800"/>
            <a:ext cx="5448300" cy="2476500"/>
          </a:xfrm>
          <a:prstGeom prst="rect">
            <a:avLst/>
          </a:prstGeom>
        </p:spPr>
      </p:pic>
    </p:spTree>
    <p:extLst>
      <p:ext uri="{BB962C8B-B14F-4D97-AF65-F5344CB8AC3E}">
        <p14:creationId xmlns:p14="http://schemas.microsoft.com/office/powerpoint/2010/main" val="2766945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Material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Just as you established people and equipment resources in your project schedule, you </a:t>
            </a:r>
            <a:r>
              <a:rPr lang="en-US" dirty="0" smtClean="0"/>
              <a:t>can also </a:t>
            </a:r>
            <a:r>
              <a:rPr lang="en-US" dirty="0"/>
              <a:t>set up material resources in Microsoft Project to track the rate of use of the </a:t>
            </a:r>
            <a:r>
              <a:rPr lang="en-US" dirty="0" smtClean="0"/>
              <a:t>particular resource </a:t>
            </a:r>
            <a:r>
              <a:rPr lang="en-US" dirty="0"/>
              <a:t>and its related cost</a:t>
            </a:r>
            <a:r>
              <a:rPr lang="en-US" dirty="0" smtClean="0"/>
              <a:t>.</a:t>
            </a:r>
          </a:p>
          <a:p>
            <a:pPr lvl="0"/>
            <a:r>
              <a:rPr lang="en-US" b="1" i="1" dirty="0"/>
              <a:t>Material resources</a:t>
            </a:r>
            <a:r>
              <a:rPr lang="en-US" dirty="0"/>
              <a:t> are consumable items used up as the tasks in a project are completed</a:t>
            </a:r>
            <a:r>
              <a:rPr lang="en-US" dirty="0" smtClean="0"/>
              <a:t>.</a:t>
            </a:r>
          </a:p>
          <a:p>
            <a:pPr lvl="0"/>
            <a:r>
              <a:rPr lang="en-US" dirty="0" smtClean="0"/>
              <a:t>Unlike </a:t>
            </a:r>
            <a:r>
              <a:rPr lang="en-US" dirty="0"/>
              <a:t>work </a:t>
            </a:r>
            <a:r>
              <a:rPr lang="en-US" dirty="0" smtClean="0"/>
              <a:t>resources, material resources </a:t>
            </a:r>
            <a:r>
              <a:rPr lang="en-US" dirty="0"/>
              <a:t>have no effect on the total amount of work scheduled to be performed on a task</a:t>
            </a:r>
            <a:r>
              <a:rPr lang="en-US" dirty="0" smtClean="0"/>
              <a:t>.</a:t>
            </a:r>
          </a:p>
          <a:p>
            <a:pPr lvl="0"/>
            <a:r>
              <a:rPr lang="en-US" dirty="0" smtClean="0"/>
              <a:t>For the </a:t>
            </a:r>
            <a:r>
              <a:rPr lang="en-US" dirty="0"/>
              <a:t>remote drone project, SD cards for the digital camera and paper are the consumable </a:t>
            </a:r>
            <a:r>
              <a:rPr lang="en-US" dirty="0" smtClean="0"/>
              <a:t>items that </a:t>
            </a:r>
            <a:r>
              <a:rPr lang="en-US" dirty="0"/>
              <a:t>interest you the most.</a:t>
            </a:r>
            <a:endParaRPr lang="en-US" dirty="0" smtClean="0"/>
          </a:p>
          <a:p>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2535120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Material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a:t>USE the </a:t>
            </a:r>
            <a:r>
              <a:rPr lang="en-US" i="1" dirty="0"/>
              <a:t>Tailspin Remote Drone 2</a:t>
            </a:r>
            <a:r>
              <a:rPr lang="en-US" dirty="0"/>
              <a:t> project schedule you saved in the </a:t>
            </a:r>
            <a:r>
              <a:rPr lang="en-US" dirty="0" smtClean="0"/>
              <a:t>previous exercise</a:t>
            </a:r>
            <a:r>
              <a:rPr lang="en-US" dirty="0"/>
              <a:t>. </a:t>
            </a:r>
            <a:endParaRPr lang="en-US" dirty="0"/>
          </a:p>
          <a:p>
            <a:pPr marL="457200" lvl="0" indent="-457200">
              <a:buFont typeface="+mj-lt"/>
              <a:buAutoNum type="arabicPeriod"/>
            </a:pPr>
            <a:r>
              <a:rPr lang="en-US" dirty="0"/>
              <a:t>In the Resource Sheet, click the next empty cell in the Resource Name column</a:t>
            </a:r>
            <a:r>
              <a:rPr lang="en-US" dirty="0" smtClean="0"/>
              <a:t>.</a:t>
            </a:r>
          </a:p>
          <a:p>
            <a:pPr marL="457200" lvl="0" indent="-457200">
              <a:buFont typeface="+mj-lt"/>
              <a:buAutoNum type="arabicPeriod"/>
            </a:pPr>
            <a:r>
              <a:rPr lang="en-US" dirty="0" smtClean="0"/>
              <a:t>Key </a:t>
            </a:r>
            <a:r>
              <a:rPr lang="en-US" dirty="0"/>
              <a:t>SD card and press Tab.</a:t>
            </a:r>
          </a:p>
          <a:p>
            <a:pPr marL="457200" lvl="0" indent="-457200">
              <a:buFont typeface="+mj-lt"/>
              <a:buAutoNum type="arabicPeriod"/>
            </a:pPr>
            <a:r>
              <a:rPr lang="en-US" dirty="0" smtClean="0"/>
              <a:t>In </a:t>
            </a:r>
            <a:r>
              <a:rPr lang="en-US" dirty="0"/>
              <a:t>the Type field, click the arrow, select Material, and then press Tab</a:t>
            </a:r>
            <a:r>
              <a:rPr lang="en-US" dirty="0" smtClean="0"/>
              <a:t>.</a:t>
            </a:r>
          </a:p>
          <a:p>
            <a:pPr marL="457200" lvl="0" indent="-457200">
              <a:buFont typeface="+mj-lt"/>
              <a:buAutoNum type="arabicPeriod"/>
            </a:pPr>
            <a:r>
              <a:rPr lang="en-US" dirty="0"/>
              <a:t>In the Material Label field, key 4 GB and press Enter. This means you will use 4 gigabytes as the unit of measure to track </a:t>
            </a:r>
            <a:r>
              <a:rPr lang="en-US" dirty="0" smtClean="0"/>
              <a:t>consumption </a:t>
            </a:r>
            <a:r>
              <a:rPr lang="en-US" dirty="0"/>
              <a:t>during the project. </a:t>
            </a:r>
            <a:endParaRPr lang="en-US" dirty="0" smtClean="0"/>
          </a:p>
          <a:p>
            <a:pPr marL="457200" lvl="0" indent="-457200">
              <a:buFont typeface="+mj-lt"/>
              <a:buAutoNum type="arabicPeriod"/>
            </a:pPr>
            <a:r>
              <a:rPr lang="en-US" dirty="0"/>
              <a:t>Click the next empty cell in the Resource Name column</a:t>
            </a:r>
            <a:r>
              <a:rPr lang="en-US" dirty="0"/>
              <a:t>.</a:t>
            </a:r>
          </a:p>
          <a:p>
            <a:pPr marL="457200" lvl="0" indent="-457200">
              <a:buFont typeface="+mj-lt"/>
              <a:buAutoNum type="arabicPeriod"/>
            </a:pPr>
            <a:r>
              <a:rPr lang="en-US" dirty="0"/>
              <a:t>Key Printer paper and press Tab.</a:t>
            </a:r>
            <a:endParaRPr lang="en-US" dirty="0"/>
          </a:p>
          <a:p>
            <a:pPr marL="457200" lvl="0" indent="-457200">
              <a:buFont typeface="+mj-lt"/>
              <a:buAutoNum type="arabicPeriod"/>
            </a:pP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1052941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Establish Material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7"/>
            </a:pPr>
            <a:r>
              <a:rPr lang="en-US" sz="2000" dirty="0"/>
              <a:t>In the Type field, click the arrow, select Material, and </a:t>
            </a:r>
            <a:r>
              <a:rPr lang="en-US" sz="2000" dirty="0" smtClean="0"/>
              <a:t>press </a:t>
            </a:r>
            <a:r>
              <a:rPr lang="en-US" sz="2000" dirty="0"/>
              <a:t>Tab</a:t>
            </a:r>
            <a:r>
              <a:rPr lang="en-US" sz="2000" dirty="0" smtClean="0"/>
              <a:t>.</a:t>
            </a:r>
          </a:p>
          <a:p>
            <a:pPr marL="457200" indent="-457200">
              <a:buFont typeface="+mj-lt"/>
              <a:buAutoNum type="arabicPeriod" startAt="7"/>
            </a:pPr>
            <a:r>
              <a:rPr lang="en-US" sz="2000" dirty="0"/>
              <a:t>In the Material Label field, key Ream and press Enter. </a:t>
            </a:r>
            <a:r>
              <a:rPr lang="en-US" sz="2000" dirty="0" smtClean="0"/>
              <a:t>Your </a:t>
            </a:r>
            <a:r>
              <a:rPr lang="en-US" sz="2000" dirty="0"/>
              <a:t>screen should look similar to </a:t>
            </a:r>
            <a:r>
              <a:rPr lang="en-US" sz="2000" dirty="0" smtClean="0"/>
              <a:t>the figure below.	</a:t>
            </a:r>
            <a:endParaRPr lang="en-US" sz="20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457200" indent="-457200">
              <a:buFont typeface="+mj-lt"/>
              <a:buAutoNum type="arabicPeriod" startAt="9"/>
            </a:pPr>
            <a:r>
              <a:rPr lang="en-US" sz="2000" dirty="0"/>
              <a:t>SAVE the </a:t>
            </a:r>
            <a:r>
              <a:rPr lang="en-US" sz="2000" dirty="0" smtClean="0"/>
              <a:t>project schedule.</a:t>
            </a:r>
          </a:p>
          <a:p>
            <a:r>
              <a:rPr lang="en-US" sz="2000" dirty="0"/>
              <a:t>PAUSE. LEAVE </a:t>
            </a:r>
            <a:r>
              <a:rPr lang="en-US" sz="2000" dirty="0" smtClean="0"/>
              <a:t>the project schedule open </a:t>
            </a:r>
            <a:r>
              <a:rPr lang="en-US" sz="2000" dirty="0"/>
              <a:t>for the next exercise.</a:t>
            </a:r>
          </a:p>
          <a:p>
            <a:pPr>
              <a:buFont typeface="+mj-lt"/>
              <a:buAutoNum type="arabicPeriod"/>
            </a:pPr>
            <a:endParaRPr lang="en-US" sz="18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pic>
        <p:nvPicPr>
          <p:cNvPr id="4" name="Picture 3"/>
          <p:cNvPicPr>
            <a:picLocks noChangeAspect="1"/>
          </p:cNvPicPr>
          <p:nvPr/>
        </p:nvPicPr>
        <p:blipFill>
          <a:blip r:embed="rId3"/>
          <a:stretch>
            <a:fillRect/>
          </a:stretch>
        </p:blipFill>
        <p:spPr>
          <a:xfrm>
            <a:off x="2221704" y="2519122"/>
            <a:ext cx="4700587" cy="2807181"/>
          </a:xfrm>
          <a:prstGeom prst="rect">
            <a:avLst/>
          </a:prstGeom>
        </p:spPr>
      </p:pic>
    </p:spTree>
    <p:extLst>
      <p:ext uri="{BB962C8B-B14F-4D97-AF65-F5344CB8AC3E}">
        <p14:creationId xmlns:p14="http://schemas.microsoft.com/office/powerpoint/2010/main" val="112470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Cost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Cost resources are financial obligations to your project. A cost resource enables you to </a:t>
            </a:r>
            <a:r>
              <a:rPr lang="en-US" dirty="0" smtClean="0"/>
              <a:t>apply a </a:t>
            </a:r>
            <a:r>
              <a:rPr lang="en-US" dirty="0"/>
              <a:t>cost to a task by assigning a cost item (such as travel) to that task</a:t>
            </a:r>
            <a:r>
              <a:rPr lang="en-US" dirty="0" smtClean="0"/>
              <a:t>.</a:t>
            </a:r>
          </a:p>
          <a:p>
            <a:pPr lvl="0"/>
            <a:r>
              <a:rPr lang="en-US" dirty="0" smtClean="0"/>
              <a:t>The </a:t>
            </a:r>
            <a:r>
              <a:rPr lang="en-US" dirty="0"/>
              <a:t>cost resource has </a:t>
            </a:r>
            <a:r>
              <a:rPr lang="en-US" dirty="0" smtClean="0"/>
              <a:t>no relationship </a:t>
            </a:r>
            <a:r>
              <a:rPr lang="en-US" dirty="0"/>
              <a:t>to the work assigned to the task, but assigning cost resources gives you </a:t>
            </a:r>
            <a:r>
              <a:rPr lang="en-US" dirty="0" smtClean="0"/>
              <a:t>more control </a:t>
            </a:r>
            <a:r>
              <a:rPr lang="en-US" dirty="0"/>
              <a:t>when applying </a:t>
            </a:r>
            <a:r>
              <a:rPr lang="en-US" dirty="0" smtClean="0"/>
              <a:t>types </a:t>
            </a:r>
            <a:r>
              <a:rPr lang="en-US" dirty="0"/>
              <a:t>of costs to tasks within your project</a:t>
            </a:r>
            <a:r>
              <a:rPr lang="en-US" dirty="0" smtClean="0"/>
              <a:t>.</a:t>
            </a:r>
          </a:p>
          <a:p>
            <a:pPr lvl="0"/>
            <a:r>
              <a:rPr lang="en-US" dirty="0"/>
              <a:t>A </a:t>
            </a:r>
            <a:r>
              <a:rPr lang="en-US" b="1" i="1" dirty="0"/>
              <a:t>cost resource</a:t>
            </a:r>
            <a:r>
              <a:rPr lang="en-US" dirty="0"/>
              <a:t> is a resource that doesn’t depend on the amount of work on a task or the </a:t>
            </a:r>
            <a:r>
              <a:rPr lang="en-US" dirty="0" smtClean="0"/>
              <a:t>duration of </a:t>
            </a:r>
            <a:r>
              <a:rPr lang="en-US" dirty="0"/>
              <a:t>a task</a:t>
            </a:r>
            <a:r>
              <a:rPr lang="en-US" dirty="0" smtClean="0"/>
              <a:t>. Unlike </a:t>
            </a:r>
            <a:r>
              <a:rPr lang="en-US" dirty="0"/>
              <a:t>fixed costs, you can apply as many cost resources to a task as necessary</a:t>
            </a:r>
            <a:r>
              <a:rPr lang="en-US" dirty="0" smtClean="0"/>
              <a:t>.</a:t>
            </a:r>
          </a:p>
          <a:p>
            <a:pPr lvl="0"/>
            <a:r>
              <a:rPr lang="en-US" dirty="0" smtClean="0"/>
              <a:t>In the </a:t>
            </a:r>
            <a:r>
              <a:rPr lang="en-US" dirty="0"/>
              <a:t>following exercise, you will add cost resources to the Resource Sheet for your project.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spTree>
    <p:extLst>
      <p:ext uri="{BB962C8B-B14F-4D97-AF65-F5344CB8AC3E}">
        <p14:creationId xmlns:p14="http://schemas.microsoft.com/office/powerpoint/2010/main" val="1935860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Cost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a:t>USE the </a:t>
            </a:r>
            <a:r>
              <a:rPr lang="en-US" i="1" dirty="0"/>
              <a:t>Tailspin Remote Drone 2</a:t>
            </a:r>
            <a:r>
              <a:rPr lang="en-US" dirty="0"/>
              <a:t> project schedule you saved in the </a:t>
            </a:r>
            <a:r>
              <a:rPr lang="en-US" dirty="0" smtClean="0"/>
              <a:t>previous exercise</a:t>
            </a:r>
            <a:r>
              <a:rPr lang="en-US" dirty="0"/>
              <a:t>. </a:t>
            </a:r>
            <a:endParaRPr lang="en-US" dirty="0"/>
          </a:p>
          <a:p>
            <a:pPr marL="457200" lvl="0" indent="-457200">
              <a:buFont typeface="+mj-lt"/>
              <a:buAutoNum type="arabicPeriod"/>
            </a:pPr>
            <a:r>
              <a:rPr lang="en-US" dirty="0"/>
              <a:t>In the Resource Sheet, click the next empty cell in the Resource Name column</a:t>
            </a:r>
            <a:r>
              <a:rPr lang="en-US" dirty="0" smtClean="0"/>
              <a:t>.</a:t>
            </a:r>
          </a:p>
          <a:p>
            <a:pPr marL="457200" lvl="0" indent="-457200">
              <a:buFont typeface="+mj-lt"/>
              <a:buAutoNum type="arabicPeriod"/>
            </a:pPr>
            <a:r>
              <a:rPr lang="en-US" dirty="0" smtClean="0"/>
              <a:t>Key Travel and </a:t>
            </a:r>
            <a:r>
              <a:rPr lang="en-US" dirty="0"/>
              <a:t>press Tab.</a:t>
            </a:r>
          </a:p>
          <a:p>
            <a:pPr marL="457200" indent="-457200">
              <a:buFont typeface="+mj-lt"/>
              <a:buAutoNum type="arabicPeriod"/>
            </a:pPr>
            <a:r>
              <a:rPr lang="en-US" dirty="0"/>
              <a:t>In the Type field, click on the arrow and select Cost. The travel resource has </a:t>
            </a:r>
            <a:r>
              <a:rPr lang="en-US" dirty="0" smtClean="0"/>
              <a:t>now been </a:t>
            </a:r>
            <a:r>
              <a:rPr lang="en-US" dirty="0"/>
              <a:t>established as a cost resource</a:t>
            </a:r>
            <a:r>
              <a:rPr lang="en-US" dirty="0" smtClean="0"/>
              <a:t>. </a:t>
            </a:r>
            <a:r>
              <a:rPr lang="en-US" dirty="0"/>
              <a:t>Just as with a material resource, some fields are not available with a cost resource.</a:t>
            </a:r>
          </a:p>
          <a:p>
            <a:pPr marL="457200" lvl="0" indent="-457200">
              <a:buFont typeface="+mj-lt"/>
              <a:buAutoNum type="arabicPeriod"/>
            </a:pPr>
            <a:r>
              <a:rPr lang="en-US" dirty="0" smtClean="0"/>
              <a:t>In </a:t>
            </a:r>
            <a:r>
              <a:rPr lang="en-US" dirty="0"/>
              <a:t>the blank Resource Name field below Travel, key Food and press Tab.</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spTree>
    <p:extLst>
      <p:ext uri="{BB962C8B-B14F-4D97-AF65-F5344CB8AC3E}">
        <p14:creationId xmlns:p14="http://schemas.microsoft.com/office/powerpoint/2010/main" val="3658840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7" name="Picture 6"/>
          <p:cNvPicPr>
            <a:picLocks noChangeAspect="1"/>
          </p:cNvPicPr>
          <p:nvPr/>
        </p:nvPicPr>
        <p:blipFill>
          <a:blip r:embed="rId3"/>
          <a:stretch>
            <a:fillRect/>
          </a:stretch>
        </p:blipFill>
        <p:spPr>
          <a:xfrm>
            <a:off x="1051560" y="1934389"/>
            <a:ext cx="7040880" cy="2989223"/>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dirty="0" smtClean="0">
                <a:effectLst/>
              </a:rPr>
              <a:t>Step-by-Step: Establish Cost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5"/>
            </a:pPr>
            <a:r>
              <a:rPr lang="en-US" sz="2000" dirty="0"/>
              <a:t>In the Type field, select Cost and press Enter</a:t>
            </a:r>
            <a:r>
              <a:rPr lang="en-US" sz="2000" dirty="0" smtClean="0"/>
              <a:t>. Your </a:t>
            </a:r>
            <a:r>
              <a:rPr lang="en-US" sz="2000" dirty="0"/>
              <a:t>screen should look similar to </a:t>
            </a:r>
            <a:r>
              <a:rPr lang="en-US" sz="2000" dirty="0" smtClean="0"/>
              <a:t>the figure below.	</a:t>
            </a:r>
            <a:endParaRPr lang="en-US" sz="20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457200" indent="-457200">
              <a:buFont typeface="+mj-lt"/>
              <a:buAutoNum type="arabicPeriod" startAt="6"/>
            </a:pPr>
            <a:r>
              <a:rPr lang="en-US" sz="2000" dirty="0"/>
              <a:t>SAVE the </a:t>
            </a:r>
            <a:r>
              <a:rPr lang="en-US" sz="2000" dirty="0" smtClean="0"/>
              <a:t>project schedule.</a:t>
            </a:r>
          </a:p>
          <a:p>
            <a:r>
              <a:rPr lang="en-US" sz="2000" dirty="0"/>
              <a:t>PAUSE. LEAVE </a:t>
            </a:r>
            <a:r>
              <a:rPr lang="en-US" sz="2000" dirty="0" smtClean="0"/>
              <a:t>the project schedule open </a:t>
            </a:r>
            <a:r>
              <a:rPr lang="en-US" sz="2000" dirty="0"/>
              <a:t>for the next exercise.</a:t>
            </a:r>
          </a:p>
          <a:p>
            <a:pPr>
              <a:buFont typeface="+mj-lt"/>
              <a:buAutoNum type="arabicPeriod"/>
            </a:pPr>
            <a:endParaRPr lang="en-US" sz="18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pic>
        <p:nvPicPr>
          <p:cNvPr id="8" name="Picture 7"/>
          <p:cNvPicPr>
            <a:picLocks noChangeAspect="1"/>
          </p:cNvPicPr>
          <p:nvPr/>
        </p:nvPicPr>
        <p:blipFill>
          <a:blip r:embed="rId3"/>
          <a:stretch>
            <a:fillRect/>
          </a:stretch>
        </p:blipFill>
        <p:spPr>
          <a:xfrm>
            <a:off x="2259799" y="2162175"/>
            <a:ext cx="4624402" cy="2795588"/>
          </a:xfrm>
          <a:prstGeom prst="rect">
            <a:avLst/>
          </a:prstGeom>
        </p:spPr>
      </p:pic>
    </p:spTree>
    <p:extLst>
      <p:ext uri="{BB962C8B-B14F-4D97-AF65-F5344CB8AC3E}">
        <p14:creationId xmlns:p14="http://schemas.microsoft.com/office/powerpoint/2010/main" val="2865001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Resource Pay Rates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Although you might not track costs on small or personal projects, managing cost </a:t>
            </a:r>
            <a:r>
              <a:rPr lang="en-US" dirty="0" smtClean="0"/>
              <a:t>information is </a:t>
            </a:r>
            <a:r>
              <a:rPr lang="en-US" dirty="0"/>
              <a:t>a key part of the job description for most project managers</a:t>
            </a:r>
            <a:r>
              <a:rPr lang="en-US" dirty="0" smtClean="0"/>
              <a:t>.</a:t>
            </a:r>
          </a:p>
          <a:p>
            <a:pPr lvl="0"/>
            <a:r>
              <a:rPr lang="en-US" dirty="0" smtClean="0"/>
              <a:t>When </a:t>
            </a:r>
            <a:r>
              <a:rPr lang="en-US" dirty="0"/>
              <a:t>you enter the </a:t>
            </a:r>
            <a:r>
              <a:rPr lang="en-US" dirty="0" smtClean="0"/>
              <a:t>cost information </a:t>
            </a:r>
            <a:r>
              <a:rPr lang="en-US" dirty="0"/>
              <a:t>for resources, tracking the finances of a project becomes a more </a:t>
            </a:r>
            <a:r>
              <a:rPr lang="en-US" dirty="0" smtClean="0"/>
              <a:t>manageable task</a:t>
            </a:r>
            <a:r>
              <a:rPr lang="en-US" dirty="0"/>
              <a:t>.</a:t>
            </a:r>
          </a:p>
          <a:p>
            <a:pPr lvl="0"/>
            <a:r>
              <a:rPr lang="en-US" dirty="0" smtClean="0"/>
              <a:t>In </a:t>
            </a:r>
            <a:r>
              <a:rPr lang="en-US" dirty="0"/>
              <a:t>the real world, it is often difficult to get cost information for people resources because </a:t>
            </a:r>
            <a:r>
              <a:rPr lang="en-US" dirty="0" smtClean="0"/>
              <a:t>this information </a:t>
            </a:r>
            <a:r>
              <a:rPr lang="en-US" dirty="0"/>
              <a:t>is usually considered confidential</a:t>
            </a:r>
            <a:r>
              <a:rPr lang="en-US" dirty="0" smtClean="0"/>
              <a:t>.</a:t>
            </a:r>
          </a:p>
          <a:p>
            <a:pPr lvl="0"/>
            <a:r>
              <a:rPr lang="en-US" dirty="0" smtClean="0"/>
              <a:t>As </a:t>
            </a:r>
            <a:r>
              <a:rPr lang="en-US" dirty="0"/>
              <a:t>a project manager, it is important that </a:t>
            </a:r>
            <a:r>
              <a:rPr lang="en-US" dirty="0" smtClean="0"/>
              <a:t>you are </a:t>
            </a:r>
            <a:r>
              <a:rPr lang="en-US" dirty="0"/>
              <a:t>aware of the limitations of your project schedule because of the information available </a:t>
            </a:r>
            <a:r>
              <a:rPr lang="en-US" dirty="0" smtClean="0"/>
              <a:t>to you</a:t>
            </a:r>
            <a:r>
              <a:rPr lang="en-US" dirty="0"/>
              <a:t>, and that you communicate these limitations to your project team and management</a:t>
            </a:r>
            <a:r>
              <a:rPr lang="en-US" dirty="0" smtClean="0"/>
              <a:t>.</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spTree>
    <p:extLst>
      <p:ext uri="{BB962C8B-B14F-4D97-AF65-F5344CB8AC3E}">
        <p14:creationId xmlns:p14="http://schemas.microsoft.com/office/powerpoint/2010/main" val="1923106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Resource Pay Rates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0" indent="0">
              <a:buNone/>
            </a:pPr>
            <a:r>
              <a:rPr lang="en-US" dirty="0"/>
              <a:t>Knowing resource cost information will help you to take full advantage of the cost management features of Microsoft Project.</a:t>
            </a:r>
          </a:p>
          <a:p>
            <a:pPr marL="0" lvl="0" indent="0">
              <a:buNone/>
            </a:pPr>
            <a:r>
              <a:rPr lang="en-US" dirty="0" smtClean="0"/>
              <a:t>Some </a:t>
            </a:r>
            <a:r>
              <a:rPr lang="en-US" dirty="0"/>
              <a:t>suggested methods of inserting </a:t>
            </a:r>
            <a:r>
              <a:rPr lang="en-US" dirty="0" smtClean="0"/>
              <a:t>rate </a:t>
            </a:r>
            <a:r>
              <a:rPr lang="en-US" dirty="0"/>
              <a:t>costs without using actual pay rates are as follows</a:t>
            </a:r>
            <a:r>
              <a:rPr lang="en-US" dirty="0" smtClean="0"/>
              <a:t>:</a:t>
            </a:r>
            <a:endParaRPr lang="en-US" dirty="0"/>
          </a:p>
          <a:p>
            <a:r>
              <a:rPr lang="en-US" dirty="0" smtClean="0"/>
              <a:t>Use </a:t>
            </a:r>
            <a:r>
              <a:rPr lang="en-US" dirty="0"/>
              <a:t>publicly available salary data, such as from the Federal Bureau of Labor </a:t>
            </a:r>
            <a:r>
              <a:rPr lang="en-US" dirty="0" smtClean="0"/>
              <a:t>and Statistics.</a:t>
            </a:r>
          </a:p>
          <a:p>
            <a:r>
              <a:rPr lang="en-US" dirty="0"/>
              <a:t>Ask for an average salary rate from the accounting department for various skill </a:t>
            </a:r>
            <a:r>
              <a:rPr lang="en-US" dirty="0" smtClean="0"/>
              <a:t>sets (</a:t>
            </a:r>
            <a:r>
              <a:rPr lang="en-US" dirty="0"/>
              <a:t>i.e., model maker, administrative, production lead).</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spTree>
    <p:extLst>
      <p:ext uri="{BB962C8B-B14F-4D97-AF65-F5344CB8AC3E}">
        <p14:creationId xmlns:p14="http://schemas.microsoft.com/office/powerpoint/2010/main" val="3933305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Resource Pay Rates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0" indent="0">
              <a:buNone/>
            </a:pPr>
            <a:r>
              <a:rPr lang="en-US" dirty="0"/>
              <a:t>As a project manager, tracking and managing cost information may be a significant part </a:t>
            </a:r>
            <a:r>
              <a:rPr lang="en-US" dirty="0" smtClean="0"/>
              <a:t>of your </a:t>
            </a:r>
            <a:r>
              <a:rPr lang="en-US" dirty="0"/>
              <a:t>project responsibilities</a:t>
            </a:r>
            <a:r>
              <a:rPr lang="en-US" dirty="0" smtClean="0"/>
              <a:t>.</a:t>
            </a:r>
          </a:p>
          <a:p>
            <a:pPr marL="0" indent="0">
              <a:buNone/>
            </a:pPr>
            <a:r>
              <a:rPr lang="en-US" dirty="0" smtClean="0"/>
              <a:t>Understanding </a:t>
            </a:r>
            <a:r>
              <a:rPr lang="en-US" dirty="0"/>
              <a:t>the cost details of your project will allow you </a:t>
            </a:r>
            <a:r>
              <a:rPr lang="en-US" dirty="0" smtClean="0"/>
              <a:t>to stay </a:t>
            </a:r>
            <a:r>
              <a:rPr lang="en-US" dirty="0"/>
              <a:t>on top of such key information as:</a:t>
            </a:r>
          </a:p>
          <a:p>
            <a:r>
              <a:rPr lang="en-US" dirty="0" smtClean="0"/>
              <a:t>The </a:t>
            </a:r>
            <a:r>
              <a:rPr lang="en-US" dirty="0"/>
              <a:t>expected total cost of the project</a:t>
            </a:r>
          </a:p>
          <a:p>
            <a:r>
              <a:rPr lang="en-US" dirty="0" smtClean="0"/>
              <a:t>Resource </a:t>
            </a:r>
            <a:r>
              <a:rPr lang="en-US" dirty="0"/>
              <a:t>costs over the life of the project</a:t>
            </a:r>
          </a:p>
          <a:p>
            <a:r>
              <a:rPr lang="en-US" dirty="0" smtClean="0"/>
              <a:t>Possible </a:t>
            </a:r>
            <a:r>
              <a:rPr lang="en-US" dirty="0"/>
              <a:t>cost savings from using one resource versus another</a:t>
            </a:r>
          </a:p>
          <a:p>
            <a:r>
              <a:rPr lang="en-US" dirty="0" smtClean="0"/>
              <a:t>The </a:t>
            </a:r>
            <a:r>
              <a:rPr lang="en-US" dirty="0"/>
              <a:t>rate of spending in relation to the length of the project</a:t>
            </a:r>
          </a:p>
          <a:p>
            <a:pPr marL="0" indent="0">
              <a:buNone/>
            </a:pPr>
            <a:r>
              <a:rPr lang="en-US" dirty="0"/>
              <a:t>These and other cost limits often drive the scope of your project and could become critical </a:t>
            </a:r>
            <a:r>
              <a:rPr lang="en-US" dirty="0" smtClean="0"/>
              <a:t>to project </a:t>
            </a:r>
            <a:r>
              <a:rPr lang="en-US" dirty="0"/>
              <a:t>decisions that you will make.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3316122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Enter Resource Cost Information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endParaRPr lang="en-US" dirty="0" smtClean="0"/>
          </a:p>
          <a:p>
            <a:r>
              <a:rPr lang="en-US" dirty="0" smtClean="0"/>
              <a:t>GET </a:t>
            </a:r>
            <a:r>
              <a:rPr lang="en-US" dirty="0"/>
              <a:t>READY. </a:t>
            </a:r>
            <a:r>
              <a:rPr lang="en-US" dirty="0"/>
              <a:t>USE the </a:t>
            </a:r>
            <a:r>
              <a:rPr lang="en-US" i="1" dirty="0"/>
              <a:t>Tailspin Remote Drone 2</a:t>
            </a:r>
            <a:r>
              <a:rPr lang="en-US" dirty="0"/>
              <a:t> project schedule you saved in the </a:t>
            </a:r>
            <a:r>
              <a:rPr lang="en-US" dirty="0" smtClean="0"/>
              <a:t>previous exercise</a:t>
            </a:r>
            <a:r>
              <a:rPr lang="en-US" dirty="0"/>
              <a:t>. </a:t>
            </a:r>
            <a:endParaRPr lang="en-US" dirty="0"/>
          </a:p>
          <a:p>
            <a:pPr marL="457200" lvl="0" indent="-457200">
              <a:buFont typeface="+mj-lt"/>
              <a:buAutoNum type="arabicPeriod"/>
            </a:pPr>
            <a:r>
              <a:rPr lang="en-US" dirty="0"/>
              <a:t>In the Resource Sheet, click the Std. (Standard) Rate field for resource 1</a:t>
            </a:r>
            <a:r>
              <a:rPr lang="en-US" dirty="0" smtClean="0"/>
              <a:t>, Jamie </a:t>
            </a:r>
            <a:r>
              <a:rPr lang="en-US" dirty="0"/>
              <a:t>Reding</a:t>
            </a:r>
            <a:r>
              <a:rPr lang="en-US" dirty="0" smtClean="0"/>
              <a:t>.</a:t>
            </a:r>
          </a:p>
          <a:p>
            <a:pPr marL="457200" lvl="0" indent="-457200">
              <a:buFont typeface="+mj-lt"/>
              <a:buAutoNum type="arabicPeriod"/>
            </a:pPr>
            <a:r>
              <a:rPr lang="en-US" dirty="0" smtClean="0"/>
              <a:t>Key </a:t>
            </a:r>
            <a:r>
              <a:rPr lang="en-US" dirty="0"/>
              <a:t>1500/w and press Enter. Jamie’s standard weekly rate of $1,500 appears </a:t>
            </a:r>
            <a:r>
              <a:rPr lang="en-US" dirty="0" smtClean="0"/>
              <a:t>in the </a:t>
            </a:r>
            <a:r>
              <a:rPr lang="en-US" dirty="0"/>
              <a:t>Std. Rate column.</a:t>
            </a:r>
          </a:p>
          <a:p>
            <a:pPr marL="457200" lvl="0" indent="-457200">
              <a:buFont typeface="+mj-lt"/>
              <a:buAutoNum type="arabicPeriod"/>
            </a:pPr>
            <a:r>
              <a:rPr lang="en-US" dirty="0" smtClean="0"/>
              <a:t>In </a:t>
            </a:r>
            <a:r>
              <a:rPr lang="en-US" dirty="0"/>
              <a:t>the Std. Rate column for resource 2, Scott Seely, key 22.50/h and press Enter</a:t>
            </a:r>
            <a:r>
              <a:rPr lang="en-US" dirty="0" smtClean="0"/>
              <a:t>. Scott’s </a:t>
            </a:r>
            <a:r>
              <a:rPr lang="en-US" dirty="0"/>
              <a:t>standard hourly rate of $22.50 appears in the Std. Rate column.</a:t>
            </a:r>
          </a:p>
          <a:p>
            <a:pPr marL="457200" lvl="0" indent="-457200">
              <a:buFont typeface="+mj-lt"/>
              <a:buAutoNum type="arabicPeriod"/>
            </a:pP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Tree>
    <p:extLst>
      <p:ext uri="{BB962C8B-B14F-4D97-AF65-F5344CB8AC3E}">
        <p14:creationId xmlns:p14="http://schemas.microsoft.com/office/powerpoint/2010/main" val="3717199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Enter Resource Cost Information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4"/>
            </a:pPr>
            <a:endParaRPr lang="en-US" dirty="0" smtClean="0"/>
          </a:p>
          <a:p>
            <a:pPr marL="457200" indent="-457200">
              <a:buFont typeface="+mj-lt"/>
              <a:buAutoNum type="arabicPeriod" startAt="4"/>
            </a:pPr>
            <a:r>
              <a:rPr lang="en-US" dirty="0" smtClean="0"/>
              <a:t>Widen </a:t>
            </a:r>
            <a:r>
              <a:rPr lang="en-US" dirty="0"/>
              <a:t>the Std. Rate column by moving the mouse pointer to the vertical divider line between the Std. Rate column and </a:t>
            </a:r>
            <a:r>
              <a:rPr lang="en-US" dirty="0" err="1"/>
              <a:t>Ovt</a:t>
            </a:r>
            <a:r>
              <a:rPr lang="en-US" dirty="0"/>
              <a:t>. Rate column. Double‐click on the divider line. This is called Auto‐fitting. Your screen should look similar to </a:t>
            </a:r>
            <a:r>
              <a:rPr lang="en-US" dirty="0" smtClean="0"/>
              <a:t>the figure below.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pic>
        <p:nvPicPr>
          <p:cNvPr id="8" name="Picture 7"/>
          <p:cNvPicPr>
            <a:picLocks noChangeAspect="1"/>
          </p:cNvPicPr>
          <p:nvPr/>
        </p:nvPicPr>
        <p:blipFill>
          <a:blip r:embed="rId3"/>
          <a:stretch>
            <a:fillRect/>
          </a:stretch>
        </p:blipFill>
        <p:spPr>
          <a:xfrm>
            <a:off x="1615099" y="3886200"/>
            <a:ext cx="5913802" cy="1414463"/>
          </a:xfrm>
          <a:prstGeom prst="rect">
            <a:avLst/>
          </a:prstGeom>
        </p:spPr>
      </p:pic>
    </p:spTree>
    <p:extLst>
      <p:ext uri="{BB962C8B-B14F-4D97-AF65-F5344CB8AC3E}">
        <p14:creationId xmlns:p14="http://schemas.microsoft.com/office/powerpoint/2010/main" val="1673952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Enter Resource Cost Information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startAt="5"/>
            </a:pPr>
            <a:r>
              <a:rPr lang="en-US" dirty="0"/>
              <a:t>Enter the </a:t>
            </a:r>
            <a:r>
              <a:rPr lang="en-US" dirty="0" smtClean="0"/>
              <a:t>standard </a:t>
            </a:r>
            <a:r>
              <a:rPr lang="en-US" dirty="0"/>
              <a:t>pay rates for the remaining </a:t>
            </a:r>
            <a:r>
              <a:rPr lang="en-US" dirty="0" smtClean="0"/>
              <a:t>resources (see next slide for additional resources/rates to enter):</a:t>
            </a:r>
          </a:p>
          <a:p>
            <a:pPr marL="628650" lvl="1" indent="0">
              <a:buNone/>
            </a:pPr>
            <a:r>
              <a:rPr lang="en-US" b="1" dirty="0"/>
              <a:t>Resource </a:t>
            </a:r>
            <a:r>
              <a:rPr lang="en-US" b="1" dirty="0" smtClean="0"/>
              <a:t>Name			Standard </a:t>
            </a:r>
            <a:r>
              <a:rPr lang="en-US" b="1" dirty="0"/>
              <a:t>Rate</a:t>
            </a:r>
          </a:p>
          <a:p>
            <a:pPr marL="628650" lvl="1" indent="0">
              <a:buNone/>
            </a:pPr>
            <a:r>
              <a:rPr lang="en-US" dirty="0"/>
              <a:t>Jeff </a:t>
            </a:r>
            <a:r>
              <a:rPr lang="en-US" dirty="0" smtClean="0"/>
              <a:t>Pike				1000/w</a:t>
            </a:r>
            <a:endParaRPr lang="en-US" dirty="0"/>
          </a:p>
          <a:p>
            <a:pPr marL="628650" lvl="1" indent="0">
              <a:buNone/>
            </a:pPr>
            <a:r>
              <a:rPr lang="en-US" dirty="0"/>
              <a:t>Judy </a:t>
            </a:r>
            <a:r>
              <a:rPr lang="en-US" dirty="0" smtClean="0"/>
              <a:t>Lew				29.50/h</a:t>
            </a:r>
            <a:endParaRPr lang="en-US" dirty="0"/>
          </a:p>
          <a:p>
            <a:pPr marL="628650" lvl="1" indent="0">
              <a:buNone/>
            </a:pPr>
            <a:r>
              <a:rPr lang="en-US" dirty="0"/>
              <a:t>Brenda </a:t>
            </a:r>
            <a:r>
              <a:rPr lang="en-US" dirty="0" smtClean="0"/>
              <a:t>Diaz			19.75/h</a:t>
            </a:r>
            <a:endParaRPr lang="en-US" dirty="0"/>
          </a:p>
          <a:p>
            <a:pPr marL="628650" lvl="1" indent="0">
              <a:buNone/>
            </a:pPr>
            <a:r>
              <a:rPr lang="en-US" dirty="0"/>
              <a:t>Brad </a:t>
            </a:r>
            <a:r>
              <a:rPr lang="en-US" dirty="0" smtClean="0"/>
              <a:t>Sutton			16.50/h</a:t>
            </a:r>
            <a:endParaRPr lang="en-US" dirty="0"/>
          </a:p>
          <a:p>
            <a:pPr marL="628650" lvl="1" indent="0">
              <a:buNone/>
            </a:pPr>
            <a:r>
              <a:rPr lang="en-US" dirty="0"/>
              <a:t>Annette </a:t>
            </a:r>
            <a:r>
              <a:rPr lang="en-US" dirty="0" smtClean="0"/>
              <a:t>Hill			20.00/h</a:t>
            </a:r>
            <a:endParaRPr lang="en-US" dirty="0"/>
          </a:p>
          <a:p>
            <a:pPr marL="628650" lvl="1" indent="0">
              <a:buNone/>
            </a:pPr>
            <a:r>
              <a:rPr lang="en-US" dirty="0"/>
              <a:t>Ryan </a:t>
            </a:r>
            <a:r>
              <a:rPr lang="en-US" dirty="0" err="1" smtClean="0"/>
              <a:t>Ihrig</a:t>
            </a:r>
            <a:r>
              <a:rPr lang="en-US" dirty="0" smtClean="0"/>
              <a:t>			16.00/h</a:t>
            </a:r>
            <a:endParaRPr lang="en-US" dirty="0"/>
          </a:p>
          <a:p>
            <a:pPr marL="628650" lvl="1" indent="0">
              <a:buNone/>
            </a:pPr>
            <a:r>
              <a:rPr lang="en-US" dirty="0"/>
              <a:t>Yan </a:t>
            </a:r>
            <a:r>
              <a:rPr lang="en-US" dirty="0" smtClean="0"/>
              <a:t>Li				28.50/h</a:t>
            </a:r>
            <a:endParaRPr lang="en-US" dirty="0"/>
          </a:p>
          <a:p>
            <a:pPr marL="628650" lvl="1" indent="0">
              <a:buNone/>
            </a:pPr>
            <a:r>
              <a:rPr lang="en-US" dirty="0"/>
              <a:t>Model </a:t>
            </a:r>
            <a:r>
              <a:rPr lang="en-US" dirty="0" smtClean="0"/>
              <a:t>technician			16.50/h</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spTree>
    <p:extLst>
      <p:ext uri="{BB962C8B-B14F-4D97-AF65-F5344CB8AC3E}">
        <p14:creationId xmlns:p14="http://schemas.microsoft.com/office/powerpoint/2010/main" val="1749516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Enter Resource Cost Information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61963" lvl="0" indent="0">
              <a:buNone/>
            </a:pPr>
            <a:r>
              <a:rPr lang="en-US" dirty="0" smtClean="0"/>
              <a:t>Continue entering </a:t>
            </a:r>
            <a:r>
              <a:rPr lang="en-US" dirty="0"/>
              <a:t>the </a:t>
            </a:r>
            <a:r>
              <a:rPr lang="en-US" dirty="0" smtClean="0"/>
              <a:t>standard </a:t>
            </a:r>
            <a:r>
              <a:rPr lang="en-US" dirty="0"/>
              <a:t>pay rates for the remaining resources</a:t>
            </a:r>
            <a:r>
              <a:rPr lang="en-US" dirty="0" smtClean="0"/>
              <a:t>:</a:t>
            </a:r>
          </a:p>
          <a:p>
            <a:pPr marL="628650" lvl="1" indent="0">
              <a:buNone/>
            </a:pPr>
            <a:r>
              <a:rPr lang="en-US" b="1" dirty="0"/>
              <a:t>Resource </a:t>
            </a:r>
            <a:r>
              <a:rPr lang="en-US" b="1" dirty="0" smtClean="0"/>
              <a:t>Name			Standard </a:t>
            </a:r>
            <a:r>
              <a:rPr lang="en-US" b="1" dirty="0"/>
              <a:t>Rate</a:t>
            </a:r>
          </a:p>
          <a:p>
            <a:pPr marL="628650" lvl="1" indent="0">
              <a:buNone/>
            </a:pPr>
            <a:r>
              <a:rPr lang="en-US" dirty="0" smtClean="0"/>
              <a:t>Digital camera			300/w</a:t>
            </a:r>
            <a:endParaRPr lang="en-US" dirty="0"/>
          </a:p>
          <a:p>
            <a:pPr marL="628650" lvl="1" indent="0">
              <a:buNone/>
            </a:pPr>
            <a:r>
              <a:rPr lang="en-US" dirty="0" smtClean="0"/>
              <a:t>Anemometer			20/w</a:t>
            </a:r>
            <a:endParaRPr lang="en-US" dirty="0"/>
          </a:p>
          <a:p>
            <a:pPr marL="628650" lvl="1" indent="0">
              <a:buNone/>
            </a:pPr>
            <a:r>
              <a:rPr lang="en-US" dirty="0"/>
              <a:t>Safety </a:t>
            </a:r>
            <a:r>
              <a:rPr lang="en-US" dirty="0" smtClean="0"/>
              <a:t>tether			5/w</a:t>
            </a:r>
            <a:endParaRPr lang="en-US" dirty="0"/>
          </a:p>
          <a:p>
            <a:pPr marL="628650" lvl="1" indent="0">
              <a:buNone/>
            </a:pPr>
            <a:r>
              <a:rPr lang="en-US" dirty="0" smtClean="0"/>
              <a:t>Clipboards			0</a:t>
            </a:r>
            <a:endParaRPr lang="en-US" dirty="0"/>
          </a:p>
          <a:p>
            <a:pPr marL="628650" lvl="1" indent="0">
              <a:buNone/>
            </a:pPr>
            <a:r>
              <a:rPr lang="en-US" dirty="0"/>
              <a:t>Large Conference </a:t>
            </a:r>
            <a:r>
              <a:rPr lang="en-US" dirty="0" smtClean="0"/>
              <a:t>Room		0</a:t>
            </a:r>
            <a:endParaRPr lang="en-US" dirty="0"/>
          </a:p>
          <a:p>
            <a:pPr marL="628650" lvl="1" indent="0">
              <a:buNone/>
            </a:pPr>
            <a:r>
              <a:rPr lang="en-US" dirty="0"/>
              <a:t>Small Conference </a:t>
            </a:r>
            <a:r>
              <a:rPr lang="en-US" dirty="0" smtClean="0"/>
              <a:t>Room		0</a:t>
            </a:r>
            <a:endParaRPr lang="en-US" dirty="0"/>
          </a:p>
          <a:p>
            <a:pPr marL="628650" lvl="1" indent="0">
              <a:buNone/>
            </a:pPr>
            <a:r>
              <a:rPr lang="en-US" dirty="0"/>
              <a:t>SD </a:t>
            </a:r>
            <a:r>
              <a:rPr lang="en-US" dirty="0" smtClean="0"/>
              <a:t>Card				12</a:t>
            </a:r>
            <a:endParaRPr lang="en-US" dirty="0"/>
          </a:p>
          <a:p>
            <a:pPr marL="628650" lvl="1" indent="0">
              <a:buNone/>
            </a:pPr>
            <a:r>
              <a:rPr lang="en-US" dirty="0"/>
              <a:t>Printer </a:t>
            </a:r>
            <a:r>
              <a:rPr lang="en-US" dirty="0" smtClean="0"/>
              <a:t>Paper			4</a:t>
            </a:r>
          </a:p>
          <a:p>
            <a:pPr marL="457200" lvl="0" indent="-457200">
              <a:buFont typeface="+mj-lt"/>
              <a:buAutoNum type="arabicPeriod" startAt="5"/>
            </a:pP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spTree>
    <p:extLst>
      <p:ext uri="{BB962C8B-B14F-4D97-AF65-F5344CB8AC3E}">
        <p14:creationId xmlns:p14="http://schemas.microsoft.com/office/powerpoint/2010/main" val="2568421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Enter Resource Cost Information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6"/>
            </a:pPr>
            <a:r>
              <a:rPr lang="en-US" dirty="0" smtClean="0"/>
              <a:t>Your </a:t>
            </a:r>
            <a:r>
              <a:rPr lang="en-US" dirty="0"/>
              <a:t>screen should look similar to </a:t>
            </a:r>
            <a:r>
              <a:rPr lang="en-US" dirty="0" smtClean="0"/>
              <a:t>the figure below.</a:t>
            </a:r>
          </a:p>
          <a:p>
            <a:pPr marL="457200" indent="-457200">
              <a:buFont typeface="+mj-lt"/>
              <a:buAutoNum type="arabicPeriod" startAt="6"/>
            </a:pPr>
            <a:endParaRPr lang="en-US" dirty="0"/>
          </a:p>
          <a:p>
            <a:pPr marL="457200" indent="-457200">
              <a:buFont typeface="+mj-lt"/>
              <a:buAutoNum type="arabicPeriod" startAt="6"/>
            </a:pPr>
            <a:endParaRPr lang="en-US" dirty="0" smtClean="0"/>
          </a:p>
          <a:p>
            <a:pPr marL="457200" indent="-457200">
              <a:buFont typeface="+mj-lt"/>
              <a:buAutoNum type="arabicPeriod" startAt="6"/>
            </a:pPr>
            <a:endParaRPr lang="en-US" dirty="0"/>
          </a:p>
          <a:p>
            <a:pPr marL="457200" indent="-457200">
              <a:buFont typeface="+mj-lt"/>
              <a:buAutoNum type="arabicPeriod" startAt="6"/>
            </a:pPr>
            <a:endParaRPr lang="en-US" dirty="0" smtClean="0"/>
          </a:p>
          <a:p>
            <a:pPr marL="457200" indent="-457200">
              <a:buFont typeface="+mj-lt"/>
              <a:buAutoNum type="arabicPeriod" startAt="6"/>
            </a:pPr>
            <a:endParaRPr lang="en-US" dirty="0"/>
          </a:p>
          <a:p>
            <a:pPr marL="457200" indent="-457200">
              <a:buFont typeface="+mj-lt"/>
              <a:buAutoNum type="arabicPeriod" startAt="6"/>
            </a:pPr>
            <a:endParaRPr lang="en-US" dirty="0"/>
          </a:p>
          <a:p>
            <a:pPr marL="457200" indent="-457200">
              <a:buFont typeface="+mj-lt"/>
              <a:buAutoNum type="arabicPeriod" startAt="6"/>
            </a:pPr>
            <a:endParaRPr lang="en-US" dirty="0" smtClean="0"/>
          </a:p>
          <a:p>
            <a:pPr marL="457200" indent="-457200">
              <a:buFont typeface="+mj-lt"/>
              <a:buAutoNum type="arabicPeriod" startAt="6"/>
            </a:pPr>
            <a:endParaRPr lang="en-US" dirty="0"/>
          </a:p>
          <a:p>
            <a:pPr marL="457200" indent="-457200">
              <a:buFont typeface="+mj-lt"/>
              <a:buAutoNum type="arabicPeriod" startAt="6"/>
            </a:pPr>
            <a:r>
              <a:rPr lang="en-US" dirty="0" smtClean="0"/>
              <a:t>SAVE </a:t>
            </a:r>
            <a:r>
              <a:rPr lang="en-US" dirty="0"/>
              <a:t>the project schedule.</a:t>
            </a:r>
          </a:p>
          <a:p>
            <a:r>
              <a:rPr lang="en-US" dirty="0"/>
              <a:t>PAUSE. LEAVE the project schedule open </a:t>
            </a:r>
            <a:r>
              <a:rPr lang="en-US" dirty="0" smtClean="0"/>
              <a:t>for the </a:t>
            </a:r>
            <a:r>
              <a:rPr lang="en-US" dirty="0"/>
              <a:t>next exercise.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pic>
        <p:nvPicPr>
          <p:cNvPr id="4" name="Picture 3"/>
          <p:cNvPicPr>
            <a:picLocks noChangeAspect="1"/>
          </p:cNvPicPr>
          <p:nvPr/>
        </p:nvPicPr>
        <p:blipFill>
          <a:blip r:embed="rId3"/>
          <a:stretch>
            <a:fillRect/>
          </a:stretch>
        </p:blipFill>
        <p:spPr>
          <a:xfrm>
            <a:off x="2895600" y="1905000"/>
            <a:ext cx="4940768" cy="3276600"/>
          </a:xfrm>
          <a:prstGeom prst="rect">
            <a:avLst/>
          </a:prstGeom>
        </p:spPr>
      </p:pic>
    </p:spTree>
    <p:extLst>
      <p:ext uri="{BB962C8B-B14F-4D97-AF65-F5344CB8AC3E}">
        <p14:creationId xmlns:p14="http://schemas.microsoft.com/office/powerpoint/2010/main" val="1414853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Adjusting Resource Working Times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Microsoft Project 2016 uses resource working and nonworking times to schedule the tasks</a:t>
            </a:r>
            <a:r>
              <a:rPr lang="en-US" dirty="0" smtClean="0"/>
              <a:t>. You </a:t>
            </a:r>
            <a:r>
              <a:rPr lang="en-US" dirty="0"/>
              <a:t>should define these times prior to assigning them to tasks</a:t>
            </a:r>
            <a:r>
              <a:rPr lang="en-US" dirty="0" smtClean="0"/>
              <a:t>.</a:t>
            </a:r>
          </a:p>
          <a:p>
            <a:r>
              <a:rPr lang="en-US" dirty="0" smtClean="0"/>
              <a:t>Resource </a:t>
            </a:r>
            <a:r>
              <a:rPr lang="en-US" dirty="0"/>
              <a:t>working </a:t>
            </a:r>
            <a:r>
              <a:rPr lang="en-US" dirty="0" smtClean="0"/>
              <a:t>times apply </a:t>
            </a:r>
            <a:r>
              <a:rPr lang="en-US" dirty="0"/>
              <a:t>only to people and equipment (work) resources—not to material resources. </a:t>
            </a:r>
            <a:endParaRPr lang="en-US" dirty="0" smtClean="0"/>
          </a:p>
          <a:p>
            <a:r>
              <a:rPr lang="en-US" dirty="0"/>
              <a:t>When you establish work resources in your project schedule, a </a:t>
            </a:r>
            <a:r>
              <a:rPr lang="en-US" b="1" i="1" dirty="0"/>
              <a:t>resource calendar </a:t>
            </a:r>
            <a:r>
              <a:rPr lang="en-US" dirty="0" smtClean="0"/>
              <a:t>is automatically </a:t>
            </a:r>
            <a:r>
              <a:rPr lang="en-US" dirty="0"/>
              <a:t>created for each resource to define the resource’s working and </a:t>
            </a:r>
            <a:r>
              <a:rPr lang="en-US" dirty="0" smtClean="0"/>
              <a:t>nonworking time.</a:t>
            </a:r>
          </a:p>
          <a:p>
            <a:r>
              <a:rPr lang="en-US" dirty="0" smtClean="0"/>
              <a:t>The </a:t>
            </a:r>
            <a:r>
              <a:rPr lang="en-US" dirty="0"/>
              <a:t>resource calendar provides default working times for an entire project for </a:t>
            </a:r>
            <a:r>
              <a:rPr lang="en-US" dirty="0" smtClean="0"/>
              <a:t>a particular </a:t>
            </a:r>
            <a:r>
              <a:rPr lang="en-US" dirty="0"/>
              <a:t>resource. Typically, you will need to make changes to the individual </a:t>
            </a:r>
            <a:r>
              <a:rPr lang="en-US" dirty="0" smtClean="0"/>
              <a:t>resource calendars </a:t>
            </a:r>
            <a:r>
              <a:rPr lang="en-US" dirty="0"/>
              <a:t>to reflect vacation, flex‐time work schedules, or conference attendance.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spTree>
    <p:extLst>
      <p:ext uri="{BB962C8B-B14F-4D97-AF65-F5344CB8AC3E}">
        <p14:creationId xmlns:p14="http://schemas.microsoft.com/office/powerpoint/2010/main" val="2801902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2971800" cy="4505803"/>
          </a:xfrm>
        </p:spPr>
        <p:txBody>
          <a:bodyPr/>
          <a:lstStyle/>
          <a:p>
            <a:pPr lvl="0"/>
            <a:r>
              <a:rPr lang="en-US" dirty="0" smtClean="0"/>
              <a:t>Several </a:t>
            </a:r>
            <a:r>
              <a:rPr lang="en-US" dirty="0"/>
              <a:t>views </a:t>
            </a:r>
            <a:r>
              <a:rPr lang="en-US" dirty="0" smtClean="0"/>
              <a:t>are available in </a:t>
            </a:r>
            <a:r>
              <a:rPr lang="en-US" dirty="0"/>
              <a:t>Microsoft </a:t>
            </a:r>
            <a:r>
              <a:rPr lang="en-US" dirty="0" smtClean="0"/>
              <a:t>Project, including the </a:t>
            </a:r>
            <a:r>
              <a:rPr lang="en-US" dirty="0"/>
              <a:t>Resource Sheet </a:t>
            </a:r>
            <a:r>
              <a:rPr lang="en-US" dirty="0" smtClean="0"/>
              <a:t>view, shown here.</a:t>
            </a:r>
          </a:p>
          <a:p>
            <a:pPr lvl="0"/>
            <a:r>
              <a:rPr lang="en-US" dirty="0" smtClean="0">
                <a:latin typeface="Segoe"/>
                <a:ea typeface="ＭＳ ゴシック"/>
              </a:rPr>
              <a:t>Project </a:t>
            </a:r>
            <a:r>
              <a:rPr lang="en-US" b="1" i="1" dirty="0" smtClean="0">
                <a:latin typeface="Segoe"/>
                <a:ea typeface="ＭＳ ゴシック"/>
              </a:rPr>
              <a:t>resources</a:t>
            </a:r>
            <a:r>
              <a:rPr lang="en-US" dirty="0" smtClean="0">
                <a:latin typeface="Segoe"/>
                <a:ea typeface="ＭＳ ゴシック"/>
              </a:rPr>
              <a:t> are the people</a:t>
            </a:r>
            <a:r>
              <a:rPr lang="en-US" dirty="0">
                <a:latin typeface="Segoe"/>
                <a:ea typeface="ＭＳ ゴシック"/>
              </a:rPr>
              <a:t>, equipment, materials, and money used to complete the tasks in a project.</a:t>
            </a:r>
            <a:endParaRPr lang="en-US" b="0" i="0" u="none" strike="noStrike" baseline="0" dirty="0">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8" name="Picture 7"/>
          <p:cNvPicPr>
            <a:picLocks noChangeAspect="1"/>
          </p:cNvPicPr>
          <p:nvPr/>
        </p:nvPicPr>
        <p:blipFill>
          <a:blip r:embed="rId3"/>
          <a:stretch>
            <a:fillRect/>
          </a:stretch>
        </p:blipFill>
        <p:spPr>
          <a:xfrm>
            <a:off x="3562853" y="1590197"/>
            <a:ext cx="4742947" cy="4436430"/>
          </a:xfrm>
          <a:prstGeom prst="rect">
            <a:avLst/>
          </a:prstGeom>
        </p:spPr>
      </p:pic>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Nonworking Times for an Individual Work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a:t>USE the </a:t>
            </a:r>
            <a:r>
              <a:rPr lang="en-US" i="1" dirty="0"/>
              <a:t>Tailspin Remote Drone 2</a:t>
            </a:r>
            <a:r>
              <a:rPr lang="en-US" dirty="0"/>
              <a:t> project schedule you saved in the </a:t>
            </a:r>
            <a:r>
              <a:rPr lang="en-US" dirty="0" smtClean="0"/>
              <a:t>previous exercise</a:t>
            </a:r>
            <a:r>
              <a:rPr lang="en-US" dirty="0"/>
              <a:t>. </a:t>
            </a:r>
            <a:endParaRPr lang="en-US" dirty="0"/>
          </a:p>
          <a:p>
            <a:pPr marL="457200" lvl="0" indent="-457200">
              <a:buFont typeface="+mj-lt"/>
              <a:buAutoNum type="arabicPeriod"/>
            </a:pPr>
            <a:r>
              <a:rPr lang="en-US" dirty="0" smtClean="0"/>
              <a:t>Click </a:t>
            </a:r>
            <a:r>
              <a:rPr lang="en-US" dirty="0"/>
              <a:t>the Project tab and then click Change Working Time. The Change </a:t>
            </a:r>
            <a:r>
              <a:rPr lang="en-US" dirty="0" smtClean="0"/>
              <a:t>Working Time </a:t>
            </a:r>
            <a:r>
              <a:rPr lang="en-US" dirty="0"/>
              <a:t>dialog box appears.</a:t>
            </a:r>
          </a:p>
          <a:p>
            <a:pPr marL="457200" lvl="0" indent="-457200">
              <a:buFont typeface="+mj-lt"/>
              <a:buAutoNum type="arabicPeriod"/>
            </a:pPr>
            <a:r>
              <a:rPr lang="en-US" dirty="0" smtClean="0"/>
              <a:t>In </a:t>
            </a:r>
            <a:r>
              <a:rPr lang="en-US" dirty="0"/>
              <a:t>the For Calendar box, select Jamie Reding. Jamie Reding’s resource </a:t>
            </a:r>
            <a:r>
              <a:rPr lang="en-US" dirty="0" smtClean="0"/>
              <a:t>calendar appears </a:t>
            </a:r>
            <a:r>
              <a:rPr lang="en-US" dirty="0"/>
              <a:t>in the Change Working Time dialog box.</a:t>
            </a:r>
          </a:p>
          <a:p>
            <a:pPr marL="457200" lvl="0" indent="-457200">
              <a:buFont typeface="+mj-lt"/>
              <a:buAutoNum type="arabicPeriod"/>
            </a:pPr>
            <a:r>
              <a:rPr lang="en-US" dirty="0" smtClean="0"/>
              <a:t>Slide </a:t>
            </a:r>
            <a:r>
              <a:rPr lang="en-US" dirty="0"/>
              <a:t>the button next to the calendar until the calendar is on January 2019.</a:t>
            </a:r>
          </a:p>
          <a:p>
            <a:pPr marL="457200" lvl="0" indent="-457200">
              <a:buFont typeface="+mj-lt"/>
              <a:buAutoNum type="arabicPeriod"/>
            </a:pPr>
            <a:r>
              <a:rPr lang="en-US" dirty="0" smtClean="0"/>
              <a:t>Select </a:t>
            </a:r>
            <a:r>
              <a:rPr lang="en-US" dirty="0"/>
              <a:t>the dates January 14 and 15.</a:t>
            </a:r>
          </a:p>
          <a:p>
            <a:pPr marL="457200" lvl="0" indent="-457200">
              <a:buFont typeface="+mj-lt"/>
              <a:buAutoNum type="arabicPeriod"/>
            </a:pPr>
            <a:r>
              <a:rPr lang="en-US" dirty="0" smtClean="0"/>
              <a:t>In </a:t>
            </a:r>
            <a:r>
              <a:rPr lang="en-US" dirty="0"/>
              <a:t>the first Name field on the Exceptions tab, key Vacation Days.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spTree>
    <p:extLst>
      <p:ext uri="{BB962C8B-B14F-4D97-AF65-F5344CB8AC3E}">
        <p14:creationId xmlns:p14="http://schemas.microsoft.com/office/powerpoint/2010/main" val="3281844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dirty="0" smtClean="0">
                <a:effectLst/>
              </a:rPr>
              <a:t>Step-by-Step</a:t>
            </a:r>
            <a:r>
              <a:rPr lang="en-US" dirty="0">
                <a:effectLst/>
              </a:rPr>
              <a:t>: Establish Nonworking Times for an Individual Work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36288"/>
            <a:ext cx="2895600" cy="4572000"/>
          </a:xfrm>
        </p:spPr>
        <p:txBody>
          <a:bodyPr/>
          <a:lstStyle/>
          <a:p>
            <a:pPr marL="457200" indent="-457200">
              <a:buFont typeface="+mj-lt"/>
              <a:buAutoNum type="arabicPeriod" startAt="6"/>
            </a:pPr>
            <a:r>
              <a:rPr lang="en-US" sz="2000" dirty="0" smtClean="0"/>
              <a:t>Press </a:t>
            </a:r>
            <a:r>
              <a:rPr lang="en-US" sz="2000" dirty="0"/>
              <a:t>Enter. </a:t>
            </a:r>
            <a:r>
              <a:rPr lang="en-US" sz="2000" dirty="0" smtClean="0"/>
              <a:t>Your </a:t>
            </a:r>
            <a:r>
              <a:rPr lang="en-US" sz="2000" dirty="0"/>
              <a:t>screen should look similar to </a:t>
            </a:r>
            <a:r>
              <a:rPr lang="en-US" sz="2000" dirty="0" smtClean="0"/>
              <a:t>the figure shown here.	</a:t>
            </a:r>
            <a:endParaRPr lang="en-US" sz="2000" dirty="0"/>
          </a:p>
          <a:p>
            <a:pPr marL="457200" indent="-457200">
              <a:buFont typeface="+mj-lt"/>
              <a:buAutoNum type="arabicPeriod" startAt="7"/>
            </a:pPr>
            <a:r>
              <a:rPr lang="en-US" sz="2000" dirty="0" smtClean="0"/>
              <a:t>Click </a:t>
            </a:r>
            <a:r>
              <a:rPr lang="en-US" sz="2000" dirty="0"/>
              <a:t>OK to close the Change Working Time dialog box.</a:t>
            </a:r>
          </a:p>
          <a:p>
            <a:pPr marL="457200" indent="-457200">
              <a:buFont typeface="+mj-lt"/>
              <a:buAutoNum type="arabicPeriod" startAt="7"/>
            </a:pPr>
            <a:r>
              <a:rPr lang="en-US" sz="2000" dirty="0" smtClean="0"/>
              <a:t>SAVE </a:t>
            </a:r>
            <a:r>
              <a:rPr lang="en-US" sz="2000" dirty="0"/>
              <a:t>the </a:t>
            </a:r>
            <a:r>
              <a:rPr lang="en-US" sz="2000" dirty="0" smtClean="0"/>
              <a:t>project schedule.</a:t>
            </a:r>
          </a:p>
          <a:p>
            <a:r>
              <a:rPr lang="en-US" sz="2000" dirty="0"/>
              <a:t>PAUSE. LEAVE </a:t>
            </a:r>
            <a:r>
              <a:rPr lang="en-US" sz="2000" dirty="0" smtClean="0"/>
              <a:t>the project schedule open </a:t>
            </a:r>
            <a:r>
              <a:rPr lang="en-US" sz="2000" dirty="0"/>
              <a:t>for the next exercise.</a:t>
            </a:r>
          </a:p>
          <a:p>
            <a:pPr>
              <a:buFont typeface="+mj-lt"/>
              <a:buAutoNum type="arabicPeriod"/>
            </a:pPr>
            <a:endParaRPr lang="en-US" sz="18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pic>
        <p:nvPicPr>
          <p:cNvPr id="4" name="Picture 3"/>
          <p:cNvPicPr>
            <a:picLocks noChangeAspect="1"/>
          </p:cNvPicPr>
          <p:nvPr/>
        </p:nvPicPr>
        <p:blipFill>
          <a:blip r:embed="rId3"/>
          <a:stretch>
            <a:fillRect/>
          </a:stretch>
        </p:blipFill>
        <p:spPr>
          <a:xfrm>
            <a:off x="3301757" y="1718185"/>
            <a:ext cx="5529146" cy="4191000"/>
          </a:xfrm>
          <a:prstGeom prst="rect">
            <a:avLst/>
          </a:prstGeom>
        </p:spPr>
      </p:pic>
    </p:spTree>
    <p:extLst>
      <p:ext uri="{BB962C8B-B14F-4D97-AF65-F5344CB8AC3E}">
        <p14:creationId xmlns:p14="http://schemas.microsoft.com/office/powerpoint/2010/main" val="3522885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Specific Work Schedules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In addition to specifying exception times for resources, you can </a:t>
            </a:r>
            <a:r>
              <a:rPr lang="en-US" dirty="0" smtClean="0"/>
              <a:t>set </a:t>
            </a:r>
            <a:r>
              <a:rPr lang="en-US" dirty="0"/>
              <a:t>up a specific </a:t>
            </a:r>
            <a:r>
              <a:rPr lang="en-US" dirty="0" smtClean="0"/>
              <a:t>work schedule </a:t>
            </a:r>
            <a:r>
              <a:rPr lang="en-US" dirty="0"/>
              <a:t>for any given resource</a:t>
            </a:r>
            <a:r>
              <a:rPr lang="en-US" dirty="0" smtClean="0"/>
              <a:t>.</a:t>
            </a:r>
          </a:p>
          <a:p>
            <a:r>
              <a:rPr lang="en-US" dirty="0"/>
              <a:t>If you need to edit several resource calendars in the same way (to handle a flex‐time </a:t>
            </a:r>
            <a:r>
              <a:rPr lang="en-US" dirty="0" smtClean="0"/>
              <a:t>schedule or </a:t>
            </a:r>
            <a:r>
              <a:rPr lang="en-US" dirty="0"/>
              <a:t>night shift, for example), you might find it easier to assign a different base calendar to </a:t>
            </a:r>
            <a:r>
              <a:rPr lang="en-US" dirty="0" smtClean="0"/>
              <a:t>this group </a:t>
            </a:r>
            <a:r>
              <a:rPr lang="en-US" dirty="0"/>
              <a:t>of resources</a:t>
            </a:r>
            <a:r>
              <a:rPr lang="en-US" dirty="0" smtClean="0"/>
              <a:t>.</a:t>
            </a:r>
          </a:p>
          <a:p>
            <a:r>
              <a:rPr lang="en-US" dirty="0"/>
              <a:t>A </a:t>
            </a:r>
            <a:r>
              <a:rPr lang="en-US" b="1" i="1" dirty="0"/>
              <a:t>base calendar </a:t>
            </a:r>
            <a:r>
              <a:rPr lang="en-US" dirty="0"/>
              <a:t>can be used as a task calendar, a project calendar, or </a:t>
            </a:r>
            <a:r>
              <a:rPr lang="en-US" dirty="0" smtClean="0"/>
              <a:t>a resource </a:t>
            </a:r>
            <a:r>
              <a:rPr lang="en-US" dirty="0"/>
              <a:t>calendar and specifies default working and nonworking times</a:t>
            </a:r>
            <a:r>
              <a:rPr lang="en-US" dirty="0" smtClean="0"/>
              <a:t>.</a:t>
            </a:r>
          </a:p>
          <a:p>
            <a:r>
              <a:rPr lang="en-US" dirty="0" smtClean="0"/>
              <a:t>Assigning </a:t>
            </a:r>
            <a:r>
              <a:rPr lang="en-US" dirty="0"/>
              <a:t>a </a:t>
            </a:r>
            <a:r>
              <a:rPr lang="en-US" dirty="0" smtClean="0"/>
              <a:t>different base </a:t>
            </a:r>
            <a:r>
              <a:rPr lang="en-US" dirty="0"/>
              <a:t>calendar is quicker than editing each individual resource calendar and it allows you </a:t>
            </a:r>
            <a:r>
              <a:rPr lang="en-US" dirty="0" smtClean="0"/>
              <a:t>to make </a:t>
            </a:r>
            <a:r>
              <a:rPr lang="en-US" dirty="0"/>
              <a:t>future project‐wide changes to a single base calendar (rather than editing each </a:t>
            </a:r>
            <a:r>
              <a:rPr lang="en-US" dirty="0" smtClean="0"/>
              <a:t>resource calendar </a:t>
            </a:r>
            <a:r>
              <a:rPr lang="en-US" dirty="0"/>
              <a:t>again).</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spTree>
    <p:extLst>
      <p:ext uri="{BB962C8B-B14F-4D97-AF65-F5344CB8AC3E}">
        <p14:creationId xmlns:p14="http://schemas.microsoft.com/office/powerpoint/2010/main" val="2396997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Specific Work Schedules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You can change a resource’s base calendar by opening the Change </a:t>
            </a:r>
            <a:r>
              <a:rPr lang="en-US" dirty="0" smtClean="0"/>
              <a:t>Working Time </a:t>
            </a:r>
            <a:r>
              <a:rPr lang="en-US" dirty="0"/>
              <a:t>dialog box from the Tools menu. In the For Calendar box, select the desired </a:t>
            </a:r>
            <a:r>
              <a:rPr lang="en-US" dirty="0" smtClean="0"/>
              <a:t>resource and </a:t>
            </a:r>
            <a:r>
              <a:rPr lang="en-US" dirty="0"/>
              <a:t>then in the Base Calendar box, select the desired base calendar</a:t>
            </a:r>
            <a:r>
              <a:rPr lang="en-US" dirty="0" smtClean="0"/>
              <a:t>.</a:t>
            </a:r>
          </a:p>
          <a:p>
            <a:r>
              <a:rPr lang="en-US" dirty="0" smtClean="0"/>
              <a:t>For </a:t>
            </a:r>
            <a:r>
              <a:rPr lang="en-US" dirty="0"/>
              <a:t>a group of </a:t>
            </a:r>
            <a:r>
              <a:rPr lang="en-US" dirty="0" smtClean="0"/>
              <a:t>resources that </a:t>
            </a:r>
            <a:r>
              <a:rPr lang="en-US" dirty="0"/>
              <a:t>will be using the same calendar, you can change the calendar directly in the Base </a:t>
            </a:r>
            <a:r>
              <a:rPr lang="en-US" dirty="0" smtClean="0"/>
              <a:t>Calendar column </a:t>
            </a:r>
            <a:r>
              <a:rPr lang="en-US" dirty="0"/>
              <a:t>of the Entry table in the Resource Sheet view</a:t>
            </a:r>
            <a:r>
              <a:rPr lang="en-US" dirty="0" smtClean="0"/>
              <a:t>.</a:t>
            </a:r>
          </a:p>
          <a:p>
            <a:r>
              <a:rPr lang="en-US" dirty="0" smtClean="0"/>
              <a:t>Microsoft </a:t>
            </a:r>
            <a:r>
              <a:rPr lang="en-US" dirty="0"/>
              <a:t>Project includes three </a:t>
            </a:r>
            <a:r>
              <a:rPr lang="en-US" dirty="0" smtClean="0"/>
              <a:t>base calendars</a:t>
            </a:r>
            <a:r>
              <a:rPr lang="en-US" dirty="0"/>
              <a:t>: Standard, 24 Hours, and Night Shift. You can customize these or use them as a </a:t>
            </a:r>
            <a:r>
              <a:rPr lang="en-US" dirty="0" smtClean="0"/>
              <a:t>basis for </a:t>
            </a:r>
            <a:r>
              <a:rPr lang="en-US" dirty="0"/>
              <a:t>your own base calendar.</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spTree>
    <p:extLst>
      <p:ext uri="{BB962C8B-B14F-4D97-AF65-F5344CB8AC3E}">
        <p14:creationId xmlns:p14="http://schemas.microsoft.com/office/powerpoint/2010/main" val="4083475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Establish a Specific Work Schedule for a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a:t>USE the </a:t>
            </a:r>
            <a:r>
              <a:rPr lang="en-US" i="1" dirty="0"/>
              <a:t>Tailspin Remote Drone 2</a:t>
            </a:r>
            <a:r>
              <a:rPr lang="en-US" dirty="0"/>
              <a:t> project schedule you saved in the </a:t>
            </a:r>
            <a:r>
              <a:rPr lang="en-US" dirty="0" smtClean="0"/>
              <a:t>previous exercise</a:t>
            </a:r>
            <a:r>
              <a:rPr lang="en-US" dirty="0"/>
              <a:t>. </a:t>
            </a:r>
            <a:endParaRPr lang="en-US" dirty="0"/>
          </a:p>
          <a:p>
            <a:pPr marL="457200" lvl="0" indent="-457200">
              <a:buFont typeface="+mj-lt"/>
              <a:buAutoNum type="arabicPeriod"/>
            </a:pPr>
            <a:r>
              <a:rPr lang="en-US" dirty="0"/>
              <a:t>Click the Project ribbon and then click Change Working Time to open the </a:t>
            </a:r>
            <a:r>
              <a:rPr lang="en-US" dirty="0" smtClean="0"/>
              <a:t>Change Working </a:t>
            </a:r>
            <a:r>
              <a:rPr lang="en-US" dirty="0"/>
              <a:t>Time dialog box.</a:t>
            </a:r>
          </a:p>
          <a:p>
            <a:pPr marL="457200" lvl="0" indent="-457200">
              <a:buFont typeface="+mj-lt"/>
              <a:buAutoNum type="arabicPeriod"/>
            </a:pPr>
            <a:r>
              <a:rPr lang="en-US" dirty="0" smtClean="0"/>
              <a:t>In </a:t>
            </a:r>
            <a:r>
              <a:rPr lang="en-US" dirty="0"/>
              <a:t>the For Calendar: box, select Scott Seely</a:t>
            </a:r>
            <a:r>
              <a:rPr lang="en-US" dirty="0" smtClean="0"/>
              <a:t>.</a:t>
            </a:r>
            <a:endParaRPr lang="en-US" dirty="0"/>
          </a:p>
          <a:p>
            <a:pPr marL="457200" lvl="0" indent="-457200">
              <a:buFont typeface="+mj-lt"/>
              <a:buAutoNum type="arabicPeriod"/>
            </a:pPr>
            <a:r>
              <a:rPr lang="en-US" dirty="0" smtClean="0"/>
              <a:t>Click </a:t>
            </a:r>
            <a:r>
              <a:rPr lang="en-US" dirty="0"/>
              <a:t>the Work Weeks tab.</a:t>
            </a:r>
          </a:p>
          <a:p>
            <a:pPr marL="457200" lvl="0" indent="-457200">
              <a:buFont typeface="+mj-lt"/>
              <a:buAutoNum type="arabicPeriod"/>
            </a:pPr>
            <a:r>
              <a:rPr lang="en-US" dirty="0" smtClean="0"/>
              <a:t>Click </a:t>
            </a:r>
            <a:r>
              <a:rPr lang="en-US" dirty="0"/>
              <a:t>the Details button. The Details dialog box appears.</a:t>
            </a:r>
          </a:p>
          <a:p>
            <a:pPr marL="457200" lvl="0" indent="-457200">
              <a:buFont typeface="+mj-lt"/>
              <a:buAutoNum type="arabicPeriod"/>
            </a:pPr>
            <a:r>
              <a:rPr lang="en-US" dirty="0" smtClean="0"/>
              <a:t>In </a:t>
            </a:r>
            <a:r>
              <a:rPr lang="en-US" dirty="0"/>
              <a:t>the Select Day(s): box, click and drag to select Monday </a:t>
            </a:r>
            <a:r>
              <a:rPr lang="en-US" dirty="0" smtClean="0"/>
              <a:t>through </a:t>
            </a:r>
            <a:r>
              <a:rPr lang="en-US" dirty="0"/>
              <a:t>Thursday</a:t>
            </a:r>
            <a:r>
              <a:rPr lang="en-US" dirty="0" smtClean="0"/>
              <a:t>.</a:t>
            </a:r>
          </a:p>
          <a:p>
            <a:pPr marL="457200" lvl="0" indent="-457200">
              <a:buFont typeface="+mj-lt"/>
              <a:buAutoNum type="arabicPeriod"/>
            </a:pPr>
            <a:r>
              <a:rPr lang="en-US" dirty="0"/>
              <a:t>Select the Set day(s) to these specific working times radio button.</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spTree>
    <p:extLst>
      <p:ext uri="{BB962C8B-B14F-4D97-AF65-F5344CB8AC3E}">
        <p14:creationId xmlns:p14="http://schemas.microsoft.com/office/powerpoint/2010/main" val="1933183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Establish a Specific Work Schedule for a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startAt="7"/>
            </a:pPr>
            <a:r>
              <a:rPr lang="en-US" sz="2000" dirty="0"/>
              <a:t>On line 1 of the Working Times box, click the 8:00am box and key 7am.</a:t>
            </a:r>
          </a:p>
          <a:p>
            <a:pPr marL="457200" lvl="0" indent="-457200">
              <a:buFont typeface="+mj-lt"/>
              <a:buAutoNum type="arabicPeriod" startAt="7"/>
            </a:pPr>
            <a:r>
              <a:rPr lang="en-US" sz="2000" dirty="0" smtClean="0"/>
              <a:t>On </a:t>
            </a:r>
            <a:r>
              <a:rPr lang="en-US" sz="2000" dirty="0"/>
              <a:t>line 2 of the Working Times box, click the 5:00pm box and key 6pm.</a:t>
            </a:r>
          </a:p>
          <a:p>
            <a:pPr marL="457200" lvl="0" indent="-457200">
              <a:buFont typeface="+mj-lt"/>
              <a:buAutoNum type="arabicPeriod" startAt="7"/>
            </a:pPr>
            <a:r>
              <a:rPr lang="en-US" sz="2000" dirty="0" smtClean="0"/>
              <a:t>Press </a:t>
            </a:r>
            <a:r>
              <a:rPr lang="en-US" sz="2000" dirty="0"/>
              <a:t>Enter to set your changes. Your screen should look similar 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pic>
        <p:nvPicPr>
          <p:cNvPr id="4" name="Picture 3"/>
          <p:cNvPicPr>
            <a:picLocks noChangeAspect="1"/>
          </p:cNvPicPr>
          <p:nvPr/>
        </p:nvPicPr>
        <p:blipFill>
          <a:blip r:embed="rId3"/>
          <a:stretch>
            <a:fillRect/>
          </a:stretch>
        </p:blipFill>
        <p:spPr>
          <a:xfrm>
            <a:off x="3581400" y="3279298"/>
            <a:ext cx="3790950" cy="2726368"/>
          </a:xfrm>
          <a:prstGeom prst="rect">
            <a:avLst/>
          </a:prstGeom>
        </p:spPr>
      </p:pic>
    </p:spTree>
    <p:extLst>
      <p:ext uri="{BB962C8B-B14F-4D97-AF65-F5344CB8AC3E}">
        <p14:creationId xmlns:p14="http://schemas.microsoft.com/office/powerpoint/2010/main" val="597024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Establish a Specific Work Schedule for a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startAt="10"/>
            </a:pPr>
            <a:r>
              <a:rPr lang="en-US" dirty="0"/>
              <a:t>In the Select Day(s): box, click Friday.</a:t>
            </a:r>
          </a:p>
          <a:p>
            <a:pPr marL="457200" lvl="0" indent="-457200">
              <a:buFont typeface="+mj-lt"/>
              <a:buAutoNum type="arabicPeriod" startAt="10"/>
            </a:pPr>
            <a:r>
              <a:rPr lang="en-US" dirty="0" smtClean="0"/>
              <a:t>Select </a:t>
            </a:r>
            <a:r>
              <a:rPr lang="en-US" dirty="0"/>
              <a:t>the Set days to nonworking time radio button.</a:t>
            </a:r>
          </a:p>
          <a:p>
            <a:pPr marL="457200" lvl="0" indent="-457200">
              <a:buFont typeface="+mj-lt"/>
              <a:buAutoNum type="arabicPeriod" startAt="10"/>
            </a:pPr>
            <a:r>
              <a:rPr lang="en-US" dirty="0" smtClean="0"/>
              <a:t>Click </a:t>
            </a:r>
            <a:r>
              <a:rPr lang="en-US" dirty="0"/>
              <a:t>OK to close the Details dialog box. Microsoft Project can now schedule </a:t>
            </a:r>
            <a:r>
              <a:rPr lang="en-US" dirty="0" smtClean="0"/>
              <a:t>Scott Seely </a:t>
            </a:r>
            <a:r>
              <a:rPr lang="en-US" dirty="0"/>
              <a:t>to work as early as 7:00 a.m. and as late as 6:00 p.m. on Monday </a:t>
            </a:r>
            <a:r>
              <a:rPr lang="en-US" dirty="0" smtClean="0"/>
              <a:t>through Thursday</a:t>
            </a:r>
            <a:r>
              <a:rPr lang="en-US" dirty="0"/>
              <a:t>, but it will not schedule him to work on Friday.</a:t>
            </a:r>
          </a:p>
          <a:p>
            <a:pPr marL="457200" lvl="0" indent="-457200">
              <a:buFont typeface="+mj-lt"/>
              <a:buAutoNum type="arabicPeriod" startAt="10"/>
            </a:pPr>
            <a:r>
              <a:rPr lang="en-US" dirty="0" smtClean="0"/>
              <a:t>Click </a:t>
            </a:r>
            <a:r>
              <a:rPr lang="en-US" dirty="0"/>
              <a:t>on any Friday in the Change Working time dialog box. Note that these </a:t>
            </a:r>
            <a:r>
              <a:rPr lang="en-US" dirty="0" smtClean="0"/>
              <a:t>days are </a:t>
            </a:r>
            <a:r>
              <a:rPr lang="en-US" dirty="0"/>
              <a:t>set to nonworking time.</a:t>
            </a:r>
          </a:p>
          <a:p>
            <a:pPr marL="457200" lvl="0" indent="-457200">
              <a:buFont typeface="+mj-lt"/>
              <a:buAutoNum type="arabicPeriod" startAt="10"/>
            </a:pPr>
            <a:r>
              <a:rPr lang="en-US" dirty="0" smtClean="0"/>
              <a:t>Click </a:t>
            </a:r>
            <a:r>
              <a:rPr lang="en-US" dirty="0"/>
              <a:t>on any one day of the week, Monday–Thursday. Note the working times </a:t>
            </a:r>
            <a:r>
              <a:rPr lang="en-US" dirty="0" smtClean="0"/>
              <a:t>for these </a:t>
            </a:r>
            <a:r>
              <a:rPr lang="en-US" dirty="0"/>
              <a:t>days. Your screen should look similar to </a:t>
            </a:r>
            <a:r>
              <a:rPr lang="en-US" dirty="0" smtClean="0"/>
              <a:t>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spTree>
    <p:extLst>
      <p:ext uri="{BB962C8B-B14F-4D97-AF65-F5344CB8AC3E}">
        <p14:creationId xmlns:p14="http://schemas.microsoft.com/office/powerpoint/2010/main" val="3761228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dirty="0" smtClean="0">
                <a:effectLst/>
              </a:rPr>
              <a:t>Step-by-Step</a:t>
            </a:r>
            <a:r>
              <a:rPr lang="en-US" dirty="0">
                <a:effectLst/>
              </a:rPr>
              <a:t>: Establish a Specific Work Schedule for a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36288"/>
            <a:ext cx="2895600" cy="4572000"/>
          </a:xfrm>
        </p:spPr>
        <p:txBody>
          <a:bodyPr/>
          <a:lstStyle/>
          <a:p>
            <a:pPr marL="457200" indent="-457200">
              <a:buFont typeface="+mj-lt"/>
              <a:buAutoNum type="arabicPeriod" startAt="15"/>
            </a:pPr>
            <a:r>
              <a:rPr lang="en-US" sz="2000" dirty="0" smtClean="0"/>
              <a:t>Click </a:t>
            </a:r>
            <a:r>
              <a:rPr lang="en-US" sz="2000" dirty="0"/>
              <a:t>OK to close the Change Working Time dialog box.</a:t>
            </a:r>
          </a:p>
          <a:p>
            <a:pPr marL="457200" indent="-457200">
              <a:buFont typeface="+mj-lt"/>
              <a:buAutoNum type="arabicPeriod" startAt="15"/>
            </a:pPr>
            <a:r>
              <a:rPr lang="en-US" sz="2000" dirty="0" smtClean="0"/>
              <a:t>SAVE </a:t>
            </a:r>
            <a:r>
              <a:rPr lang="en-US" sz="2000" dirty="0"/>
              <a:t>the </a:t>
            </a:r>
            <a:r>
              <a:rPr lang="en-US" sz="2000" dirty="0" smtClean="0"/>
              <a:t>project schedule.</a:t>
            </a:r>
          </a:p>
          <a:p>
            <a:r>
              <a:rPr lang="en-US" sz="2000" dirty="0"/>
              <a:t>PAUSE. LEAVE </a:t>
            </a:r>
            <a:r>
              <a:rPr lang="en-US" sz="2000" dirty="0" smtClean="0"/>
              <a:t>the project schedule open to use in the </a:t>
            </a:r>
            <a:r>
              <a:rPr lang="en-US" sz="2000" dirty="0"/>
              <a:t>next exercise.</a:t>
            </a:r>
          </a:p>
          <a:p>
            <a:pPr>
              <a:buFont typeface="+mj-lt"/>
              <a:buAutoNum type="arabicPeriod"/>
            </a:pPr>
            <a:endParaRPr lang="en-US" sz="18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pic>
        <p:nvPicPr>
          <p:cNvPr id="8" name="Picture 7"/>
          <p:cNvPicPr>
            <a:picLocks noChangeAspect="1"/>
          </p:cNvPicPr>
          <p:nvPr/>
        </p:nvPicPr>
        <p:blipFill>
          <a:blip r:embed="rId3"/>
          <a:stretch>
            <a:fillRect/>
          </a:stretch>
        </p:blipFill>
        <p:spPr>
          <a:xfrm>
            <a:off x="3367548" y="1776591"/>
            <a:ext cx="4775300" cy="4024313"/>
          </a:xfrm>
          <a:prstGeom prst="rect">
            <a:avLst/>
          </a:prstGeom>
        </p:spPr>
      </p:pic>
    </p:spTree>
    <p:extLst>
      <p:ext uri="{BB962C8B-B14F-4D97-AF65-F5344CB8AC3E}">
        <p14:creationId xmlns:p14="http://schemas.microsoft.com/office/powerpoint/2010/main" val="3192515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Adding Resource Notes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smtClean="0"/>
              <a:t>At </a:t>
            </a:r>
            <a:r>
              <a:rPr lang="en-US" dirty="0"/>
              <a:t>times, you might want to provide the details regarding how (and why) a resource </a:t>
            </a:r>
            <a:r>
              <a:rPr lang="en-US" dirty="0" smtClean="0"/>
              <a:t>is scheduled </a:t>
            </a:r>
            <a:r>
              <a:rPr lang="en-US" dirty="0"/>
              <a:t>a certain way</a:t>
            </a:r>
            <a:r>
              <a:rPr lang="en-US" dirty="0" smtClean="0"/>
              <a:t>.</a:t>
            </a:r>
          </a:p>
          <a:p>
            <a:r>
              <a:rPr lang="en-US" dirty="0" smtClean="0"/>
              <a:t>You </a:t>
            </a:r>
            <a:r>
              <a:rPr lang="en-US" dirty="0"/>
              <a:t>can add this additional information about a resource </a:t>
            </a:r>
            <a:r>
              <a:rPr lang="en-US" dirty="0" smtClean="0"/>
              <a:t>by attaching </a:t>
            </a:r>
            <a:r>
              <a:rPr lang="en-US" dirty="0"/>
              <a:t>a </a:t>
            </a:r>
            <a:r>
              <a:rPr lang="en-US" b="1" i="1" dirty="0"/>
              <a:t>resource note</a:t>
            </a:r>
            <a:r>
              <a:rPr lang="en-US" dirty="0" smtClean="0"/>
              <a:t>.</a:t>
            </a:r>
          </a:p>
          <a:p>
            <a:r>
              <a:rPr lang="en-US" dirty="0"/>
              <a:t>In the following exercise, you will learn how to attach a scheduling note to a resource </a:t>
            </a:r>
            <a:r>
              <a:rPr lang="en-US" dirty="0" smtClean="0"/>
              <a:t>in Project </a:t>
            </a:r>
            <a:r>
              <a:rPr lang="en-US" dirty="0"/>
              <a:t>2016.</a:t>
            </a:r>
            <a:endParaRPr lang="en-US" dirty="0" smtClean="0"/>
          </a:p>
          <a:p>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dirty="0"/>
          </a:p>
        </p:txBody>
      </p:sp>
    </p:spTree>
    <p:extLst>
      <p:ext uri="{BB962C8B-B14F-4D97-AF65-F5344CB8AC3E}">
        <p14:creationId xmlns:p14="http://schemas.microsoft.com/office/powerpoint/2010/main" val="672086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Attach a Note to a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a:t>USE the </a:t>
            </a:r>
            <a:r>
              <a:rPr lang="en-US" i="1" dirty="0"/>
              <a:t>Tailspin Remote Drone 2</a:t>
            </a:r>
            <a:r>
              <a:rPr lang="en-US" dirty="0"/>
              <a:t> project schedule you saved in the </a:t>
            </a:r>
            <a:r>
              <a:rPr lang="en-US" dirty="0" smtClean="0"/>
              <a:t>previous exercise</a:t>
            </a:r>
            <a:r>
              <a:rPr lang="en-US" dirty="0"/>
              <a:t>. Make sure you are still in the Resource Sheet view of the </a:t>
            </a:r>
            <a:r>
              <a:rPr lang="en-US" i="1" dirty="0"/>
              <a:t>Tailspin </a:t>
            </a:r>
            <a:r>
              <a:rPr lang="en-US" i="1" dirty="0" smtClean="0"/>
              <a:t>Remote Drone </a:t>
            </a:r>
            <a:r>
              <a:rPr lang="en-US" i="1" dirty="0"/>
              <a:t>2</a:t>
            </a:r>
            <a:r>
              <a:rPr lang="en-US" dirty="0"/>
              <a:t> file.</a:t>
            </a:r>
            <a:endParaRPr lang="en-US" dirty="0"/>
          </a:p>
          <a:p>
            <a:pPr marL="457200" lvl="0" indent="-457200">
              <a:buFont typeface="+mj-lt"/>
              <a:buAutoNum type="arabicPeriod"/>
            </a:pPr>
            <a:r>
              <a:rPr lang="en-US" dirty="0"/>
              <a:t>In the Resource Name column, select the name of the resource 1, Jamie Reding.</a:t>
            </a:r>
          </a:p>
          <a:p>
            <a:pPr marL="457200" lvl="0" indent="-457200">
              <a:buFont typeface="+mj-lt"/>
              <a:buAutoNum type="arabicPeriod"/>
            </a:pPr>
            <a:r>
              <a:rPr lang="en-US" dirty="0" smtClean="0"/>
              <a:t>On </a:t>
            </a:r>
            <a:r>
              <a:rPr lang="en-US" dirty="0"/>
              <a:t>the ribbon, click the Resource tab. In the Properties command group, click </a:t>
            </a:r>
            <a:r>
              <a:rPr lang="en-US" dirty="0" smtClean="0"/>
              <a:t>the Resource </a:t>
            </a:r>
            <a:r>
              <a:rPr lang="en-US" dirty="0"/>
              <a:t>Notes button. The Resource Information dialog box appears with </a:t>
            </a:r>
            <a:r>
              <a:rPr lang="en-US" dirty="0" smtClean="0"/>
              <a:t>the Notes </a:t>
            </a:r>
            <a:r>
              <a:rPr lang="en-US" dirty="0"/>
              <a:t>tab visible.</a:t>
            </a:r>
          </a:p>
          <a:p>
            <a:pPr marL="457200" lvl="0" indent="-457200">
              <a:buFont typeface="+mj-lt"/>
              <a:buAutoNum type="arabicPeriod"/>
            </a:pPr>
            <a:r>
              <a:rPr lang="en-US" dirty="0" smtClean="0"/>
              <a:t>In </a:t>
            </a:r>
            <a:r>
              <a:rPr lang="en-US" dirty="0"/>
              <a:t>the Notes box, key Jamie on vacation Jan 14 and 15; available for </a:t>
            </a:r>
            <a:r>
              <a:rPr lang="en-US" dirty="0" smtClean="0"/>
              <a:t>consult at </a:t>
            </a:r>
            <a:r>
              <a:rPr lang="en-US" dirty="0"/>
              <a:t>home if necessary and click OK. A notes indicator appears in the </a:t>
            </a:r>
            <a:r>
              <a:rPr lang="en-US" dirty="0" smtClean="0"/>
              <a:t>Indicators column</a:t>
            </a:r>
            <a:r>
              <a:rPr lang="en-US" dirty="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dirty="0"/>
          </a:p>
        </p:txBody>
      </p:sp>
    </p:spTree>
    <p:extLst>
      <p:ext uri="{BB962C8B-B14F-4D97-AF65-F5344CB8AC3E}">
        <p14:creationId xmlns:p14="http://schemas.microsoft.com/office/powerpoint/2010/main" val="1844726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People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When you set up people resources in Microsoft Project, you are able to track who is </a:t>
            </a:r>
            <a:r>
              <a:rPr lang="en-US" dirty="0" smtClean="0"/>
              <a:t>available to </a:t>
            </a:r>
            <a:r>
              <a:rPr lang="en-US" dirty="0"/>
              <a:t>work, the type of work they can do, and when they are available to do it</a:t>
            </a:r>
            <a:r>
              <a:rPr lang="en-US" dirty="0" smtClean="0"/>
              <a:t>.</a:t>
            </a:r>
          </a:p>
          <a:p>
            <a:pPr lvl="0"/>
            <a:r>
              <a:rPr lang="en-US" dirty="0"/>
              <a:t>People resources can be in the form of individuals, individuals identified by their </a:t>
            </a:r>
            <a:r>
              <a:rPr lang="en-US" dirty="0" smtClean="0"/>
              <a:t>job function </a:t>
            </a:r>
            <a:r>
              <a:rPr lang="en-US" dirty="0"/>
              <a:t>or title, or groups of individuals with a common skill</a:t>
            </a:r>
            <a:r>
              <a:rPr lang="en-US" dirty="0" smtClean="0"/>
              <a:t>.</a:t>
            </a:r>
          </a:p>
          <a:p>
            <a:pPr lvl="0"/>
            <a:r>
              <a:rPr lang="en-US" dirty="0" smtClean="0"/>
              <a:t>When entering people resource information, keep </a:t>
            </a:r>
            <a:r>
              <a:rPr lang="en-US" dirty="0"/>
              <a:t>in mind two </a:t>
            </a:r>
            <a:r>
              <a:rPr lang="en-US" dirty="0" smtClean="0"/>
              <a:t>important aspects </a:t>
            </a:r>
            <a:r>
              <a:rPr lang="en-US" dirty="0"/>
              <a:t>of </a:t>
            </a:r>
            <a:r>
              <a:rPr lang="en-US" dirty="0" smtClean="0"/>
              <a:t>these resources</a:t>
            </a:r>
            <a:r>
              <a:rPr lang="en-US" dirty="0"/>
              <a:t>: availability and cost</a:t>
            </a:r>
            <a:r>
              <a:rPr lang="en-US" dirty="0" smtClean="0"/>
              <a:t>.</a:t>
            </a:r>
          </a:p>
          <a:p>
            <a:r>
              <a:rPr lang="en-US" b="1" i="1" dirty="0" smtClean="0"/>
              <a:t>Availability</a:t>
            </a:r>
            <a:r>
              <a:rPr lang="en-US" dirty="0" smtClean="0"/>
              <a:t> </a:t>
            </a:r>
            <a:r>
              <a:rPr lang="en-US" dirty="0"/>
              <a:t>determines when and how much of </a:t>
            </a:r>
            <a:r>
              <a:rPr lang="en-US" dirty="0" smtClean="0"/>
              <a:t>a resource’s </a:t>
            </a:r>
            <a:r>
              <a:rPr lang="en-US" dirty="0"/>
              <a:t>time can be assigned to work on tasks</a:t>
            </a:r>
            <a:r>
              <a:rPr lang="en-US" dirty="0" smtClean="0"/>
              <a:t>.</a:t>
            </a:r>
          </a:p>
          <a:p>
            <a:r>
              <a:rPr lang="en-US" b="1" i="1" dirty="0" smtClean="0"/>
              <a:t>Cost</a:t>
            </a:r>
            <a:r>
              <a:rPr lang="en-US" dirty="0" smtClean="0"/>
              <a:t> </a:t>
            </a:r>
            <a:r>
              <a:rPr lang="en-US" dirty="0"/>
              <a:t>refers to how much money will </a:t>
            </a:r>
            <a:r>
              <a:rPr lang="en-US" dirty="0" smtClean="0"/>
              <a:t>be needed </a:t>
            </a:r>
            <a:r>
              <a:rPr lang="en-US" dirty="0"/>
              <a:t>to pay for the resources on a project.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spTree>
    <p:extLst>
      <p:ext uri="{BB962C8B-B14F-4D97-AF65-F5344CB8AC3E}">
        <p14:creationId xmlns:p14="http://schemas.microsoft.com/office/powerpoint/2010/main" val="2066535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Attach a Note to a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startAt="4"/>
            </a:pPr>
            <a:r>
              <a:rPr lang="en-US" sz="2000" dirty="0"/>
              <a:t>Point to the notes indicator in the Resource Sheet. </a:t>
            </a:r>
            <a:r>
              <a:rPr lang="en-US" sz="2000" dirty="0" smtClean="0"/>
              <a:t>Your screen should </a:t>
            </a:r>
            <a:r>
              <a:rPr lang="en-US" sz="2000" dirty="0"/>
              <a:t>look </a:t>
            </a:r>
            <a:r>
              <a:rPr lang="en-US" sz="2000" dirty="0" smtClean="0"/>
              <a:t>like the figure below.</a:t>
            </a:r>
          </a:p>
          <a:p>
            <a:pPr marL="457200" lvl="0" indent="-457200">
              <a:buFont typeface="+mj-lt"/>
              <a:buAutoNum type="arabicPeriod" startAt="4"/>
            </a:pPr>
            <a:endParaRPr lang="en-US" sz="2000" dirty="0"/>
          </a:p>
          <a:p>
            <a:pPr marL="457200" lvl="0" indent="-457200">
              <a:buFont typeface="+mj-lt"/>
              <a:buAutoNum type="arabicPeriod" startAt="4"/>
            </a:pPr>
            <a:endParaRPr lang="en-US" sz="2000" dirty="0" smtClean="0"/>
          </a:p>
          <a:p>
            <a:pPr marL="457200" lvl="0" indent="-457200">
              <a:buFont typeface="+mj-lt"/>
              <a:buAutoNum type="arabicPeriod" startAt="4"/>
            </a:pPr>
            <a:endParaRPr lang="en-US" sz="2000" dirty="0" smtClean="0"/>
          </a:p>
          <a:p>
            <a:pPr marL="457200" lvl="0" indent="-457200">
              <a:buFont typeface="+mj-lt"/>
              <a:buAutoNum type="arabicPeriod" startAt="4"/>
            </a:pPr>
            <a:endParaRPr lang="en-US" sz="2000" dirty="0"/>
          </a:p>
          <a:p>
            <a:pPr marL="457200" lvl="0" indent="-457200">
              <a:buFont typeface="+mj-lt"/>
              <a:buAutoNum type="arabicPeriod" startAt="4"/>
            </a:pPr>
            <a:endParaRPr lang="en-US" sz="2000" dirty="0" smtClean="0"/>
          </a:p>
          <a:p>
            <a:pPr marL="457200" lvl="0" indent="-457200">
              <a:buFont typeface="+mj-lt"/>
              <a:buAutoNum type="arabicPeriod" startAt="4"/>
            </a:pPr>
            <a:endParaRPr lang="en-US" sz="2000" dirty="0"/>
          </a:p>
          <a:p>
            <a:pPr marL="457200" lvl="0" indent="-457200">
              <a:buFont typeface="+mj-lt"/>
              <a:buAutoNum type="arabicPeriod" startAt="4"/>
            </a:pPr>
            <a:endParaRPr lang="en-US" sz="2000" dirty="0" smtClean="0"/>
          </a:p>
          <a:p>
            <a:pPr marL="457200" lvl="0" indent="-457200">
              <a:buFont typeface="+mj-lt"/>
              <a:buAutoNum type="arabicPeriod" startAt="4"/>
            </a:pPr>
            <a:endParaRPr lang="en-US" sz="2000" dirty="0" smtClean="0"/>
          </a:p>
          <a:p>
            <a:pPr marL="457200" lvl="0" indent="-457200">
              <a:buFont typeface="+mj-lt"/>
              <a:buAutoNum type="arabicPeriod" startAt="4"/>
            </a:pPr>
            <a:endParaRPr lang="en-US" sz="2000" dirty="0" smtClean="0"/>
          </a:p>
          <a:p>
            <a:pPr marL="457200" lvl="0" indent="-457200">
              <a:buFont typeface="+mj-lt"/>
              <a:buAutoNum type="arabicPeriod" startAt="4"/>
            </a:pPr>
            <a:r>
              <a:rPr lang="en-US" sz="2000" dirty="0"/>
              <a:t>SAVE </a:t>
            </a:r>
            <a:r>
              <a:rPr lang="en-US" sz="2000" dirty="0" smtClean="0"/>
              <a:t>and CLOSE </a:t>
            </a:r>
            <a:r>
              <a:rPr lang="en-US" sz="2000" dirty="0"/>
              <a:t>the </a:t>
            </a:r>
            <a:r>
              <a:rPr lang="en-US" sz="2000" i="1" dirty="0"/>
              <a:t>Tailspin Remote Drone 2</a:t>
            </a:r>
            <a:r>
              <a:rPr lang="en-US" sz="2000" dirty="0"/>
              <a:t> file</a:t>
            </a:r>
            <a:r>
              <a:rPr lang="en-US" sz="2000" dirty="0" smtClean="0"/>
              <a:t>.</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dirty="0"/>
          </a:p>
        </p:txBody>
      </p:sp>
      <p:pic>
        <p:nvPicPr>
          <p:cNvPr id="8" name="Picture 7"/>
          <p:cNvPicPr>
            <a:picLocks noChangeAspect="1"/>
          </p:cNvPicPr>
          <p:nvPr/>
        </p:nvPicPr>
        <p:blipFill>
          <a:blip r:embed="rId3"/>
          <a:stretch>
            <a:fillRect/>
          </a:stretch>
        </p:blipFill>
        <p:spPr>
          <a:xfrm>
            <a:off x="1519084" y="2274322"/>
            <a:ext cx="5848350" cy="2883277"/>
          </a:xfrm>
          <a:prstGeom prst="rect">
            <a:avLst/>
          </a:prstGeom>
        </p:spPr>
      </p:pic>
    </p:spTree>
    <p:extLst>
      <p:ext uri="{BB962C8B-B14F-4D97-AF65-F5344CB8AC3E}">
        <p14:creationId xmlns:p14="http://schemas.microsoft.com/office/powerpoint/2010/main" val="3337362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41</a:t>
            </a:fld>
            <a:endParaRPr lang="en-US" dirty="0"/>
          </a:p>
        </p:txBody>
      </p:sp>
      <p:pic>
        <p:nvPicPr>
          <p:cNvPr id="8" name="Picture 7"/>
          <p:cNvPicPr>
            <a:picLocks noChangeAspect="1"/>
          </p:cNvPicPr>
          <p:nvPr/>
        </p:nvPicPr>
        <p:blipFill>
          <a:blip r:embed="rId2"/>
          <a:stretch>
            <a:fillRect/>
          </a:stretch>
        </p:blipFill>
        <p:spPr>
          <a:xfrm>
            <a:off x="1051560" y="1934389"/>
            <a:ext cx="7040880" cy="2989223"/>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People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You will </a:t>
            </a:r>
            <a:r>
              <a:rPr lang="en-US" dirty="0" smtClean="0"/>
              <a:t>use three </a:t>
            </a:r>
            <a:r>
              <a:rPr lang="en-US" dirty="0"/>
              <a:t>types of resources in Microsoft Project: work resources, </a:t>
            </a:r>
            <a:r>
              <a:rPr lang="en-US" dirty="0" smtClean="0"/>
              <a:t>material resources</a:t>
            </a:r>
            <a:r>
              <a:rPr lang="en-US" dirty="0"/>
              <a:t>, and cost resources</a:t>
            </a:r>
            <a:r>
              <a:rPr lang="en-US" dirty="0" smtClean="0"/>
              <a:t>.</a:t>
            </a:r>
          </a:p>
          <a:p>
            <a:pPr lvl="0"/>
            <a:r>
              <a:rPr lang="en-US" b="1" i="1" dirty="0" smtClean="0"/>
              <a:t>Work </a:t>
            </a:r>
            <a:r>
              <a:rPr lang="en-US" b="1" i="1" dirty="0"/>
              <a:t>resources</a:t>
            </a:r>
            <a:r>
              <a:rPr lang="en-US" dirty="0"/>
              <a:t> are the people and equipment that do work </a:t>
            </a:r>
            <a:r>
              <a:rPr lang="en-US" dirty="0" smtClean="0"/>
              <a:t>to accomplish </a:t>
            </a:r>
            <a:r>
              <a:rPr lang="en-US" dirty="0"/>
              <a:t>the tasks of the project. Work resources use time to accomplish tasks</a:t>
            </a:r>
            <a:r>
              <a:rPr lang="en-US" dirty="0" smtClean="0"/>
              <a:t>.</a:t>
            </a:r>
          </a:p>
          <a:p>
            <a:pPr lvl="0"/>
            <a:r>
              <a:rPr lang="en-US" dirty="0" smtClean="0"/>
              <a:t>Work </a:t>
            </a:r>
            <a:r>
              <a:rPr lang="en-US" dirty="0"/>
              <a:t>resources can be </a:t>
            </a:r>
            <a:r>
              <a:rPr lang="en-US" dirty="0" smtClean="0"/>
              <a:t>in many </a:t>
            </a:r>
            <a:r>
              <a:rPr lang="en-US" dirty="0"/>
              <a:t>different forms: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pic>
        <p:nvPicPr>
          <p:cNvPr id="4" name="Picture 3"/>
          <p:cNvPicPr>
            <a:picLocks noChangeAspect="1"/>
          </p:cNvPicPr>
          <p:nvPr/>
        </p:nvPicPr>
        <p:blipFill>
          <a:blip r:embed="rId3"/>
          <a:stretch>
            <a:fillRect/>
          </a:stretch>
        </p:blipFill>
        <p:spPr>
          <a:xfrm>
            <a:off x="1047750" y="3886200"/>
            <a:ext cx="7048500" cy="1828800"/>
          </a:xfrm>
          <a:prstGeom prst="rect">
            <a:avLst/>
          </a:prstGeom>
        </p:spPr>
      </p:pic>
    </p:spTree>
    <p:extLst>
      <p:ext uri="{BB962C8B-B14F-4D97-AF65-F5344CB8AC3E}">
        <p14:creationId xmlns:p14="http://schemas.microsoft.com/office/powerpoint/2010/main" val="483399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Establish Individual People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a:t>
            </a:r>
            <a:r>
              <a:rPr lang="en-US" sz="2000" dirty="0"/>
              <a:t>Before you begin these steps, </a:t>
            </a:r>
            <a:r>
              <a:rPr lang="en-US" sz="2000" dirty="0" smtClean="0"/>
              <a:t>open </a:t>
            </a:r>
            <a:r>
              <a:rPr lang="en-US" sz="2000" i="1" dirty="0" smtClean="0"/>
              <a:t>Tailspin Remote </a:t>
            </a:r>
            <a:r>
              <a:rPr lang="en-US" sz="2000" i="1" dirty="0"/>
              <a:t>Drone 2M</a:t>
            </a:r>
            <a:r>
              <a:rPr lang="en-US" sz="2000" dirty="0"/>
              <a:t> from the data files for this </a:t>
            </a:r>
            <a:r>
              <a:rPr lang="en-US" sz="2000" dirty="0" smtClean="0"/>
              <a:t>lesson.  </a:t>
            </a:r>
            <a:endParaRPr lang="en-US" sz="2000" dirty="0"/>
          </a:p>
          <a:p>
            <a:pPr marL="457200" indent="-457200">
              <a:buFont typeface="+mj-lt"/>
              <a:buAutoNum type="arabicPeriod"/>
            </a:pPr>
            <a:r>
              <a:rPr lang="en-US" sz="2000" dirty="0"/>
              <a:t>Click the View tab. In the Resource Views group, select Resource Sheet to </a:t>
            </a:r>
            <a:r>
              <a:rPr lang="en-US" sz="2000" dirty="0" smtClean="0"/>
              <a:t>open the </a:t>
            </a:r>
            <a:r>
              <a:rPr lang="en-US" sz="2000" dirty="0"/>
              <a:t>Resource Sheet view</a:t>
            </a:r>
            <a:r>
              <a:rPr lang="en-US" sz="2000" dirty="0" smtClean="0"/>
              <a:t>.</a:t>
            </a:r>
          </a:p>
          <a:p>
            <a:pPr marL="457200" indent="-457200">
              <a:buFont typeface="+mj-lt"/>
              <a:buAutoNum type="arabicPeriod"/>
            </a:pPr>
            <a:r>
              <a:rPr lang="en-US" sz="2000" dirty="0"/>
              <a:t>In the Resource Sheet view, click the empty cell directly below the Resource </a:t>
            </a:r>
            <a:r>
              <a:rPr lang="en-US" sz="2000" dirty="0" smtClean="0"/>
              <a:t>Name column </a:t>
            </a:r>
            <a:r>
              <a:rPr lang="en-US" sz="2000" dirty="0"/>
              <a:t>heading</a:t>
            </a:r>
            <a:r>
              <a:rPr lang="en-US" sz="2000" dirty="0" smtClean="0"/>
              <a:t>.</a:t>
            </a:r>
          </a:p>
          <a:p>
            <a:pPr marL="457200" indent="-457200">
              <a:buFont typeface="+mj-lt"/>
              <a:buAutoNum type="arabicPeriod"/>
            </a:pPr>
            <a:r>
              <a:rPr lang="en-US" sz="2000" dirty="0"/>
              <a:t>Key Jamie Reding and press Enter. Microsoft Project adds Jamie Reding as </a:t>
            </a:r>
            <a:r>
              <a:rPr lang="en-US" sz="2000" dirty="0" smtClean="0"/>
              <a:t>a work </a:t>
            </a:r>
            <a:r>
              <a:rPr lang="en-US" sz="2000" dirty="0"/>
              <a:t>resource and automatically enters </a:t>
            </a:r>
            <a:r>
              <a:rPr lang="en-US" sz="2000" dirty="0" smtClean="0"/>
              <a:t>default </a:t>
            </a:r>
            <a:r>
              <a:rPr lang="en-US" sz="2000" dirty="0"/>
              <a:t>information. Your </a:t>
            </a:r>
            <a:r>
              <a:rPr lang="en-US" sz="2000" dirty="0" smtClean="0"/>
              <a:t>screen should </a:t>
            </a:r>
            <a:r>
              <a:rPr lang="en-US" sz="2000" dirty="0"/>
              <a:t>look similar to </a:t>
            </a:r>
            <a:r>
              <a:rPr lang="en-US" sz="2000" dirty="0" smtClean="0"/>
              <a:t>the figure below.</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pic>
        <p:nvPicPr>
          <p:cNvPr id="4" name="Picture 3"/>
          <p:cNvPicPr>
            <a:picLocks noChangeAspect="1"/>
          </p:cNvPicPr>
          <p:nvPr/>
        </p:nvPicPr>
        <p:blipFill>
          <a:blip r:embed="rId3"/>
          <a:stretch>
            <a:fillRect/>
          </a:stretch>
        </p:blipFill>
        <p:spPr>
          <a:xfrm>
            <a:off x="1828800" y="4495800"/>
            <a:ext cx="5486400" cy="1651171"/>
          </a:xfrm>
          <a:prstGeom prst="rect">
            <a:avLst/>
          </a:prstGeom>
        </p:spPr>
      </p:pic>
    </p:spTree>
    <p:extLst>
      <p:ext uri="{BB962C8B-B14F-4D97-AF65-F5344CB8AC3E}">
        <p14:creationId xmlns:p14="http://schemas.microsoft.com/office/powerpoint/2010/main" val="4128013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Establish Individual People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4"/>
            </a:pPr>
            <a:r>
              <a:rPr lang="en-US" sz="2000" dirty="0"/>
              <a:t>Enter the remaining resource names into the </a:t>
            </a:r>
            <a:r>
              <a:rPr lang="en-US" sz="2000" dirty="0" smtClean="0"/>
              <a:t>Resource Sheet:</a:t>
            </a:r>
          </a:p>
          <a:p>
            <a:pPr marL="0" indent="0">
              <a:buNone/>
            </a:pPr>
            <a:r>
              <a:rPr lang="en-US" sz="1800" dirty="0" smtClean="0"/>
              <a:t>	Scott Seely	Brenda Diaz	Ryan </a:t>
            </a:r>
            <a:r>
              <a:rPr lang="en-US" sz="1800" dirty="0" err="1"/>
              <a:t>Ihrig</a:t>
            </a:r>
            <a:endParaRPr lang="en-US" sz="1800" dirty="0" smtClean="0"/>
          </a:p>
          <a:p>
            <a:pPr marL="0" indent="0">
              <a:buNone/>
            </a:pPr>
            <a:r>
              <a:rPr lang="en-US" sz="1800" dirty="0" smtClean="0"/>
              <a:t>	Jeff Pike		</a:t>
            </a:r>
            <a:r>
              <a:rPr lang="en-US" sz="1800" dirty="0"/>
              <a:t>Brad </a:t>
            </a:r>
            <a:r>
              <a:rPr lang="en-US" sz="1800" dirty="0" smtClean="0"/>
              <a:t>Sutton	</a:t>
            </a:r>
            <a:r>
              <a:rPr lang="en-US" sz="1800" dirty="0"/>
              <a:t>Yan Li</a:t>
            </a:r>
          </a:p>
          <a:p>
            <a:pPr marL="0" indent="0">
              <a:buNone/>
            </a:pPr>
            <a:r>
              <a:rPr lang="en-US" sz="1800" dirty="0" smtClean="0"/>
              <a:t>	Judy Lew		</a:t>
            </a:r>
            <a:r>
              <a:rPr lang="en-US" sz="1800" dirty="0"/>
              <a:t>Annette </a:t>
            </a:r>
            <a:r>
              <a:rPr lang="en-US" sz="1800" dirty="0" smtClean="0"/>
              <a:t>Hill	</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a:buFont typeface="+mj-lt"/>
              <a:buAutoNum type="arabicPeriod" startAt="5"/>
            </a:pPr>
            <a:r>
              <a:rPr lang="en-US" sz="2000" dirty="0"/>
              <a:t>SAVE the file as </a:t>
            </a:r>
            <a:r>
              <a:rPr lang="en-US" sz="2000" i="1" dirty="0"/>
              <a:t>Tailspin Remote Drone 2</a:t>
            </a:r>
            <a:r>
              <a:rPr lang="en-US" sz="2000" dirty="0" smtClean="0"/>
              <a:t>.</a:t>
            </a:r>
          </a:p>
          <a:p>
            <a:r>
              <a:rPr lang="en-US" sz="2000" dirty="0"/>
              <a:t>PAUSE. LEAVE Microsoft Project open for the next exercise.</a:t>
            </a:r>
          </a:p>
          <a:p>
            <a:pPr>
              <a:buFont typeface="+mj-lt"/>
              <a:buAutoNum type="arabicPeriod"/>
            </a:pPr>
            <a:endParaRPr lang="en-US" sz="18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pic>
        <p:nvPicPr>
          <p:cNvPr id="8" name="Picture 7"/>
          <p:cNvPicPr>
            <a:picLocks noChangeAspect="1"/>
          </p:cNvPicPr>
          <p:nvPr/>
        </p:nvPicPr>
        <p:blipFill>
          <a:blip r:embed="rId3"/>
          <a:stretch>
            <a:fillRect/>
          </a:stretch>
        </p:blipFill>
        <p:spPr>
          <a:xfrm>
            <a:off x="1981200" y="2895600"/>
            <a:ext cx="4953000" cy="2099169"/>
          </a:xfrm>
          <a:prstGeom prst="rect">
            <a:avLst/>
          </a:prstGeom>
        </p:spPr>
      </p:pic>
    </p:spTree>
    <p:extLst>
      <p:ext uri="{BB962C8B-B14F-4D97-AF65-F5344CB8AC3E}">
        <p14:creationId xmlns:p14="http://schemas.microsoft.com/office/powerpoint/2010/main" val="1856958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Establish a Resource That Represents Multiple People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a:t>
            </a:r>
            <a:r>
              <a:rPr lang="en-US" sz="2000" dirty="0"/>
              <a:t>USE the </a:t>
            </a:r>
            <a:r>
              <a:rPr lang="en-US" sz="2000" i="1" dirty="0"/>
              <a:t>Tailspin Remote Drone 2</a:t>
            </a:r>
            <a:r>
              <a:rPr lang="en-US" sz="2000" dirty="0"/>
              <a:t> project schedule you saved in the </a:t>
            </a:r>
            <a:r>
              <a:rPr lang="en-US" sz="2000" dirty="0" smtClean="0"/>
              <a:t>previous exercise.</a:t>
            </a:r>
            <a:endParaRPr lang="en-US" sz="2000" dirty="0"/>
          </a:p>
          <a:p>
            <a:pPr marL="457200" indent="-457200">
              <a:buFont typeface="+mj-lt"/>
              <a:buAutoNum type="arabicPeriod"/>
            </a:pPr>
            <a:r>
              <a:rPr lang="en-US" sz="2000" dirty="0"/>
              <a:t>Click the blank Resource Name field below the last resource, key Model technician</a:t>
            </a:r>
            <a:r>
              <a:rPr lang="en-US" sz="2000" dirty="0" smtClean="0"/>
              <a:t>, and </a:t>
            </a:r>
            <a:r>
              <a:rPr lang="en-US" sz="2000" dirty="0"/>
              <a:t>then press Tab</a:t>
            </a:r>
            <a:r>
              <a:rPr lang="en-US" sz="2000" dirty="0" smtClean="0"/>
              <a:t>.</a:t>
            </a:r>
          </a:p>
          <a:p>
            <a:pPr marL="457200" indent="-457200">
              <a:buFont typeface="+mj-lt"/>
              <a:buAutoNum type="arabicPeriod"/>
            </a:pPr>
            <a:r>
              <a:rPr lang="en-US" sz="2000" dirty="0"/>
              <a:t>In the Type field, make sure that Work is selected. Press Tab four times to </a:t>
            </a:r>
            <a:r>
              <a:rPr lang="en-US" sz="2000" dirty="0" smtClean="0"/>
              <a:t>move to </a:t>
            </a:r>
            <a:r>
              <a:rPr lang="en-US" sz="2000" dirty="0"/>
              <a:t>the Max. Units field</a:t>
            </a:r>
            <a:r>
              <a:rPr lang="en-US" sz="2000" dirty="0" smtClean="0"/>
              <a:t>.</a:t>
            </a:r>
          </a:p>
          <a:p>
            <a:pPr marL="457200" indent="0">
              <a:buNone/>
            </a:pPr>
            <a:r>
              <a:rPr lang="en-US" sz="2000" dirty="0"/>
              <a:t>You might only see a portion of the field name. To see the entire field name, </a:t>
            </a:r>
            <a:r>
              <a:rPr lang="en-US" sz="2000" dirty="0" smtClean="0"/>
              <a:t>place </a:t>
            </a:r>
            <a:r>
              <a:rPr lang="en-US" sz="2000" dirty="0"/>
              <a:t>the cursor on the bottom of the header </a:t>
            </a:r>
            <a:r>
              <a:rPr lang="en-US" sz="2000" dirty="0" smtClean="0"/>
              <a:t>row in </a:t>
            </a:r>
            <a:r>
              <a:rPr lang="en-US" sz="2000" dirty="0"/>
              <a:t>the ID column (just above resource 1) and click and drag the row down</a:t>
            </a:r>
            <a:r>
              <a:rPr lang="en-US" sz="2000" dirty="0" smtClean="0"/>
              <a:t>.</a:t>
            </a:r>
          </a:p>
          <a:p>
            <a:pPr marL="0" indent="0">
              <a:buNone/>
            </a:pPr>
            <a:endParaRPr lang="en-US" sz="2000" dirty="0"/>
          </a:p>
          <a:p>
            <a:r>
              <a:rPr lang="en-US" sz="2000" dirty="0"/>
              <a:t>In the next step, you will configure maximum units. </a:t>
            </a:r>
            <a:r>
              <a:rPr lang="en-US" sz="2000" b="1" i="1" dirty="0"/>
              <a:t>Maximum units</a:t>
            </a:r>
            <a:r>
              <a:rPr lang="en-US" sz="2000" dirty="0"/>
              <a:t> refers to the </a:t>
            </a:r>
            <a:r>
              <a:rPr lang="en-US" sz="2000" dirty="0" smtClean="0"/>
              <a:t>maximum capacity </a:t>
            </a:r>
            <a:r>
              <a:rPr lang="en-US" sz="2000" dirty="0"/>
              <a:t>of a resource to accomplish tasks. The default value for maximum units </a:t>
            </a:r>
            <a:r>
              <a:rPr lang="en-US" sz="2000" dirty="0" smtClean="0"/>
              <a:t>is 100%.</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spTree>
    <p:extLst>
      <p:ext uri="{BB962C8B-B14F-4D97-AF65-F5344CB8AC3E}">
        <p14:creationId xmlns:p14="http://schemas.microsoft.com/office/powerpoint/2010/main" val="4292155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Establish a Resource That Represents Multiple People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3"/>
            </a:pPr>
            <a:r>
              <a:rPr lang="en-US" sz="2000" dirty="0"/>
              <a:t>In the Max. Units field for the Model technician, key or select 200% to </a:t>
            </a:r>
            <a:r>
              <a:rPr lang="en-US" sz="2000" dirty="0" smtClean="0"/>
              <a:t>indicate that </a:t>
            </a:r>
            <a:r>
              <a:rPr lang="en-US" sz="2000" dirty="0"/>
              <a:t>you will have two model technicians devoting 100% of their working time </a:t>
            </a:r>
            <a:r>
              <a:rPr lang="en-US" sz="2000" dirty="0" smtClean="0"/>
              <a:t>to this </a:t>
            </a:r>
            <a:r>
              <a:rPr lang="en-US" sz="2000" dirty="0"/>
              <a:t>project, and then press Enter</a:t>
            </a:r>
            <a:r>
              <a:rPr lang="en-US" sz="2000" dirty="0" smtClean="0"/>
              <a:t>.</a:t>
            </a:r>
            <a:endParaRPr lang="en-US" sz="1800" dirty="0"/>
          </a:p>
          <a:p>
            <a:pPr marL="457200" indent="-457200">
              <a:buFont typeface="+mj-lt"/>
              <a:buAutoNum type="arabicPeriod" startAt="3"/>
            </a:pPr>
            <a:r>
              <a:rPr lang="en-US" sz="2000" dirty="0"/>
              <a:t>Click the Max. Units field for Annette Hill, key or select 50%, and </a:t>
            </a:r>
            <a:r>
              <a:rPr lang="en-US" sz="2000" dirty="0" smtClean="0"/>
              <a:t>press Enter</a:t>
            </a:r>
            <a:r>
              <a:rPr lang="en-US" sz="2000" dirty="0"/>
              <a:t>. </a:t>
            </a:r>
            <a:r>
              <a:rPr lang="en-US" sz="2000" dirty="0" smtClean="0"/>
              <a:t>Your screen </a:t>
            </a:r>
            <a:r>
              <a:rPr lang="en-US" sz="2000" dirty="0"/>
              <a:t>should look similar to </a:t>
            </a:r>
            <a:r>
              <a:rPr lang="en-US" sz="2000" dirty="0" smtClean="0"/>
              <a:t>the figure below.</a:t>
            </a:r>
            <a:endParaRPr lang="en-US" sz="20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a:buFont typeface="+mj-lt"/>
              <a:buAutoNum type="arabicPeriod" startAt="5"/>
            </a:pPr>
            <a:r>
              <a:rPr lang="en-US" sz="2000" dirty="0"/>
              <a:t>SAVE the </a:t>
            </a:r>
            <a:r>
              <a:rPr lang="en-US" sz="2000" dirty="0" smtClean="0"/>
              <a:t>project schedule.</a:t>
            </a:r>
          </a:p>
          <a:p>
            <a:r>
              <a:rPr lang="en-US" sz="2000" dirty="0"/>
              <a:t>PAUSE. LEAVE </a:t>
            </a:r>
            <a:r>
              <a:rPr lang="en-US" sz="2000" dirty="0" smtClean="0"/>
              <a:t>the project schedule open </a:t>
            </a:r>
            <a:r>
              <a:rPr lang="en-US" sz="2000" dirty="0"/>
              <a:t>for the next exercise.</a:t>
            </a:r>
          </a:p>
          <a:p>
            <a:pPr>
              <a:buFont typeface="+mj-lt"/>
              <a:buAutoNum type="arabicPeriod"/>
            </a:pPr>
            <a:endParaRPr lang="en-US" sz="18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pic>
        <p:nvPicPr>
          <p:cNvPr id="4" name="Picture 3"/>
          <p:cNvPicPr>
            <a:picLocks noChangeAspect="1"/>
          </p:cNvPicPr>
          <p:nvPr/>
        </p:nvPicPr>
        <p:blipFill>
          <a:blip r:embed="rId3"/>
          <a:stretch>
            <a:fillRect/>
          </a:stretch>
        </p:blipFill>
        <p:spPr>
          <a:xfrm>
            <a:off x="3886200" y="3312112"/>
            <a:ext cx="4419600" cy="2346207"/>
          </a:xfrm>
          <a:prstGeom prst="rect">
            <a:avLst/>
          </a:prstGeom>
        </p:spPr>
      </p:pic>
    </p:spTree>
    <p:extLst>
      <p:ext uri="{BB962C8B-B14F-4D97-AF65-F5344CB8AC3E}">
        <p14:creationId xmlns:p14="http://schemas.microsoft.com/office/powerpoint/2010/main" val="2118410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299</TotalTime>
  <Words>4639</Words>
  <Application>Microsoft Office PowerPoint</Application>
  <PresentationFormat>On-screen Show (4:3)</PresentationFormat>
  <Paragraphs>463</Paragraphs>
  <Slides>41</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Establishing Resources</vt:lpstr>
      <vt:lpstr>Objectives</vt:lpstr>
      <vt:lpstr>Software Orientation</vt:lpstr>
      <vt:lpstr>Establishing People Resources</vt:lpstr>
      <vt:lpstr>Establishing People Resources</vt:lpstr>
      <vt:lpstr>Step-by-Step: Establish Individual People Resources</vt:lpstr>
      <vt:lpstr>Step-by-Step: Establish Individual People Resources</vt:lpstr>
      <vt:lpstr>Step-by-Step: Establish a Resource That Represents Multiple People</vt:lpstr>
      <vt:lpstr>Step-by-Step: Establish a Resource That Represents Multiple People</vt:lpstr>
      <vt:lpstr>Establishing Equipment Resources</vt:lpstr>
      <vt:lpstr>Step-by-Step: Establish Equipment Resources</vt:lpstr>
      <vt:lpstr>Step-by-Step: Establish Equipment Resources</vt:lpstr>
      <vt:lpstr>Step-by-Step: Establish Equipment Resources</vt:lpstr>
      <vt:lpstr>Step-by-Step: Establish Equipment Resources</vt:lpstr>
      <vt:lpstr>Establishing Material Resources</vt:lpstr>
      <vt:lpstr>Step-by-Step: Establish Material Resources</vt:lpstr>
      <vt:lpstr>Step-by-Step: Establish Material Resources</vt:lpstr>
      <vt:lpstr>Establishing Cost Resources</vt:lpstr>
      <vt:lpstr>Step-by-Step: Establish Cost Resources</vt:lpstr>
      <vt:lpstr>Step-by-Step: Establish Cost Resources</vt:lpstr>
      <vt:lpstr>Establishing Resource Pay Rates</vt:lpstr>
      <vt:lpstr>Establishing Resource Pay Rates</vt:lpstr>
      <vt:lpstr>Establishing Resource Pay Rates</vt:lpstr>
      <vt:lpstr>Step-by-Step: Enter Resource Cost Information</vt:lpstr>
      <vt:lpstr>Step-by-Step: Enter Resource Cost Information</vt:lpstr>
      <vt:lpstr>Step-by-Step: Enter Resource Cost Information</vt:lpstr>
      <vt:lpstr>Step-by-Step: Enter Resource Cost Information</vt:lpstr>
      <vt:lpstr>Step-by-Step: Enter Resource Cost Information</vt:lpstr>
      <vt:lpstr>Adjusting Resource Working Times</vt:lpstr>
      <vt:lpstr>Step-by-Step: Establish Nonworking Times for an Individual Work Resource</vt:lpstr>
      <vt:lpstr>Step-by-Step: Establish Nonworking Times for an Individual Work Resource</vt:lpstr>
      <vt:lpstr>Establishing Specific Work Schedules</vt:lpstr>
      <vt:lpstr>Establishing Specific Work Schedules</vt:lpstr>
      <vt:lpstr>Step-by-Step: Establish a Specific Work Schedule for a Resource</vt:lpstr>
      <vt:lpstr>Step-by-Step: Establish a Specific Work Schedule for a Resource</vt:lpstr>
      <vt:lpstr>Step-by-Step: Establish a Specific Work Schedule for a Resource</vt:lpstr>
      <vt:lpstr>Step-by-Step: Establish a Specific Work Schedule for a Resource</vt:lpstr>
      <vt:lpstr>Adding Resource Notes</vt:lpstr>
      <vt:lpstr>Step-by-Step: Attach a Note to a Resource</vt:lpstr>
      <vt:lpstr>Step-by-Step: Attach a Note to a Resource</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Establishing Resources</dc:title>
  <dc:subject>Establishing Resources</dc:subject>
  <dc:creator>Joyce N.</dc:creator>
  <cp:keywords/>
  <dc:description/>
  <cp:lastModifiedBy>Joyce N.</cp:lastModifiedBy>
  <cp:revision>73</cp:revision>
  <dcterms:created xsi:type="dcterms:W3CDTF">2017-04-11T07:34:10Z</dcterms:created>
  <dcterms:modified xsi:type="dcterms:W3CDTF">2017-04-11T12:33:36Z</dcterms:modified>
  <cp:category/>
</cp:coreProperties>
</file>