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2"/>
  </p:notesMasterIdLst>
  <p:sldIdLst>
    <p:sldId id="256" r:id="rId2"/>
    <p:sldId id="258" r:id="rId3"/>
    <p:sldId id="374" r:id="rId4"/>
    <p:sldId id="541" r:id="rId5"/>
    <p:sldId id="542" r:id="rId6"/>
    <p:sldId id="375" r:id="rId7"/>
    <p:sldId id="506" r:id="rId8"/>
    <p:sldId id="543" r:id="rId9"/>
    <p:sldId id="544" r:id="rId10"/>
    <p:sldId id="545" r:id="rId11"/>
    <p:sldId id="546" r:id="rId12"/>
    <p:sldId id="547" r:id="rId13"/>
    <p:sldId id="549" r:id="rId14"/>
    <p:sldId id="550" r:id="rId15"/>
    <p:sldId id="551" r:id="rId16"/>
    <p:sldId id="552" r:id="rId17"/>
    <p:sldId id="553" r:id="rId18"/>
    <p:sldId id="555" r:id="rId19"/>
    <p:sldId id="556" r:id="rId20"/>
    <p:sldId id="558" r:id="rId21"/>
    <p:sldId id="557" r:id="rId22"/>
    <p:sldId id="559" r:id="rId23"/>
    <p:sldId id="560" r:id="rId24"/>
    <p:sldId id="561" r:id="rId25"/>
    <p:sldId id="562" r:id="rId26"/>
    <p:sldId id="563" r:id="rId27"/>
    <p:sldId id="564" r:id="rId28"/>
    <p:sldId id="565" r:id="rId29"/>
    <p:sldId id="566" r:id="rId30"/>
    <p:sldId id="567" r:id="rId31"/>
    <p:sldId id="568" r:id="rId32"/>
    <p:sldId id="569" r:id="rId33"/>
    <p:sldId id="571" r:id="rId34"/>
    <p:sldId id="572" r:id="rId35"/>
    <p:sldId id="573" r:id="rId36"/>
    <p:sldId id="574" r:id="rId37"/>
    <p:sldId id="575" r:id="rId38"/>
    <p:sldId id="576" r:id="rId39"/>
    <p:sldId id="577" r:id="rId40"/>
    <p:sldId id="372" r:id="rId4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969" autoAdjust="0"/>
  </p:normalViewPr>
  <p:slideViewPr>
    <p:cSldViewPr>
      <p:cViewPr varScale="1">
        <p:scale>
          <a:sx n="93" d="100"/>
          <a:sy n="93" d="100"/>
        </p:scale>
        <p:origin x="2022" y="78"/>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Keep in mind that Microsoft Project assumes that all of a resource’s work time can be allotted to an assigned task unless you specify otherwise. If the resource has less than 100% maximum units, Microsoft Project assigns the value of the resource’s maximum units.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1697269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If you want to remove or unassign a resource from a task in the Assign Resources dialog box, click the resource you want removed and then click the Remove button.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2681683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Recall that in Lesson 2, you learned that Max. Units referred to the maximum capacity of a resource to accomplish tasks.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3189830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Assigning resources using the drop‐down list in the Resource Names column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3483629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have started to define resource assignments for several tasks in your project schedule. In the following exercise, you will assign additional resources to those tasks. To view work information in each task, you will use a split view. Pay close attention to the results in relation to task duration and work in the split view.</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3052915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Notice that when you added Jeff to task 5, Microsoft Project calculated his work using the formula above. Jeff’s schedule is 5 days/week, 8 hours/day and the task was three days in duration (or 3 days @ 8 hours each day). Therefore, Work = </a:t>
            </a:r>
            <a:r>
              <a:rPr lang="en-US" sz="1200" b="1" i="0" u="none" strike="noStrike" kern="1200" baseline="0" dirty="0" smtClean="0">
                <a:solidFill>
                  <a:schemeClr val="tx1"/>
                </a:solidFill>
                <a:latin typeface="+mn-lt"/>
                <a:ea typeface="+mn-ea"/>
                <a:cs typeface="+mn-cs"/>
              </a:rPr>
              <a:t>24 </a:t>
            </a:r>
            <a:r>
              <a:rPr lang="en-US" sz="1200" b="0" i="0" u="none" strike="noStrike" kern="1200" baseline="0" dirty="0" smtClean="0">
                <a:solidFill>
                  <a:schemeClr val="tx1"/>
                </a:solidFill>
                <a:latin typeface="+mn-lt"/>
                <a:ea typeface="+mn-ea"/>
                <a:cs typeface="+mn-cs"/>
              </a:rPr>
              <a:t>hours of duration * </a:t>
            </a:r>
            <a:r>
              <a:rPr lang="en-US" sz="1200" b="1" i="0" u="none" strike="noStrike" kern="1200" baseline="0" dirty="0" smtClean="0">
                <a:solidFill>
                  <a:schemeClr val="tx1"/>
                </a:solidFill>
                <a:latin typeface="+mn-lt"/>
                <a:ea typeface="+mn-ea"/>
                <a:cs typeface="+mn-cs"/>
              </a:rPr>
              <a:t>1 </a:t>
            </a:r>
            <a:r>
              <a:rPr lang="en-US" sz="1200" b="0" i="0" u="none" strike="noStrike" kern="1200" baseline="0" dirty="0" smtClean="0">
                <a:solidFill>
                  <a:schemeClr val="tx1"/>
                </a:solidFill>
                <a:latin typeface="+mn-lt"/>
                <a:ea typeface="+mn-ea"/>
                <a:cs typeface="+mn-cs"/>
              </a:rPr>
              <a:t>full‐time resource = </a:t>
            </a:r>
            <a:r>
              <a:rPr lang="en-US" sz="1200" b="1" i="0" u="none" strike="noStrike" kern="1200" baseline="0" dirty="0" smtClean="0">
                <a:solidFill>
                  <a:schemeClr val="tx1"/>
                </a:solidFill>
                <a:latin typeface="+mn-lt"/>
                <a:ea typeface="+mn-ea"/>
                <a:cs typeface="+mn-cs"/>
              </a:rPr>
              <a:t>24 </a:t>
            </a:r>
            <a:r>
              <a:rPr lang="en-US" sz="1200" b="0" i="0" u="none" strike="noStrike" kern="1200" baseline="0" dirty="0" smtClean="0">
                <a:solidFill>
                  <a:schemeClr val="tx1"/>
                </a:solidFill>
                <a:latin typeface="+mn-lt"/>
                <a:ea typeface="+mn-ea"/>
                <a:cs typeface="+mn-cs"/>
              </a:rPr>
              <a:t>hours of work. The total work of the task doubled with the addition of this one resource. Notice also that Project automatically highlighted the duration, which changed as a result of adding Jeff, based on his work schedule.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3039348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Split window view with Gantt Chart (top) and Task Form (bottom) views</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1660580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Although effort‐driven scheduling is not the default for tasks you create in Microsoft Project, you can change this setting for all new tasks in a project schedule. On the ribbon bar, click File and then select Options. In the Project Options dialog box, select Schedule. Navigate down to Scheduling options for this project and clear or select the New tasks are effort driven check box. To change effort‐driven scheduling for a single task or group of tasks, select the desired task(s). Click the Task ribbon and then in the Properties group, select the Information button. Select the Advanced tab of the Multiple Task Information dialog box. Clear or select the Effort driven check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1830434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Addition of a resource to task 9 resulting in less duration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1558326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Similar to the work formula and in the context of duration, the </a:t>
            </a:r>
            <a:r>
              <a:rPr lang="en-US" sz="1200" b="1" i="1" u="none" strike="noStrike" kern="1200" baseline="0" dirty="0" smtClean="0">
                <a:solidFill>
                  <a:schemeClr val="tx1"/>
                </a:solidFill>
                <a:latin typeface="+mn-lt"/>
                <a:ea typeface="+mn-ea"/>
                <a:cs typeface="+mn-cs"/>
              </a:rPr>
              <a:t>duration formula </a:t>
            </a:r>
            <a:r>
              <a:rPr lang="en-US" sz="1200" b="0" i="0" u="none" strike="noStrike" kern="1200" baseline="0" dirty="0" smtClean="0">
                <a:solidFill>
                  <a:schemeClr val="tx1"/>
                </a:solidFill>
                <a:latin typeface="+mn-lt"/>
                <a:ea typeface="+mn-ea"/>
                <a:cs typeface="+mn-cs"/>
              </a:rPr>
              <a:t>is used in effort‐driven scheduling. The formula is Duration = Work/Units. In an effort‐driven task, the work value is held steady and the variable is units. In the example you used in the previous exercise, 160 hours was the work value with one resource assigned. When you assigned Brenda Diaz to the task (another full‐time resource), the duration formula was applied as:</a:t>
            </a:r>
          </a:p>
          <a:p>
            <a:r>
              <a:rPr lang="en-US" sz="1200" b="0" i="0" u="none" strike="noStrike" kern="1200" baseline="0" dirty="0" smtClean="0">
                <a:solidFill>
                  <a:schemeClr val="tx1"/>
                </a:solidFill>
                <a:latin typeface="+mn-lt"/>
                <a:ea typeface="+mn-ea"/>
                <a:cs typeface="+mn-cs"/>
              </a:rPr>
              <a:t>Duration = 32/3 = 10.67. So, Duration = 10.67 hours or 1.33 days of working time.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23590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22</a:t>
            </a:fld>
            <a:endParaRPr lang="en-US" dirty="0"/>
          </a:p>
        </p:txBody>
      </p:sp>
    </p:spTree>
    <p:extLst>
      <p:ext uri="{BB962C8B-B14F-4D97-AF65-F5344CB8AC3E}">
        <p14:creationId xmlns:p14="http://schemas.microsoft.com/office/powerpoint/2010/main" val="1658095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Microsoft Project will only display the Actions tag under certain circumstances. For example, if you assigned resources in the Task Form on an effort‐driven task, the Actions tag would not appear in the Gantt chart portion of the view.</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2077354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Actions tag options list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874100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1256414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351093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Split view showing details of task information after a resource addition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2396918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Varying approaches to assigning the same total number of resources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1597350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Exercise caution when determining the extent to which effort‐driven scheduling should apply to the tasks in your project. Although applying more resources to your tasks might reduce their duration on paper, this might not be possible in a real‐world situation. For example, if one resource could complete a task in 20 hours, could 20 resources complete the task in one hour? What about 40 resources in 30 minutes? In reality, the resources would probably get in each other’s way and productivity might even decrease because additional coordination might be needed. For complex tasks, a resource might need specialized training before he could be productive. There is no exact rule about when you should or should not apply effort‐driven scheduling. As a project manager, you need to review the requirements of your project tasks and use your best reasoning.</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1586830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will learn more about resource consumption rates in Lesson 6. </a:t>
            </a:r>
            <a:r>
              <a:rPr lang="en-US" sz="1200" dirty="0" smtClean="0"/>
              <a:t>In the following exercise, you will assign material resources to tasks. Most projects use at least some material resources.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1298555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31</a:t>
            </a:fld>
            <a:endParaRPr lang="en-US" dirty="0"/>
          </a:p>
        </p:txBody>
      </p:sp>
    </p:spTree>
    <p:extLst>
      <p:ext uri="{BB962C8B-B14F-4D97-AF65-F5344CB8AC3E}">
        <p14:creationId xmlns:p14="http://schemas.microsoft.com/office/powerpoint/2010/main" val="372217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Assign Resources dialog box with Resource List options collapsed</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2071703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2878203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Bottled water resource added to task 7</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8935128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412548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3626949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36</a:t>
            </a:fld>
            <a:endParaRPr lang="en-US" dirty="0"/>
          </a:p>
        </p:txBody>
      </p:sp>
    </p:spTree>
    <p:extLst>
      <p:ext uri="{BB962C8B-B14F-4D97-AF65-F5344CB8AC3E}">
        <p14:creationId xmlns:p14="http://schemas.microsoft.com/office/powerpoint/2010/main" val="1326808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37</a:t>
            </a:fld>
            <a:endParaRPr lang="en-US" dirty="0"/>
          </a:p>
        </p:txBody>
      </p:sp>
    </p:spTree>
    <p:extLst>
      <p:ext uri="{BB962C8B-B14F-4D97-AF65-F5344CB8AC3E}">
        <p14:creationId xmlns:p14="http://schemas.microsoft.com/office/powerpoint/2010/main" val="3570975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Cost resources added to tasks 11 and 15</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38</a:t>
            </a:fld>
            <a:endParaRPr lang="en-US" dirty="0"/>
          </a:p>
        </p:txBody>
      </p:sp>
    </p:spTree>
    <p:extLst>
      <p:ext uri="{BB962C8B-B14F-4D97-AF65-F5344CB8AC3E}">
        <p14:creationId xmlns:p14="http://schemas.microsoft.com/office/powerpoint/2010/main" val="395148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39</a:t>
            </a:fld>
            <a:endParaRPr lang="en-US" dirty="0"/>
          </a:p>
        </p:txBody>
      </p:sp>
    </p:spTree>
    <p:extLst>
      <p:ext uri="{BB962C8B-B14F-4D97-AF65-F5344CB8AC3E}">
        <p14:creationId xmlns:p14="http://schemas.microsoft.com/office/powerpoint/2010/main" val="1659806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40</a:t>
            </a:fld>
            <a:endParaRPr lang="en-US" dirty="0"/>
          </a:p>
        </p:txBody>
      </p:sp>
    </p:spTree>
    <p:extLst>
      <p:ext uri="{BB962C8B-B14F-4D97-AF65-F5344CB8AC3E}">
        <p14:creationId xmlns:p14="http://schemas.microsoft.com/office/powerpoint/2010/main" val="281781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Assign Resources dialog box with Resource List options expanded</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a:t>
            </a:fld>
            <a:endParaRPr lang="en-US" dirty="0"/>
          </a:p>
        </p:txBody>
      </p:sp>
    </p:spTree>
    <p:extLst>
      <p:ext uri="{BB962C8B-B14F-4D97-AF65-F5344CB8AC3E}">
        <p14:creationId xmlns:p14="http://schemas.microsoft.com/office/powerpoint/2010/main" val="91512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415751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You can also assign resources via the Resources tab in the Task Information dialog box. To access this dialog box, double‐click on the task you want to assign resources.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1171734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with Assign Resources dialog box open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3948612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Resources are sorted alphabetically in the Assign Resources dialog box. Once the resource has been assigned, it is moved to the top of the list.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355263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showing Scott Seely assigned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119073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Resource and Task Assignments</a:t>
            </a:r>
            <a:endParaRPr lang="en-US" sz="4200" dirty="0">
              <a:effectLst>
                <a:outerShdw algn="tl">
                  <a:srgbClr val="000000"/>
                </a:outerShdw>
              </a:effectLst>
            </a:endParaRPr>
          </a:p>
        </p:txBody>
      </p:sp>
      <p:sp>
        <p:nvSpPr>
          <p:cNvPr id="2055" name="Subtitle 2"/>
          <p:cNvSpPr>
            <a:spLocks noGrp="1"/>
          </p:cNvSpPr>
          <p:nvPr>
            <p:ph type="body" idx="1"/>
          </p:nvPr>
        </p:nvSpPr>
        <p:spPr>
          <a:xfrm>
            <a:off x="304800" y="31242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3</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dirty="0">
                <a:solidFill>
                  <a:srgbClr val="0072C6"/>
                </a:solidFill>
                <a:effectLst>
                  <a:outerShdw algn="tl">
                    <a:srgbClr val="000000"/>
                  </a:outerShdw>
                </a:effectLst>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Make Individual Resource Assignments</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pic>
        <p:nvPicPr>
          <p:cNvPr id="3" name="Picture 2"/>
          <p:cNvPicPr>
            <a:picLocks noChangeAspect="1"/>
          </p:cNvPicPr>
          <p:nvPr/>
        </p:nvPicPr>
        <p:blipFill>
          <a:blip r:embed="rId3"/>
          <a:stretch>
            <a:fillRect/>
          </a:stretch>
        </p:blipFill>
        <p:spPr>
          <a:xfrm>
            <a:off x="640080" y="2388778"/>
            <a:ext cx="7863840" cy="2906868"/>
          </a:xfrm>
          <a:prstGeom prst="rect">
            <a:avLst/>
          </a:prstGeom>
        </p:spPr>
      </p:pic>
    </p:spTree>
    <p:extLst>
      <p:ext uri="{BB962C8B-B14F-4D97-AF65-F5344CB8AC3E}">
        <p14:creationId xmlns:p14="http://schemas.microsoft.com/office/powerpoint/2010/main" val="2039789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Assigning Multiple Resources Simultaneously</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You have just assigned one resource to a task. In the following exercise, you will </a:t>
            </a:r>
            <a:r>
              <a:rPr lang="en-US" dirty="0" smtClean="0"/>
              <a:t>practice assigning </a:t>
            </a:r>
            <a:r>
              <a:rPr lang="en-US" dirty="0"/>
              <a:t>multiple resources simultaneously to a task</a:t>
            </a:r>
            <a:r>
              <a:rPr lang="en-US" dirty="0" smtClean="0"/>
              <a:t>.</a:t>
            </a:r>
          </a:p>
          <a:p>
            <a:pPr lvl="0"/>
            <a:r>
              <a:rPr lang="en-US" dirty="0"/>
              <a:t>You might have noticed that the duration of task number 7 changed from 1 week to 1.2 </a:t>
            </a:r>
            <a:r>
              <a:rPr lang="en-US" dirty="0" smtClean="0"/>
              <a:t>weeks when </a:t>
            </a:r>
            <a:r>
              <a:rPr lang="en-US" dirty="0"/>
              <a:t>you assigned Scott and Judy to the task. Bear in mind that Microsoft Project uses </a:t>
            </a:r>
            <a:r>
              <a:rPr lang="en-US" dirty="0" smtClean="0"/>
              <a:t>the resource </a:t>
            </a:r>
            <a:r>
              <a:rPr lang="en-US" dirty="0"/>
              <a:t>calendars to schedule tasks when resources are assigned. The duration is extended </a:t>
            </a:r>
            <a:r>
              <a:rPr lang="en-US" dirty="0" smtClean="0"/>
              <a:t>by .</a:t>
            </a:r>
            <a:r>
              <a:rPr lang="en-US" dirty="0"/>
              <a:t>2 weeks (1 day) due to the fact that Scott works Monday thru Thursday. The start and </a:t>
            </a:r>
            <a:r>
              <a:rPr lang="en-US" dirty="0" smtClean="0"/>
              <a:t>finish dates </a:t>
            </a:r>
            <a:r>
              <a:rPr lang="en-US" dirty="0"/>
              <a:t>of the task did not change, however. This is due to effort‐driven scheduling being </a:t>
            </a:r>
            <a:r>
              <a:rPr lang="en-US" dirty="0" smtClean="0"/>
              <a:t>turned off</a:t>
            </a:r>
            <a:r>
              <a:rPr lang="en-US" dirty="0"/>
              <a:t>. You will learn more about that later in this lesson.</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Tree>
    <p:extLst>
      <p:ext uri="{BB962C8B-B14F-4D97-AF65-F5344CB8AC3E}">
        <p14:creationId xmlns:p14="http://schemas.microsoft.com/office/powerpoint/2010/main" val="1155482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Assigning Multiple Resources Simultaneously</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The capacity of a resource to work when you assign that resource to a task is measured </a:t>
            </a:r>
            <a:r>
              <a:rPr lang="en-US" dirty="0" smtClean="0"/>
              <a:t>in units</a:t>
            </a:r>
            <a:r>
              <a:rPr lang="en-US" dirty="0"/>
              <a:t>. Units are recorded in the Max. Units field in the Resource Sheet view. One </a:t>
            </a:r>
            <a:r>
              <a:rPr lang="en-US" dirty="0" smtClean="0"/>
              <a:t>full‐time resource </a:t>
            </a:r>
            <a:r>
              <a:rPr lang="en-US" dirty="0"/>
              <a:t>has 100% (or 1.0) resource units</a:t>
            </a:r>
            <a:r>
              <a:rPr lang="en-US" dirty="0" smtClean="0"/>
              <a:t>.</a:t>
            </a:r>
          </a:p>
          <a:p>
            <a:pPr lvl="0"/>
            <a:r>
              <a:rPr lang="en-US" dirty="0" smtClean="0"/>
              <a:t>As </a:t>
            </a:r>
            <a:r>
              <a:rPr lang="en-US" dirty="0"/>
              <a:t>you are assigning resources, </a:t>
            </a:r>
            <a:r>
              <a:rPr lang="en-US" dirty="0" smtClean="0"/>
              <a:t>be careful </a:t>
            </a:r>
            <a:r>
              <a:rPr lang="en-US" dirty="0"/>
              <a:t>that you do not overallocate a resource, by assigning it more work than can be </a:t>
            </a:r>
            <a:r>
              <a:rPr lang="en-US" dirty="0" smtClean="0"/>
              <a:t>done within </a:t>
            </a:r>
            <a:r>
              <a:rPr lang="en-US" dirty="0"/>
              <a:t>the normal work capacity of the resource</a:t>
            </a:r>
            <a:r>
              <a:rPr lang="en-US" dirty="0" smtClean="0"/>
              <a:t>.</a:t>
            </a:r>
          </a:p>
          <a:p>
            <a:pPr lvl="0"/>
            <a:r>
              <a:rPr lang="en-US" dirty="0"/>
              <a:t>This might happen if you assign a </a:t>
            </a:r>
            <a:r>
              <a:rPr lang="en-US" dirty="0" smtClean="0"/>
              <a:t>resource to </a:t>
            </a:r>
            <a:r>
              <a:rPr lang="en-US" dirty="0"/>
              <a:t>a task with more units than the resource has available. Another possibility is that </a:t>
            </a:r>
            <a:r>
              <a:rPr lang="en-US" dirty="0" smtClean="0"/>
              <a:t>you assign </a:t>
            </a:r>
            <a:r>
              <a:rPr lang="en-US" dirty="0"/>
              <a:t>the resource to multiple tasks with schedules that overlap and with combined </a:t>
            </a:r>
            <a:r>
              <a:rPr lang="en-US" dirty="0" smtClean="0"/>
              <a:t>units that </a:t>
            </a:r>
            <a:r>
              <a:rPr lang="en-US" dirty="0"/>
              <a:t>exceed those of the resource.</a:t>
            </a:r>
            <a:endParaRPr lang="en-US" dirty="0" smtClean="0"/>
          </a:p>
          <a:p>
            <a:pPr lvl="0"/>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spTree>
    <p:extLst>
      <p:ext uri="{BB962C8B-B14F-4D97-AF65-F5344CB8AC3E}">
        <p14:creationId xmlns:p14="http://schemas.microsoft.com/office/powerpoint/2010/main" val="1399328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Assign Multiple Resources Simultaneously</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smtClean="0"/>
              <a:t>Use the </a:t>
            </a:r>
            <a:r>
              <a:rPr lang="en-US" i="1" dirty="0" smtClean="0"/>
              <a:t>Tailspin Remote </a:t>
            </a:r>
            <a:r>
              <a:rPr lang="en-US" i="1" dirty="0"/>
              <a:t>Drone </a:t>
            </a:r>
            <a:r>
              <a:rPr lang="en-US" i="1" dirty="0" smtClean="0"/>
              <a:t>3</a:t>
            </a:r>
            <a:r>
              <a:rPr lang="en-US" dirty="0" smtClean="0"/>
              <a:t> project schedule you saved in the previous exercise.</a:t>
            </a:r>
            <a:endParaRPr lang="en-US" dirty="0"/>
          </a:p>
          <a:p>
            <a:pPr marL="457200" indent="-457200">
              <a:buFont typeface="+mj-lt"/>
              <a:buAutoNum type="arabicPeriod"/>
            </a:pPr>
            <a:r>
              <a:rPr lang="en-US" dirty="0" smtClean="0"/>
              <a:t>In </a:t>
            </a:r>
            <a:r>
              <a:rPr lang="en-US" dirty="0"/>
              <a:t>the Task Name column, click the name of task 7, Conduct survey.</a:t>
            </a:r>
          </a:p>
          <a:p>
            <a:pPr marL="457200" indent="-457200">
              <a:buFont typeface="+mj-lt"/>
              <a:buAutoNum type="arabicPeriod"/>
            </a:pPr>
            <a:r>
              <a:rPr lang="en-US" dirty="0" smtClean="0"/>
              <a:t>In </a:t>
            </a:r>
            <a:r>
              <a:rPr lang="en-US" dirty="0"/>
              <a:t>the Assign Resources dialog box, scroll down and click the name cell for </a:t>
            </a:r>
            <a:r>
              <a:rPr lang="en-US" dirty="0" smtClean="0"/>
              <a:t>Scott Seely</a:t>
            </a:r>
            <a:r>
              <a:rPr lang="en-US" dirty="0"/>
              <a:t>. Scroll up or down in the list until the name Judy Lew is visible. Hold </a:t>
            </a:r>
            <a:r>
              <a:rPr lang="en-US" dirty="0" smtClean="0"/>
              <a:t>down the </a:t>
            </a:r>
            <a:r>
              <a:rPr lang="en-US" dirty="0"/>
              <a:t>Ctrl key and then click the name cell for Judy Lew.</a:t>
            </a:r>
          </a:p>
          <a:p>
            <a:pPr marL="457200" indent="-457200">
              <a:buFont typeface="+mj-lt"/>
              <a:buAutoNum type="arabicPeriod"/>
            </a:pPr>
            <a:r>
              <a:rPr lang="en-US" dirty="0" smtClean="0"/>
              <a:t>Release </a:t>
            </a:r>
            <a:r>
              <a:rPr lang="en-US" dirty="0"/>
              <a:t>the Ctrl key and then click the Assign button. Check marks appear next </a:t>
            </a:r>
            <a:r>
              <a:rPr lang="en-US" dirty="0" smtClean="0"/>
              <a:t>to the </a:t>
            </a:r>
            <a:r>
              <a:rPr lang="en-US" dirty="0"/>
              <a:t>names of Scott Seely and Judy Lew, indicating you have assigned them </a:t>
            </a:r>
            <a:r>
              <a:rPr lang="en-US" dirty="0" smtClean="0"/>
              <a:t>both to </a:t>
            </a:r>
            <a:r>
              <a:rPr lang="en-US" dirty="0"/>
              <a:t>task 7.</a:t>
            </a:r>
          </a:p>
          <a:p>
            <a:pPr marL="457200" indent="-457200">
              <a:buFont typeface="+mj-lt"/>
              <a:buAutoNum type="arabicPeriod"/>
            </a:pPr>
            <a:r>
              <a:rPr lang="en-US" dirty="0" smtClean="0"/>
              <a:t>Close </a:t>
            </a:r>
            <a:r>
              <a:rPr lang="en-US" dirty="0"/>
              <a:t>the Assign Resources dialog box.</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spTree>
    <p:extLst>
      <p:ext uri="{BB962C8B-B14F-4D97-AF65-F5344CB8AC3E}">
        <p14:creationId xmlns:p14="http://schemas.microsoft.com/office/powerpoint/2010/main" val="376652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Assign Multiple Resources Simultaneously</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5"/>
            </a:pPr>
            <a:r>
              <a:rPr lang="en-US" dirty="0" smtClean="0"/>
              <a:t>Move </a:t>
            </a:r>
            <a:r>
              <a:rPr lang="en-US" dirty="0"/>
              <a:t>the center divider to the right to allow the Resource Names column </a:t>
            </a:r>
            <a:r>
              <a:rPr lang="en-US" dirty="0" smtClean="0"/>
              <a:t>to be </a:t>
            </a:r>
            <a:r>
              <a:rPr lang="en-US" dirty="0"/>
              <a:t>visible.</a:t>
            </a:r>
          </a:p>
          <a:p>
            <a:pPr marL="457200" indent="-457200">
              <a:buFont typeface="+mj-lt"/>
              <a:buAutoNum type="arabicPeriod" startAt="5"/>
            </a:pPr>
            <a:r>
              <a:rPr lang="en-US" dirty="0" smtClean="0"/>
              <a:t>Click </a:t>
            </a:r>
            <a:r>
              <a:rPr lang="en-US" dirty="0"/>
              <a:t>once on the Resource Names cell for task 9, Identify focus </a:t>
            </a:r>
            <a:r>
              <a:rPr lang="en-US" dirty="0" smtClean="0"/>
              <a:t>group member </a:t>
            </a:r>
            <a:r>
              <a:rPr lang="en-US" dirty="0"/>
              <a:t>demographics. Then click the submenu arrow at the right </a:t>
            </a:r>
            <a:r>
              <a:rPr lang="en-US" dirty="0" smtClean="0"/>
              <a:t>of the </a:t>
            </a:r>
            <a:r>
              <a:rPr lang="en-US" dirty="0"/>
              <a:t>cell.</a:t>
            </a:r>
          </a:p>
          <a:p>
            <a:pPr marL="457200" indent="-457200">
              <a:buFont typeface="+mj-lt"/>
              <a:buAutoNum type="arabicPeriod" startAt="5"/>
            </a:pPr>
            <a:r>
              <a:rPr lang="en-US" dirty="0" smtClean="0"/>
              <a:t>In </a:t>
            </a:r>
            <a:r>
              <a:rPr lang="en-US" dirty="0"/>
              <a:t>the drop‐down list, select the Jeff Pike and Yan Li check boxes. Your </a:t>
            </a:r>
            <a:r>
              <a:rPr lang="en-US" dirty="0" smtClean="0"/>
              <a:t>screen should </a:t>
            </a:r>
            <a:r>
              <a:rPr lang="en-US" dirty="0"/>
              <a:t>look similar to </a:t>
            </a:r>
            <a:r>
              <a:rPr lang="en-US" dirty="0" smtClean="0"/>
              <a:t>the figure shown on the next slide.</a:t>
            </a:r>
          </a:p>
          <a:p>
            <a:pPr marL="457200" indent="-457200">
              <a:buFont typeface="+mj-lt"/>
              <a:buAutoNum type="arabicPeriod" startAt="5"/>
            </a:pPr>
            <a:r>
              <a:rPr lang="en-US" dirty="0" smtClean="0"/>
              <a:t>Press </a:t>
            </a:r>
            <a:r>
              <a:rPr lang="en-US" dirty="0"/>
              <a:t>Enter.</a:t>
            </a:r>
          </a:p>
          <a:p>
            <a:pPr marL="457200" indent="-457200">
              <a:buFont typeface="+mj-lt"/>
              <a:buAutoNum type="arabicPeriod" startAt="5"/>
            </a:pPr>
            <a:r>
              <a:rPr lang="en-US" dirty="0" smtClean="0"/>
              <a:t>SAVE </a:t>
            </a:r>
            <a:r>
              <a:rPr lang="en-US" dirty="0"/>
              <a:t>the project schedule.</a:t>
            </a:r>
          </a:p>
          <a:p>
            <a:r>
              <a:rPr lang="en-US" dirty="0"/>
              <a:t>PAUSE. LEAVE the project schedule open to use in the next exercise.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spTree>
    <p:extLst>
      <p:ext uri="{BB962C8B-B14F-4D97-AF65-F5344CB8AC3E}">
        <p14:creationId xmlns:p14="http://schemas.microsoft.com/office/powerpoint/2010/main" val="2618076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Assign Multiple Resources Simultaneously</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pic>
        <p:nvPicPr>
          <p:cNvPr id="4" name="Picture 3"/>
          <p:cNvPicPr>
            <a:picLocks noChangeAspect="1"/>
          </p:cNvPicPr>
          <p:nvPr/>
        </p:nvPicPr>
        <p:blipFill>
          <a:blip r:embed="rId3"/>
          <a:stretch>
            <a:fillRect/>
          </a:stretch>
        </p:blipFill>
        <p:spPr>
          <a:xfrm>
            <a:off x="777238" y="1830494"/>
            <a:ext cx="7589520" cy="3955837"/>
          </a:xfrm>
          <a:prstGeom prst="rect">
            <a:avLst/>
          </a:prstGeom>
        </p:spPr>
      </p:pic>
    </p:spTree>
    <p:extLst>
      <p:ext uri="{BB962C8B-B14F-4D97-AF65-F5344CB8AC3E}">
        <p14:creationId xmlns:p14="http://schemas.microsoft.com/office/powerpoint/2010/main" val="2235929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Adding More Work Resource Assignments to Tasks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Microsoft Project’s default method of scheduling is considered non‐effort‐driven. This </a:t>
            </a:r>
            <a:r>
              <a:rPr lang="en-US" dirty="0" smtClean="0"/>
              <a:t>means that </a:t>
            </a:r>
            <a:r>
              <a:rPr lang="en-US" dirty="0"/>
              <a:t>as you assign resources to a task, the duration remains constant and the work value </a:t>
            </a:r>
            <a:r>
              <a:rPr lang="en-US" dirty="0" smtClean="0"/>
              <a:t>is calculated.</a:t>
            </a:r>
          </a:p>
          <a:p>
            <a:pPr lvl="0"/>
            <a:r>
              <a:rPr lang="en-US" dirty="0" smtClean="0"/>
              <a:t>The </a:t>
            </a:r>
            <a:r>
              <a:rPr lang="en-US" dirty="0"/>
              <a:t>most obvious effect of this scheduling method is that, as you add or </a:t>
            </a:r>
            <a:r>
              <a:rPr lang="en-US" dirty="0" smtClean="0"/>
              <a:t>remove resources</a:t>
            </a:r>
            <a:r>
              <a:rPr lang="en-US" dirty="0"/>
              <a:t>, the work value changes and, therefore, the costs change</a:t>
            </a:r>
            <a:r>
              <a:rPr lang="en-US" dirty="0" smtClean="0"/>
              <a:t>.</a:t>
            </a:r>
          </a:p>
          <a:p>
            <a:pPr lvl="0"/>
            <a:r>
              <a:rPr lang="en-US" b="1" i="1" dirty="0"/>
              <a:t>Work</a:t>
            </a:r>
            <a:r>
              <a:rPr lang="en-US" dirty="0"/>
              <a:t> is the total amount of effort expended to complete a task. Microsoft Project </a:t>
            </a:r>
            <a:r>
              <a:rPr lang="en-US" dirty="0" smtClean="0"/>
              <a:t>calculates work </a:t>
            </a:r>
            <a:r>
              <a:rPr lang="en-US" dirty="0"/>
              <a:t>using a </a:t>
            </a:r>
            <a:r>
              <a:rPr lang="en-US" b="1" i="1" dirty="0"/>
              <a:t>work formula</a:t>
            </a:r>
            <a:r>
              <a:rPr lang="en-US" dirty="0" smtClean="0"/>
              <a:t>:</a:t>
            </a:r>
          </a:p>
          <a:p>
            <a:pPr marL="0" lvl="0" indent="0">
              <a:buNone/>
            </a:pPr>
            <a:r>
              <a:rPr lang="en-US" dirty="0" smtClean="0"/>
              <a:t>	Work </a:t>
            </a:r>
            <a:r>
              <a:rPr lang="en-US" dirty="0"/>
              <a:t>= Duration × Units</a:t>
            </a:r>
            <a:r>
              <a:rPr lang="en-US" dirty="0" smtClean="0"/>
              <a:t>.</a:t>
            </a:r>
          </a:p>
          <a:p>
            <a:pPr lvl="0"/>
            <a:r>
              <a:rPr lang="en-US" dirty="0" smtClean="0"/>
              <a:t>Although </a:t>
            </a:r>
            <a:r>
              <a:rPr lang="en-US" dirty="0"/>
              <a:t>you have the option </a:t>
            </a:r>
            <a:r>
              <a:rPr lang="en-US" dirty="0" smtClean="0"/>
              <a:t>of entering </a:t>
            </a:r>
            <a:r>
              <a:rPr lang="en-US" dirty="0"/>
              <a:t>and displaying work in different units, by default, work is expressed in hours.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spTree>
    <p:extLst>
      <p:ext uri="{BB962C8B-B14F-4D97-AF65-F5344CB8AC3E}">
        <p14:creationId xmlns:p14="http://schemas.microsoft.com/office/powerpoint/2010/main" val="1333354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dirty="0" smtClean="0">
                <a:effectLst/>
              </a:rPr>
              <a:t>Step-by-Step: Add Work Resources to a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smtClean="0"/>
              <a:t>Use the </a:t>
            </a:r>
            <a:r>
              <a:rPr lang="en-US" i="1" dirty="0" smtClean="0"/>
              <a:t>Tailspin Remote </a:t>
            </a:r>
            <a:r>
              <a:rPr lang="en-US" i="1" dirty="0"/>
              <a:t>Drone </a:t>
            </a:r>
            <a:r>
              <a:rPr lang="en-US" i="1" dirty="0" smtClean="0"/>
              <a:t>3</a:t>
            </a:r>
            <a:r>
              <a:rPr lang="en-US" dirty="0" smtClean="0"/>
              <a:t> project schedule you saved in the previous exercise.</a:t>
            </a:r>
            <a:endParaRPr lang="en-US" dirty="0"/>
          </a:p>
          <a:p>
            <a:pPr marL="457200" indent="-457200">
              <a:buFont typeface="+mj-lt"/>
              <a:buAutoNum type="arabicPeriod"/>
            </a:pPr>
            <a:r>
              <a:rPr lang="en-US" dirty="0" smtClean="0"/>
              <a:t>Click </a:t>
            </a:r>
            <a:r>
              <a:rPr lang="en-US" dirty="0"/>
              <a:t>the View tab. On the ribbon, in the Split View group, select the </a:t>
            </a:r>
            <a:r>
              <a:rPr lang="en-US" dirty="0" smtClean="0"/>
              <a:t>Details check </a:t>
            </a:r>
            <a:r>
              <a:rPr lang="en-US" dirty="0"/>
              <a:t>box. The Task Form view appears in the bottom part of your screen.</a:t>
            </a:r>
          </a:p>
          <a:p>
            <a:pPr marL="457200" indent="-457200">
              <a:buFont typeface="+mj-lt"/>
              <a:buAutoNum type="arabicPeriod"/>
            </a:pPr>
            <a:r>
              <a:rPr lang="en-US" dirty="0" smtClean="0"/>
              <a:t>Click </a:t>
            </a:r>
            <a:r>
              <a:rPr lang="en-US" dirty="0"/>
              <a:t>the name of task 5, Develop survey questionnaire. In the Task Form pane </a:t>
            </a:r>
            <a:r>
              <a:rPr lang="en-US" dirty="0" smtClean="0"/>
              <a:t>at the </a:t>
            </a:r>
            <a:r>
              <a:rPr lang="en-US" dirty="0"/>
              <a:t>bottom of your screen, note the Work value of this task—24 hours</a:t>
            </a:r>
            <a:r>
              <a:rPr lang="en-US" dirty="0" smtClean="0"/>
              <a:t>.</a:t>
            </a:r>
          </a:p>
          <a:p>
            <a:pPr marL="457200" indent="-457200">
              <a:buFont typeface="+mj-lt"/>
              <a:buAutoNum type="arabicPeriod"/>
            </a:pPr>
            <a:r>
              <a:rPr lang="en-US" dirty="0"/>
              <a:t>In the Task Form view, click once on the first cell below Scott Seely’s name. </a:t>
            </a:r>
            <a:r>
              <a:rPr lang="en-US" dirty="0" smtClean="0"/>
              <a:t>Click the </a:t>
            </a:r>
            <a:r>
              <a:rPr lang="en-US" dirty="0"/>
              <a:t>submenu arrow at the right of this cell and then select Jeff Pike.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spTree>
    <p:extLst>
      <p:ext uri="{BB962C8B-B14F-4D97-AF65-F5344CB8AC3E}">
        <p14:creationId xmlns:p14="http://schemas.microsoft.com/office/powerpoint/2010/main" val="3167161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dirty="0" smtClean="0">
                <a:effectLst/>
              </a:rPr>
              <a:t>Step-by-Step</a:t>
            </a:r>
            <a:r>
              <a:rPr lang="en-US" dirty="0">
                <a:effectLst/>
              </a:rPr>
              <a:t>: Add Work Resources to a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36288"/>
            <a:ext cx="2895600" cy="4572000"/>
          </a:xfrm>
        </p:spPr>
        <p:txBody>
          <a:bodyPr/>
          <a:lstStyle/>
          <a:p>
            <a:pPr marL="457200" indent="-457200">
              <a:buFont typeface="+mj-lt"/>
              <a:buAutoNum type="arabicPeriod" startAt="4"/>
            </a:pPr>
            <a:r>
              <a:rPr lang="en-US" sz="2000" dirty="0"/>
              <a:t>At the top of the Task </a:t>
            </a:r>
            <a:r>
              <a:rPr lang="en-US" sz="2000" dirty="0" smtClean="0"/>
              <a:t>Form, </a:t>
            </a:r>
            <a:r>
              <a:rPr lang="en-US" sz="2000" dirty="0"/>
              <a:t>click OK. Microsoft </a:t>
            </a:r>
            <a:r>
              <a:rPr lang="en-US" sz="2000" dirty="0" smtClean="0"/>
              <a:t>Project assigns </a:t>
            </a:r>
            <a:r>
              <a:rPr lang="en-US" sz="2000" dirty="0"/>
              <a:t>Jeff Pike to task 5. Your screen should look similar to </a:t>
            </a:r>
            <a:r>
              <a:rPr lang="en-US" sz="2000" dirty="0" smtClean="0"/>
              <a:t>the figure shown here.</a:t>
            </a:r>
          </a:p>
          <a:p>
            <a:pPr marL="457200" indent="-457200">
              <a:buFont typeface="+mj-lt"/>
              <a:buAutoNum type="arabicPeriod" startAt="4"/>
            </a:pPr>
            <a:r>
              <a:rPr lang="en-US" sz="2000" dirty="0" smtClean="0"/>
              <a:t>SAVE </a:t>
            </a:r>
            <a:r>
              <a:rPr lang="en-US" sz="2000" dirty="0"/>
              <a:t>the project schedule.</a:t>
            </a:r>
          </a:p>
          <a:p>
            <a:r>
              <a:rPr lang="en-US" sz="2000" dirty="0" smtClean="0"/>
              <a:t>PAUSE</a:t>
            </a:r>
            <a:r>
              <a:rPr lang="en-US" sz="2000" dirty="0"/>
              <a:t>. LEAVE </a:t>
            </a:r>
            <a:r>
              <a:rPr lang="en-US" sz="2000" dirty="0" smtClean="0"/>
              <a:t>the project schedule open </a:t>
            </a:r>
            <a:r>
              <a:rPr lang="en-US" sz="2000" dirty="0"/>
              <a:t>for the next exercise.</a:t>
            </a:r>
          </a:p>
          <a:p>
            <a:pPr>
              <a:buFont typeface="+mj-lt"/>
              <a:buAutoNum type="arabicPeriod"/>
            </a:pPr>
            <a:endParaRPr lang="en-US" sz="18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pic>
        <p:nvPicPr>
          <p:cNvPr id="8" name="Picture 7"/>
          <p:cNvPicPr>
            <a:picLocks noChangeAspect="1"/>
          </p:cNvPicPr>
          <p:nvPr/>
        </p:nvPicPr>
        <p:blipFill>
          <a:blip r:embed="rId3"/>
          <a:stretch>
            <a:fillRect/>
          </a:stretch>
        </p:blipFill>
        <p:spPr>
          <a:xfrm>
            <a:off x="3352800" y="1655762"/>
            <a:ext cx="5270595" cy="4229100"/>
          </a:xfrm>
          <a:prstGeom prst="rect">
            <a:avLst/>
          </a:prstGeom>
        </p:spPr>
      </p:pic>
    </p:spTree>
    <p:extLst>
      <p:ext uri="{BB962C8B-B14F-4D97-AF65-F5344CB8AC3E}">
        <p14:creationId xmlns:p14="http://schemas.microsoft.com/office/powerpoint/2010/main" val="4105268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Add Work Resources to an </a:t>
            </a:r>
            <a:br>
              <a:rPr lang="en-US" sz="2900" dirty="0" smtClean="0">
                <a:effectLst/>
              </a:rPr>
            </a:br>
            <a:r>
              <a:rPr lang="en-US" sz="2900" dirty="0" smtClean="0">
                <a:effectLst/>
              </a:rPr>
              <a:t>Effort-Driven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smtClean="0"/>
              <a:t>Use the </a:t>
            </a:r>
            <a:r>
              <a:rPr lang="en-US" i="1" dirty="0" smtClean="0"/>
              <a:t>Tailspin Remote </a:t>
            </a:r>
            <a:r>
              <a:rPr lang="en-US" i="1" dirty="0"/>
              <a:t>Drone </a:t>
            </a:r>
            <a:r>
              <a:rPr lang="en-US" i="1" dirty="0" smtClean="0"/>
              <a:t>3</a:t>
            </a:r>
            <a:r>
              <a:rPr lang="en-US" dirty="0" smtClean="0"/>
              <a:t> project schedule you saved in the previous exercise.</a:t>
            </a:r>
            <a:endParaRPr lang="en-US" dirty="0"/>
          </a:p>
          <a:p>
            <a:pPr marL="457200" indent="-457200">
              <a:buFont typeface="+mj-lt"/>
              <a:buAutoNum type="arabicPeriod"/>
            </a:pPr>
            <a:r>
              <a:rPr lang="en-US" dirty="0" smtClean="0"/>
              <a:t>Click </a:t>
            </a:r>
            <a:r>
              <a:rPr lang="en-US" dirty="0"/>
              <a:t>on the name of task 9, Identify focus group member demographics. </a:t>
            </a:r>
            <a:r>
              <a:rPr lang="en-US" dirty="0" smtClean="0"/>
              <a:t>Jeff Pike </a:t>
            </a:r>
            <a:r>
              <a:rPr lang="en-US" dirty="0"/>
              <a:t>and Yan Li are currently assigned to this task, total work is calculated </a:t>
            </a:r>
            <a:r>
              <a:rPr lang="en-US" dirty="0" smtClean="0"/>
              <a:t>at 32 </a:t>
            </a:r>
            <a:r>
              <a:rPr lang="en-US" dirty="0"/>
              <a:t>hours (16 hours per resource), and the duration is 2 days. You’d like to </a:t>
            </a:r>
            <a:r>
              <a:rPr lang="en-US" dirty="0" smtClean="0"/>
              <a:t>assign an </a:t>
            </a:r>
            <a:r>
              <a:rPr lang="en-US" dirty="0"/>
              <a:t>additional resource and reduce the task’s duration.</a:t>
            </a:r>
          </a:p>
          <a:p>
            <a:pPr marL="457200" indent="-457200">
              <a:buFont typeface="+mj-lt"/>
              <a:buAutoNum type="arabicPeriod"/>
            </a:pPr>
            <a:r>
              <a:rPr lang="en-US" dirty="0" smtClean="0"/>
              <a:t>In </a:t>
            </a:r>
            <a:r>
              <a:rPr lang="en-US" dirty="0"/>
              <a:t>the Task Form screen, click the Effort driven check box</a:t>
            </a:r>
            <a:r>
              <a:rPr lang="en-US" dirty="0" smtClean="0"/>
              <a:t>.</a:t>
            </a:r>
          </a:p>
          <a:p>
            <a:pPr marL="457200" indent="-457200">
              <a:buFont typeface="+mj-lt"/>
              <a:buAutoNum type="arabicPeriod"/>
            </a:pPr>
            <a:r>
              <a:rPr lang="en-US" dirty="0"/>
              <a:t>Click once in the blank cell below Yan Li’s name. From the drop‐down menu, </a:t>
            </a:r>
            <a:r>
              <a:rPr lang="en-US" dirty="0" smtClean="0"/>
              <a:t>select Brenda </a:t>
            </a:r>
            <a:r>
              <a:rPr lang="en-US" dirty="0"/>
              <a:t>Diaz. Then click OK at the upper portion of the Task Form screen. </a:t>
            </a:r>
            <a:r>
              <a:rPr lang="en-US" dirty="0" smtClean="0"/>
              <a:t>Your screen </a:t>
            </a:r>
            <a:r>
              <a:rPr lang="en-US" dirty="0"/>
              <a:t>should look similar to </a:t>
            </a:r>
            <a:r>
              <a:rPr lang="en-US" dirty="0" smtClean="0"/>
              <a:t>the figure on the next slide.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spTree>
    <p:extLst>
      <p:ext uri="{BB962C8B-B14F-4D97-AF65-F5344CB8AC3E}">
        <p14:creationId xmlns:p14="http://schemas.microsoft.com/office/powerpoint/2010/main" val="504454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3" name="Picture 2"/>
          <p:cNvPicPr>
            <a:picLocks noChangeAspect="1"/>
          </p:cNvPicPr>
          <p:nvPr/>
        </p:nvPicPr>
        <p:blipFill>
          <a:blip r:embed="rId3"/>
          <a:stretch>
            <a:fillRect/>
          </a:stretch>
        </p:blipFill>
        <p:spPr>
          <a:xfrm>
            <a:off x="731520" y="2286000"/>
            <a:ext cx="7680960" cy="2375553"/>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Add Work Resources to an </a:t>
            </a:r>
            <a:br>
              <a:rPr lang="en-US" sz="2900" dirty="0">
                <a:effectLst/>
              </a:rPr>
            </a:br>
            <a:r>
              <a:rPr lang="en-US" sz="2900" dirty="0">
                <a:effectLst/>
              </a:rPr>
              <a:t>Effort-Driven Task</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pic>
        <p:nvPicPr>
          <p:cNvPr id="8" name="Picture 7"/>
          <p:cNvPicPr>
            <a:picLocks noChangeAspect="1"/>
          </p:cNvPicPr>
          <p:nvPr/>
        </p:nvPicPr>
        <p:blipFill>
          <a:blip r:embed="rId3"/>
          <a:stretch>
            <a:fillRect/>
          </a:stretch>
        </p:blipFill>
        <p:spPr>
          <a:xfrm>
            <a:off x="685800" y="1523832"/>
            <a:ext cx="7772400" cy="4569160"/>
          </a:xfrm>
          <a:prstGeom prst="rect">
            <a:avLst/>
          </a:prstGeom>
        </p:spPr>
      </p:pic>
    </p:spTree>
    <p:extLst>
      <p:ext uri="{BB962C8B-B14F-4D97-AF65-F5344CB8AC3E}">
        <p14:creationId xmlns:p14="http://schemas.microsoft.com/office/powerpoint/2010/main" val="1895774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Add Work Resources to an </a:t>
            </a:r>
            <a:br>
              <a:rPr lang="en-US" sz="2900" dirty="0">
                <a:effectLst/>
              </a:rPr>
            </a:br>
            <a:r>
              <a:rPr lang="en-US" sz="2900" dirty="0">
                <a:effectLst/>
              </a:rPr>
              <a:t>Effort-Driven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dirty="0"/>
              <a:t>Notice that the duration has been changed to 1.33 days and the total </a:t>
            </a:r>
            <a:r>
              <a:rPr lang="en-US" dirty="0" smtClean="0"/>
              <a:t>work (</a:t>
            </a:r>
            <a:r>
              <a:rPr lang="en-US" dirty="0"/>
              <a:t>32 hours) has now been evenly distributed between Jeff Pike and Brenda Diaz</a:t>
            </a:r>
            <a:r>
              <a:rPr lang="en-US" dirty="0" smtClean="0"/>
              <a:t>. In </a:t>
            </a:r>
            <a:r>
              <a:rPr lang="en-US" dirty="0"/>
              <a:t>this instance, you applied effort‐driven scheduling, which tells Microsoft </a:t>
            </a:r>
            <a:r>
              <a:rPr lang="en-US" dirty="0" smtClean="0"/>
              <a:t>Project to </a:t>
            </a:r>
            <a:r>
              <a:rPr lang="en-US" dirty="0"/>
              <a:t>hold the work value constant and change the duration when resources are </a:t>
            </a:r>
            <a:r>
              <a:rPr lang="en-US" dirty="0" smtClean="0"/>
              <a:t>added or removed.</a:t>
            </a:r>
          </a:p>
          <a:p>
            <a:pPr marL="457200" indent="-457200">
              <a:buFont typeface="+mj-lt"/>
              <a:buAutoNum type="arabicPeriod" startAt="4"/>
            </a:pPr>
            <a:r>
              <a:rPr lang="en-US" dirty="0" smtClean="0"/>
              <a:t>SAVE </a:t>
            </a:r>
            <a:r>
              <a:rPr lang="en-US" dirty="0"/>
              <a:t>the project schedule.</a:t>
            </a:r>
          </a:p>
          <a:p>
            <a:r>
              <a:rPr lang="en-US" dirty="0"/>
              <a:t>PAUSE. LEAVE the project schedule open to use in the next exercise</a:t>
            </a:r>
            <a:r>
              <a:rPr lang="en-US" dirty="0" smtClean="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spTree>
    <p:extLst>
      <p:ext uri="{BB962C8B-B14F-4D97-AF65-F5344CB8AC3E}">
        <p14:creationId xmlns:p14="http://schemas.microsoft.com/office/powerpoint/2010/main" val="1058561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the Actions Tag to Change Project’s Scheduling Behavior</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Now that you have assigned resources to tasks that are both effort‐driven and </a:t>
            </a:r>
            <a:r>
              <a:rPr lang="en-US" dirty="0" smtClean="0"/>
              <a:t>non‐effort-driven, in the next </a:t>
            </a:r>
            <a:r>
              <a:rPr lang="en-US" dirty="0"/>
              <a:t>exercise, you will learn how to use the Actions tag to change how </a:t>
            </a:r>
            <a:r>
              <a:rPr lang="en-US" dirty="0" smtClean="0"/>
              <a:t>Project behaves.</a:t>
            </a:r>
          </a:p>
          <a:p>
            <a:pPr lvl="0"/>
            <a:r>
              <a:rPr lang="en-US" dirty="0" smtClean="0"/>
              <a:t>An </a:t>
            </a:r>
            <a:r>
              <a:rPr lang="en-US" b="1" i="1" dirty="0"/>
              <a:t>Actions tag</a:t>
            </a:r>
            <a:r>
              <a:rPr lang="en-US" dirty="0"/>
              <a:t> is an indicator that signals the user of a change, </a:t>
            </a:r>
            <a:r>
              <a:rPr lang="en-US" dirty="0" smtClean="0"/>
              <a:t>additional information</a:t>
            </a:r>
            <a:r>
              <a:rPr lang="en-US" dirty="0"/>
              <a:t>, formatting options, and so forth</a:t>
            </a:r>
            <a:r>
              <a:rPr lang="en-US" dirty="0" smtClean="0"/>
              <a:t>.</a:t>
            </a:r>
          </a:p>
          <a:p>
            <a:pPr lvl="0"/>
            <a:r>
              <a:rPr lang="en-US" dirty="0" smtClean="0"/>
              <a:t>In Project 2016, </a:t>
            </a:r>
            <a:r>
              <a:rPr lang="en-US" dirty="0"/>
              <a:t>t</a:t>
            </a:r>
            <a:r>
              <a:rPr lang="en-US" dirty="0" smtClean="0"/>
              <a:t>he </a:t>
            </a:r>
            <a:r>
              <a:rPr lang="en-US" dirty="0"/>
              <a:t>Actions tag </a:t>
            </a:r>
            <a:r>
              <a:rPr lang="en-US" dirty="0" smtClean="0"/>
              <a:t>appears mainly </a:t>
            </a:r>
            <a:r>
              <a:rPr lang="en-US" dirty="0"/>
              <a:t>when changes to units, duration, or work occurs. The Actions tag will appear </a:t>
            </a:r>
            <a:r>
              <a:rPr lang="en-US" dirty="0" smtClean="0"/>
              <a:t>only when </a:t>
            </a:r>
            <a:r>
              <a:rPr lang="en-US" dirty="0"/>
              <a:t>certain methods are used to apply changes, such as adding resources with the </a:t>
            </a:r>
            <a:r>
              <a:rPr lang="en-US" dirty="0" smtClean="0"/>
              <a:t>Assign Resources </a:t>
            </a:r>
            <a:r>
              <a:rPr lang="en-US" dirty="0"/>
              <a:t>dialog box. The Actions tag </a:t>
            </a:r>
            <a:r>
              <a:rPr lang="en-US" dirty="0" smtClean="0"/>
              <a:t>only remains </a:t>
            </a:r>
            <a:r>
              <a:rPr lang="en-US" dirty="0"/>
              <a:t>available until you perform </a:t>
            </a:r>
            <a:r>
              <a:rPr lang="en-US" dirty="0" smtClean="0"/>
              <a:t>your next </a:t>
            </a:r>
            <a:r>
              <a:rPr lang="en-US" dirty="0"/>
              <a:t>action.</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spTree>
    <p:extLst>
      <p:ext uri="{BB962C8B-B14F-4D97-AF65-F5344CB8AC3E}">
        <p14:creationId xmlns:p14="http://schemas.microsoft.com/office/powerpoint/2010/main" val="4013660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Use the Actions Tag to Change Project’s Scheduling Behavior</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sz="2000" dirty="0"/>
              <a:t>GET READY. </a:t>
            </a:r>
            <a:r>
              <a:rPr lang="en-US" sz="2000" dirty="0" smtClean="0"/>
              <a:t>Use the </a:t>
            </a:r>
            <a:r>
              <a:rPr lang="en-US" sz="2000" i="1" dirty="0" smtClean="0"/>
              <a:t>Tailspin Remote </a:t>
            </a:r>
            <a:r>
              <a:rPr lang="en-US" sz="2000" i="1" dirty="0"/>
              <a:t>Drone </a:t>
            </a:r>
            <a:r>
              <a:rPr lang="en-US" sz="2000" i="1" dirty="0" smtClean="0"/>
              <a:t>3</a:t>
            </a:r>
            <a:r>
              <a:rPr lang="en-US" sz="2000" dirty="0" smtClean="0"/>
              <a:t> project schedule you saved in the previous exercise.</a:t>
            </a:r>
            <a:endParaRPr lang="en-US" sz="2000" dirty="0"/>
          </a:p>
          <a:p>
            <a:pPr marL="457200" indent="-457200">
              <a:buFont typeface="+mj-lt"/>
              <a:buAutoNum type="arabicPeriod"/>
            </a:pPr>
            <a:r>
              <a:rPr lang="en-US" sz="2000" dirty="0" smtClean="0"/>
              <a:t>In </a:t>
            </a:r>
            <a:r>
              <a:rPr lang="en-US" sz="2000" dirty="0"/>
              <a:t>the Gantt chart portion of the view, click on the name of task 5, </a:t>
            </a:r>
            <a:r>
              <a:rPr lang="en-US" sz="2000" dirty="0" smtClean="0"/>
              <a:t>Develop survey </a:t>
            </a:r>
            <a:r>
              <a:rPr lang="en-US" sz="2000" dirty="0"/>
              <a:t>questionnaire. You’d like to assign an additional resource and reduce </a:t>
            </a:r>
            <a:r>
              <a:rPr lang="en-US" sz="2000" dirty="0" smtClean="0"/>
              <a:t>the task’s </a:t>
            </a:r>
            <a:r>
              <a:rPr lang="en-US" sz="2000" dirty="0"/>
              <a:t>duration.</a:t>
            </a:r>
          </a:p>
          <a:p>
            <a:pPr marL="457200" indent="-457200">
              <a:buFont typeface="+mj-lt"/>
              <a:buAutoNum type="arabicPeriod"/>
            </a:pPr>
            <a:r>
              <a:rPr lang="en-US" sz="2000" dirty="0" smtClean="0"/>
              <a:t>Click </a:t>
            </a:r>
            <a:r>
              <a:rPr lang="en-US" sz="2000" dirty="0"/>
              <a:t>the Resource tab. In the Assignments group, click the Assign </a:t>
            </a:r>
            <a:r>
              <a:rPr lang="en-US" sz="2000" dirty="0" smtClean="0"/>
              <a:t>Resources button</a:t>
            </a:r>
            <a:r>
              <a:rPr lang="en-US" sz="2000" dirty="0"/>
              <a:t>. The Assign Resources dialog box </a:t>
            </a:r>
            <a:r>
              <a:rPr lang="en-US" sz="2000" dirty="0" smtClean="0"/>
              <a:t>appears.</a:t>
            </a:r>
            <a:endParaRPr lang="en-US" sz="2000" dirty="0"/>
          </a:p>
          <a:p>
            <a:pPr marL="457200" indent="-457200">
              <a:buFont typeface="+mj-lt"/>
              <a:buAutoNum type="arabicPeriod"/>
            </a:pPr>
            <a:r>
              <a:rPr lang="en-US" sz="2000" dirty="0" smtClean="0"/>
              <a:t>In </a:t>
            </a:r>
            <a:r>
              <a:rPr lang="en-US" sz="2000" dirty="0"/>
              <a:t>the Resource Name </a:t>
            </a:r>
            <a:r>
              <a:rPr lang="en-US" sz="2000" dirty="0" smtClean="0"/>
              <a:t>column, click Annette </a:t>
            </a:r>
            <a:r>
              <a:rPr lang="en-US" sz="2000" dirty="0"/>
              <a:t>Hill. Hold down the Ctrl key and then locate and click Brad Sutton</a:t>
            </a:r>
            <a:r>
              <a:rPr lang="en-US" sz="2000" dirty="0" smtClean="0"/>
              <a:t>. Release </a:t>
            </a:r>
            <a:r>
              <a:rPr lang="en-US" sz="2000" dirty="0"/>
              <a:t>the Ctrl key</a:t>
            </a:r>
            <a:r>
              <a:rPr lang="en-US" sz="2000" dirty="0" smtClean="0"/>
              <a:t>.</a:t>
            </a:r>
          </a:p>
          <a:p>
            <a:pPr marL="457200" indent="-457200">
              <a:buFont typeface="+mj-lt"/>
              <a:buAutoNum type="arabicPeriod"/>
            </a:pPr>
            <a:r>
              <a:rPr lang="en-US" sz="2000" dirty="0" smtClean="0"/>
              <a:t>Click </a:t>
            </a:r>
            <a:r>
              <a:rPr lang="en-US" sz="2000" dirty="0"/>
              <a:t>the Assign button. These two resources are added to the task</a:t>
            </a:r>
            <a:r>
              <a:rPr lang="en-US" sz="2000" dirty="0" smtClean="0"/>
              <a:t>. An </a:t>
            </a:r>
            <a:r>
              <a:rPr lang="en-US" sz="2000" dirty="0"/>
              <a:t>Actions tag appears to the left of the Task Name column.</a:t>
            </a:r>
          </a:p>
          <a:p>
            <a:pPr marL="457200" indent="-457200">
              <a:buFont typeface="+mj-lt"/>
              <a:buAutoNum type="arabicPeriod"/>
            </a:pPr>
            <a:r>
              <a:rPr lang="en-US" sz="2000" dirty="0" smtClean="0"/>
              <a:t>Click </a:t>
            </a:r>
            <a:r>
              <a:rPr lang="en-US" sz="2000" dirty="0"/>
              <a:t>the Actions tag button. A list of options regarding how you want </a:t>
            </a:r>
            <a:r>
              <a:rPr lang="en-US" sz="2000" dirty="0" smtClean="0"/>
              <a:t>to handle </a:t>
            </a:r>
            <a:r>
              <a:rPr lang="en-US" sz="2000" dirty="0"/>
              <a:t>this additional resource is displayed. Your screen should look </a:t>
            </a:r>
            <a:r>
              <a:rPr lang="en-US" sz="2000" dirty="0" smtClean="0"/>
              <a:t>similar to 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spTree>
    <p:extLst>
      <p:ext uri="{BB962C8B-B14F-4D97-AF65-F5344CB8AC3E}">
        <p14:creationId xmlns:p14="http://schemas.microsoft.com/office/powerpoint/2010/main" val="2107468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Use the Actions Tag to Change Project’s Scheduling Behavior</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pic>
        <p:nvPicPr>
          <p:cNvPr id="3" name="Picture 2"/>
          <p:cNvPicPr>
            <a:picLocks noChangeAspect="1"/>
          </p:cNvPicPr>
          <p:nvPr/>
        </p:nvPicPr>
        <p:blipFill>
          <a:blip r:embed="rId3"/>
          <a:stretch>
            <a:fillRect/>
          </a:stretch>
        </p:blipFill>
        <p:spPr>
          <a:xfrm>
            <a:off x="1417320" y="1605134"/>
            <a:ext cx="6309360" cy="4457356"/>
          </a:xfrm>
          <a:prstGeom prst="rect">
            <a:avLst/>
          </a:prstGeom>
        </p:spPr>
      </p:pic>
    </p:spTree>
    <p:extLst>
      <p:ext uri="{BB962C8B-B14F-4D97-AF65-F5344CB8AC3E}">
        <p14:creationId xmlns:p14="http://schemas.microsoft.com/office/powerpoint/2010/main" val="9307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Use the Actions Tag to Change Project’s Scheduling Behavior</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indent="-457200">
              <a:buFont typeface="+mj-lt"/>
              <a:buAutoNum type="arabicPeriod" startAt="6"/>
            </a:pPr>
            <a:r>
              <a:rPr lang="en-US" dirty="0" smtClean="0"/>
              <a:t>Select </a:t>
            </a:r>
            <a:r>
              <a:rPr lang="en-US" dirty="0"/>
              <a:t>Reduce duration but keep the same amount of work.</a:t>
            </a:r>
          </a:p>
          <a:p>
            <a:pPr marL="457200" indent="-457200">
              <a:buFont typeface="+mj-lt"/>
              <a:buAutoNum type="arabicPeriod" startAt="6"/>
            </a:pPr>
            <a:r>
              <a:rPr lang="en-US" dirty="0" smtClean="0"/>
              <a:t>Click </a:t>
            </a:r>
            <a:r>
              <a:rPr lang="en-US" dirty="0"/>
              <a:t>the name of task 7, Conduct survey. Notice in the Task Form screen that </a:t>
            </a:r>
            <a:r>
              <a:rPr lang="en-US" dirty="0" smtClean="0"/>
              <a:t>the Effort </a:t>
            </a:r>
            <a:r>
              <a:rPr lang="en-US" dirty="0"/>
              <a:t>driven check box is not checked for this task. Take note of the work data </a:t>
            </a:r>
            <a:r>
              <a:rPr lang="en-US" dirty="0" smtClean="0"/>
              <a:t>in the </a:t>
            </a:r>
            <a:r>
              <a:rPr lang="en-US" dirty="0"/>
              <a:t>Task Form pane (80 hours total).</a:t>
            </a:r>
          </a:p>
          <a:p>
            <a:pPr marL="457200" indent="-457200">
              <a:buFont typeface="+mj-lt"/>
              <a:buAutoNum type="arabicPeriod" startAt="6"/>
            </a:pPr>
            <a:r>
              <a:rPr lang="en-US" dirty="0" smtClean="0"/>
              <a:t>In </a:t>
            </a:r>
            <a:r>
              <a:rPr lang="en-US" dirty="0"/>
              <a:t>the Resource Name column of the Assign Resources dialog box, </a:t>
            </a:r>
            <a:r>
              <a:rPr lang="en-US" dirty="0" smtClean="0"/>
              <a:t>click Annette </a:t>
            </a:r>
            <a:r>
              <a:rPr lang="en-US" dirty="0"/>
              <a:t>Hill.</a:t>
            </a:r>
          </a:p>
          <a:p>
            <a:pPr marL="457200" indent="-457200">
              <a:buFont typeface="+mj-lt"/>
              <a:buAutoNum type="arabicPeriod" startAt="6"/>
            </a:pPr>
            <a:r>
              <a:rPr lang="en-US" dirty="0" smtClean="0"/>
              <a:t>Scroll </a:t>
            </a:r>
            <a:r>
              <a:rPr lang="en-US" dirty="0"/>
              <a:t>down until Ryan Ihrig’s name is visible. Hold down Ctrl and click Ryan Ihrig</a:t>
            </a:r>
            <a:r>
              <a:rPr lang="en-US" dirty="0" smtClean="0"/>
              <a:t>. Release </a:t>
            </a:r>
            <a:r>
              <a:rPr lang="en-US" dirty="0"/>
              <a:t>the Ctrl key and then click the Assign button. Microsoft Project assigns Annette and Ryan to the task.</a:t>
            </a:r>
          </a:p>
          <a:p>
            <a:pPr marL="457200" indent="-457200">
              <a:buFont typeface="+mj-lt"/>
              <a:buAutoNum type="arabicPeriod" startAt="6"/>
            </a:pP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spTree>
    <p:extLst>
      <p:ext uri="{BB962C8B-B14F-4D97-AF65-F5344CB8AC3E}">
        <p14:creationId xmlns:p14="http://schemas.microsoft.com/office/powerpoint/2010/main" val="4217439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Use the Actions Tag to Change Project’s Scheduling Behavior</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r>
              <a:rPr lang="en-US" dirty="0" smtClean="0"/>
              <a:t>Because </a:t>
            </a:r>
            <a:r>
              <a:rPr lang="en-US" dirty="0"/>
              <a:t>this task is using </a:t>
            </a:r>
            <a:r>
              <a:rPr lang="en-US" dirty="0" smtClean="0"/>
              <a:t>the default </a:t>
            </a:r>
            <a:r>
              <a:rPr lang="en-US" dirty="0"/>
              <a:t>settings, Microsoft Project increases the total work value and keeps the </a:t>
            </a:r>
            <a:r>
              <a:rPr lang="en-US" dirty="0" smtClean="0"/>
              <a:t>task duration </a:t>
            </a:r>
            <a:r>
              <a:rPr lang="en-US" dirty="0"/>
              <a:t>constant. However, </a:t>
            </a:r>
            <a:r>
              <a:rPr lang="en-US" dirty="0" smtClean="0"/>
              <a:t>you have </a:t>
            </a:r>
            <a:r>
              <a:rPr lang="en-US" dirty="0"/>
              <a:t>determined that this task does not require a full‐time effort because </a:t>
            </a:r>
            <a:r>
              <a:rPr lang="en-US" dirty="0" smtClean="0"/>
              <a:t>these two </a:t>
            </a:r>
            <a:r>
              <a:rPr lang="en-US" dirty="0"/>
              <a:t>additional resources will take over some of the administrative functions.</a:t>
            </a:r>
            <a:endParaRPr lang="en-US" dirty="0" smtClean="0"/>
          </a:p>
          <a:p>
            <a:pPr marL="457200" indent="-457200">
              <a:buFont typeface="+mj-lt"/>
              <a:buAutoNum type="arabicPeriod" startAt="10"/>
            </a:pPr>
            <a:r>
              <a:rPr lang="en-US" dirty="0" smtClean="0"/>
              <a:t>Click </a:t>
            </a:r>
            <a:r>
              <a:rPr lang="en-US" dirty="0"/>
              <a:t>the Actions tag button. Select Reduce the hours resources work per </a:t>
            </a:r>
            <a:r>
              <a:rPr lang="en-US" dirty="0" smtClean="0"/>
              <a:t>day (</a:t>
            </a:r>
            <a:r>
              <a:rPr lang="en-US" dirty="0"/>
              <a:t>units), but keep the same duration and work. Your screen should look </a:t>
            </a:r>
            <a:r>
              <a:rPr lang="en-US" dirty="0" smtClean="0"/>
              <a:t>similar to the figure shown on the next slide.</a:t>
            </a:r>
            <a:endParaRPr lang="en-US" dirty="0"/>
          </a:p>
          <a:p>
            <a:pPr marL="457200" indent="0">
              <a:buNone/>
            </a:pPr>
            <a:r>
              <a:rPr lang="en-US" dirty="0"/>
              <a:t>Microsoft Project calculates the work values for each resource, keeps the </a:t>
            </a:r>
            <a:r>
              <a:rPr lang="en-US" dirty="0" smtClean="0"/>
              <a:t>task’s duration </a:t>
            </a:r>
            <a:r>
              <a:rPr lang="en-US" dirty="0"/>
              <a:t>at 1.2 weeks, and adjusts the units for each resource</a:t>
            </a:r>
            <a:r>
              <a:rPr lang="en-US" dirty="0" smtClean="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spTree>
    <p:extLst>
      <p:ext uri="{BB962C8B-B14F-4D97-AF65-F5344CB8AC3E}">
        <p14:creationId xmlns:p14="http://schemas.microsoft.com/office/powerpoint/2010/main" val="3286636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900" dirty="0" smtClean="0">
                <a:effectLst/>
              </a:rPr>
              <a:t>Step-by-Step: </a:t>
            </a:r>
            <a:r>
              <a:rPr lang="en-US" sz="2900" dirty="0">
                <a:effectLst/>
              </a:rPr>
              <a:t>Use the Actions Tag to Change Project’s Scheduling Behavior</a:t>
            </a:r>
            <a:endParaRPr lang="en-US" sz="2900" b="0" i="0" u="none" strike="noStrike" baseline="0" dirty="0">
              <a:solidFill>
                <a:srgbClr val="0072C6"/>
              </a:solidFill>
              <a:latin typeface="Segoe"/>
              <a:ea typeface="ＭＳ ゴシック"/>
            </a:endParaRPr>
          </a:p>
        </p:txBody>
      </p:sp>
      <p:sp>
        <p:nvSpPr>
          <p:cNvPr id="8" name="Content Placeholder 7"/>
          <p:cNvSpPr>
            <a:spLocks noGrp="1"/>
          </p:cNvSpPr>
          <p:nvPr>
            <p:ph sz="half" idx="1"/>
          </p:nvPr>
        </p:nvSpPr>
        <p:spPr>
          <a:xfrm>
            <a:off x="457200" y="1575306"/>
            <a:ext cx="3352800" cy="4901693"/>
          </a:xfrm>
        </p:spPr>
        <p:txBody>
          <a:bodyPr/>
          <a:lstStyle/>
          <a:p>
            <a:pPr marL="514350" indent="-514350">
              <a:buFont typeface="+mj-lt"/>
              <a:buAutoNum type="arabicPeriod" startAt="11"/>
            </a:pPr>
            <a:r>
              <a:rPr lang="en-US" sz="2200" dirty="0"/>
              <a:t>Click the Close button in the Assign Resources dialog box.</a:t>
            </a:r>
            <a:endParaRPr lang="en-US" sz="2200" dirty="0" smtClean="0"/>
          </a:p>
          <a:p>
            <a:pPr marL="514350" indent="-514350">
              <a:buFont typeface="+mj-lt"/>
              <a:buAutoNum type="arabicPeriod" startAt="11"/>
            </a:pPr>
            <a:r>
              <a:rPr lang="en-US" sz="2200" dirty="0" smtClean="0"/>
              <a:t>SAVE </a:t>
            </a:r>
            <a:r>
              <a:rPr lang="en-US" sz="2200" dirty="0"/>
              <a:t>the project schedule.</a:t>
            </a:r>
          </a:p>
          <a:p>
            <a:r>
              <a:rPr lang="en-US" sz="2200" dirty="0" smtClean="0"/>
              <a:t>PAUSE</a:t>
            </a:r>
            <a:r>
              <a:rPr lang="en-US" sz="2200" dirty="0"/>
              <a:t>. LEAVE the project schedule open to use in the next exercise.</a:t>
            </a:r>
          </a:p>
        </p:txBody>
      </p:sp>
      <p:sp>
        <p:nvSpPr>
          <p:cNvPr id="7" name="Slide Number Placeholder 6"/>
          <p:cNvSpPr>
            <a:spLocks noGrp="1" noChangeArrowheads="1"/>
          </p:cNvSpPr>
          <p:nvPr>
            <p:ph type="sldNum" sz="quarter" idx="12"/>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sp>
        <p:nvSpPr>
          <p:cNvPr id="5" name="Date Placeholder 4"/>
          <p:cNvSpPr>
            <a:spLocks noGrp="1" noChangeArrowheads="1"/>
          </p:cNvSpPr>
          <p:nvPr>
            <p:ph type="dt" sz="half" idx="10"/>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pic>
        <p:nvPicPr>
          <p:cNvPr id="4" name="Picture 3"/>
          <p:cNvPicPr>
            <a:picLocks noChangeAspect="1"/>
          </p:cNvPicPr>
          <p:nvPr/>
        </p:nvPicPr>
        <p:blipFill>
          <a:blip r:embed="rId3"/>
          <a:stretch>
            <a:fillRect/>
          </a:stretch>
        </p:blipFill>
        <p:spPr>
          <a:xfrm>
            <a:off x="4038600" y="1584832"/>
            <a:ext cx="4480560" cy="4497961"/>
          </a:xfrm>
          <a:prstGeom prst="rect">
            <a:avLst/>
          </a:prstGeom>
        </p:spPr>
      </p:pic>
    </p:spTree>
    <p:extLst>
      <p:ext uri="{BB962C8B-B14F-4D97-AF65-F5344CB8AC3E}">
        <p14:creationId xmlns:p14="http://schemas.microsoft.com/office/powerpoint/2010/main" val="1555125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the Actions Tag to Change Project’s Scheduling Behavior</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sz="2000" dirty="0"/>
              <a:t>Using </a:t>
            </a:r>
            <a:r>
              <a:rPr lang="en-US" sz="2000" b="1" i="1" dirty="0"/>
              <a:t>effort‐driven scheduling</a:t>
            </a:r>
            <a:r>
              <a:rPr lang="en-US" sz="2000" dirty="0"/>
              <a:t>, Microsoft Project </a:t>
            </a:r>
            <a:r>
              <a:rPr lang="en-US" sz="2000" dirty="0" smtClean="0"/>
              <a:t>maintains a </a:t>
            </a:r>
            <a:r>
              <a:rPr lang="en-US" sz="2000" dirty="0"/>
              <a:t>work amount as the total </a:t>
            </a:r>
            <a:r>
              <a:rPr lang="en-US" sz="2000" dirty="0" smtClean="0"/>
              <a:t>effort required </a:t>
            </a:r>
            <a:r>
              <a:rPr lang="en-US" sz="2000" dirty="0"/>
              <a:t>to perform </a:t>
            </a:r>
            <a:r>
              <a:rPr lang="en-US" sz="2000" dirty="0" smtClean="0"/>
              <a:t>a </a:t>
            </a:r>
            <a:r>
              <a:rPr lang="en-US" sz="2000" dirty="0"/>
              <a:t>task until you </a:t>
            </a:r>
            <a:r>
              <a:rPr lang="en-US" sz="2000" dirty="0" smtClean="0"/>
              <a:t>change it. Project </a:t>
            </a:r>
            <a:r>
              <a:rPr lang="en-US" sz="2000" dirty="0"/>
              <a:t>performs </a:t>
            </a:r>
            <a:r>
              <a:rPr lang="en-US" sz="2000" dirty="0" smtClean="0"/>
              <a:t>the work </a:t>
            </a:r>
            <a:r>
              <a:rPr lang="en-US" sz="2000" dirty="0"/>
              <a:t>calculation at the first work resource assignment, regardless of the number of </a:t>
            </a:r>
            <a:r>
              <a:rPr lang="en-US" sz="2000" dirty="0" smtClean="0"/>
              <a:t>resources assigned. The table shows </a:t>
            </a:r>
            <a:r>
              <a:rPr lang="en-US" sz="2000" dirty="0"/>
              <a:t>an example using the </a:t>
            </a:r>
            <a:r>
              <a:rPr lang="en-US" sz="2000" dirty="0" smtClean="0"/>
              <a:t>same task </a:t>
            </a:r>
            <a:r>
              <a:rPr lang="en-US" sz="2000" dirty="0"/>
              <a:t>duration and different approaches of assigning the same </a:t>
            </a:r>
            <a:r>
              <a:rPr lang="en-US" sz="2000" dirty="0" smtClean="0"/>
              <a:t>resources</a:t>
            </a:r>
            <a:r>
              <a:rPr lang="en-US" sz="2000" dirty="0"/>
              <a: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pic>
        <p:nvPicPr>
          <p:cNvPr id="4" name="Picture 3"/>
          <p:cNvPicPr>
            <a:picLocks noChangeAspect="1"/>
          </p:cNvPicPr>
          <p:nvPr/>
        </p:nvPicPr>
        <p:blipFill>
          <a:blip r:embed="rId3"/>
          <a:stretch>
            <a:fillRect/>
          </a:stretch>
        </p:blipFill>
        <p:spPr>
          <a:xfrm>
            <a:off x="1920240" y="3429000"/>
            <a:ext cx="5303520" cy="2700622"/>
          </a:xfrm>
          <a:prstGeom prst="rect">
            <a:avLst/>
          </a:prstGeom>
        </p:spPr>
      </p:pic>
    </p:spTree>
    <p:extLst>
      <p:ext uri="{BB962C8B-B14F-4D97-AF65-F5344CB8AC3E}">
        <p14:creationId xmlns:p14="http://schemas.microsoft.com/office/powerpoint/2010/main" val="2019338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the Actions Tag to Change Project’s Scheduling Behavior</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smtClean="0"/>
              <a:t>If </a:t>
            </a:r>
            <a:r>
              <a:rPr lang="en-US" dirty="0"/>
              <a:t>you have one resource working full‐time on a task, the amount of </a:t>
            </a:r>
            <a:r>
              <a:rPr lang="en-US" dirty="0" smtClean="0"/>
              <a:t>work will </a:t>
            </a:r>
            <a:r>
              <a:rPr lang="en-US" dirty="0"/>
              <a:t>match the duration. If your resource is not working full‐time, or if you assign more </a:t>
            </a:r>
            <a:r>
              <a:rPr lang="en-US" dirty="0" smtClean="0"/>
              <a:t>than one </a:t>
            </a:r>
            <a:r>
              <a:rPr lang="en-US" dirty="0"/>
              <a:t>resource to a task, then work and duration will not be equal</a:t>
            </a:r>
            <a:r>
              <a:rPr lang="en-US" dirty="0" smtClean="0"/>
              <a:t>.</a:t>
            </a:r>
          </a:p>
          <a:p>
            <a:pPr lvl="0"/>
            <a:r>
              <a:rPr lang="en-US" dirty="0" smtClean="0"/>
              <a:t>You </a:t>
            </a:r>
            <a:r>
              <a:rPr lang="en-US" dirty="0"/>
              <a:t>can now see the </a:t>
            </a:r>
            <a:r>
              <a:rPr lang="en-US" dirty="0" smtClean="0"/>
              <a:t>benefit of </a:t>
            </a:r>
            <a:r>
              <a:rPr lang="en-US" dirty="0"/>
              <a:t>creating task relationships rather than setting start or finish dates. Because </a:t>
            </a:r>
            <a:r>
              <a:rPr lang="en-US" dirty="0" smtClean="0"/>
              <a:t>effort‐driven scheduling </a:t>
            </a:r>
            <a:r>
              <a:rPr lang="en-US" dirty="0"/>
              <a:t>results in decreased task durations, Microsoft Project adjusts the start dates </a:t>
            </a:r>
            <a:r>
              <a:rPr lang="en-US" dirty="0" smtClean="0"/>
              <a:t>of successor </a:t>
            </a:r>
            <a:r>
              <a:rPr lang="en-US" dirty="0"/>
              <a:t>tasks that did not have a constraint such as a start or finish date.</a:t>
            </a:r>
          </a:p>
          <a:p>
            <a:pPr lvl="0"/>
            <a:r>
              <a:rPr lang="en-US" dirty="0" smtClean="0"/>
              <a:t>Remember </a:t>
            </a:r>
            <a:r>
              <a:rPr lang="en-US" dirty="0"/>
              <a:t>that effort‐driven scheduling adjusts task duration only if you </a:t>
            </a:r>
            <a:r>
              <a:rPr lang="en-US" dirty="0" smtClean="0"/>
              <a:t>add or </a:t>
            </a:r>
            <a:r>
              <a:rPr lang="en-US" dirty="0"/>
              <a:t>delete resources from a task. Whether or not to use effort‐driven scheduling is a topic </a:t>
            </a:r>
            <a:r>
              <a:rPr lang="en-US" dirty="0" smtClean="0"/>
              <a:t>for discussion </a:t>
            </a:r>
            <a:r>
              <a:rPr lang="en-US" dirty="0"/>
              <a:t>with your organization. It has both benefits and risks.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spTree>
    <p:extLst>
      <p:ext uri="{BB962C8B-B14F-4D97-AF65-F5344CB8AC3E}">
        <p14:creationId xmlns:p14="http://schemas.microsoft.com/office/powerpoint/2010/main" val="1414325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2971800" cy="4505803"/>
          </a:xfrm>
        </p:spPr>
        <p:txBody>
          <a:bodyPr/>
          <a:lstStyle/>
          <a:p>
            <a:pPr lvl="0"/>
            <a:r>
              <a:rPr lang="en-US" sz="2000" dirty="0" smtClean="0"/>
              <a:t>In Microsoft Project, you can assign resources to a task using the Assign Resources dialog box, shown here.</a:t>
            </a:r>
          </a:p>
          <a:p>
            <a:pPr lvl="0"/>
            <a:r>
              <a:rPr lang="en-US" sz="2000" dirty="0"/>
              <a:t>You activate the Assign Resources dialog box via the Assign </a:t>
            </a:r>
            <a:r>
              <a:rPr lang="en-US" sz="2000" dirty="0" smtClean="0"/>
              <a:t>Resources button </a:t>
            </a:r>
            <a:r>
              <a:rPr lang="en-US" sz="2000" dirty="0"/>
              <a:t>located in the Assignments group on the Resource ribbon.</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pic>
        <p:nvPicPr>
          <p:cNvPr id="9" name="Picture 8"/>
          <p:cNvPicPr>
            <a:picLocks noChangeAspect="1"/>
          </p:cNvPicPr>
          <p:nvPr/>
        </p:nvPicPr>
        <p:blipFill>
          <a:blip r:embed="rId3"/>
          <a:stretch>
            <a:fillRect/>
          </a:stretch>
        </p:blipFill>
        <p:spPr>
          <a:xfrm>
            <a:off x="3429000" y="2297112"/>
            <a:ext cx="5245100" cy="2971800"/>
          </a:xfrm>
          <a:prstGeom prst="rect">
            <a:avLst/>
          </a:prstGeom>
        </p:spPr>
      </p:pic>
    </p:spTree>
    <p:extLst>
      <p:ext uri="{BB962C8B-B14F-4D97-AF65-F5344CB8AC3E}">
        <p14:creationId xmlns:p14="http://schemas.microsoft.com/office/powerpoint/2010/main" val="158208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Assigning Material Resources to Tasks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indent="0">
              <a:buNone/>
            </a:pPr>
            <a:r>
              <a:rPr lang="en-US" dirty="0" smtClean="0"/>
              <a:t>When </a:t>
            </a:r>
            <a:r>
              <a:rPr lang="en-US" dirty="0"/>
              <a:t>you assign a material resource to a task, there are two ways in which you can </a:t>
            </a:r>
            <a:r>
              <a:rPr lang="en-US" dirty="0" smtClean="0"/>
              <a:t>handle their </a:t>
            </a:r>
            <a:r>
              <a:rPr lang="en-US" dirty="0"/>
              <a:t>consumption and cost:</a:t>
            </a:r>
          </a:p>
          <a:p>
            <a:pPr>
              <a:buFont typeface="Arial" panose="020B0604020202020204" pitchFamily="34" charset="0"/>
              <a:buChar char="•"/>
            </a:pPr>
            <a:r>
              <a:rPr lang="en-US" dirty="0" smtClean="0"/>
              <a:t>Assign </a:t>
            </a:r>
            <a:r>
              <a:rPr lang="en-US" dirty="0"/>
              <a:t>a fixed unit quantity of the material resource. This is what you did in </a:t>
            </a:r>
            <a:r>
              <a:rPr lang="en-US" dirty="0" smtClean="0"/>
              <a:t>the preceding exercise</a:t>
            </a:r>
            <a:r>
              <a:rPr lang="en-US" dirty="0"/>
              <a:t>. Microsoft Project then multiplied the unit cost of the </a:t>
            </a:r>
            <a:r>
              <a:rPr lang="en-US" dirty="0" smtClean="0"/>
              <a:t>resource by </a:t>
            </a:r>
            <a:r>
              <a:rPr lang="en-US" dirty="0"/>
              <a:t>the number of units to calculate the total cost.</a:t>
            </a:r>
          </a:p>
          <a:p>
            <a:pPr>
              <a:buFont typeface="Arial" panose="020B0604020202020204" pitchFamily="34" charset="0"/>
              <a:buChar char="•"/>
            </a:pPr>
            <a:r>
              <a:rPr lang="en-US" dirty="0" smtClean="0"/>
              <a:t>Assign </a:t>
            </a:r>
            <a:r>
              <a:rPr lang="en-US" dirty="0"/>
              <a:t>a variable rate quantity of the material resource. For example, if two </a:t>
            </a:r>
            <a:r>
              <a:rPr lang="en-US" dirty="0" smtClean="0"/>
              <a:t>cases of </a:t>
            </a:r>
            <a:r>
              <a:rPr lang="en-US" dirty="0"/>
              <a:t>bottled water will be used per day, you would enter 2/day as the assignment unit</a:t>
            </a:r>
            <a:r>
              <a:rPr lang="en-US" dirty="0" smtClean="0"/>
              <a:t>. Microsoft </a:t>
            </a:r>
            <a:r>
              <a:rPr lang="en-US" dirty="0"/>
              <a:t>Project will adjust the quantity and cost of the resource as the </a:t>
            </a:r>
            <a:r>
              <a:rPr lang="en-US" dirty="0" smtClean="0"/>
              <a:t>duration of </a:t>
            </a:r>
            <a:r>
              <a:rPr lang="en-US" dirty="0"/>
              <a:t>the task changes. You will assign a material resource using this method in </a:t>
            </a:r>
            <a:r>
              <a:rPr lang="en-US" dirty="0" smtClean="0"/>
              <a:t>a later </a:t>
            </a:r>
            <a:r>
              <a:rPr lang="en-US" dirty="0"/>
              <a:t>lesson.</a:t>
            </a:r>
            <a:endParaRPr lang="en-US" dirty="0" smtClean="0"/>
          </a:p>
          <a:p>
            <a:pPr lvl="0"/>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spTree>
    <p:extLst>
      <p:ext uri="{BB962C8B-B14F-4D97-AF65-F5344CB8AC3E}">
        <p14:creationId xmlns:p14="http://schemas.microsoft.com/office/powerpoint/2010/main" val="846402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Assign a Material Resource to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a:t>
            </a:r>
            <a:r>
              <a:rPr lang="en-US" dirty="0" smtClean="0"/>
              <a:t>Use the </a:t>
            </a:r>
            <a:r>
              <a:rPr lang="en-US" i="1" dirty="0" smtClean="0"/>
              <a:t>Tailspin Remote </a:t>
            </a:r>
            <a:r>
              <a:rPr lang="en-US" i="1" dirty="0"/>
              <a:t>Drone </a:t>
            </a:r>
            <a:r>
              <a:rPr lang="en-US" i="1" dirty="0" smtClean="0"/>
              <a:t>3</a:t>
            </a:r>
            <a:r>
              <a:rPr lang="en-US" dirty="0" smtClean="0"/>
              <a:t> project schedule you saved in the previous exercise.</a:t>
            </a:r>
            <a:endParaRPr lang="en-US" dirty="0"/>
          </a:p>
          <a:p>
            <a:pPr marL="457200" indent="-457200">
              <a:buFont typeface="+mj-lt"/>
              <a:buAutoNum type="arabicPeriod"/>
            </a:pPr>
            <a:r>
              <a:rPr lang="en-US" dirty="0" smtClean="0"/>
              <a:t>In </a:t>
            </a:r>
            <a:r>
              <a:rPr lang="en-US" dirty="0"/>
              <a:t>the Task Name column, click the name of task 7, Conduct survey.</a:t>
            </a:r>
          </a:p>
          <a:p>
            <a:pPr marL="457200" indent="-457200">
              <a:buFont typeface="+mj-lt"/>
              <a:buAutoNum type="arabicPeriod"/>
            </a:pPr>
            <a:r>
              <a:rPr lang="en-US" dirty="0" smtClean="0"/>
              <a:t>Click </a:t>
            </a:r>
            <a:r>
              <a:rPr lang="en-US" dirty="0"/>
              <a:t>the Resource tab. In the Assignments group, click the Assign </a:t>
            </a:r>
            <a:r>
              <a:rPr lang="en-US" dirty="0" smtClean="0"/>
              <a:t>Resources button</a:t>
            </a:r>
            <a:r>
              <a:rPr lang="en-US" dirty="0"/>
              <a:t>. The Assign Resources dialog box appears.</a:t>
            </a:r>
          </a:p>
          <a:p>
            <a:pPr marL="457200" indent="-457200">
              <a:buFont typeface="+mj-lt"/>
              <a:buAutoNum type="arabicPeriod"/>
            </a:pPr>
            <a:r>
              <a:rPr lang="en-US" dirty="0" smtClean="0"/>
              <a:t>In </a:t>
            </a:r>
            <a:r>
              <a:rPr lang="en-US" dirty="0"/>
              <a:t>the Assign Resources dialog box, click once in the Units field for the </a:t>
            </a:r>
            <a:r>
              <a:rPr lang="en-US" dirty="0" smtClean="0"/>
              <a:t>Bottled water</a:t>
            </a:r>
            <a:r>
              <a:rPr lang="en-US" dirty="0"/>
              <a:t>. Key 2 and then click the Assign button</a:t>
            </a:r>
            <a:r>
              <a:rPr lang="en-US" dirty="0" smtClean="0"/>
              <a:t>.</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spTree>
    <p:extLst>
      <p:ext uri="{BB962C8B-B14F-4D97-AF65-F5344CB8AC3E}">
        <p14:creationId xmlns:p14="http://schemas.microsoft.com/office/powerpoint/2010/main" val="908141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Assign a Material Resource to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indent="-457200">
              <a:buFont typeface="+mj-lt"/>
              <a:buAutoNum type="arabicPeriod" startAt="4"/>
            </a:pPr>
            <a:r>
              <a:rPr lang="en-US" dirty="0"/>
              <a:t>If the Assign Resources dialog box is covering the scroll bars for the Gantt bar portion of your screen, drag the dialog box into the middle of the screen.</a:t>
            </a:r>
          </a:p>
          <a:p>
            <a:pPr marL="457200" indent="-457200">
              <a:buFont typeface="+mj-lt"/>
              <a:buAutoNum type="arabicPeriod" startAt="4"/>
            </a:pPr>
            <a:r>
              <a:rPr lang="en-US" dirty="0" smtClean="0"/>
              <a:t>Scroll </a:t>
            </a:r>
            <a:r>
              <a:rPr lang="en-US" dirty="0"/>
              <a:t>the Gantt bar portion of your screen so that the right end of the bar for task 7 is visible. You will use 2 cases of bottled water while conducting the survey</a:t>
            </a:r>
            <a:r>
              <a:rPr lang="en-US" dirty="0" smtClean="0"/>
              <a:t>.</a:t>
            </a:r>
          </a:p>
          <a:p>
            <a:pPr marL="457200" indent="0">
              <a:buNone/>
            </a:pPr>
            <a:r>
              <a:rPr lang="en-US" dirty="0" smtClean="0"/>
              <a:t>Remember </a:t>
            </a:r>
            <a:r>
              <a:rPr lang="en-US" dirty="0"/>
              <a:t>that bottled water is a material resource and cannot do work, so assigning it to a task does not affect the task’s duration. Your screen should look similar to </a:t>
            </a:r>
            <a:r>
              <a:rPr lang="en-US" dirty="0" smtClean="0"/>
              <a:t>the figure on the next slide.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spTree>
    <p:extLst>
      <p:ext uri="{BB962C8B-B14F-4D97-AF65-F5344CB8AC3E}">
        <p14:creationId xmlns:p14="http://schemas.microsoft.com/office/powerpoint/2010/main" val="2348636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Assign a Material Resource to a Task</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pic>
        <p:nvPicPr>
          <p:cNvPr id="4" name="Picture 3"/>
          <p:cNvPicPr>
            <a:picLocks noChangeAspect="1"/>
          </p:cNvPicPr>
          <p:nvPr/>
        </p:nvPicPr>
        <p:blipFill>
          <a:blip r:embed="rId3"/>
          <a:stretch>
            <a:fillRect/>
          </a:stretch>
        </p:blipFill>
        <p:spPr>
          <a:xfrm>
            <a:off x="640080" y="1874422"/>
            <a:ext cx="7863840" cy="3916778"/>
          </a:xfrm>
          <a:prstGeom prst="rect">
            <a:avLst/>
          </a:prstGeom>
        </p:spPr>
      </p:pic>
    </p:spTree>
    <p:extLst>
      <p:ext uri="{BB962C8B-B14F-4D97-AF65-F5344CB8AC3E}">
        <p14:creationId xmlns:p14="http://schemas.microsoft.com/office/powerpoint/2010/main" val="174201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Assign a Material Resource to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76400"/>
            <a:ext cx="8229600" cy="4800600"/>
          </a:xfrm>
        </p:spPr>
        <p:txBody>
          <a:bodyPr/>
          <a:lstStyle/>
          <a:p>
            <a:pPr marL="457200" indent="-457200">
              <a:buFont typeface="+mj-lt"/>
              <a:buAutoNum type="arabicPeriod" startAt="6"/>
            </a:pPr>
            <a:r>
              <a:rPr lang="en-US" dirty="0" smtClean="0"/>
              <a:t>In </a:t>
            </a:r>
            <a:r>
              <a:rPr lang="en-US" dirty="0"/>
              <a:t>the Assign Resources dialog box, click Close.</a:t>
            </a:r>
          </a:p>
          <a:p>
            <a:pPr marL="457200" indent="-457200">
              <a:buFont typeface="+mj-lt"/>
              <a:buAutoNum type="arabicPeriod" startAt="6"/>
            </a:pPr>
            <a:r>
              <a:rPr lang="en-US" dirty="0" smtClean="0"/>
              <a:t>SAVE </a:t>
            </a:r>
            <a:r>
              <a:rPr lang="en-US" dirty="0"/>
              <a:t>the project schedule.</a:t>
            </a:r>
          </a:p>
          <a:p>
            <a:r>
              <a:rPr lang="en-US"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spTree>
    <p:extLst>
      <p:ext uri="{BB962C8B-B14F-4D97-AF65-F5344CB8AC3E}">
        <p14:creationId xmlns:p14="http://schemas.microsoft.com/office/powerpoint/2010/main" val="2695673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Assigning Cost Resources to Tasks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a:buFont typeface="Arial" panose="020B0604020202020204" pitchFamily="34" charset="0"/>
              <a:buChar char="•"/>
            </a:pPr>
            <a:r>
              <a:rPr lang="en-US" dirty="0"/>
              <a:t>A cost resource is another type of resource that you can assign to a task</a:t>
            </a:r>
            <a:r>
              <a:rPr lang="en-US" dirty="0" smtClean="0"/>
              <a:t>.</a:t>
            </a:r>
          </a:p>
          <a:p>
            <a:pPr>
              <a:buFont typeface="Arial" panose="020B0604020202020204" pitchFamily="34" charset="0"/>
              <a:buChar char="•"/>
            </a:pPr>
            <a:r>
              <a:rPr lang="en-US" dirty="0" smtClean="0"/>
              <a:t>A </a:t>
            </a:r>
            <a:r>
              <a:rPr lang="en-US" dirty="0"/>
              <a:t>cost </a:t>
            </a:r>
            <a:r>
              <a:rPr lang="en-US" dirty="0" smtClean="0"/>
              <a:t>resource represents </a:t>
            </a:r>
            <a:r>
              <a:rPr lang="en-US" dirty="0"/>
              <a:t>a financial obligation to your project</a:t>
            </a:r>
            <a:r>
              <a:rPr lang="en-US" dirty="0" smtClean="0"/>
              <a:t>.</a:t>
            </a:r>
          </a:p>
          <a:p>
            <a:pPr>
              <a:buFont typeface="Arial" panose="020B0604020202020204" pitchFamily="34" charset="0"/>
              <a:buChar char="•"/>
            </a:pPr>
            <a:r>
              <a:rPr lang="en-US" dirty="0" smtClean="0"/>
              <a:t>Once </a:t>
            </a:r>
            <a:r>
              <a:rPr lang="en-US" dirty="0"/>
              <a:t>you assign the cost resource to </a:t>
            </a:r>
            <a:r>
              <a:rPr lang="en-US" dirty="0" smtClean="0"/>
              <a:t>the task</a:t>
            </a:r>
            <a:r>
              <a:rPr lang="en-US" dirty="0"/>
              <a:t>, you can then assign the cost for the resource</a:t>
            </a:r>
            <a:r>
              <a:rPr lang="en-US" dirty="0" smtClean="0"/>
              <a:t>.</a:t>
            </a:r>
          </a:p>
          <a:p>
            <a:pPr>
              <a:buFont typeface="Arial" panose="020B0604020202020204" pitchFamily="34" charset="0"/>
              <a:buChar char="•"/>
            </a:pPr>
            <a:r>
              <a:rPr lang="en-US" dirty="0"/>
              <a:t>In the following exercise, you will assign cost resources to two different tasks.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spTree>
    <p:extLst>
      <p:ext uri="{BB962C8B-B14F-4D97-AF65-F5344CB8AC3E}">
        <p14:creationId xmlns:p14="http://schemas.microsoft.com/office/powerpoint/2010/main" val="4091245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Assign a Cost Resource to a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r>
              <a:rPr lang="en-US" dirty="0"/>
              <a:t>GET READY. USE the </a:t>
            </a:r>
            <a:r>
              <a:rPr lang="en-US" i="1" dirty="0"/>
              <a:t>Tailspin Remote Drone </a:t>
            </a:r>
            <a:r>
              <a:rPr lang="en-US" i="1" dirty="0" smtClean="0"/>
              <a:t>3</a:t>
            </a:r>
            <a:r>
              <a:rPr lang="en-US" dirty="0" smtClean="0"/>
              <a:t> </a:t>
            </a:r>
            <a:r>
              <a:rPr lang="en-US" dirty="0"/>
              <a:t>project schedule you saved in the </a:t>
            </a:r>
            <a:r>
              <a:rPr lang="en-US" dirty="0" smtClean="0"/>
              <a:t>previous exercise</a:t>
            </a:r>
            <a:r>
              <a:rPr lang="en-US" dirty="0"/>
              <a:t>. </a:t>
            </a:r>
          </a:p>
          <a:p>
            <a:pPr marL="457200" lvl="0" indent="-457200">
              <a:buFont typeface="+mj-lt"/>
              <a:buAutoNum type="arabicPeriod"/>
            </a:pPr>
            <a:r>
              <a:rPr lang="en-US" dirty="0" smtClean="0"/>
              <a:t>On </a:t>
            </a:r>
            <a:r>
              <a:rPr lang="en-US" dirty="0"/>
              <a:t>the Resource tab, in the Assignments group, click the Assign Resources button</a:t>
            </a:r>
            <a:r>
              <a:rPr lang="en-US" dirty="0" smtClean="0"/>
              <a:t>. The </a:t>
            </a:r>
            <a:r>
              <a:rPr lang="en-US" dirty="0"/>
              <a:t>Assign Resources dialog box appears.</a:t>
            </a:r>
          </a:p>
          <a:p>
            <a:pPr marL="457200" lvl="0" indent="-457200">
              <a:buFont typeface="+mj-lt"/>
              <a:buAutoNum type="arabicPeriod"/>
            </a:pPr>
            <a:r>
              <a:rPr lang="en-US" dirty="0" smtClean="0"/>
              <a:t>Scroll </a:t>
            </a:r>
            <a:r>
              <a:rPr lang="en-US" dirty="0"/>
              <a:t>up or down in the Gantt view and in the Task Name column, click the </a:t>
            </a:r>
            <a:r>
              <a:rPr lang="en-US" dirty="0" smtClean="0"/>
              <a:t>name of </a:t>
            </a:r>
            <a:r>
              <a:rPr lang="en-US" dirty="0"/>
              <a:t>task 11, Conduct focus groups.</a:t>
            </a:r>
          </a:p>
          <a:p>
            <a:pPr marL="457200" lvl="0" indent="-457200">
              <a:buFont typeface="+mj-lt"/>
              <a:buAutoNum type="arabicPeriod"/>
            </a:pPr>
            <a:r>
              <a:rPr lang="en-US" dirty="0" smtClean="0"/>
              <a:t>In </a:t>
            </a:r>
            <a:r>
              <a:rPr lang="en-US" dirty="0"/>
              <a:t>the Resource Name column of the Assign Resources dialog box, click Food </a:t>
            </a:r>
            <a:r>
              <a:rPr lang="en-US" dirty="0" smtClean="0"/>
              <a:t>and then </a:t>
            </a:r>
            <a:r>
              <a:rPr lang="en-US" dirty="0"/>
              <a:t>click the Assign button.</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spTree>
    <p:extLst>
      <p:ext uri="{BB962C8B-B14F-4D97-AF65-F5344CB8AC3E}">
        <p14:creationId xmlns:p14="http://schemas.microsoft.com/office/powerpoint/2010/main" val="4171902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Assign a Cost Resource to a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lvl="0" indent="-457200">
              <a:buFont typeface="+mj-lt"/>
              <a:buAutoNum type="arabicPeriod" startAt="4"/>
            </a:pPr>
            <a:r>
              <a:rPr lang="en-US" dirty="0"/>
              <a:t>In the Cost column for the Food resource, key 500 and press Enter. During </a:t>
            </a:r>
            <a:r>
              <a:rPr lang="en-US" dirty="0" smtClean="0"/>
              <a:t>the focus </a:t>
            </a:r>
            <a:r>
              <a:rPr lang="en-US" dirty="0"/>
              <a:t>groups activity, $500 of food will be used to feed the people who will </a:t>
            </a:r>
            <a:r>
              <a:rPr lang="en-US" dirty="0" smtClean="0"/>
              <a:t>participate in </a:t>
            </a:r>
            <a:r>
              <a:rPr lang="en-US" dirty="0"/>
              <a:t>the focus group.</a:t>
            </a:r>
          </a:p>
          <a:p>
            <a:pPr marL="457200" lvl="0" indent="-457200">
              <a:buFont typeface="+mj-lt"/>
              <a:buAutoNum type="arabicPeriod" startAt="4"/>
            </a:pPr>
            <a:r>
              <a:rPr lang="en-US" dirty="0" smtClean="0"/>
              <a:t>Click </a:t>
            </a:r>
            <a:r>
              <a:rPr lang="en-US" dirty="0"/>
              <a:t>the name of task 15, Conduct observations.</a:t>
            </a:r>
          </a:p>
          <a:p>
            <a:pPr marL="457200" lvl="0" indent="-457200">
              <a:buFont typeface="+mj-lt"/>
              <a:buAutoNum type="arabicPeriod" startAt="4"/>
            </a:pPr>
            <a:r>
              <a:rPr lang="en-US" dirty="0" smtClean="0"/>
              <a:t>In </a:t>
            </a:r>
            <a:r>
              <a:rPr lang="en-US" dirty="0"/>
              <a:t>the Resource Name column of the Assign Resources dialog box, click Food </a:t>
            </a:r>
            <a:r>
              <a:rPr lang="en-US" dirty="0" smtClean="0"/>
              <a:t>and then </a:t>
            </a:r>
            <a:r>
              <a:rPr lang="en-US" dirty="0"/>
              <a:t>click the Assign button.</a:t>
            </a:r>
          </a:p>
          <a:p>
            <a:pPr marL="457200" lvl="0" indent="-457200">
              <a:buFont typeface="+mj-lt"/>
              <a:buAutoNum type="arabicPeriod" startAt="4"/>
            </a:pPr>
            <a:r>
              <a:rPr lang="en-US" dirty="0" smtClean="0"/>
              <a:t>In </a:t>
            </a:r>
            <a:r>
              <a:rPr lang="en-US" dirty="0"/>
              <a:t>the Cost column for the Food resource, key 500 and press Enter. Your </a:t>
            </a:r>
            <a:r>
              <a:rPr lang="en-US" dirty="0" smtClean="0"/>
              <a:t>screen should </a:t>
            </a:r>
            <a:r>
              <a:rPr lang="en-US" dirty="0"/>
              <a:t>look </a:t>
            </a:r>
            <a:r>
              <a:rPr lang="en-US" dirty="0" smtClean="0"/>
              <a:t>like the figure on the next slide.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dirty="0"/>
          </a:p>
        </p:txBody>
      </p:sp>
    </p:spTree>
    <p:extLst>
      <p:ext uri="{BB962C8B-B14F-4D97-AF65-F5344CB8AC3E}">
        <p14:creationId xmlns:p14="http://schemas.microsoft.com/office/powerpoint/2010/main" val="1818180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dirty="0" smtClean="0">
                <a:effectLst/>
              </a:rPr>
              <a:t>Step-by-Step: </a:t>
            </a:r>
            <a:r>
              <a:rPr lang="en-US" dirty="0">
                <a:effectLst/>
              </a:rPr>
              <a:t>Assign a </a:t>
            </a:r>
            <a:r>
              <a:rPr lang="en-US" dirty="0" smtClean="0">
                <a:effectLst/>
              </a:rPr>
              <a:t>Cost Resource </a:t>
            </a:r>
            <a:r>
              <a:rPr lang="en-US" dirty="0">
                <a:effectLst/>
              </a:rPr>
              <a:t>to a Task</a:t>
            </a:r>
            <a:endParaRPr lang="en-US"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38</a:t>
            </a:fld>
            <a:endParaRPr lang="en-US" dirty="0"/>
          </a:p>
        </p:txBody>
      </p:sp>
      <p:pic>
        <p:nvPicPr>
          <p:cNvPr id="3" name="Picture 2"/>
          <p:cNvPicPr>
            <a:picLocks noChangeAspect="1"/>
          </p:cNvPicPr>
          <p:nvPr/>
        </p:nvPicPr>
        <p:blipFill>
          <a:blip r:embed="rId3"/>
          <a:stretch>
            <a:fillRect/>
          </a:stretch>
        </p:blipFill>
        <p:spPr>
          <a:xfrm>
            <a:off x="866775" y="1627187"/>
            <a:ext cx="7410450" cy="4362450"/>
          </a:xfrm>
          <a:prstGeom prst="rect">
            <a:avLst/>
          </a:prstGeom>
        </p:spPr>
      </p:pic>
    </p:spTree>
    <p:extLst>
      <p:ext uri="{BB962C8B-B14F-4D97-AF65-F5344CB8AC3E}">
        <p14:creationId xmlns:p14="http://schemas.microsoft.com/office/powerpoint/2010/main" val="2747123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Assign a Cost Resource to a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lvl="0" indent="-457200">
              <a:buFont typeface="+mj-lt"/>
              <a:buAutoNum type="arabicPeriod" startAt="8"/>
            </a:pPr>
            <a:r>
              <a:rPr lang="en-US" dirty="0"/>
              <a:t>In the Assign Resources dialog box, click Close.</a:t>
            </a:r>
          </a:p>
          <a:p>
            <a:pPr marL="457200" lvl="0" indent="-457200">
              <a:buFont typeface="+mj-lt"/>
              <a:buAutoNum type="arabicPeriod" startAt="8"/>
            </a:pPr>
            <a:r>
              <a:rPr lang="en-US" dirty="0" smtClean="0"/>
              <a:t>SAVE </a:t>
            </a:r>
            <a:r>
              <a:rPr lang="en-US" dirty="0"/>
              <a:t>and </a:t>
            </a:r>
            <a:r>
              <a:rPr lang="en-US" dirty="0" smtClean="0"/>
              <a:t>CLOSE </a:t>
            </a:r>
            <a:r>
              <a:rPr lang="en-US" dirty="0"/>
              <a:t>the </a:t>
            </a:r>
            <a:r>
              <a:rPr lang="en-US" i="1" dirty="0"/>
              <a:t>Tailspin Remote Drone 3</a:t>
            </a:r>
            <a:r>
              <a:rPr lang="en-US" dirty="0"/>
              <a:t> file.</a:t>
            </a:r>
          </a:p>
          <a:p>
            <a:r>
              <a:rPr lang="en-US" dirty="0"/>
              <a:t>PAUSE. If you are continuing to the next lesson, keep </a:t>
            </a:r>
            <a:r>
              <a:rPr lang="en-US" dirty="0" smtClean="0"/>
              <a:t>Microsoft Project </a:t>
            </a:r>
            <a:r>
              <a:rPr lang="en-US" dirty="0"/>
              <a:t>open. If you are </a:t>
            </a:r>
            <a:r>
              <a:rPr lang="en-US" dirty="0" smtClean="0"/>
              <a:t>not continuing </a:t>
            </a:r>
            <a:r>
              <a:rPr lang="en-US" dirty="0"/>
              <a:t>to additional lessons, CLOSE </a:t>
            </a:r>
            <a:r>
              <a:rPr lang="en-US" dirty="0" smtClean="0"/>
              <a:t>Microsoft Project</a:t>
            </a:r>
            <a:r>
              <a:rPr lang="en-US" dirty="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39</a:t>
            </a:fld>
            <a:endParaRPr lang="en-US" dirty="0"/>
          </a:p>
        </p:txBody>
      </p:sp>
    </p:spTree>
    <p:extLst>
      <p:ext uri="{BB962C8B-B14F-4D97-AF65-F5344CB8AC3E}">
        <p14:creationId xmlns:p14="http://schemas.microsoft.com/office/powerpoint/2010/main" val="2367627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2971800" cy="4505803"/>
          </a:xfrm>
        </p:spPr>
        <p:txBody>
          <a:bodyPr/>
          <a:lstStyle/>
          <a:p>
            <a:pPr lvl="0"/>
            <a:r>
              <a:rPr lang="en-US" sz="2000" dirty="0" smtClean="0"/>
              <a:t>The </a:t>
            </a:r>
            <a:r>
              <a:rPr lang="en-US" sz="2000" dirty="0"/>
              <a:t>Assign Resources </a:t>
            </a:r>
            <a:r>
              <a:rPr lang="en-US" sz="2000" dirty="0" smtClean="0"/>
              <a:t>dialog box looks like the figure shown at right if the Resource List </a:t>
            </a:r>
            <a:r>
              <a:rPr lang="en-US" sz="2000" dirty="0"/>
              <a:t>options are </a:t>
            </a:r>
            <a:r>
              <a:rPr lang="en-US" sz="2000" dirty="0" smtClean="0"/>
              <a:t>expanded.</a:t>
            </a:r>
          </a:p>
          <a:p>
            <a:pPr lvl="0"/>
            <a:r>
              <a:rPr lang="en-US" sz="2000" dirty="0" smtClean="0"/>
              <a:t>The figure on the previous slide shows the Assign Resources dialog box with the Resource List options collapsed.</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pic>
        <p:nvPicPr>
          <p:cNvPr id="4" name="Picture 3"/>
          <p:cNvPicPr>
            <a:picLocks noChangeAspect="1"/>
          </p:cNvPicPr>
          <p:nvPr/>
        </p:nvPicPr>
        <p:blipFill>
          <a:blip r:embed="rId3"/>
          <a:stretch>
            <a:fillRect/>
          </a:stretch>
        </p:blipFill>
        <p:spPr>
          <a:xfrm>
            <a:off x="3528060" y="1660904"/>
            <a:ext cx="5120640" cy="4364388"/>
          </a:xfrm>
          <a:prstGeom prst="rect">
            <a:avLst/>
          </a:prstGeom>
        </p:spPr>
      </p:pic>
    </p:spTree>
    <p:extLst>
      <p:ext uri="{BB962C8B-B14F-4D97-AF65-F5344CB8AC3E}">
        <p14:creationId xmlns:p14="http://schemas.microsoft.com/office/powerpoint/2010/main" val="3630387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40</a:t>
            </a:fld>
            <a:endParaRPr lang="en-US" dirty="0"/>
          </a:p>
        </p:txBody>
      </p:sp>
      <p:pic>
        <p:nvPicPr>
          <p:cNvPr id="7" name="Picture 6"/>
          <p:cNvPicPr>
            <a:picLocks noChangeAspect="1"/>
          </p:cNvPicPr>
          <p:nvPr/>
        </p:nvPicPr>
        <p:blipFill>
          <a:blip r:embed="rId3"/>
          <a:stretch>
            <a:fillRect/>
          </a:stretch>
        </p:blipFill>
        <p:spPr>
          <a:xfrm>
            <a:off x="731520" y="2286000"/>
            <a:ext cx="7680960" cy="2375553"/>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Software Orientation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447800"/>
            <a:ext cx="8077200" cy="5029200"/>
          </a:xfrm>
        </p:spPr>
        <p:txBody>
          <a:bodyPr/>
          <a:lstStyle/>
          <a:p>
            <a:pPr lvl="0"/>
            <a:r>
              <a:rPr lang="en-US" dirty="0"/>
              <a:t>You can expand the Resource List options </a:t>
            </a:r>
            <a:r>
              <a:rPr lang="en-US" dirty="0" smtClean="0"/>
              <a:t>in the Assign Resources dialog box by </a:t>
            </a:r>
            <a:r>
              <a:rPr lang="en-US" dirty="0"/>
              <a:t>clicking on the button marked with a plus </a:t>
            </a:r>
            <a:r>
              <a:rPr lang="en-US" dirty="0" smtClean="0"/>
              <a:t>sign next </a:t>
            </a:r>
            <a:r>
              <a:rPr lang="en-US" dirty="0"/>
              <a:t>to </a:t>
            </a:r>
            <a:r>
              <a:rPr lang="en-US" dirty="0" smtClean="0"/>
              <a:t>the Resource </a:t>
            </a:r>
            <a:r>
              <a:rPr lang="en-US" dirty="0"/>
              <a:t>List options heading</a:t>
            </a:r>
            <a:r>
              <a:rPr lang="en-US" dirty="0" smtClean="0"/>
              <a:t>.</a:t>
            </a:r>
          </a:p>
          <a:p>
            <a:pPr lvl="0"/>
            <a:r>
              <a:rPr lang="en-US" dirty="0" smtClean="0"/>
              <a:t>You </a:t>
            </a:r>
            <a:r>
              <a:rPr lang="en-US" dirty="0"/>
              <a:t>can collapse the expanded list by clicking </a:t>
            </a:r>
            <a:r>
              <a:rPr lang="en-US" dirty="0" smtClean="0"/>
              <a:t>the button</a:t>
            </a:r>
            <a:r>
              <a:rPr lang="en-US" dirty="0"/>
              <a:t>, now marked with a minus sign, once again.</a:t>
            </a:r>
          </a:p>
          <a:p>
            <a:pPr lvl="0"/>
            <a:r>
              <a:rPr lang="en-US" dirty="0"/>
              <a:t>In this lesson, you will use the Assign Resources dialog box and other methods to </a:t>
            </a:r>
            <a:r>
              <a:rPr lang="en-US" dirty="0" smtClean="0"/>
              <a:t>assign resources</a:t>
            </a:r>
            <a:r>
              <a:rPr lang="en-US" dirty="0"/>
              <a: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2142194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Making Individual Resource Assignments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Microsoft Project provides you with various options for assigning resources to tasks. You </a:t>
            </a:r>
            <a:r>
              <a:rPr lang="en-US" dirty="0" smtClean="0"/>
              <a:t>can assign </a:t>
            </a:r>
            <a:r>
              <a:rPr lang="en-US" dirty="0"/>
              <a:t>individual resources to a task or multiple resources to a task at one time</a:t>
            </a:r>
            <a:r>
              <a:rPr lang="en-US" dirty="0" smtClean="0"/>
              <a:t>.</a:t>
            </a:r>
          </a:p>
          <a:p>
            <a:pPr lvl="0"/>
            <a:r>
              <a:rPr lang="en-US" dirty="0" smtClean="0"/>
              <a:t>Once assigned</a:t>
            </a:r>
            <a:r>
              <a:rPr lang="en-US" dirty="0"/>
              <a:t>, you can track the resource working on the task. Microsoft Project also enables </a:t>
            </a:r>
            <a:r>
              <a:rPr lang="en-US" dirty="0" smtClean="0"/>
              <a:t>you to </a:t>
            </a:r>
            <a:r>
              <a:rPr lang="en-US" dirty="0"/>
              <a:t>see whether or not resource assignments affect task duration</a:t>
            </a:r>
            <a:r>
              <a:rPr lang="en-US" dirty="0" smtClean="0"/>
              <a:t>.</a:t>
            </a:r>
          </a:p>
          <a:p>
            <a:pPr lvl="0"/>
            <a:r>
              <a:rPr lang="en-US" dirty="0"/>
              <a:t>An </a:t>
            </a:r>
            <a:r>
              <a:rPr lang="en-US" b="1" i="1" dirty="0"/>
              <a:t>assignment</a:t>
            </a:r>
            <a:r>
              <a:rPr lang="en-US" dirty="0"/>
              <a:t> is the matching of a specific resource to a particular task, to </a:t>
            </a:r>
            <a:r>
              <a:rPr lang="en-US" dirty="0" smtClean="0"/>
              <a:t>either perform work </a:t>
            </a:r>
            <a:r>
              <a:rPr lang="en-US" dirty="0"/>
              <a:t>or as a material or a cost</a:t>
            </a:r>
            <a:r>
              <a:rPr lang="en-US" dirty="0" smtClean="0"/>
              <a:t>.</a:t>
            </a:r>
          </a:p>
          <a:p>
            <a:pPr lvl="0"/>
            <a:r>
              <a:rPr lang="en-US" dirty="0" smtClean="0"/>
              <a:t>In </a:t>
            </a:r>
            <a:r>
              <a:rPr lang="en-US" dirty="0"/>
              <a:t>the </a:t>
            </a:r>
            <a:r>
              <a:rPr lang="en-US" dirty="0" smtClean="0"/>
              <a:t>previous lessons</a:t>
            </a:r>
            <a:r>
              <a:rPr lang="en-US" dirty="0"/>
              <a:t>, you mapped out tasks and resources for your project schedule. In </a:t>
            </a:r>
            <a:r>
              <a:rPr lang="en-US" dirty="0" smtClean="0"/>
              <a:t>the following </a:t>
            </a:r>
            <a:r>
              <a:rPr lang="en-US" dirty="0"/>
              <a:t>exercise, you will learn how to assign work resources to the tasks </a:t>
            </a:r>
            <a:r>
              <a:rPr lang="en-US" dirty="0" smtClean="0"/>
              <a:t>they will perform</a:t>
            </a:r>
            <a:r>
              <a:rPr lang="en-US" dirty="0"/>
              <a: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spTree>
    <p:extLst>
      <p:ext uri="{BB962C8B-B14F-4D97-AF65-F5344CB8AC3E}">
        <p14:creationId xmlns:p14="http://schemas.microsoft.com/office/powerpoint/2010/main" val="2066535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Make Individual Resource Assignments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Before you begin these steps, </a:t>
            </a:r>
            <a:r>
              <a:rPr lang="en-US" dirty="0" smtClean="0"/>
              <a:t>open </a:t>
            </a:r>
            <a:r>
              <a:rPr lang="en-US" i="1" dirty="0"/>
              <a:t>Tailspin Remote Drone 3M</a:t>
            </a:r>
            <a:r>
              <a:rPr lang="en-US" dirty="0"/>
              <a:t> from the data files for this lesson. SAVE the file as </a:t>
            </a:r>
            <a:r>
              <a:rPr lang="en-US" i="1" dirty="0" smtClean="0"/>
              <a:t>Tailspin Remote </a:t>
            </a:r>
            <a:r>
              <a:rPr lang="en-US" i="1" dirty="0"/>
              <a:t>Drone 3</a:t>
            </a:r>
            <a:r>
              <a:rPr lang="en-US" dirty="0" smtClean="0"/>
              <a:t>.</a:t>
            </a:r>
            <a:endParaRPr lang="en-US" dirty="0"/>
          </a:p>
          <a:p>
            <a:pPr marL="457200" indent="-457200">
              <a:buFont typeface="+mj-lt"/>
              <a:buAutoNum type="arabicPeriod"/>
            </a:pPr>
            <a:r>
              <a:rPr lang="en-US" dirty="0" smtClean="0"/>
              <a:t>Click </a:t>
            </a:r>
            <a:r>
              <a:rPr lang="en-US" dirty="0"/>
              <a:t>the Resource tab. In the Assignments group, click the Assign Resources button</a:t>
            </a:r>
            <a:r>
              <a:rPr lang="en-US" dirty="0" smtClean="0"/>
              <a:t>. The </a:t>
            </a:r>
            <a:r>
              <a:rPr lang="en-US" dirty="0"/>
              <a:t>Assign Resources dialog box appears.</a:t>
            </a:r>
          </a:p>
          <a:p>
            <a:pPr marL="457200" indent="-457200">
              <a:buFont typeface="+mj-lt"/>
              <a:buAutoNum type="arabicPeriod"/>
            </a:pPr>
            <a:r>
              <a:rPr lang="en-US" dirty="0" smtClean="0"/>
              <a:t>If </a:t>
            </a:r>
            <a:r>
              <a:rPr lang="en-US" dirty="0"/>
              <a:t>the Assign Resources dialog box is covering the Task Name column, drag </a:t>
            </a:r>
            <a:r>
              <a:rPr lang="en-US" dirty="0" smtClean="0"/>
              <a:t>the dialog </a:t>
            </a:r>
            <a:r>
              <a:rPr lang="en-US" dirty="0"/>
              <a:t>box into the middle of the screen. Your screen should look similar </a:t>
            </a:r>
            <a:r>
              <a:rPr lang="en-US" dirty="0" smtClean="0"/>
              <a:t>to the figure shown on the next slide.</a:t>
            </a:r>
            <a:endParaRPr lang="en-US" dirty="0"/>
          </a:p>
          <a:p>
            <a:pPr marL="457200" indent="-457200">
              <a:buFont typeface="+mj-lt"/>
              <a:buAutoNum type="arabicPeriod"/>
            </a:pPr>
            <a:r>
              <a:rPr lang="en-US" dirty="0" smtClean="0"/>
              <a:t>In </a:t>
            </a:r>
            <a:r>
              <a:rPr lang="en-US" dirty="0"/>
              <a:t>the Task Name column of the Gantt Chart view, click the name of task 5</a:t>
            </a:r>
            <a:r>
              <a:rPr lang="en-US" dirty="0" smtClean="0"/>
              <a:t>, Develop </a:t>
            </a:r>
            <a:r>
              <a:rPr lang="en-US" dirty="0"/>
              <a:t>survey questionnaire.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spTree>
    <p:extLst>
      <p:ext uri="{BB962C8B-B14F-4D97-AF65-F5344CB8AC3E}">
        <p14:creationId xmlns:p14="http://schemas.microsoft.com/office/powerpoint/2010/main" val="412801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Make Individual Resource Assignments</a:t>
            </a:r>
            <a:endParaRPr lang="en-US" sz="2900" b="0" i="0" u="none" strike="noStrike" baseline="0" dirty="0">
              <a:solidFill>
                <a:srgbClr val="0072C6"/>
              </a:solidFill>
              <a:latin typeface="Segoe"/>
              <a:ea typeface="ＭＳ ゴシック"/>
            </a:endParaRPr>
          </a:p>
        </p:txBody>
      </p:sp>
      <p:pic>
        <p:nvPicPr>
          <p:cNvPr id="4" name="Picture 3"/>
          <p:cNvPicPr>
            <a:picLocks noChangeAspect="1"/>
          </p:cNvPicPr>
          <p:nvPr/>
        </p:nvPicPr>
        <p:blipFill>
          <a:blip r:embed="rId3"/>
          <a:stretch>
            <a:fillRect/>
          </a:stretch>
        </p:blipFill>
        <p:spPr>
          <a:xfrm>
            <a:off x="640080" y="2057400"/>
            <a:ext cx="7863840" cy="3505200"/>
          </a:xfrm>
          <a:prstGeom prst="rect">
            <a:avLst/>
          </a:prstGeom>
        </p:spPr>
      </p:pic>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spTree>
    <p:extLst>
      <p:ext uri="{BB962C8B-B14F-4D97-AF65-F5344CB8AC3E}">
        <p14:creationId xmlns:p14="http://schemas.microsoft.com/office/powerpoint/2010/main" val="4039105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Make Individual Resource Assignments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4"/>
            </a:pPr>
            <a:r>
              <a:rPr lang="en-US" sz="2000" dirty="0"/>
              <a:t>In the Resource Name column of the Assign Resources dialog box, scroll </a:t>
            </a:r>
            <a:r>
              <a:rPr lang="en-US" sz="2000" dirty="0" smtClean="0"/>
              <a:t>down, </a:t>
            </a:r>
            <a:r>
              <a:rPr lang="en-US" sz="2000" dirty="0"/>
              <a:t>click Scott </a:t>
            </a:r>
            <a:r>
              <a:rPr lang="en-US" sz="2000" dirty="0" smtClean="0"/>
              <a:t>Seely, </a:t>
            </a:r>
            <a:r>
              <a:rPr lang="en-US" sz="2000" dirty="0"/>
              <a:t>and then click the Assign button. In the Assign </a:t>
            </a:r>
            <a:r>
              <a:rPr lang="en-US" sz="2000" dirty="0" smtClean="0"/>
              <a:t>Resources dialog </a:t>
            </a:r>
            <a:r>
              <a:rPr lang="en-US" sz="2000" dirty="0"/>
              <a:t>box, a check mark appears next to Scott Seely’s name, indicating that </a:t>
            </a:r>
            <a:r>
              <a:rPr lang="en-US" sz="2000" dirty="0" smtClean="0"/>
              <a:t>you have </a:t>
            </a:r>
            <a:r>
              <a:rPr lang="en-US" sz="2000" dirty="0"/>
              <a:t>assigned him to the task of developing the survey questionnaire. Your </a:t>
            </a:r>
            <a:r>
              <a:rPr lang="en-US" sz="2000" dirty="0" smtClean="0"/>
              <a:t>screen should </a:t>
            </a:r>
            <a:r>
              <a:rPr lang="en-US" sz="2000" dirty="0"/>
              <a:t>look similar to </a:t>
            </a:r>
            <a:r>
              <a:rPr lang="en-US" sz="2000" dirty="0" smtClean="0"/>
              <a:t>the figure shown on the next slide.</a:t>
            </a:r>
          </a:p>
          <a:p>
            <a:pPr marL="457200" indent="-457200">
              <a:buFont typeface="+mj-lt"/>
              <a:buAutoNum type="arabicPeriod" startAt="4"/>
            </a:pPr>
            <a:r>
              <a:rPr lang="en-US" sz="2000" dirty="0" smtClean="0"/>
              <a:t>In </a:t>
            </a:r>
            <a:r>
              <a:rPr lang="en-US" sz="2000" dirty="0"/>
              <a:t>the Task Name column, click the name of task 6, Review and approval of survey</a:t>
            </a:r>
            <a:r>
              <a:rPr lang="en-US" sz="2000" dirty="0" smtClean="0"/>
              <a:t>. </a:t>
            </a:r>
          </a:p>
          <a:p>
            <a:pPr marL="457200" indent="-457200">
              <a:buFont typeface="+mj-lt"/>
              <a:buAutoNum type="arabicPeriod" startAt="4"/>
            </a:pPr>
            <a:r>
              <a:rPr lang="en-US" sz="2000" dirty="0" smtClean="0"/>
              <a:t>In </a:t>
            </a:r>
            <a:r>
              <a:rPr lang="en-US" sz="2000" dirty="0"/>
              <a:t>the Assign Resources dialog box, click Jeff Pike and then click the </a:t>
            </a:r>
            <a:r>
              <a:rPr lang="en-US" sz="2000" dirty="0" smtClean="0"/>
              <a:t>Assign button</a:t>
            </a:r>
            <a:r>
              <a:rPr lang="en-US" sz="2000" dirty="0"/>
              <a:t>. A check mark appears next to Jeff’s name to show that you have </a:t>
            </a:r>
            <a:r>
              <a:rPr lang="en-US" sz="2000" dirty="0" smtClean="0"/>
              <a:t>assigned him </a:t>
            </a:r>
            <a:r>
              <a:rPr lang="en-US" sz="2000" dirty="0"/>
              <a:t>to task 6.</a:t>
            </a:r>
          </a:p>
          <a:p>
            <a:pPr marL="457200" indent="-457200">
              <a:buFont typeface="+mj-lt"/>
              <a:buAutoNum type="arabicPeriod" startAt="4"/>
            </a:pPr>
            <a:r>
              <a:rPr lang="en-US" sz="2000" dirty="0" smtClean="0"/>
              <a:t>SAVE </a:t>
            </a:r>
            <a:r>
              <a:rPr lang="en-US" sz="2000" dirty="0"/>
              <a:t>the project schedule.</a:t>
            </a:r>
          </a:p>
          <a:p>
            <a:r>
              <a:rPr lang="en-US" sz="2000"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spTree>
    <p:extLst>
      <p:ext uri="{BB962C8B-B14F-4D97-AF65-F5344CB8AC3E}">
        <p14:creationId xmlns:p14="http://schemas.microsoft.com/office/powerpoint/2010/main" val="1101376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719</TotalTime>
  <Words>4870</Words>
  <Application>Microsoft Office PowerPoint</Application>
  <PresentationFormat>On-screen Show (4:3)</PresentationFormat>
  <Paragraphs>331</Paragraphs>
  <Slides>40</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Resource and Task Assignments</vt:lpstr>
      <vt:lpstr>Objectives</vt:lpstr>
      <vt:lpstr>Software Orientation</vt:lpstr>
      <vt:lpstr>Software Orientation</vt:lpstr>
      <vt:lpstr>Software Orientation</vt:lpstr>
      <vt:lpstr>Making Individual Resource Assignments</vt:lpstr>
      <vt:lpstr>Step-by-Step: Make Individual Resource Assignments</vt:lpstr>
      <vt:lpstr>Step-by-Step: Make Individual Resource Assignments</vt:lpstr>
      <vt:lpstr>Step-by-Step: Make Individual Resource Assignments</vt:lpstr>
      <vt:lpstr>Step-by-Step: Make Individual Resource Assignments</vt:lpstr>
      <vt:lpstr>Assigning Multiple Resources Simultaneously</vt:lpstr>
      <vt:lpstr>Assigning Multiple Resources Simultaneously</vt:lpstr>
      <vt:lpstr>Step-by-Step: Assign Multiple Resources Simultaneously</vt:lpstr>
      <vt:lpstr>Step-by-Step: Assign Multiple Resources Simultaneously</vt:lpstr>
      <vt:lpstr>Step-by-Step: Assign Multiple Resources Simultaneously</vt:lpstr>
      <vt:lpstr>Adding More Work Resource Assignments to Tasks</vt:lpstr>
      <vt:lpstr>Step-by-Step: Add Work Resources to a Task</vt:lpstr>
      <vt:lpstr>Step-by-Step: Add Work Resources to a Task</vt:lpstr>
      <vt:lpstr>Step-by-Step: Add Work Resources to an  Effort-Driven Task</vt:lpstr>
      <vt:lpstr>Step-by-Step: Add Work Resources to an  Effort-Driven Task</vt:lpstr>
      <vt:lpstr>Step-by-Step: Add Work Resources to an  Effort-Driven Task</vt:lpstr>
      <vt:lpstr>Using the Actions Tag to Change Project’s Scheduling Behavior</vt:lpstr>
      <vt:lpstr>Step-by-Step: Use the Actions Tag to Change Project’s Scheduling Behavior</vt:lpstr>
      <vt:lpstr>Step-by-Step: Use the Actions Tag to Change Project’s Scheduling Behavior</vt:lpstr>
      <vt:lpstr>Step-by-Step: Use the Actions Tag to Change Project’s Scheduling Behavior</vt:lpstr>
      <vt:lpstr>Step-by-Step: Use the Actions Tag to Change Project’s Scheduling Behavior</vt:lpstr>
      <vt:lpstr>Step-by-Step: Use the Actions Tag to Change Project’s Scheduling Behavior</vt:lpstr>
      <vt:lpstr>Using the Actions Tag to Change Project’s Scheduling Behavior</vt:lpstr>
      <vt:lpstr>Using the Actions Tag to Change Project’s Scheduling Behavior</vt:lpstr>
      <vt:lpstr>Assigning Material Resources to Tasks</vt:lpstr>
      <vt:lpstr>Step-by-Step: Assign a Material Resource to a Task</vt:lpstr>
      <vt:lpstr>Step-by-Step: Assign a Material Resource to a Task</vt:lpstr>
      <vt:lpstr>Step-by-Step: Assign a Material Resource to a Task</vt:lpstr>
      <vt:lpstr>Step-by-Step: Assign a Material Resource to a Task</vt:lpstr>
      <vt:lpstr>Assigning Cost Resources to Tasks</vt:lpstr>
      <vt:lpstr>Step-by-Step: Assign a Cost Resource to a Task</vt:lpstr>
      <vt:lpstr>Step-by-Step: Assign a Cost Resource to a Task</vt:lpstr>
      <vt:lpstr>Step-by-Step: Assign a Cost Resource to a Task</vt:lpstr>
      <vt:lpstr>Step-by-Step: Assign a Cost Resource to a Task</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and Task Assignments</dc:title>
  <dc:subject>Resource and Task Assignments</dc:subject>
  <dc:creator>Joyce N.</dc:creator>
  <cp:keywords/>
  <dc:description/>
  <cp:lastModifiedBy>Joyce N.</cp:lastModifiedBy>
  <cp:revision>114</cp:revision>
  <dcterms:created xsi:type="dcterms:W3CDTF">2017-04-11T07:34:10Z</dcterms:created>
  <dcterms:modified xsi:type="dcterms:W3CDTF">2017-04-12T12:02:48Z</dcterms:modified>
  <cp:category/>
</cp:coreProperties>
</file>