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6"/>
  </p:notesMasterIdLst>
  <p:sldIdLst>
    <p:sldId id="256" r:id="rId2"/>
    <p:sldId id="258" r:id="rId3"/>
    <p:sldId id="374" r:id="rId4"/>
    <p:sldId id="541" r:id="rId5"/>
    <p:sldId id="543" r:id="rId6"/>
    <p:sldId id="544" r:id="rId7"/>
    <p:sldId id="545" r:id="rId8"/>
    <p:sldId id="546" r:id="rId9"/>
    <p:sldId id="547" r:id="rId10"/>
    <p:sldId id="548" r:id="rId11"/>
    <p:sldId id="549" r:id="rId12"/>
    <p:sldId id="550" r:id="rId13"/>
    <p:sldId id="551" r:id="rId14"/>
    <p:sldId id="552" r:id="rId15"/>
    <p:sldId id="553" r:id="rId16"/>
    <p:sldId id="554" r:id="rId17"/>
    <p:sldId id="558" r:id="rId18"/>
    <p:sldId id="557" r:id="rId19"/>
    <p:sldId id="559" r:id="rId20"/>
    <p:sldId id="560" r:id="rId21"/>
    <p:sldId id="561" r:id="rId22"/>
    <p:sldId id="562" r:id="rId23"/>
    <p:sldId id="563" r:id="rId24"/>
    <p:sldId id="564" r:id="rId25"/>
    <p:sldId id="565" r:id="rId26"/>
    <p:sldId id="566" r:id="rId27"/>
    <p:sldId id="567" r:id="rId28"/>
    <p:sldId id="568" r:id="rId29"/>
    <p:sldId id="570" r:id="rId30"/>
    <p:sldId id="569"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595" r:id="rId56"/>
    <p:sldId id="596" r:id="rId57"/>
    <p:sldId id="597" r:id="rId58"/>
    <p:sldId id="598" r:id="rId59"/>
    <p:sldId id="599" r:id="rId60"/>
    <p:sldId id="600" r:id="rId61"/>
    <p:sldId id="601" r:id="rId62"/>
    <p:sldId id="603" r:id="rId63"/>
    <p:sldId id="604" r:id="rId64"/>
    <p:sldId id="372" r:id="rId65"/>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766" autoAdjust="0"/>
  </p:normalViewPr>
  <p:slideViewPr>
    <p:cSldViewPr>
      <p:cViewPr varScale="1">
        <p:scale>
          <a:sx n="97" d="100"/>
          <a:sy n="97" d="100"/>
        </p:scale>
        <p:origin x="1902"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4/12/2017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dirty="0"/>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dirty="0"/>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Change Working Time and Details dialog boxes showing nonstandard working times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10</a:t>
            </a:fld>
            <a:endParaRPr lang="en-US" dirty="0"/>
          </a:p>
        </p:txBody>
      </p:sp>
    </p:spTree>
    <p:extLst>
      <p:ext uri="{BB962C8B-B14F-4D97-AF65-F5344CB8AC3E}">
        <p14:creationId xmlns:p14="http://schemas.microsoft.com/office/powerpoint/2010/main" val="290411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Microsoft Project will not allow you to set a time frame that spans two days. For instance, you cannot specify a working time for Monday of 9 PM–3 AM because 3 AM is on Tuesday. You must set the time intervals for each specific day, and each new day begins at midnight.</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11</a:t>
            </a:fld>
            <a:endParaRPr lang="en-US" dirty="0"/>
          </a:p>
        </p:txBody>
      </p:sp>
    </p:spTree>
    <p:extLst>
      <p:ext uri="{BB962C8B-B14F-4D97-AF65-F5344CB8AC3E}">
        <p14:creationId xmlns:p14="http://schemas.microsoft.com/office/powerpoint/2010/main" val="3474468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Another Way: To quickly bring information into view on a selected task, press the keystroke combination CTRL + SHIFT + F5.</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12</a:t>
            </a:fld>
            <a:endParaRPr lang="en-US" dirty="0"/>
          </a:p>
        </p:txBody>
      </p:sp>
    </p:spTree>
    <p:extLst>
      <p:ext uri="{BB962C8B-B14F-4D97-AF65-F5344CB8AC3E}">
        <p14:creationId xmlns:p14="http://schemas.microsoft.com/office/powerpoint/2010/main" val="20345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Advanced tab of the Task Information dialog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13</a:t>
            </a:fld>
            <a:endParaRPr lang="en-US" dirty="0"/>
          </a:p>
        </p:txBody>
      </p:sp>
    </p:spTree>
    <p:extLst>
      <p:ext uri="{BB962C8B-B14F-4D97-AF65-F5344CB8AC3E}">
        <p14:creationId xmlns:p14="http://schemas.microsoft.com/office/powerpoint/2010/main" val="3519934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will notice that a small, red human icon appears in the Indicators column. This is a feature that notifies the user of a resource overallocation.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14</a:t>
            </a:fld>
            <a:endParaRPr lang="en-US" dirty="0"/>
          </a:p>
        </p:txBody>
      </p:sp>
    </p:spTree>
    <p:extLst>
      <p:ext uri="{BB962C8B-B14F-4D97-AF65-F5344CB8AC3E}">
        <p14:creationId xmlns:p14="http://schemas.microsoft.com/office/powerpoint/2010/main" val="292026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15</a:t>
            </a:fld>
            <a:endParaRPr lang="en-US" dirty="0"/>
          </a:p>
        </p:txBody>
      </p:sp>
    </p:spTree>
    <p:extLst>
      <p:ext uri="{BB962C8B-B14F-4D97-AF65-F5344CB8AC3E}">
        <p14:creationId xmlns:p14="http://schemas.microsoft.com/office/powerpoint/2010/main" val="1635275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16</a:t>
            </a:fld>
            <a:endParaRPr lang="en-US" dirty="0"/>
          </a:p>
        </p:txBody>
      </p:sp>
    </p:spTree>
    <p:extLst>
      <p:ext uri="{BB962C8B-B14F-4D97-AF65-F5344CB8AC3E}">
        <p14:creationId xmlns:p14="http://schemas.microsoft.com/office/powerpoint/2010/main" val="1092032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17</a:t>
            </a:fld>
            <a:endParaRPr lang="en-US" dirty="0"/>
          </a:p>
        </p:txBody>
      </p:sp>
    </p:spTree>
    <p:extLst>
      <p:ext uri="{BB962C8B-B14F-4D97-AF65-F5344CB8AC3E}">
        <p14:creationId xmlns:p14="http://schemas.microsoft.com/office/powerpoint/2010/main" val="364554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Note that task 15 has a total work value of 120 hours (40 work hours per resource), 100 percent resource units for  each of three resources, and duration of 1 week. Your team has determined that this task’s duration should be two weeks, but the work necessary to complete the task should remain the same.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18</a:t>
            </a:fld>
            <a:endParaRPr lang="en-US" dirty="0"/>
          </a:p>
        </p:txBody>
      </p:sp>
    </p:spTree>
    <p:extLst>
      <p:ext uri="{BB962C8B-B14F-4D97-AF65-F5344CB8AC3E}">
        <p14:creationId xmlns:p14="http://schemas.microsoft.com/office/powerpoint/2010/main" val="143210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If a task type is fixed, this doesn’t mean that its units, work, or duration values are unchangeable. You can change any value for any task type.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19</a:t>
            </a:fld>
            <a:endParaRPr lang="en-US" dirty="0"/>
          </a:p>
        </p:txBody>
      </p:sp>
    </p:spTree>
    <p:extLst>
      <p:ext uri="{BB962C8B-B14F-4D97-AF65-F5344CB8AC3E}">
        <p14:creationId xmlns:p14="http://schemas.microsoft.com/office/powerpoint/2010/main" val="375170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a:t>
            </a:fld>
            <a:endParaRPr lang="en-US" dirty="0"/>
          </a:p>
        </p:txBody>
      </p:sp>
    </p:spTree>
    <p:extLst>
      <p:ext uri="{BB962C8B-B14F-4D97-AF65-F5344CB8AC3E}">
        <p14:creationId xmlns:p14="http://schemas.microsoft.com/office/powerpoint/2010/main" val="173900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As you fine‐tune your project schedule, keep in mind that you cannot turn off effort‐driven scheduling for a fixed work task.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20</a:t>
            </a:fld>
            <a:endParaRPr lang="en-US" dirty="0"/>
          </a:p>
        </p:txBody>
      </p:sp>
    </p:spTree>
    <p:extLst>
      <p:ext uri="{BB962C8B-B14F-4D97-AF65-F5344CB8AC3E}">
        <p14:creationId xmlns:p14="http://schemas.microsoft.com/office/powerpoint/2010/main" val="1236426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Adjustments made after selecting Actions options on task 15</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21</a:t>
            </a:fld>
            <a:endParaRPr lang="en-US" dirty="0"/>
          </a:p>
        </p:txBody>
      </p:sp>
    </p:spTree>
    <p:extLst>
      <p:ext uri="{BB962C8B-B14F-4D97-AF65-F5344CB8AC3E}">
        <p14:creationId xmlns:p14="http://schemas.microsoft.com/office/powerpoint/2010/main" val="1684822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baseline="0" dirty="0" smtClean="0">
                <a:latin typeface="Segoe"/>
                <a:ea typeface="ＭＳ ゴシック"/>
              </a:rPr>
              <a:t>Take Note: </a:t>
            </a:r>
            <a:r>
              <a:rPr lang="en-US" sz="1200" b="0" i="0" u="none" strike="noStrike" kern="1200" baseline="0" dirty="0" smtClean="0">
                <a:solidFill>
                  <a:schemeClr val="tx1"/>
                </a:solidFill>
                <a:latin typeface="+mn-lt"/>
                <a:ea typeface="+mn-ea"/>
                <a:cs typeface="+mn-cs"/>
              </a:rPr>
              <a:t>To see the task type of a task you have selected, click the Information button on the Task ribbon, and then click the Advanced tab in the Task Information dialog box. You can also see the task type when you are in the Gantt Chart view via the Task Form. On the View ribbon, click Details in the Split View group. The Task form will appear in the lower portion of your screen.</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22</a:t>
            </a:fld>
            <a:endParaRPr lang="en-US" dirty="0"/>
          </a:p>
        </p:txBody>
      </p:sp>
    </p:spTree>
    <p:extLst>
      <p:ext uri="{BB962C8B-B14F-4D97-AF65-F5344CB8AC3E}">
        <p14:creationId xmlns:p14="http://schemas.microsoft.com/office/powerpoint/2010/main" val="2139736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23</a:t>
            </a:fld>
            <a:endParaRPr lang="en-US" dirty="0"/>
          </a:p>
        </p:txBody>
      </p:sp>
    </p:spTree>
    <p:extLst>
      <p:ext uri="{BB962C8B-B14F-4D97-AF65-F5344CB8AC3E}">
        <p14:creationId xmlns:p14="http://schemas.microsoft.com/office/powerpoint/2010/main" val="1922032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24</a:t>
            </a:fld>
            <a:endParaRPr lang="en-US" dirty="0"/>
          </a:p>
        </p:txBody>
      </p:sp>
    </p:spTree>
    <p:extLst>
      <p:ext uri="{BB962C8B-B14F-4D97-AF65-F5344CB8AC3E}">
        <p14:creationId xmlns:p14="http://schemas.microsoft.com/office/powerpoint/2010/main" val="1013043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Information dialog box showing adjusted resource units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25</a:t>
            </a:fld>
            <a:endParaRPr lang="en-US" dirty="0"/>
          </a:p>
        </p:txBody>
      </p:sp>
    </p:spTree>
    <p:extLst>
      <p:ext uri="{BB962C8B-B14F-4D97-AF65-F5344CB8AC3E}">
        <p14:creationId xmlns:p14="http://schemas.microsoft.com/office/powerpoint/2010/main" val="1364362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You cannot change the task type on a summary task—it is always fixed duration. This is because the summary task is based on the earliest start date and the latest finish date of its subtasks.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26</a:t>
            </a:fld>
            <a:endParaRPr lang="en-US" dirty="0"/>
          </a:p>
        </p:txBody>
      </p:sp>
    </p:spTree>
    <p:extLst>
      <p:ext uri="{BB962C8B-B14F-4D97-AF65-F5344CB8AC3E}">
        <p14:creationId xmlns:p14="http://schemas.microsoft.com/office/powerpoint/2010/main" val="3728505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27</a:t>
            </a:fld>
            <a:endParaRPr lang="en-US" dirty="0"/>
          </a:p>
        </p:txBody>
      </p:sp>
    </p:spTree>
    <p:extLst>
      <p:ext uri="{BB962C8B-B14F-4D97-AF65-F5344CB8AC3E}">
        <p14:creationId xmlns:p14="http://schemas.microsoft.com/office/powerpoint/2010/main" val="2571496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28</a:t>
            </a:fld>
            <a:endParaRPr lang="en-US" dirty="0"/>
          </a:p>
        </p:txBody>
      </p:sp>
    </p:spTree>
    <p:extLst>
      <p:ext uri="{BB962C8B-B14F-4D97-AF65-F5344CB8AC3E}">
        <p14:creationId xmlns:p14="http://schemas.microsoft.com/office/powerpoint/2010/main" val="427735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29</a:t>
            </a:fld>
            <a:endParaRPr lang="en-US" dirty="0"/>
          </a:p>
        </p:txBody>
      </p:sp>
    </p:spTree>
    <p:extLst>
      <p:ext uri="{BB962C8B-B14F-4D97-AF65-F5344CB8AC3E}">
        <p14:creationId xmlns:p14="http://schemas.microsoft.com/office/powerpoint/2010/main" val="372006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a:t>
            </a:fld>
            <a:endParaRPr lang="en-US" dirty="0"/>
          </a:p>
        </p:txBody>
      </p:sp>
    </p:spTree>
    <p:extLst>
      <p:ext uri="{BB962C8B-B14F-4D97-AF65-F5344CB8AC3E}">
        <p14:creationId xmlns:p14="http://schemas.microsoft.com/office/powerpoint/2010/main" val="2071703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Take Note: The timescale at the top of the right half of the Gantt chart (above the graphical bars) determines at what level of time (months, weeks, days, etc.) you can split a task. The calibration of the bottom tier of the timescale is the smallest increment into which you can split a task. In the following exercise, you can split a task into one‐day increments because days are on the bottom tier. If you wanted to split a task at the hourly level, you would need to adjust the Timescale option on the View ribbon.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30</a:t>
            </a:fld>
            <a:endParaRPr lang="en-US" dirty="0"/>
          </a:p>
        </p:txBody>
      </p:sp>
    </p:spTree>
    <p:extLst>
      <p:ext uri="{BB962C8B-B14F-4D97-AF65-F5344CB8AC3E}">
        <p14:creationId xmlns:p14="http://schemas.microsoft.com/office/powerpoint/2010/main" val="2519309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ScreenTip for splitting a task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31</a:t>
            </a:fld>
            <a:endParaRPr lang="en-US" dirty="0"/>
          </a:p>
        </p:txBody>
      </p:sp>
    </p:spTree>
    <p:extLst>
      <p:ext uri="{BB962C8B-B14F-4D97-AF65-F5344CB8AC3E}">
        <p14:creationId xmlns:p14="http://schemas.microsoft.com/office/powerpoint/2010/main" val="2741268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Splitting tasks using the mouse pointer takes a little practice. If you split a task on the wrong date, there are two ways you can correct it. First, you can click the Undo button on the menu bar to remove the incorrect split. Or, point to the second segment of the task again, and when the mouse pointer changes to a circle with four arrows, drag the segment to the correct start date. You can drag multiple times.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32</a:t>
            </a:fld>
            <a:endParaRPr lang="en-US" dirty="0"/>
          </a:p>
        </p:txBody>
      </p:sp>
    </p:spTree>
    <p:extLst>
      <p:ext uri="{BB962C8B-B14F-4D97-AF65-F5344CB8AC3E}">
        <p14:creationId xmlns:p14="http://schemas.microsoft.com/office/powerpoint/2010/main" val="28923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leveling or manually contouring assignments can also cause tasks to split. You can learn more about resource leveling in Lesson 6 and about contouring assignments in Lesson 13.</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33</a:t>
            </a:fld>
            <a:endParaRPr lang="en-US" dirty="0"/>
          </a:p>
        </p:txBody>
      </p:sp>
    </p:spTree>
    <p:extLst>
      <p:ext uri="{BB962C8B-B14F-4D97-AF65-F5344CB8AC3E}">
        <p14:creationId xmlns:p14="http://schemas.microsoft.com/office/powerpoint/2010/main" val="3042758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34</a:t>
            </a:fld>
            <a:endParaRPr lang="en-US" dirty="0"/>
          </a:p>
        </p:txBody>
      </p:sp>
    </p:spTree>
    <p:extLst>
      <p:ext uri="{BB962C8B-B14F-4D97-AF65-F5344CB8AC3E}">
        <p14:creationId xmlns:p14="http://schemas.microsoft.com/office/powerpoint/2010/main" val="3353768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35</a:t>
            </a:fld>
            <a:endParaRPr lang="en-US" dirty="0"/>
          </a:p>
        </p:txBody>
      </p:sp>
    </p:spTree>
    <p:extLst>
      <p:ext uri="{BB962C8B-B14F-4D97-AF65-F5344CB8AC3E}">
        <p14:creationId xmlns:p14="http://schemas.microsoft.com/office/powerpoint/2010/main" val="426488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Microsoft Project schedules a recurring task to start at the Default Start Time value you established at the beginning of your project. To schedule a recurring task to begin at a different time, enter that time along with the start date in the Start box of the Recurring Task Information dialog box. For instance, if you want the status meeting to start at 9:00 a.m. on January 7, you would enter 1/7/19 9 AM in the Start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36</a:t>
            </a:fld>
            <a:endParaRPr lang="en-US" dirty="0"/>
          </a:p>
        </p:txBody>
      </p:sp>
    </p:spTree>
    <p:extLst>
      <p:ext uri="{BB962C8B-B14F-4D97-AF65-F5344CB8AC3E}">
        <p14:creationId xmlns:p14="http://schemas.microsoft.com/office/powerpoint/2010/main" val="2434636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37</a:t>
            </a:fld>
            <a:endParaRPr lang="en-US" dirty="0"/>
          </a:p>
        </p:txBody>
      </p:sp>
    </p:spTree>
    <p:extLst>
      <p:ext uri="{BB962C8B-B14F-4D97-AF65-F5344CB8AC3E}">
        <p14:creationId xmlns:p14="http://schemas.microsoft.com/office/powerpoint/2010/main" val="2988392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showing expanded recurring task</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38</a:t>
            </a:fld>
            <a:endParaRPr lang="en-US" dirty="0"/>
          </a:p>
        </p:txBody>
      </p:sp>
    </p:spTree>
    <p:extLst>
      <p:ext uri="{BB962C8B-B14F-4D97-AF65-F5344CB8AC3E}">
        <p14:creationId xmlns:p14="http://schemas.microsoft.com/office/powerpoint/2010/main" val="310941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39</a:t>
            </a:fld>
            <a:endParaRPr lang="en-US" dirty="0"/>
          </a:p>
        </p:txBody>
      </p:sp>
    </p:spTree>
    <p:extLst>
      <p:ext uri="{BB962C8B-B14F-4D97-AF65-F5344CB8AC3E}">
        <p14:creationId xmlns:p14="http://schemas.microsoft.com/office/powerpoint/2010/main" val="279563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Change Working Time dialog box, with Create New Base Calendar dialog box open</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a:t>
            </a:fld>
            <a:endParaRPr lang="en-US" dirty="0"/>
          </a:p>
        </p:txBody>
      </p:sp>
    </p:spTree>
    <p:extLst>
      <p:ext uri="{BB962C8B-B14F-4D97-AF65-F5344CB8AC3E}">
        <p14:creationId xmlns:p14="http://schemas.microsoft.com/office/powerpoint/2010/main" val="602917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In the previous exercise, you established a recurring task in your project schedule. In the following exercise, you will assign resources to it.</a:t>
            </a:r>
          </a:p>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40</a:t>
            </a:fld>
            <a:endParaRPr lang="en-US" dirty="0"/>
          </a:p>
        </p:txBody>
      </p:sp>
    </p:spTree>
    <p:extLst>
      <p:ext uri="{BB962C8B-B14F-4D97-AF65-F5344CB8AC3E}">
        <p14:creationId xmlns:p14="http://schemas.microsoft.com/office/powerpoint/2010/main" val="1024292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41</a:t>
            </a:fld>
            <a:endParaRPr lang="en-US" dirty="0"/>
          </a:p>
        </p:txBody>
      </p:sp>
    </p:spTree>
    <p:extLst>
      <p:ext uri="{BB962C8B-B14F-4D97-AF65-F5344CB8AC3E}">
        <p14:creationId xmlns:p14="http://schemas.microsoft.com/office/powerpoint/2010/main" val="2707496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displaying resource assignments on recurring tasks</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42</a:t>
            </a:fld>
            <a:endParaRPr lang="en-US" dirty="0"/>
          </a:p>
        </p:txBody>
      </p:sp>
    </p:spTree>
    <p:extLst>
      <p:ext uri="{BB962C8B-B14F-4D97-AF65-F5344CB8AC3E}">
        <p14:creationId xmlns:p14="http://schemas.microsoft.com/office/powerpoint/2010/main" val="1955555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43</a:t>
            </a:fld>
            <a:endParaRPr lang="en-US" dirty="0"/>
          </a:p>
        </p:txBody>
      </p:sp>
    </p:spTree>
    <p:extLst>
      <p:ext uri="{BB962C8B-B14F-4D97-AF65-F5344CB8AC3E}">
        <p14:creationId xmlns:p14="http://schemas.microsoft.com/office/powerpoint/2010/main" val="1669896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Constraint categories and constraint types</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44</a:t>
            </a:fld>
            <a:endParaRPr lang="en-US" dirty="0"/>
          </a:p>
        </p:txBody>
      </p:sp>
    </p:spTree>
    <p:extLst>
      <p:ext uri="{BB962C8B-B14F-4D97-AF65-F5344CB8AC3E}">
        <p14:creationId xmlns:p14="http://schemas.microsoft.com/office/powerpoint/2010/main" val="28310979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45</a:t>
            </a:fld>
            <a:endParaRPr lang="en-US" dirty="0"/>
          </a:p>
        </p:txBody>
      </p:sp>
    </p:spTree>
    <p:extLst>
      <p:ext uri="{BB962C8B-B14F-4D97-AF65-F5344CB8AC3E}">
        <p14:creationId xmlns:p14="http://schemas.microsoft.com/office/powerpoint/2010/main" val="1803492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the following exercise, you will apply a Start No Earlier Than constraint to a task in Microsoft Project.</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46</a:t>
            </a:fld>
            <a:endParaRPr lang="en-US" dirty="0"/>
          </a:p>
        </p:txBody>
      </p:sp>
    </p:spTree>
    <p:extLst>
      <p:ext uri="{BB962C8B-B14F-4D97-AF65-F5344CB8AC3E}">
        <p14:creationId xmlns:p14="http://schemas.microsoft.com/office/powerpoint/2010/main" val="32244463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Unless you specify otherwise, Microsoft Project schedules the start or finish time of a constraint date using the Default Start Time or Default End Time value you established at the beginning of your project (on the ribbon, click File, select Options, and then click the Schedule section).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47</a:t>
            </a:fld>
            <a:endParaRPr lang="en-US" dirty="0"/>
          </a:p>
        </p:txBody>
      </p:sp>
    </p:spTree>
    <p:extLst>
      <p:ext uri="{BB962C8B-B14F-4D97-AF65-F5344CB8AC3E}">
        <p14:creationId xmlns:p14="http://schemas.microsoft.com/office/powerpoint/2010/main" val="3730775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Avoid entering task start and finish dates unless absolutely necessary. When you enter start or finish dates, Project applies semi‐flexible constraints such as Start No Earlier Than or Finish No Earlier Than, which prevents the project manager from taking advantage of the Microsoft Project scheduling engine.</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48</a:t>
            </a:fld>
            <a:endParaRPr lang="en-US" dirty="0"/>
          </a:p>
        </p:txBody>
      </p:sp>
    </p:spTree>
    <p:extLst>
      <p:ext uri="{BB962C8B-B14F-4D97-AF65-F5344CB8AC3E}">
        <p14:creationId xmlns:p14="http://schemas.microsoft.com/office/powerpoint/2010/main" val="156797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49</a:t>
            </a:fld>
            <a:endParaRPr lang="en-US" dirty="0"/>
          </a:p>
        </p:txBody>
      </p:sp>
    </p:spTree>
    <p:extLst>
      <p:ext uri="{BB962C8B-B14F-4D97-AF65-F5344CB8AC3E}">
        <p14:creationId xmlns:p14="http://schemas.microsoft.com/office/powerpoint/2010/main" val="64208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a:t>
            </a:fld>
            <a:endParaRPr lang="en-US" dirty="0"/>
          </a:p>
        </p:txBody>
      </p:sp>
    </p:spTree>
    <p:extLst>
      <p:ext uri="{BB962C8B-B14F-4D97-AF65-F5344CB8AC3E}">
        <p14:creationId xmlns:p14="http://schemas.microsoft.com/office/powerpoint/2010/main" val="29807489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Task Inspector pane activated for task 7</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50</a:t>
            </a:fld>
            <a:endParaRPr lang="en-US" dirty="0"/>
          </a:p>
        </p:txBody>
      </p:sp>
    </p:spTree>
    <p:extLst>
      <p:ext uri="{BB962C8B-B14F-4D97-AF65-F5344CB8AC3E}">
        <p14:creationId xmlns:p14="http://schemas.microsoft.com/office/powerpoint/2010/main" val="25771654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51</a:t>
            </a:fld>
            <a:endParaRPr lang="en-US" dirty="0"/>
          </a:p>
        </p:txBody>
      </p:sp>
    </p:spTree>
    <p:extLst>
      <p:ext uri="{BB962C8B-B14F-4D97-AF65-F5344CB8AC3E}">
        <p14:creationId xmlns:p14="http://schemas.microsoft.com/office/powerpoint/2010/main" val="6783268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52</a:t>
            </a:fld>
            <a:endParaRPr lang="en-US" dirty="0"/>
          </a:p>
        </p:txBody>
      </p:sp>
    </p:spTree>
    <p:extLst>
      <p:ext uri="{BB962C8B-B14F-4D97-AF65-F5344CB8AC3E}">
        <p14:creationId xmlns:p14="http://schemas.microsoft.com/office/powerpoint/2010/main" val="20389675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All of the tasks that fall after task 38, Internal testing, are on the critical path, which is shown in red. Noncritical tasks are displayed in blue and also show slack. (Slack is shown as the thin bar that extends to the right of the task bar.)</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53</a:t>
            </a:fld>
            <a:endParaRPr lang="en-US" dirty="0"/>
          </a:p>
        </p:txBody>
      </p:sp>
    </p:spTree>
    <p:extLst>
      <p:ext uri="{BB962C8B-B14F-4D97-AF65-F5344CB8AC3E}">
        <p14:creationId xmlns:p14="http://schemas.microsoft.com/office/powerpoint/2010/main" val="36633349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Gantt chart showing the critical path starts at task 38</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54</a:t>
            </a:fld>
            <a:endParaRPr lang="en-US" dirty="0"/>
          </a:p>
        </p:txBody>
      </p:sp>
    </p:spTree>
    <p:extLst>
      <p:ext uri="{BB962C8B-B14F-4D97-AF65-F5344CB8AC3E}">
        <p14:creationId xmlns:p14="http://schemas.microsoft.com/office/powerpoint/2010/main" val="224723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55</a:t>
            </a:fld>
            <a:endParaRPr lang="en-US" dirty="0"/>
          </a:p>
        </p:txBody>
      </p:sp>
    </p:spTree>
    <p:extLst>
      <p:ext uri="{BB962C8B-B14F-4D97-AF65-F5344CB8AC3E}">
        <p14:creationId xmlns:p14="http://schemas.microsoft.com/office/powerpoint/2010/main" val="19956925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56</a:t>
            </a:fld>
            <a:endParaRPr lang="en-US" dirty="0"/>
          </a:p>
        </p:txBody>
      </p:sp>
    </p:spTree>
    <p:extLst>
      <p:ext uri="{BB962C8B-B14F-4D97-AF65-F5344CB8AC3E}">
        <p14:creationId xmlns:p14="http://schemas.microsoft.com/office/powerpoint/2010/main" val="23787258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smtClean="0"/>
              <a:t>Allocating resources takes a combination of skill and common sense. It might seem straightforward to say that all resources should be fully allocated all of the time, but this is not always possible, practical, or even desirable. There are situations in which overallocation or underallocation is quite acceptable. As the project manager, you must learn how to identify allocation problems and how to handle them.</a:t>
            </a:r>
          </a:p>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57</a:t>
            </a:fld>
            <a:endParaRPr lang="en-US" dirty="0"/>
          </a:p>
        </p:txBody>
      </p:sp>
    </p:spTree>
    <p:extLst>
      <p:ext uri="{BB962C8B-B14F-4D97-AF65-F5344CB8AC3E}">
        <p14:creationId xmlns:p14="http://schemas.microsoft.com/office/powerpoint/2010/main" val="2851512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58</a:t>
            </a:fld>
            <a:endParaRPr lang="en-US" dirty="0"/>
          </a:p>
        </p:txBody>
      </p:sp>
    </p:spTree>
    <p:extLst>
      <p:ext uri="{BB962C8B-B14F-4D97-AF65-F5344CB8AC3E}">
        <p14:creationId xmlns:p14="http://schemas.microsoft.com/office/powerpoint/2010/main" val="4623672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Split view—the Resource Usage (top) with Resource Name field selected and the Leveling Gantt (bottom)</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59</a:t>
            </a:fld>
            <a:endParaRPr lang="en-US" dirty="0"/>
          </a:p>
        </p:txBody>
      </p:sp>
    </p:spTree>
    <p:extLst>
      <p:ext uri="{BB962C8B-B14F-4D97-AF65-F5344CB8AC3E}">
        <p14:creationId xmlns:p14="http://schemas.microsoft.com/office/powerpoint/2010/main" val="293041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a:t>
            </a:fld>
            <a:endParaRPr lang="en-US" dirty="0"/>
          </a:p>
        </p:txBody>
      </p:sp>
    </p:spTree>
    <p:extLst>
      <p:ext uri="{BB962C8B-B14F-4D97-AF65-F5344CB8AC3E}">
        <p14:creationId xmlns:p14="http://schemas.microsoft.com/office/powerpoint/2010/main" val="34508801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60</a:t>
            </a:fld>
            <a:endParaRPr lang="en-US" dirty="0"/>
          </a:p>
        </p:txBody>
      </p:sp>
    </p:spTree>
    <p:extLst>
      <p:ext uri="{BB962C8B-B14F-4D97-AF65-F5344CB8AC3E}">
        <p14:creationId xmlns:p14="http://schemas.microsoft.com/office/powerpoint/2010/main" val="36662950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Resource Allocation view with assignments collapsed</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61</a:t>
            </a:fld>
            <a:endParaRPr lang="en-US" dirty="0"/>
          </a:p>
        </p:txBody>
      </p:sp>
    </p:spTree>
    <p:extLst>
      <p:ext uri="{BB962C8B-B14F-4D97-AF65-F5344CB8AC3E}">
        <p14:creationId xmlns:p14="http://schemas.microsoft.com/office/powerpoint/2010/main" val="2632842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Don’t worry if you see a resource group titled Unassigned. Sometimes, there are tasks that have no specific resources assigned to them. These tasks are grouped together in this view and listed as a resource named Unassigned.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Another Way: Instead of using the Timescale command to change the tiers of the timescale, you can click the Zoom slider located at the lower right of your screen. If this method doesn’t give you the level of detail you need, you can use the Timescale command.</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62</a:t>
            </a:fld>
            <a:endParaRPr lang="en-US" dirty="0"/>
          </a:p>
        </p:txBody>
      </p:sp>
    </p:spTree>
    <p:extLst>
      <p:ext uri="{BB962C8B-B14F-4D97-AF65-F5344CB8AC3E}">
        <p14:creationId xmlns:p14="http://schemas.microsoft.com/office/powerpoint/2010/main" val="10933924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Time‐scaled grid showing monthly work assignment values</a:t>
            </a:r>
            <a:endParaRPr lang="en-US" b="0" i="0" u="none" strike="noStrike" baseline="0" dirty="0" smtClean="0">
              <a:latin typeface="Segoe"/>
              <a:ea typeface="ＭＳ ゴシック"/>
            </a:endParaRPr>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63</a:t>
            </a:fld>
            <a:endParaRPr lang="en-US" dirty="0"/>
          </a:p>
        </p:txBody>
      </p:sp>
    </p:spTree>
    <p:extLst>
      <p:ext uri="{BB962C8B-B14F-4D97-AF65-F5344CB8AC3E}">
        <p14:creationId xmlns:p14="http://schemas.microsoft.com/office/powerpoint/2010/main" val="22783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7</a:t>
            </a:fld>
            <a:endParaRPr lang="en-US" dirty="0"/>
          </a:p>
        </p:txBody>
      </p:sp>
    </p:spTree>
    <p:extLst>
      <p:ext uri="{BB962C8B-B14F-4D97-AF65-F5344CB8AC3E}">
        <p14:creationId xmlns:p14="http://schemas.microsoft.com/office/powerpoint/2010/main" val="258603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Change Working Time dialog box, with Create New Base Calendar dialog box open</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8</a:t>
            </a:fld>
            <a:endParaRPr lang="en-US" dirty="0"/>
          </a:p>
        </p:txBody>
      </p:sp>
    </p:spTree>
    <p:extLst>
      <p:ext uri="{BB962C8B-B14F-4D97-AF65-F5344CB8AC3E}">
        <p14:creationId xmlns:p14="http://schemas.microsoft.com/office/powerpoint/2010/main" val="513669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 Note: </a:t>
            </a:r>
            <a:r>
              <a:rPr lang="en-US" sz="1200" b="0" i="0" u="none" strike="noStrike" kern="1200" baseline="0" dirty="0" smtClean="0">
                <a:solidFill>
                  <a:schemeClr val="tx1"/>
                </a:solidFill>
                <a:latin typeface="+mn-lt"/>
                <a:ea typeface="+mn-ea"/>
                <a:cs typeface="+mn-cs"/>
              </a:rPr>
              <a:t>Note that you are now editing the newly created base calendar called “Survey Calendar,” as indicated at  the top of the dialog box, in the “</a:t>
            </a:r>
            <a:r>
              <a:rPr lang="en-US" sz="1200" b="0" i="1" u="none" strike="noStrike" kern="1200" baseline="0" dirty="0" smtClean="0">
                <a:solidFill>
                  <a:schemeClr val="tx1"/>
                </a:solidFill>
                <a:latin typeface="+mn-lt"/>
                <a:ea typeface="+mn-ea"/>
                <a:cs typeface="+mn-cs"/>
              </a:rPr>
              <a:t>For calendar:</a:t>
            </a:r>
            <a:r>
              <a:rPr lang="en-US" sz="1200" b="0" i="0" u="none" strike="noStrike" kern="1200" baseline="0" dirty="0" smtClean="0">
                <a:solidFill>
                  <a:schemeClr val="tx1"/>
                </a:solidFill>
                <a:latin typeface="+mn-lt"/>
                <a:ea typeface="+mn-ea"/>
                <a:cs typeface="+mn-cs"/>
              </a:rPr>
              <a:t>” box.</a:t>
            </a:r>
            <a:endParaRPr lang="en-US" dirty="0"/>
          </a:p>
        </p:txBody>
      </p:sp>
      <p:sp>
        <p:nvSpPr>
          <p:cNvPr id="4" name="Slide Number Placeholder 3"/>
          <p:cNvSpPr>
            <a:spLocks noGrp="1"/>
          </p:cNvSpPr>
          <p:nvPr>
            <p:ph type="sldNum" sz="quarter" idx="10"/>
          </p:nvPr>
        </p:nvSpPr>
        <p:spPr/>
        <p:txBody>
          <a:bodyPr/>
          <a:lstStyle/>
          <a:p>
            <a:pPr>
              <a:defRPr/>
            </a:pPr>
            <a:fld id="{428BCDC7-795C-45EE-A9AA-E637D7416180}" type="slidenum">
              <a:rPr lang="en-US" smtClean="0"/>
              <a:pPr>
                <a:defRPr/>
              </a:pPr>
              <a:t>9</a:t>
            </a:fld>
            <a:endParaRPr lang="en-US" dirty="0"/>
          </a:p>
        </p:txBody>
      </p:sp>
    </p:spTree>
    <p:extLst>
      <p:ext uri="{BB962C8B-B14F-4D97-AF65-F5344CB8AC3E}">
        <p14:creationId xmlns:p14="http://schemas.microsoft.com/office/powerpoint/2010/main" val="404671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smtClean="0"/>
              <a:t>Click to edit Master title style</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dirty="0"/>
          </a:p>
        </p:txBody>
      </p:sp>
      <p:sp>
        <p:nvSpPr>
          <p:cNvPr id="9"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0"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B3B90-2D02-6C47-A1CC-A9C6B3297C73}" type="datetimeFigureOut">
              <a:rPr lang="en-US" smtClean="0"/>
              <a:t>4/12/2017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7283A-045D-D24B-8A0C-9D06C9CDFC7C}" type="slidenum">
              <a:rPr lang="en-US" smtClean="0"/>
              <a:t>‹#›</a:t>
            </a:fld>
            <a:endParaRPr lang="en-US" dirty="0"/>
          </a:p>
        </p:txBody>
      </p:sp>
    </p:spTree>
    <p:extLst>
      <p:ext uri="{BB962C8B-B14F-4D97-AF65-F5344CB8AC3E}">
        <p14:creationId xmlns:p14="http://schemas.microsoft.com/office/powerpoint/2010/main" val="192523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smtClean="0"/>
              <a:t>© </a:t>
            </a:r>
            <a:r>
              <a:rPr lang="is-IS" dirty="0" smtClean="0"/>
              <a:t>2017,</a:t>
            </a:r>
            <a:r>
              <a:rPr lang="en-US" dirty="0" smtClean="0"/>
              <a:t> John Wiley &amp; Sons, Inc.</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dirty="0"/>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p:txBody>
          <a:bodyPr/>
          <a:lstStyle/>
          <a:p>
            <a:pPr>
              <a:defRPr/>
            </a:pPr>
            <a:fld id="{18D557D5-F51C-4717-8E58-4F5446143640}" type="slidenum">
              <a:rPr lang="en-US" smtClean="0"/>
              <a:pPr>
                <a:defRPr/>
              </a:pPr>
              <a:t>‹#›</a:t>
            </a:fld>
            <a:endParaRPr lang="en-US" dirty="0"/>
          </a:p>
        </p:txBody>
      </p:sp>
      <p:sp>
        <p:nvSpPr>
          <p:cNvPr id="13" name="Rectangle 4"/>
          <p:cNvSpPr>
            <a:spLocks noGrp="1" noChangeArrowheads="1"/>
          </p:cNvSpPr>
          <p:nvPr>
            <p:ph type="dt" sz="half" idx="10"/>
          </p:nvPr>
        </p:nvSpPr>
        <p:spPr>
          <a:xfrm>
            <a:off x="446314" y="6248400"/>
            <a:ext cx="2133600" cy="476250"/>
          </a:xfrm>
          <a:ln/>
        </p:spPr>
        <p:txBody>
          <a:bodyPr/>
          <a:lstStyle>
            <a:lvl1pPr>
              <a:defRPr/>
            </a:lvl1pPr>
          </a:lstStyle>
          <a:p>
            <a:pPr>
              <a:defRPr/>
            </a:pPr>
            <a:r>
              <a:rPr lang="en-US" dirty="0" smtClean="0"/>
              <a:t>© Project 2016 John Wiley &amp; Sons, Inc.</a:t>
            </a:r>
            <a:endParaRPr lang="en-US" dirty="0"/>
          </a:p>
        </p:txBody>
      </p:sp>
      <p:sp>
        <p:nvSpPr>
          <p:cNvPr id="14" name="Rectangle 5"/>
          <p:cNvSpPr>
            <a:spLocks noGrp="1" noChangeArrowheads="1"/>
          </p:cNvSpPr>
          <p:nvPr>
            <p:ph type="ftr" sz="quarter" idx="11"/>
          </p:nvPr>
        </p:nvSpPr>
        <p:spPr>
          <a:xfrm>
            <a:off x="2618517" y="6248400"/>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dirty="0"/>
          </a:p>
        </p:txBody>
      </p:sp>
      <p:sp>
        <p:nvSpPr>
          <p:cNvPr id="10"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11"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dirty="0"/>
          </a:p>
        </p:txBody>
      </p:sp>
      <p:sp>
        <p:nvSpPr>
          <p:cNvPr id="6"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7"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dirty="0"/>
          </a:p>
        </p:txBody>
      </p:sp>
      <p:sp>
        <p:nvSpPr>
          <p:cNvPr id="7"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8"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smtClean="0"/>
              <a:t>Microsoft Official Academic Course, Microsoft Project 2016</a:t>
            </a:r>
            <a:endParaRPr lang="en-US" dirty="0"/>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dirty="0"/>
          </a:p>
        </p:txBody>
      </p:sp>
      <p:sp>
        <p:nvSpPr>
          <p:cNvPr id="8" name="Rectangle 4"/>
          <p:cNvSpPr>
            <a:spLocks noGrp="1" noChangeArrowheads="1"/>
          </p:cNvSpPr>
          <p:nvPr>
            <p:ph type="dt" sz="half" idx="10"/>
          </p:nvPr>
        </p:nvSpPr>
        <p:spPr>
          <a:xfrm>
            <a:off x="457200" y="6245225"/>
            <a:ext cx="2133600" cy="476250"/>
          </a:xfrm>
          <a:ln/>
        </p:spPr>
        <p:txBody>
          <a:bodyPr/>
          <a:lstStyle>
            <a:lvl1pPr>
              <a:defRPr/>
            </a:lvl1pPr>
          </a:lstStyle>
          <a:p>
            <a:pPr>
              <a:defRPr/>
            </a:pPr>
            <a:r>
              <a:rPr lang="en-US" dirty="0"/>
              <a:t>© </a:t>
            </a:r>
            <a:r>
              <a:rPr lang="is-IS" dirty="0" smtClean="0"/>
              <a:t>2017,</a:t>
            </a:r>
            <a:r>
              <a:rPr lang="en-US" dirty="0" smtClean="0"/>
              <a:t> </a:t>
            </a:r>
            <a:r>
              <a:rPr lang="en-US" dirty="0"/>
              <a:t>John Wiley &amp; Sons, Inc.</a:t>
            </a:r>
          </a:p>
        </p:txBody>
      </p:sp>
      <p:sp>
        <p:nvSpPr>
          <p:cNvPr id="9" name="Rectangle 5"/>
          <p:cNvSpPr>
            <a:spLocks noGrp="1" noChangeArrowheads="1"/>
          </p:cNvSpPr>
          <p:nvPr>
            <p:ph type="ftr" sz="quarter" idx="11"/>
          </p:nvPr>
        </p:nvSpPr>
        <p:spPr>
          <a:xfrm>
            <a:off x="2629403" y="6245225"/>
            <a:ext cx="3885191" cy="476250"/>
          </a:xfrm>
          <a:ln/>
        </p:spPr>
        <p:txBody>
          <a:bodyPr/>
          <a:lstStyle>
            <a:lvl1pPr>
              <a:defRPr/>
            </a:lvl1pPr>
          </a:lstStyle>
          <a:p>
            <a:pPr>
              <a:defRPr/>
            </a:pPr>
            <a:r>
              <a:rPr lang="en-US" dirty="0"/>
              <a:t>Microsoft Official Academic Course, </a:t>
            </a:r>
            <a:r>
              <a:rPr lang="en-US" dirty="0" smtClean="0"/>
              <a:t>Microsoft Project 2016</a:t>
            </a:r>
            <a:endParaRPr lang="en-US" dirty="0"/>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xmlns="">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a:t>
            </a:r>
            <a:r>
              <a:rPr lang="is-IS" dirty="0" smtClean="0"/>
              <a:t>2017,</a:t>
            </a:r>
            <a:r>
              <a:rPr lang="en-US" dirty="0" smtClean="0"/>
              <a:t>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C6"/>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C6"/>
        </a:buClr>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C6"/>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Refining Your Project Schedule</a:t>
            </a:r>
            <a:endParaRPr lang="en-US" sz="4200" dirty="0">
              <a:effectLst>
                <a:outerShdw algn="tl">
                  <a:srgbClr val="000000"/>
                </a:outerShdw>
              </a:effectLst>
            </a:endParaRPr>
          </a:p>
        </p:txBody>
      </p:sp>
      <p:sp>
        <p:nvSpPr>
          <p:cNvPr id="2055" name="Subtitle 2"/>
          <p:cNvSpPr>
            <a:spLocks noGrp="1"/>
          </p:cNvSpPr>
          <p:nvPr>
            <p:ph type="body" idx="1"/>
          </p:nvPr>
        </p:nvSpPr>
        <p:spPr>
          <a:xfrm>
            <a:off x="304800" y="3124200"/>
            <a:ext cx="8305800" cy="1219200"/>
          </a:xfrm>
        </p:spPr>
        <p:txBody>
          <a:bodyPr lIns="182880" tIns="0"/>
          <a:lstStyle/>
          <a:p>
            <a:pPr marL="36513" indent="0" algn="r" eaLnBrk="1" hangingPunct="1">
              <a:spcBef>
                <a:spcPct val="0"/>
              </a:spcBef>
              <a:buFontTx/>
              <a:buNone/>
            </a:pPr>
            <a:r>
              <a:rPr lang="en-US" sz="2800" dirty="0">
                <a:solidFill>
                  <a:srgbClr val="0072C6"/>
                </a:solidFill>
              </a:rPr>
              <a:t>Lesson </a:t>
            </a:r>
            <a:r>
              <a:rPr lang="en-US" sz="2800" dirty="0" smtClean="0">
                <a:solidFill>
                  <a:srgbClr val="0072C6"/>
                </a:solidFill>
              </a:rPr>
              <a:t>4</a:t>
            </a:r>
            <a:endParaRPr lang="en-US" sz="2800" dirty="0">
              <a:solidFill>
                <a:srgbClr val="0072C6"/>
              </a:solidFill>
            </a:endParaRPr>
          </a:p>
        </p:txBody>
      </p:sp>
      <p:sp>
        <p:nvSpPr>
          <p:cNvPr id="3" name="Date Placeholder 2"/>
          <p:cNvSpPr>
            <a:spLocks noGrp="1"/>
          </p:cNvSpPr>
          <p:nvPr>
            <p:ph type="dt" sz="half" idx="10"/>
          </p:nvPr>
        </p:nvSpPr>
        <p:spPr>
          <a:xfrm>
            <a:off x="457200" y="6245225"/>
            <a:ext cx="2133600" cy="476250"/>
          </a:xfrm>
        </p:spPr>
        <p:txBody>
          <a:bodyPr/>
          <a:lstStyle/>
          <a:p>
            <a:pPr>
              <a:defRPr/>
            </a:pPr>
            <a:r>
              <a:rPr lang="en-US" dirty="0">
                <a:solidFill>
                  <a:schemeClr val="bg1"/>
                </a:solidFill>
              </a:rPr>
              <a:t>© </a:t>
            </a:r>
            <a:r>
              <a:rPr lang="is-IS" dirty="0" smtClean="0">
                <a:solidFill>
                  <a:schemeClr val="bg1"/>
                </a:solidFill>
              </a:rPr>
              <a:t>2017,</a:t>
            </a:r>
            <a:r>
              <a:rPr lang="en-US" dirty="0" smtClean="0">
                <a:solidFill>
                  <a:schemeClr val="bg1"/>
                </a:solidFill>
              </a:rPr>
              <a:t> </a:t>
            </a:r>
            <a:r>
              <a:rPr lang="en-US" dirty="0">
                <a:solidFill>
                  <a:schemeClr val="bg1"/>
                </a:solidFill>
              </a:rPr>
              <a:t>John Wiley &amp; Sons, Inc.</a:t>
            </a:r>
          </a:p>
        </p:txBody>
      </p:sp>
      <p:sp>
        <p:nvSpPr>
          <p:cNvPr id="4" name="Footer Placeholder 3"/>
          <p:cNvSpPr>
            <a:spLocks noGrp="1"/>
          </p:cNvSpPr>
          <p:nvPr>
            <p:ph type="ftr" sz="quarter" idx="11"/>
          </p:nvPr>
        </p:nvSpPr>
        <p:spPr>
          <a:xfrm>
            <a:off x="2743200" y="6245225"/>
            <a:ext cx="3657600" cy="476250"/>
          </a:xfrm>
        </p:spPr>
        <p:txBody>
          <a:bodyPr/>
          <a:lstStyle/>
          <a:p>
            <a:pPr>
              <a:defRPr/>
            </a:pPr>
            <a:r>
              <a:rPr lang="en-US" dirty="0">
                <a:solidFill>
                  <a:schemeClr val="bg1"/>
                </a:solidFill>
              </a:rPr>
              <a:t>Microsoft Official Academic Course, </a:t>
            </a:r>
            <a:r>
              <a:rPr lang="en-US" dirty="0" smtClean="0">
                <a:solidFill>
                  <a:schemeClr val="bg1"/>
                </a:solidFill>
              </a:rPr>
              <a:t>Microsoft Project 2016</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2C6"/>
                </a:solidFill>
                <a:latin typeface="Segoe UI Semibold" panose="020B0702040204020203" pitchFamily="34" charset="0"/>
              </a:rPr>
              <a:t>Microsoft Project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Apply a Task Calendar to an Individual Task</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10</a:t>
            </a:fld>
            <a:endParaRPr lang="en-US" dirty="0"/>
          </a:p>
        </p:txBody>
      </p:sp>
      <p:pic>
        <p:nvPicPr>
          <p:cNvPr id="9" name="Picture 8"/>
          <p:cNvPicPr>
            <a:picLocks noChangeAspect="1"/>
          </p:cNvPicPr>
          <p:nvPr/>
        </p:nvPicPr>
        <p:blipFill>
          <a:blip r:embed="rId3"/>
          <a:stretch>
            <a:fillRect/>
          </a:stretch>
        </p:blipFill>
        <p:spPr>
          <a:xfrm>
            <a:off x="1668780" y="1532401"/>
            <a:ext cx="5577840" cy="4628223"/>
          </a:xfrm>
          <a:prstGeom prst="rect">
            <a:avLst/>
          </a:prstGeom>
        </p:spPr>
      </p:pic>
    </p:spTree>
    <p:extLst>
      <p:ext uri="{BB962C8B-B14F-4D97-AF65-F5344CB8AC3E}">
        <p14:creationId xmlns:p14="http://schemas.microsoft.com/office/powerpoint/2010/main" val="57488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Apply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lvl="0" indent="-457200">
              <a:buFont typeface="+mj-lt"/>
              <a:buAutoNum type="arabicPeriod" startAt="8"/>
            </a:pPr>
            <a:r>
              <a:rPr lang="en-US" sz="2000" dirty="0"/>
              <a:t>In the Select Days box, select Saturday. Click the Set day(s) to these </a:t>
            </a:r>
            <a:r>
              <a:rPr lang="en-US" sz="2000" dirty="0" smtClean="0"/>
              <a:t>specific working </a:t>
            </a:r>
            <a:r>
              <a:rPr lang="en-US" sz="2000" dirty="0"/>
              <a:t>times button. Click the cell in row 1 of the From column and key 10:00 AM</a:t>
            </a:r>
            <a:r>
              <a:rPr lang="en-US" sz="2000" dirty="0" smtClean="0"/>
              <a:t>. Click </a:t>
            </a:r>
            <a:r>
              <a:rPr lang="en-US" sz="2000" dirty="0"/>
              <a:t>the cell in row 1 of the To column and key 2:00 PM</a:t>
            </a:r>
            <a:r>
              <a:rPr lang="en-US" sz="2000" dirty="0" smtClean="0"/>
              <a:t>.</a:t>
            </a:r>
          </a:p>
          <a:p>
            <a:pPr marL="457200" lvl="0" indent="-457200">
              <a:buFont typeface="+mj-lt"/>
              <a:buAutoNum type="arabicPeriod" startAt="8"/>
            </a:pPr>
            <a:r>
              <a:rPr lang="en-US" sz="2000" dirty="0" smtClean="0"/>
              <a:t>Click </a:t>
            </a:r>
            <a:r>
              <a:rPr lang="en-US" sz="2000" dirty="0"/>
              <a:t>the cell in row 2 of the From column and key 3:00 PM. Click the cell in row </a:t>
            </a:r>
            <a:r>
              <a:rPr lang="en-US" sz="2000" dirty="0" smtClean="0"/>
              <a:t>2 of </a:t>
            </a:r>
            <a:r>
              <a:rPr lang="en-US" sz="2000" dirty="0"/>
              <a:t>the To column and key 7:00 PM. Press Enter.</a:t>
            </a:r>
          </a:p>
          <a:p>
            <a:pPr marL="457200" lvl="0" indent="-457200">
              <a:buFont typeface="+mj-lt"/>
              <a:buAutoNum type="arabicPeriod" startAt="8"/>
            </a:pPr>
            <a:r>
              <a:rPr lang="en-US" sz="2000" dirty="0" smtClean="0"/>
              <a:t>Click </a:t>
            </a:r>
            <a:r>
              <a:rPr lang="en-US" sz="2000" dirty="0"/>
              <a:t>OK to close the Details dialog box, and then click OK to close the </a:t>
            </a:r>
            <a:r>
              <a:rPr lang="en-US" sz="2000" dirty="0" smtClean="0"/>
              <a:t>Change Working </a:t>
            </a:r>
            <a:r>
              <a:rPr lang="en-US" sz="2000" dirty="0"/>
              <a:t>Time dialog box</a:t>
            </a:r>
            <a:r>
              <a:rPr lang="en-US" sz="2000" dirty="0" smtClean="0"/>
              <a:t>. You </a:t>
            </a:r>
            <a:r>
              <a:rPr lang="en-US" sz="2000" dirty="0"/>
              <a:t>have </a:t>
            </a:r>
            <a:r>
              <a:rPr lang="en-US" sz="2000" dirty="0" smtClean="0"/>
              <a:t>created </a:t>
            </a:r>
            <a:r>
              <a:rPr lang="en-US" sz="2000" dirty="0"/>
              <a:t>and set the working times for this calendar from 10:00 AM </a:t>
            </a:r>
            <a:r>
              <a:rPr lang="en-US" sz="2000" dirty="0" smtClean="0"/>
              <a:t>to 7:00 </a:t>
            </a:r>
            <a:r>
              <a:rPr lang="en-US" sz="2000" dirty="0"/>
              <a:t>PM from Monday through Saturday. </a:t>
            </a:r>
            <a:r>
              <a:rPr lang="en-US" sz="2000" dirty="0" smtClean="0"/>
              <a:t>Now, </a:t>
            </a:r>
            <a:r>
              <a:rPr lang="en-US" sz="2000" dirty="0"/>
              <a:t>assign the calendar to a task.</a:t>
            </a:r>
          </a:p>
          <a:p>
            <a:pPr marL="457200" lvl="0" indent="-457200">
              <a:buFont typeface="+mj-lt"/>
              <a:buAutoNum type="arabicPeriod" startAt="8"/>
            </a:pPr>
            <a:r>
              <a:rPr lang="en-US" sz="2000" dirty="0" smtClean="0"/>
              <a:t>Select </a:t>
            </a:r>
            <a:r>
              <a:rPr lang="en-US" sz="2000" dirty="0"/>
              <a:t>the name of task 7, Conduct survey. If the Gantt bar of this task is </a:t>
            </a:r>
            <a:r>
              <a:rPr lang="en-US" sz="2000" dirty="0" smtClean="0"/>
              <a:t>not visible</a:t>
            </a:r>
            <a:r>
              <a:rPr lang="en-US" sz="2000" dirty="0"/>
              <a:t>, click the Scroll To Task button on the Task ribbon.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11</a:t>
            </a:fld>
            <a:endParaRPr lang="en-US" dirty="0"/>
          </a:p>
        </p:txBody>
      </p:sp>
    </p:spTree>
    <p:extLst>
      <p:ext uri="{BB962C8B-B14F-4D97-AF65-F5344CB8AC3E}">
        <p14:creationId xmlns:p14="http://schemas.microsoft.com/office/powerpoint/2010/main" val="2029760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Apply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lvl="0" indent="-457200">
              <a:buFont typeface="+mj-lt"/>
              <a:buAutoNum type="arabicPeriod" startAt="12"/>
            </a:pPr>
            <a:r>
              <a:rPr lang="en-US" dirty="0"/>
              <a:t>Click the Task tab and then click the Information button in the Properties group</a:t>
            </a:r>
            <a:r>
              <a:rPr lang="en-US" dirty="0" smtClean="0"/>
              <a:t>. The </a:t>
            </a:r>
            <a:r>
              <a:rPr lang="en-US" dirty="0"/>
              <a:t>Task Information dialog box appears.</a:t>
            </a:r>
          </a:p>
          <a:p>
            <a:pPr marL="457200" lvl="0" indent="-457200">
              <a:buFont typeface="+mj-lt"/>
              <a:buAutoNum type="arabicPeriod" startAt="12"/>
            </a:pPr>
            <a:r>
              <a:rPr lang="en-US" dirty="0" smtClean="0"/>
              <a:t>Click </a:t>
            </a:r>
            <a:r>
              <a:rPr lang="en-US" dirty="0"/>
              <a:t>the Advanced tab of the Task Information dialog box.</a:t>
            </a:r>
          </a:p>
          <a:p>
            <a:pPr marL="457200" lvl="0" indent="-457200">
              <a:buFont typeface="+mj-lt"/>
              <a:buAutoNum type="arabicPeriod" startAt="12"/>
            </a:pPr>
            <a:r>
              <a:rPr lang="en-US" dirty="0" smtClean="0"/>
              <a:t>In </a:t>
            </a:r>
            <a:r>
              <a:rPr lang="en-US" dirty="0"/>
              <a:t>the Calendar box, select Survey Calendar from the drop‐down list. Click </a:t>
            </a:r>
            <a:r>
              <a:rPr lang="en-US" dirty="0" smtClean="0"/>
              <a:t>the Scheduling </a:t>
            </a:r>
            <a:r>
              <a:rPr lang="en-US" dirty="0"/>
              <a:t>ignores resource calendars check box. Your screen should look </a:t>
            </a:r>
            <a:r>
              <a:rPr lang="en-US" dirty="0" smtClean="0"/>
              <a:t>similar to 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12</a:t>
            </a:fld>
            <a:endParaRPr lang="en-US" dirty="0"/>
          </a:p>
        </p:txBody>
      </p:sp>
    </p:spTree>
    <p:extLst>
      <p:ext uri="{BB962C8B-B14F-4D97-AF65-F5344CB8AC3E}">
        <p14:creationId xmlns:p14="http://schemas.microsoft.com/office/powerpoint/2010/main" val="1482940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Apply a Task Calendar to an Individual Task</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13</a:t>
            </a:fld>
            <a:endParaRPr lang="en-US" dirty="0"/>
          </a:p>
        </p:txBody>
      </p:sp>
      <p:pic>
        <p:nvPicPr>
          <p:cNvPr id="3" name="Picture 2"/>
          <p:cNvPicPr>
            <a:picLocks noChangeAspect="1"/>
          </p:cNvPicPr>
          <p:nvPr/>
        </p:nvPicPr>
        <p:blipFill>
          <a:blip r:embed="rId3"/>
          <a:stretch>
            <a:fillRect/>
          </a:stretch>
        </p:blipFill>
        <p:spPr>
          <a:xfrm>
            <a:off x="1181100" y="1752600"/>
            <a:ext cx="6781800" cy="4369914"/>
          </a:xfrm>
          <a:prstGeom prst="rect">
            <a:avLst/>
          </a:prstGeom>
        </p:spPr>
      </p:pic>
    </p:spTree>
    <p:extLst>
      <p:ext uri="{BB962C8B-B14F-4D97-AF65-F5344CB8AC3E}">
        <p14:creationId xmlns:p14="http://schemas.microsoft.com/office/powerpoint/2010/main" val="2334360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Apply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600200"/>
            <a:ext cx="8229600" cy="4876800"/>
          </a:xfrm>
        </p:spPr>
        <p:txBody>
          <a:bodyPr/>
          <a:lstStyle/>
          <a:p>
            <a:pPr marL="457200" lvl="0" indent="-457200">
              <a:buFont typeface="+mj-lt"/>
              <a:buAutoNum type="arabicPeriod" startAt="15"/>
            </a:pPr>
            <a:r>
              <a:rPr lang="en-US" sz="2000" dirty="0"/>
              <a:t>Click OK to close the Task Information dialog box. Microsoft Project applies </a:t>
            </a:r>
            <a:r>
              <a:rPr lang="en-US" sz="2000" dirty="0" smtClean="0"/>
              <a:t>the Survey </a:t>
            </a:r>
            <a:r>
              <a:rPr lang="en-US" sz="2000" dirty="0"/>
              <a:t>Calendar to task 7, and a calendar icon appears in the Indicators column</a:t>
            </a:r>
            <a:r>
              <a:rPr lang="en-US" sz="2000" dirty="0" smtClean="0"/>
              <a:t>. Because </a:t>
            </a:r>
            <a:r>
              <a:rPr lang="en-US" sz="2000" dirty="0"/>
              <a:t>you chose to ignore resource calendars, the resources for this task will </a:t>
            </a:r>
            <a:r>
              <a:rPr lang="en-US" sz="2000" dirty="0" smtClean="0"/>
              <a:t>be scheduled </a:t>
            </a:r>
            <a:r>
              <a:rPr lang="en-US" sz="2000" dirty="0"/>
              <a:t>at times that would usually be nonworking </a:t>
            </a:r>
            <a:r>
              <a:rPr lang="en-US" sz="2000" dirty="0" smtClean="0"/>
              <a:t>times.</a:t>
            </a:r>
          </a:p>
          <a:p>
            <a:pPr marL="457200" lvl="0" indent="-457200">
              <a:buFont typeface="+mj-lt"/>
              <a:buAutoNum type="arabicPeriod" startAt="15"/>
            </a:pPr>
            <a:r>
              <a:rPr lang="en-US" sz="2000" dirty="0"/>
              <a:t>SAVE the project schedule.</a:t>
            </a:r>
          </a:p>
          <a:p>
            <a:r>
              <a:rPr lang="en-US" sz="2000" dirty="0"/>
              <a:t>PAUSE. LEAVE the project schedule open to use in the next exercise</a:t>
            </a:r>
            <a:r>
              <a:rPr lang="en-US" sz="2000" dirty="0" smtClean="0"/>
              <a:t>.</a:t>
            </a:r>
          </a:p>
          <a:p>
            <a:pPr marL="0" indent="0">
              <a:spcBef>
                <a:spcPts val="1800"/>
              </a:spcBef>
              <a:buNone/>
            </a:pPr>
            <a:r>
              <a:rPr lang="en-US" sz="2000" dirty="0" smtClean="0"/>
              <a:t>For </a:t>
            </a:r>
            <a:r>
              <a:rPr lang="en-US" sz="2000" dirty="0"/>
              <a:t>tasks that have both a task calendar and </a:t>
            </a:r>
            <a:r>
              <a:rPr lang="en-US" sz="2000" dirty="0" smtClean="0"/>
              <a:t>resource assignments </a:t>
            </a:r>
            <a:r>
              <a:rPr lang="en-US" sz="2000" dirty="0"/>
              <a:t>(and therefore a resource calendar), Microsoft Project will schedule work in </a:t>
            </a:r>
            <a:r>
              <a:rPr lang="en-US" sz="2000" dirty="0" smtClean="0"/>
              <a:t>the working </a:t>
            </a:r>
            <a:r>
              <a:rPr lang="en-US" sz="2000" dirty="0"/>
              <a:t>time that is common between the task and resource calendar(s). If there is no </a:t>
            </a:r>
            <a:r>
              <a:rPr lang="en-US" sz="2000" dirty="0" smtClean="0"/>
              <a:t>common time</a:t>
            </a:r>
            <a:r>
              <a:rPr lang="en-US" sz="2000" dirty="0"/>
              <a:t>, Project will alert you when you assign a resource to the task or when you apply </a:t>
            </a:r>
            <a:r>
              <a:rPr lang="en-US" sz="2000" dirty="0" smtClean="0"/>
              <a:t>the task </a:t>
            </a:r>
            <a:r>
              <a:rPr lang="en-US" sz="2000" dirty="0"/>
              <a:t>calendar.</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14</a:t>
            </a:fld>
            <a:endParaRPr lang="en-US" dirty="0"/>
          </a:p>
        </p:txBody>
      </p:sp>
    </p:spTree>
    <p:extLst>
      <p:ext uri="{BB962C8B-B14F-4D97-AF65-F5344CB8AC3E}">
        <p14:creationId xmlns:p14="http://schemas.microsoft.com/office/powerpoint/2010/main" val="3170359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a:effectLst/>
              </a:rPr>
              <a:t>Changing</a:t>
            </a:r>
            <a:r>
              <a:rPr lang="en-US" sz="4000" b="0" i="0" u="none" strike="noStrike" baseline="0" dirty="0" smtClean="0">
                <a:solidFill>
                  <a:srgbClr val="0072C6"/>
                </a:solidFill>
                <a:latin typeface="Segoe"/>
                <a:ea typeface="ＭＳ ゴシック"/>
              </a:rPr>
              <a:t> </a:t>
            </a:r>
            <a:r>
              <a:rPr lang="en-US" dirty="0">
                <a:effectLst/>
              </a:rPr>
              <a:t>Task Types</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a:t>As you learned in Lesson 3, Microsoft Project uses the formula: Duration × Units = Work</a:t>
            </a:r>
            <a:r>
              <a:rPr lang="en-US" dirty="0" smtClean="0"/>
              <a:t>, called </a:t>
            </a:r>
            <a:r>
              <a:rPr lang="en-US" dirty="0"/>
              <a:t>the work formula</a:t>
            </a:r>
            <a:r>
              <a:rPr lang="en-US" dirty="0" smtClean="0"/>
              <a:t>.</a:t>
            </a:r>
          </a:p>
          <a:p>
            <a:pPr lvl="0"/>
            <a:r>
              <a:rPr lang="en-US" dirty="0" smtClean="0"/>
              <a:t>The </a:t>
            </a:r>
            <a:r>
              <a:rPr lang="en-US" b="1" i="1" dirty="0"/>
              <a:t>task type</a:t>
            </a:r>
            <a:r>
              <a:rPr lang="en-US" dirty="0"/>
              <a:t> specifies which value in the formula remains fixed </a:t>
            </a:r>
            <a:r>
              <a:rPr lang="en-US" dirty="0" smtClean="0"/>
              <a:t>if one </a:t>
            </a:r>
            <a:r>
              <a:rPr lang="en-US" dirty="0"/>
              <a:t>of the other two values changes</a:t>
            </a:r>
            <a:r>
              <a:rPr lang="en-US" dirty="0" smtClean="0"/>
              <a:t>.</a:t>
            </a:r>
          </a:p>
          <a:p>
            <a:pPr lvl="0"/>
            <a:r>
              <a:rPr lang="en-US" dirty="0" smtClean="0"/>
              <a:t>To </a:t>
            </a:r>
            <a:r>
              <a:rPr lang="en-US" dirty="0"/>
              <a:t>determine which task type is the right one to </a:t>
            </a:r>
            <a:r>
              <a:rPr lang="en-US" dirty="0" smtClean="0"/>
              <a:t>apply to </a:t>
            </a:r>
            <a:r>
              <a:rPr lang="en-US" dirty="0"/>
              <a:t>each task in your project schedule, you first need to determine how you want Project </a:t>
            </a:r>
            <a:r>
              <a:rPr lang="en-US" dirty="0" smtClean="0"/>
              <a:t>to schedule </a:t>
            </a:r>
            <a:r>
              <a:rPr lang="en-US" dirty="0"/>
              <a:t>that task</a:t>
            </a:r>
            <a:r>
              <a:rPr lang="en-US" dirty="0" smtClean="0"/>
              <a:t>.</a:t>
            </a:r>
          </a:p>
          <a:p>
            <a:pPr lvl="0"/>
            <a:r>
              <a:rPr lang="en-US" dirty="0"/>
              <a:t>In the </a:t>
            </a:r>
            <a:r>
              <a:rPr lang="en-US" dirty="0" smtClean="0"/>
              <a:t>next exercise</a:t>
            </a:r>
            <a:r>
              <a:rPr lang="en-US" dirty="0"/>
              <a:t>, you </a:t>
            </a:r>
            <a:r>
              <a:rPr lang="en-US" dirty="0" smtClean="0"/>
              <a:t>will examine </a:t>
            </a:r>
            <a:r>
              <a:rPr lang="en-US" dirty="0"/>
              <a:t>the relationship between the work formula and task type.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15</a:t>
            </a:fld>
            <a:endParaRPr lang="en-US" dirty="0"/>
          </a:p>
        </p:txBody>
      </p:sp>
    </p:spTree>
    <p:extLst>
      <p:ext uri="{BB962C8B-B14F-4D97-AF65-F5344CB8AC3E}">
        <p14:creationId xmlns:p14="http://schemas.microsoft.com/office/powerpoint/2010/main" val="344884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Understanding Task Types and the Effect of the Work Formula</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There are three task types: fixed units, fixed duration, and fixed work</a:t>
            </a:r>
            <a:r>
              <a:rPr lang="en-US" sz="2000" dirty="0" smtClean="0"/>
              <a:t>.</a:t>
            </a:r>
          </a:p>
          <a:p>
            <a:pPr lvl="0"/>
            <a:r>
              <a:rPr lang="en-US" sz="2000" dirty="0" smtClean="0"/>
              <a:t>The </a:t>
            </a:r>
            <a:r>
              <a:rPr lang="en-US" sz="2000" dirty="0"/>
              <a:t>default </a:t>
            </a:r>
            <a:r>
              <a:rPr lang="en-US" sz="2000" dirty="0" smtClean="0"/>
              <a:t>task type </a:t>
            </a:r>
            <a:r>
              <a:rPr lang="en-US" sz="2000" dirty="0"/>
              <a:t>is </a:t>
            </a:r>
            <a:r>
              <a:rPr lang="en-US" sz="2000" b="1" i="1" dirty="0"/>
              <a:t>fixed units</a:t>
            </a:r>
            <a:r>
              <a:rPr lang="en-US" sz="2000" dirty="0"/>
              <a:t>, which means the units value does not change. With the fixed units </a:t>
            </a:r>
            <a:r>
              <a:rPr lang="en-US" sz="2000" dirty="0" smtClean="0"/>
              <a:t>task type</a:t>
            </a:r>
            <a:r>
              <a:rPr lang="en-US" sz="2000" dirty="0"/>
              <a:t>, if you change a task’s duration, Microsoft Project recalculates work. If you </a:t>
            </a:r>
            <a:r>
              <a:rPr lang="en-US" sz="2000" dirty="0" smtClean="0"/>
              <a:t>change work</a:t>
            </a:r>
            <a:r>
              <a:rPr lang="en-US" sz="2000" dirty="0"/>
              <a:t>, duration is recalculated</a:t>
            </a:r>
            <a:r>
              <a:rPr lang="en-US" sz="2000" dirty="0" smtClean="0"/>
              <a:t>.</a:t>
            </a:r>
          </a:p>
          <a:p>
            <a:pPr lvl="0"/>
            <a:r>
              <a:rPr lang="en-US" sz="2000" dirty="0" smtClean="0"/>
              <a:t>A </a:t>
            </a:r>
            <a:r>
              <a:rPr lang="en-US" sz="2000" b="1" i="1" dirty="0"/>
              <a:t>fixed duration</a:t>
            </a:r>
            <a:r>
              <a:rPr lang="en-US" sz="2000" dirty="0"/>
              <a:t> task is one in which the duration value </a:t>
            </a:r>
            <a:r>
              <a:rPr lang="en-US" sz="2000" dirty="0" smtClean="0"/>
              <a:t>is fixed</a:t>
            </a:r>
            <a:r>
              <a:rPr lang="en-US" sz="2000" dirty="0"/>
              <a:t>. If you change the task’s work or units value, Project recalculates the other value.</a:t>
            </a:r>
          </a:p>
          <a:p>
            <a:pPr lvl="0"/>
            <a:r>
              <a:rPr lang="en-US" sz="2000" dirty="0"/>
              <a:t>A </a:t>
            </a:r>
            <a:r>
              <a:rPr lang="en-US" sz="2000" b="1" i="1" dirty="0"/>
              <a:t>fixed work</a:t>
            </a:r>
            <a:r>
              <a:rPr lang="en-US" sz="2000" dirty="0"/>
              <a:t> task is one in which the work value is held constant. You can change </a:t>
            </a:r>
            <a:r>
              <a:rPr lang="en-US" sz="2000" dirty="0" smtClean="0"/>
              <a:t>the duration </a:t>
            </a:r>
            <a:r>
              <a:rPr lang="en-US" sz="2000" dirty="0"/>
              <a:t>or units and Project will determine the other value</a:t>
            </a:r>
            <a:r>
              <a:rPr lang="en-US" sz="2000" dirty="0" smtClean="0"/>
              <a:t>.</a:t>
            </a:r>
          </a:p>
          <a:p>
            <a:pPr lvl="0"/>
            <a:r>
              <a:rPr lang="en-US" sz="2000" dirty="0" smtClean="0"/>
              <a:t>Project </a:t>
            </a:r>
            <a:r>
              <a:rPr lang="en-US" sz="2000" dirty="0"/>
              <a:t>has a bias </a:t>
            </a:r>
            <a:r>
              <a:rPr lang="en-US" sz="2000" dirty="0" smtClean="0"/>
              <a:t>toward changing </a:t>
            </a:r>
            <a:r>
              <a:rPr lang="en-US" sz="2000" dirty="0"/>
              <a:t>duration first. If it cannot change Duration, it will change Work and then Units.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16</a:t>
            </a:fld>
            <a:endParaRPr lang="en-US" dirty="0"/>
          </a:p>
        </p:txBody>
      </p:sp>
    </p:spTree>
    <p:extLst>
      <p:ext uri="{BB962C8B-B14F-4D97-AF65-F5344CB8AC3E}">
        <p14:creationId xmlns:p14="http://schemas.microsoft.com/office/powerpoint/2010/main" val="3626668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Change Values of the Work Formula</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a:t>
            </a:r>
            <a:r>
              <a:rPr lang="en-US" dirty="0"/>
              <a:t>USE the project schedule </a:t>
            </a:r>
            <a:r>
              <a:rPr lang="en-US" dirty="0" smtClean="0"/>
              <a:t>you created in the </a:t>
            </a:r>
            <a:r>
              <a:rPr lang="en-US" dirty="0"/>
              <a:t>previous exercise.</a:t>
            </a:r>
            <a:endParaRPr lang="en-US" dirty="0"/>
          </a:p>
          <a:p>
            <a:pPr marL="457200" indent="-457200">
              <a:buFont typeface="+mj-lt"/>
              <a:buAutoNum type="arabicPeriod"/>
            </a:pPr>
            <a:r>
              <a:rPr lang="en-US" dirty="0" smtClean="0"/>
              <a:t>Click </a:t>
            </a:r>
            <a:r>
              <a:rPr lang="en-US" dirty="0"/>
              <a:t>the View tab. Click on the Task Usage button in the Task Views group on </a:t>
            </a:r>
            <a:r>
              <a:rPr lang="en-US" dirty="0" smtClean="0"/>
              <a:t>the ribbon</a:t>
            </a:r>
            <a:r>
              <a:rPr lang="en-US" dirty="0"/>
              <a:t>. The Task Usage view (see </a:t>
            </a:r>
            <a:r>
              <a:rPr lang="en-US" dirty="0" smtClean="0"/>
              <a:t>the figure on the next slide) </a:t>
            </a:r>
            <a:r>
              <a:rPr lang="en-US" dirty="0"/>
              <a:t>replaces the Gantt Chart view.</a:t>
            </a:r>
          </a:p>
          <a:p>
            <a:pPr marL="457200" indent="-457200">
              <a:buFont typeface="+mj-lt"/>
              <a:buAutoNum type="arabicPeriod"/>
            </a:pPr>
            <a:r>
              <a:rPr lang="en-US" dirty="0" smtClean="0"/>
              <a:t>Press </a:t>
            </a:r>
            <a:r>
              <a:rPr lang="en-US" dirty="0"/>
              <a:t>the F5 key. In the ID box, key 15 and then click OK. Microsoft Project </a:t>
            </a:r>
            <a:r>
              <a:rPr lang="en-US" dirty="0" smtClean="0"/>
              <a:t>shifts the </a:t>
            </a:r>
            <a:r>
              <a:rPr lang="en-US" dirty="0"/>
              <a:t>project schedule so that task 15, Conduct observations, and its </a:t>
            </a:r>
            <a:r>
              <a:rPr lang="en-US" dirty="0" smtClean="0"/>
              <a:t>assignments are </a:t>
            </a:r>
            <a:r>
              <a:rPr lang="en-US" dirty="0"/>
              <a:t>visible</a:t>
            </a:r>
            <a:r>
              <a:rPr lang="en-US" dirty="0" smtClean="0"/>
              <a:t>.</a:t>
            </a:r>
          </a:p>
          <a:p>
            <a:pPr marL="457200" indent="-457200">
              <a:buFont typeface="+mj-lt"/>
              <a:buAutoNum type="arabicPeriod"/>
            </a:pPr>
            <a:r>
              <a:rPr lang="en-US" dirty="0"/>
              <a:t>Auto‐fit the Task Name column and move the splitter bar to the right until </a:t>
            </a:r>
            <a:r>
              <a:rPr lang="en-US" dirty="0" smtClean="0"/>
              <a:t>you can </a:t>
            </a:r>
            <a:r>
              <a:rPr lang="en-US" dirty="0"/>
              <a:t>see the Start column. To auto‐fit a column, place the pointer on the right </a:t>
            </a:r>
            <a:r>
              <a:rPr lang="en-US" dirty="0" smtClean="0"/>
              <a:t>side dividing </a:t>
            </a:r>
            <a:r>
              <a:rPr lang="en-US" dirty="0"/>
              <a:t>line of the column name and double‐click</a:t>
            </a:r>
            <a:r>
              <a:rPr lang="en-US" dirty="0" smtClean="0"/>
              <a:t>.</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17</a:t>
            </a:fld>
            <a:endParaRPr lang="en-US" dirty="0"/>
          </a:p>
        </p:txBody>
      </p:sp>
    </p:spTree>
    <p:extLst>
      <p:ext uri="{BB962C8B-B14F-4D97-AF65-F5344CB8AC3E}">
        <p14:creationId xmlns:p14="http://schemas.microsoft.com/office/powerpoint/2010/main" val="2955392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Change Values of the Work Formula</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4"/>
            </a:pPr>
            <a:r>
              <a:rPr lang="en-US" sz="2000" dirty="0"/>
              <a:t>Right‐click on the Start column heading. Select Insert Column. You can search from the drop‐down list that appears for the field labeled Assignment Units. You can also start typing the word “assignment” and the list will be reduced in size. When the Assignment Units field appears, select it. Your screen should look </a:t>
            </a:r>
            <a:r>
              <a:rPr lang="en-US" sz="2000" dirty="0" smtClean="0"/>
              <a:t>like 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18</a:t>
            </a:fld>
            <a:endParaRPr lang="en-US" dirty="0"/>
          </a:p>
        </p:txBody>
      </p:sp>
      <p:pic>
        <p:nvPicPr>
          <p:cNvPr id="8" name="Picture 7"/>
          <p:cNvPicPr>
            <a:picLocks noChangeAspect="1"/>
          </p:cNvPicPr>
          <p:nvPr/>
        </p:nvPicPr>
        <p:blipFill>
          <a:blip r:embed="rId3"/>
          <a:stretch>
            <a:fillRect/>
          </a:stretch>
        </p:blipFill>
        <p:spPr>
          <a:xfrm>
            <a:off x="963545" y="3486150"/>
            <a:ext cx="7216910" cy="2609850"/>
          </a:xfrm>
          <a:prstGeom prst="rect">
            <a:avLst/>
          </a:prstGeom>
        </p:spPr>
      </p:pic>
    </p:spTree>
    <p:extLst>
      <p:ext uri="{BB962C8B-B14F-4D97-AF65-F5344CB8AC3E}">
        <p14:creationId xmlns:p14="http://schemas.microsoft.com/office/powerpoint/2010/main" val="3783579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Change Values of the Work Formula</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5"/>
            </a:pPr>
            <a:r>
              <a:rPr lang="en-US" sz="2000" dirty="0" smtClean="0"/>
              <a:t>In </a:t>
            </a:r>
            <a:r>
              <a:rPr lang="en-US" sz="2000" dirty="0"/>
              <a:t>the Duration field for task 15, select or key 2w, and press Enter. </a:t>
            </a:r>
            <a:r>
              <a:rPr lang="en-US" sz="2000" dirty="0" smtClean="0"/>
              <a:t>Microsoft Project </a:t>
            </a:r>
            <a:r>
              <a:rPr lang="en-US" sz="2000" dirty="0"/>
              <a:t>changes the duration of task 15 to two weeks and increases the work </a:t>
            </a:r>
            <a:r>
              <a:rPr lang="en-US" sz="2000" dirty="0" smtClean="0"/>
              <a:t>for each </a:t>
            </a:r>
            <a:r>
              <a:rPr lang="en-US" sz="2000" dirty="0"/>
              <a:t>resource. You want to increase the duration but keep the work the same.</a:t>
            </a:r>
          </a:p>
          <a:p>
            <a:pPr marL="457200" indent="-457200">
              <a:buFont typeface="+mj-lt"/>
              <a:buAutoNum type="arabicPeriod" startAt="5"/>
            </a:pPr>
            <a:r>
              <a:rPr lang="en-US" sz="2000" dirty="0" smtClean="0"/>
              <a:t>Point </a:t>
            </a:r>
            <a:r>
              <a:rPr lang="en-US" sz="2000" dirty="0"/>
              <a:t>to the Duration field for task 15, and then click on the Actions button. </a:t>
            </a:r>
            <a:r>
              <a:rPr lang="en-US" sz="2000" dirty="0" smtClean="0"/>
              <a:t>Your screen </a:t>
            </a:r>
            <a:r>
              <a:rPr lang="en-US" sz="2000" dirty="0"/>
              <a:t>should look similar to </a:t>
            </a:r>
            <a:r>
              <a:rPr lang="en-US" sz="2000" dirty="0" smtClean="0"/>
              <a:t>the figure below. </a:t>
            </a:r>
            <a:r>
              <a:rPr lang="en-US" sz="2000" dirty="0"/>
              <a:t>Review the options in the Smart Tag list.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19</a:t>
            </a:fld>
            <a:endParaRPr lang="en-US" dirty="0"/>
          </a:p>
        </p:txBody>
      </p:sp>
      <p:pic>
        <p:nvPicPr>
          <p:cNvPr id="4" name="Picture 3"/>
          <p:cNvPicPr>
            <a:picLocks noChangeAspect="1"/>
          </p:cNvPicPr>
          <p:nvPr/>
        </p:nvPicPr>
        <p:blipFill>
          <a:blip r:embed="rId3"/>
          <a:stretch>
            <a:fillRect/>
          </a:stretch>
        </p:blipFill>
        <p:spPr>
          <a:xfrm>
            <a:off x="1443047" y="3895726"/>
            <a:ext cx="6257907" cy="2193924"/>
          </a:xfrm>
          <a:prstGeom prst="rect">
            <a:avLst/>
          </a:prstGeom>
        </p:spPr>
      </p:pic>
    </p:spTree>
    <p:extLst>
      <p:ext uri="{BB962C8B-B14F-4D97-AF65-F5344CB8AC3E}">
        <p14:creationId xmlns:p14="http://schemas.microsoft.com/office/powerpoint/2010/main" val="1701862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Objectives</a:t>
            </a:r>
          </a:p>
        </p:txBody>
      </p:sp>
      <p:sp>
        <p:nvSpPr>
          <p:cNvPr id="4" name="Rectangle 4"/>
          <p:cNvSpPr>
            <a:spLocks noGrp="1" noChangeArrowheads="1"/>
          </p:cNvSpPr>
          <p:nvPr>
            <p:ph type="dt" sz="half" idx="4294967295"/>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5" name="Rectangle 5"/>
          <p:cNvSpPr>
            <a:spLocks noGrp="1" noChangeArrowheads="1"/>
          </p:cNvSpPr>
          <p:nvPr>
            <p:ph type="ftr" sz="quarter" idx="4294967295"/>
          </p:nvPr>
        </p:nvSpPr>
        <p:spPr bwMode="auto">
          <a:xfrm>
            <a:off x="2629403" y="6248400"/>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6" name="Rectangle 6"/>
          <p:cNvSpPr>
            <a:spLocks noGrp="1" noChangeArrowheads="1"/>
          </p:cNvSpPr>
          <p:nvPr>
            <p:ph type="sldNum" sz="quarter" idx="4294967295"/>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a:t>
            </a:fld>
            <a:endParaRPr lang="en-US" dirty="0"/>
          </a:p>
        </p:txBody>
      </p:sp>
      <p:pic>
        <p:nvPicPr>
          <p:cNvPr id="3" name="Picture 2"/>
          <p:cNvPicPr>
            <a:picLocks noChangeAspect="1"/>
          </p:cNvPicPr>
          <p:nvPr/>
        </p:nvPicPr>
        <p:blipFill>
          <a:blip r:embed="rId3"/>
          <a:stretch>
            <a:fillRect/>
          </a:stretch>
        </p:blipFill>
        <p:spPr>
          <a:xfrm>
            <a:off x="731520" y="1785930"/>
            <a:ext cx="7680960" cy="3931644"/>
          </a:xfrm>
          <a:prstGeom prst="rect">
            <a:avLst/>
          </a:prstGeom>
        </p:spPr>
      </p:pic>
    </p:spTree>
    <p:extLst>
      <p:ext uri="{BB962C8B-B14F-4D97-AF65-F5344CB8AC3E}">
        <p14:creationId xmlns:p14="http://schemas.microsoft.com/office/powerpoint/2010/main" val="3057545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Change Values of the Work Formula</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0">
              <a:buNone/>
            </a:pPr>
            <a:r>
              <a:rPr lang="en-US" dirty="0"/>
              <a:t>The task type for task 15 is fixed units (the default task type), so the default </a:t>
            </a:r>
            <a:r>
              <a:rPr lang="en-US" dirty="0" smtClean="0"/>
              <a:t>selection in </a:t>
            </a:r>
            <a:r>
              <a:rPr lang="en-US" dirty="0"/>
              <a:t>the Actions options list is to increase work as the duration increases. Based on </a:t>
            </a:r>
            <a:r>
              <a:rPr lang="en-US" dirty="0" smtClean="0"/>
              <a:t>your team’s </a:t>
            </a:r>
            <a:r>
              <a:rPr lang="en-US" dirty="0"/>
              <a:t>discussions, you want to keep the work value constant and decrease </a:t>
            </a:r>
            <a:r>
              <a:rPr lang="en-US" dirty="0" smtClean="0"/>
              <a:t>assignment units </a:t>
            </a:r>
            <a:r>
              <a:rPr lang="en-US" dirty="0"/>
              <a:t>for the task’s new duration.</a:t>
            </a:r>
          </a:p>
          <a:p>
            <a:pPr marL="457200" indent="-457200">
              <a:buFont typeface="+mj-lt"/>
              <a:buAutoNum type="arabicPeriod" startAt="7"/>
            </a:pPr>
            <a:r>
              <a:rPr lang="en-US" dirty="0" smtClean="0"/>
              <a:t>Click </a:t>
            </a:r>
            <a:r>
              <a:rPr lang="en-US" dirty="0"/>
              <a:t>Decrease the hours resources work per day (units) but keep the </a:t>
            </a:r>
            <a:r>
              <a:rPr lang="en-US" dirty="0" smtClean="0"/>
              <a:t>same amount </a:t>
            </a:r>
            <a:r>
              <a:rPr lang="en-US" dirty="0"/>
              <a:t>of work in the Actions list. The total work on the task is still 120 hours</a:t>
            </a:r>
            <a:r>
              <a:rPr lang="en-US" dirty="0" smtClean="0"/>
              <a:t>, but </a:t>
            </a:r>
            <a:r>
              <a:rPr lang="en-US" dirty="0"/>
              <a:t>the assignment units value of each resource decreases. Another way to think </a:t>
            </a:r>
            <a:r>
              <a:rPr lang="en-US" dirty="0" smtClean="0"/>
              <a:t>of this </a:t>
            </a:r>
            <a:r>
              <a:rPr lang="en-US" dirty="0"/>
              <a:t>is that the resources will put in the same total effort over a longer period </a:t>
            </a:r>
            <a:r>
              <a:rPr lang="en-US" dirty="0" smtClean="0"/>
              <a:t>of time</a:t>
            </a:r>
            <a:r>
              <a:rPr lang="en-US" dirty="0"/>
              <a:t>. </a:t>
            </a:r>
            <a:r>
              <a:rPr lang="en-US" dirty="0" smtClean="0"/>
              <a:t>The figure on the next slide </a:t>
            </a:r>
            <a:r>
              <a:rPr lang="en-US" dirty="0"/>
              <a:t>shows the adjusted scheduling formula values for task 15.</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20</a:t>
            </a:fld>
            <a:endParaRPr lang="en-US" dirty="0"/>
          </a:p>
        </p:txBody>
      </p:sp>
    </p:spTree>
    <p:extLst>
      <p:ext uri="{BB962C8B-B14F-4D97-AF65-F5344CB8AC3E}">
        <p14:creationId xmlns:p14="http://schemas.microsoft.com/office/powerpoint/2010/main" val="1092764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Change Values of the Work Formula</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r>
              <a:rPr lang="en-US" dirty="0" smtClean="0"/>
              <a:t>SAVE </a:t>
            </a:r>
            <a:r>
              <a:rPr lang="en-US" dirty="0"/>
              <a:t>the project schedule</a:t>
            </a:r>
            <a:r>
              <a:rPr lang="en-US" dirty="0" smtClean="0"/>
              <a:t>.</a:t>
            </a:r>
          </a:p>
          <a:p>
            <a:r>
              <a:rPr lang="en-US" dirty="0"/>
              <a:t>PAUSE. LEAVE the project schedule open to use in the next exercise.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21</a:t>
            </a:fld>
            <a:endParaRPr lang="en-US" dirty="0"/>
          </a:p>
        </p:txBody>
      </p:sp>
      <p:pic>
        <p:nvPicPr>
          <p:cNvPr id="8" name="Picture 7"/>
          <p:cNvPicPr>
            <a:picLocks noChangeAspect="1"/>
          </p:cNvPicPr>
          <p:nvPr/>
        </p:nvPicPr>
        <p:blipFill>
          <a:blip r:embed="rId3"/>
          <a:stretch>
            <a:fillRect/>
          </a:stretch>
        </p:blipFill>
        <p:spPr>
          <a:xfrm>
            <a:off x="1057275" y="1676400"/>
            <a:ext cx="7029450" cy="2917222"/>
          </a:xfrm>
          <a:prstGeom prst="rect">
            <a:avLst/>
          </a:prstGeom>
        </p:spPr>
      </p:pic>
    </p:spTree>
    <p:extLst>
      <p:ext uri="{BB962C8B-B14F-4D97-AF65-F5344CB8AC3E}">
        <p14:creationId xmlns:p14="http://schemas.microsoft.com/office/powerpoint/2010/main" val="1477249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a:effectLst/>
              </a:rPr>
              <a:t>Changing</a:t>
            </a:r>
            <a:r>
              <a:rPr lang="en-US" sz="4000" b="0" i="0" u="none" strike="noStrike" baseline="0" dirty="0" smtClean="0">
                <a:solidFill>
                  <a:srgbClr val="0072C6"/>
                </a:solidFill>
                <a:latin typeface="Segoe"/>
                <a:ea typeface="ＭＳ ゴシック"/>
              </a:rPr>
              <a:t> </a:t>
            </a:r>
            <a:r>
              <a:rPr lang="en-US" dirty="0">
                <a:effectLst/>
              </a:rPr>
              <a:t>Task Types</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smtClean="0"/>
              <a:t>The following table </a:t>
            </a:r>
            <a:r>
              <a:rPr lang="en-US" dirty="0"/>
              <a:t>highlights the effect of changing any scheduling formula variable for any task type</a:t>
            </a:r>
            <a:r>
              <a:rPr lang="en-US" dirty="0" smtClean="0"/>
              <a: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22</a:t>
            </a:fld>
            <a:endParaRPr lang="en-US" dirty="0"/>
          </a:p>
        </p:txBody>
      </p:sp>
      <p:pic>
        <p:nvPicPr>
          <p:cNvPr id="4" name="Picture 3"/>
          <p:cNvPicPr>
            <a:picLocks noChangeAspect="1"/>
          </p:cNvPicPr>
          <p:nvPr/>
        </p:nvPicPr>
        <p:blipFill>
          <a:blip r:embed="rId3"/>
          <a:stretch>
            <a:fillRect/>
          </a:stretch>
        </p:blipFill>
        <p:spPr>
          <a:xfrm>
            <a:off x="793458" y="2743200"/>
            <a:ext cx="7557085" cy="2809875"/>
          </a:xfrm>
          <a:prstGeom prst="rect">
            <a:avLst/>
          </a:prstGeom>
        </p:spPr>
      </p:pic>
    </p:spTree>
    <p:extLst>
      <p:ext uri="{BB962C8B-B14F-4D97-AF65-F5344CB8AC3E}">
        <p14:creationId xmlns:p14="http://schemas.microsoft.com/office/powerpoint/2010/main" val="2865704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Using the Task Information Dialog Box to Change a Task Type</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a:t>In the previous exercise, you changed the way Project behaved (from its default action) </a:t>
            </a:r>
            <a:r>
              <a:rPr lang="en-US" dirty="0" smtClean="0"/>
              <a:t>by using </a:t>
            </a:r>
            <a:r>
              <a:rPr lang="en-US" dirty="0"/>
              <a:t>the Actions button</a:t>
            </a:r>
            <a:r>
              <a:rPr lang="en-US" dirty="0" smtClean="0"/>
              <a:t>.</a:t>
            </a:r>
          </a:p>
          <a:p>
            <a:pPr lvl="0"/>
            <a:r>
              <a:rPr lang="en-US" dirty="0" smtClean="0"/>
              <a:t>In </a:t>
            </a:r>
            <a:r>
              <a:rPr lang="en-US" dirty="0"/>
              <a:t>the following exercise, you will change the task type </a:t>
            </a:r>
            <a:r>
              <a:rPr lang="en-US" dirty="0" smtClean="0"/>
              <a:t>using the </a:t>
            </a:r>
            <a:r>
              <a:rPr lang="en-US" dirty="0"/>
              <a:t>Task Information dialog box and then change one of the values of units, duration, </a:t>
            </a:r>
            <a:r>
              <a:rPr lang="en-US" dirty="0" smtClean="0"/>
              <a:t>and work </a:t>
            </a:r>
            <a:r>
              <a:rPr lang="en-US" dirty="0"/>
              <a:t>and allow the software to perform its normal actions.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23</a:t>
            </a:fld>
            <a:endParaRPr lang="en-US" dirty="0"/>
          </a:p>
        </p:txBody>
      </p:sp>
    </p:spTree>
    <p:extLst>
      <p:ext uri="{BB962C8B-B14F-4D97-AF65-F5344CB8AC3E}">
        <p14:creationId xmlns:p14="http://schemas.microsoft.com/office/powerpoint/2010/main" val="1052674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Change a Task Type Using the Task Information Dialog Box</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you created in the </a:t>
            </a:r>
            <a:r>
              <a:rPr lang="en-US" sz="2000" dirty="0"/>
              <a:t>previous exercise.</a:t>
            </a:r>
            <a:endParaRPr lang="en-US" sz="2000" dirty="0"/>
          </a:p>
          <a:p>
            <a:pPr marL="457200" indent="-457200">
              <a:buFont typeface="+mj-lt"/>
              <a:buAutoNum type="arabicPeriod"/>
            </a:pPr>
            <a:r>
              <a:rPr lang="en-US" sz="2000" dirty="0"/>
              <a:t>Switch back to the Gantt Chart view by clicking on the Gantt Chart button in </a:t>
            </a:r>
            <a:r>
              <a:rPr lang="en-US" sz="2000" dirty="0" smtClean="0"/>
              <a:t>the View </a:t>
            </a:r>
            <a:r>
              <a:rPr lang="en-US" sz="2000" dirty="0"/>
              <a:t>ribbon</a:t>
            </a:r>
            <a:r>
              <a:rPr lang="en-US" sz="2000" dirty="0" smtClean="0"/>
              <a:t>.</a:t>
            </a:r>
            <a:endParaRPr lang="en-US" sz="2000" dirty="0"/>
          </a:p>
          <a:p>
            <a:pPr marL="457200" indent="-457200">
              <a:buFont typeface="+mj-lt"/>
              <a:buAutoNum type="arabicPeriod"/>
            </a:pPr>
            <a:r>
              <a:rPr lang="en-US" sz="2000" dirty="0" smtClean="0"/>
              <a:t>Press </a:t>
            </a:r>
            <a:r>
              <a:rPr lang="en-US" sz="2000" dirty="0"/>
              <a:t>the F5 key. In the ID box, key 25 and then click OK.</a:t>
            </a:r>
          </a:p>
          <a:p>
            <a:pPr marL="457200" indent="-457200">
              <a:buFont typeface="+mj-lt"/>
              <a:buAutoNum type="arabicPeriod"/>
            </a:pPr>
            <a:r>
              <a:rPr lang="en-US" sz="2000" dirty="0" smtClean="0"/>
              <a:t>Double‐click </a:t>
            </a:r>
            <a:r>
              <a:rPr lang="en-US" sz="2000" dirty="0"/>
              <a:t>on task 25. The Task Information dialog box appears.</a:t>
            </a:r>
          </a:p>
          <a:p>
            <a:pPr marL="457200" indent="-457200">
              <a:buFont typeface="+mj-lt"/>
              <a:buAutoNum type="arabicPeriod"/>
            </a:pPr>
            <a:r>
              <a:rPr lang="en-US" sz="2000" dirty="0" smtClean="0"/>
              <a:t>Click </a:t>
            </a:r>
            <a:r>
              <a:rPr lang="en-US" sz="2000" dirty="0"/>
              <a:t>the Advanced tab if it is not already selected. Note that in the Task </a:t>
            </a:r>
            <a:r>
              <a:rPr lang="en-US" sz="2000" dirty="0" smtClean="0"/>
              <a:t>type box</a:t>
            </a:r>
            <a:r>
              <a:rPr lang="en-US" sz="2000" dirty="0"/>
              <a:t>, the task has a Fixed Units task type. You need to adjust this task’s resources</a:t>
            </a:r>
            <a:r>
              <a:rPr lang="en-US" sz="2000" dirty="0" smtClean="0"/>
              <a:t>, but </a:t>
            </a:r>
            <a:r>
              <a:rPr lang="en-US" sz="2000" dirty="0"/>
              <a:t>leave its duration fixed at 5 weeks</a:t>
            </a:r>
            <a:r>
              <a:rPr lang="en-US" sz="2000" dirty="0" smtClean="0"/>
              <a:t>.</a:t>
            </a:r>
          </a:p>
          <a:p>
            <a:pPr marL="457200" indent="-457200">
              <a:buFont typeface="+mj-lt"/>
              <a:buAutoNum type="arabicPeriod"/>
            </a:pPr>
            <a:r>
              <a:rPr lang="en-US" sz="2000" dirty="0" smtClean="0"/>
              <a:t>Select </a:t>
            </a:r>
            <a:r>
              <a:rPr lang="en-US" sz="2000" dirty="0"/>
              <a:t>Fixed Duration from the drop‐down menu in the Task type box</a:t>
            </a:r>
            <a:r>
              <a:rPr lang="en-US" sz="2000" dirty="0" smtClean="0"/>
              <a:t>.</a:t>
            </a:r>
          </a:p>
          <a:p>
            <a:pPr marL="457200" indent="-457200">
              <a:buFont typeface="+mj-lt"/>
              <a:buAutoNum type="arabicPeriod"/>
            </a:pPr>
            <a:r>
              <a:rPr lang="en-US" sz="2000" dirty="0"/>
              <a:t>Click the Resources tab in the Task Information dialog box.</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24</a:t>
            </a:fld>
            <a:endParaRPr lang="en-US" dirty="0"/>
          </a:p>
        </p:txBody>
      </p:sp>
    </p:spTree>
    <p:extLst>
      <p:ext uri="{BB962C8B-B14F-4D97-AF65-F5344CB8AC3E}">
        <p14:creationId xmlns:p14="http://schemas.microsoft.com/office/powerpoint/2010/main" val="3133544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Change a Task Type Using the Task Information Dialog Box</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7"/>
            </a:pPr>
            <a:r>
              <a:rPr lang="en-US" sz="2000" dirty="0"/>
              <a:t>In the Units column, set the units value for Bjorn Rettig to 50% and for </a:t>
            </a:r>
            <a:r>
              <a:rPr lang="en-US" sz="2000" dirty="0" smtClean="0"/>
              <a:t>Brad Sutton </a:t>
            </a:r>
            <a:r>
              <a:rPr lang="en-US" sz="2000" dirty="0"/>
              <a:t>to 75%. Your screen should look similar to </a:t>
            </a:r>
            <a:r>
              <a:rPr lang="en-US" sz="2000" dirty="0" smtClean="0"/>
              <a:t>the figure below.</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25</a:t>
            </a:fld>
            <a:endParaRPr lang="en-US" dirty="0"/>
          </a:p>
        </p:txBody>
      </p:sp>
      <p:pic>
        <p:nvPicPr>
          <p:cNvPr id="4" name="Picture 3"/>
          <p:cNvPicPr>
            <a:picLocks noChangeAspect="1"/>
          </p:cNvPicPr>
          <p:nvPr/>
        </p:nvPicPr>
        <p:blipFill>
          <a:blip r:embed="rId3"/>
          <a:stretch>
            <a:fillRect/>
          </a:stretch>
        </p:blipFill>
        <p:spPr>
          <a:xfrm>
            <a:off x="2005012" y="2514600"/>
            <a:ext cx="5133977" cy="3518459"/>
          </a:xfrm>
          <a:prstGeom prst="rect">
            <a:avLst/>
          </a:prstGeom>
        </p:spPr>
      </p:pic>
    </p:spTree>
    <p:extLst>
      <p:ext uri="{BB962C8B-B14F-4D97-AF65-F5344CB8AC3E}">
        <p14:creationId xmlns:p14="http://schemas.microsoft.com/office/powerpoint/2010/main" val="125811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Change a Task Type Using the Task Information Dialog Box</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8"/>
            </a:pPr>
            <a:r>
              <a:rPr lang="en-US" dirty="0" smtClean="0"/>
              <a:t>Click </a:t>
            </a:r>
            <a:r>
              <a:rPr lang="en-US" dirty="0"/>
              <a:t>OK to close the Task Information dialog box. Note that the duration of </a:t>
            </a:r>
            <a:r>
              <a:rPr lang="en-US" dirty="0" smtClean="0"/>
              <a:t>the task </a:t>
            </a:r>
            <a:r>
              <a:rPr lang="en-US" dirty="0"/>
              <a:t>did not change</a:t>
            </a:r>
            <a:r>
              <a:rPr lang="en-US" dirty="0" smtClean="0"/>
              <a:t>.</a:t>
            </a:r>
          </a:p>
          <a:p>
            <a:pPr marL="457200" indent="-457200">
              <a:buFont typeface="+mj-lt"/>
              <a:buAutoNum type="arabicPeriod" startAt="8"/>
            </a:pPr>
            <a:r>
              <a:rPr lang="en-US" dirty="0" smtClean="0"/>
              <a:t>SAVE </a:t>
            </a:r>
            <a:r>
              <a:rPr lang="en-US" dirty="0"/>
              <a:t>the project schedule.</a:t>
            </a:r>
          </a:p>
          <a:p>
            <a:r>
              <a:rPr lang="en-US" dirty="0" smtClean="0"/>
              <a:t>PAUSE</a:t>
            </a:r>
            <a:r>
              <a:rPr lang="en-US" dirty="0"/>
              <a:t>. LEAVE the project schedule open to use in the next exercise</a:t>
            </a:r>
            <a:r>
              <a:rPr lang="en-US" dirty="0" smtClean="0"/>
              <a:t>.</a:t>
            </a:r>
          </a:p>
          <a:p>
            <a:pPr marL="0" indent="0">
              <a:spcBef>
                <a:spcPts val="1800"/>
              </a:spcBef>
              <a:buNone/>
            </a:pPr>
            <a:r>
              <a:rPr lang="en-US" dirty="0"/>
              <a:t>As you are fine‐tuning your project schedule, keep in mind that it is easy to confuse task </a:t>
            </a:r>
            <a:r>
              <a:rPr lang="en-US" dirty="0" smtClean="0"/>
              <a:t>type with </a:t>
            </a:r>
            <a:r>
              <a:rPr lang="en-US" dirty="0"/>
              <a:t>effort‐driven scheduling. They are similar in that they both affect work, duration, </a:t>
            </a:r>
            <a:r>
              <a:rPr lang="en-US" dirty="0" smtClean="0"/>
              <a:t>and units </a:t>
            </a:r>
            <a:r>
              <a:rPr lang="en-US" dirty="0"/>
              <a:t>values. The key difference is that effort‐driven scheduling affects your schedule </a:t>
            </a:r>
            <a:r>
              <a:rPr lang="en-US" dirty="0" smtClean="0"/>
              <a:t>only when </a:t>
            </a:r>
            <a:r>
              <a:rPr lang="en-US" dirty="0"/>
              <a:t>you add or remove resources from tasks, whereas task type affects your schedule </a:t>
            </a:r>
            <a:r>
              <a:rPr lang="en-US" dirty="0" smtClean="0"/>
              <a:t>when you </a:t>
            </a:r>
            <a:r>
              <a:rPr lang="en-US" dirty="0"/>
              <a:t>change the value of units, duration, or work.</a:t>
            </a:r>
            <a:endParaRPr lang="en-US" dirty="0" smtClean="0"/>
          </a:p>
          <a:p>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26</a:t>
            </a:fld>
            <a:endParaRPr lang="en-US" dirty="0"/>
          </a:p>
        </p:txBody>
      </p:sp>
    </p:spTree>
    <p:extLst>
      <p:ext uri="{BB962C8B-B14F-4D97-AF65-F5344CB8AC3E}">
        <p14:creationId xmlns:p14="http://schemas.microsoft.com/office/powerpoint/2010/main" val="3767842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Splitting a Task</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a:t>Sometimes, work on certain tasks in a project schedule will stop and then start again, </a:t>
            </a:r>
            <a:r>
              <a:rPr lang="en-US" dirty="0" smtClean="0"/>
              <a:t>and these </a:t>
            </a:r>
            <a:r>
              <a:rPr lang="en-US" dirty="0"/>
              <a:t>interruptions may be planned or unplanned</a:t>
            </a:r>
            <a:r>
              <a:rPr lang="en-US" dirty="0" smtClean="0"/>
              <a:t>.</a:t>
            </a:r>
          </a:p>
          <a:p>
            <a:pPr lvl="0"/>
            <a:r>
              <a:rPr lang="en-US" dirty="0" smtClean="0"/>
              <a:t>You </a:t>
            </a:r>
            <a:r>
              <a:rPr lang="en-US" dirty="0"/>
              <a:t>split a task to show that work </a:t>
            </a:r>
            <a:r>
              <a:rPr lang="en-US" dirty="0" smtClean="0"/>
              <a:t>has been </a:t>
            </a:r>
            <a:r>
              <a:rPr lang="en-US" dirty="0"/>
              <a:t>interrupted and restarted</a:t>
            </a:r>
            <a:r>
              <a:rPr lang="en-US" dirty="0" smtClean="0"/>
              <a:t>.</a:t>
            </a:r>
          </a:p>
          <a:p>
            <a:pPr lvl="0"/>
            <a:r>
              <a:rPr lang="en-US" dirty="0"/>
              <a:t>A </a:t>
            </a:r>
            <a:r>
              <a:rPr lang="en-US" b="1" i="1" dirty="0"/>
              <a:t>split</a:t>
            </a:r>
            <a:r>
              <a:rPr lang="en-US" dirty="0"/>
              <a:t> is an interruption in a task, represented in Project’s Gantt bar by a dotted </a:t>
            </a:r>
            <a:r>
              <a:rPr lang="en-US" dirty="0" smtClean="0"/>
              <a:t>line between </a:t>
            </a:r>
            <a:r>
              <a:rPr lang="en-US" dirty="0"/>
              <a:t>the two segments of the task</a:t>
            </a:r>
            <a:r>
              <a:rPr lang="en-US" dirty="0" smtClean="0"/>
              <a:t>.</a:t>
            </a:r>
          </a:p>
          <a:p>
            <a:pPr lvl="0"/>
            <a:r>
              <a:rPr lang="en-US" dirty="0" smtClean="0"/>
              <a:t>In </a:t>
            </a:r>
            <a:r>
              <a:rPr lang="en-US" dirty="0"/>
              <a:t>the </a:t>
            </a:r>
            <a:r>
              <a:rPr lang="en-US" dirty="0" smtClean="0"/>
              <a:t>next exercise</a:t>
            </a:r>
            <a:r>
              <a:rPr lang="en-US" dirty="0"/>
              <a:t>, you will practice </a:t>
            </a:r>
            <a:r>
              <a:rPr lang="en-US" dirty="0" smtClean="0"/>
              <a:t>splitting a </a:t>
            </a:r>
            <a:r>
              <a:rPr lang="en-US" dirty="0"/>
              <a:t>task to represent some nonworking time in the middle of the task.</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27</a:t>
            </a:fld>
            <a:endParaRPr lang="en-US" dirty="0"/>
          </a:p>
        </p:txBody>
      </p:sp>
    </p:spTree>
    <p:extLst>
      <p:ext uri="{BB962C8B-B14F-4D97-AF65-F5344CB8AC3E}">
        <p14:creationId xmlns:p14="http://schemas.microsoft.com/office/powerpoint/2010/main" val="2252033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Splitting a Task</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marL="0" lvl="0" indent="0">
              <a:buNone/>
            </a:pPr>
            <a:r>
              <a:rPr lang="en-US" dirty="0"/>
              <a:t>Keep the following points in mind when splitting a task:</a:t>
            </a:r>
          </a:p>
          <a:p>
            <a:pPr lvl="0"/>
            <a:r>
              <a:rPr lang="en-US" dirty="0" smtClean="0"/>
              <a:t>You </a:t>
            </a:r>
            <a:r>
              <a:rPr lang="en-US" dirty="0"/>
              <a:t>can split a task into as many parts as necessary.</a:t>
            </a:r>
          </a:p>
          <a:p>
            <a:pPr lvl="0"/>
            <a:r>
              <a:rPr lang="en-US" dirty="0" smtClean="0"/>
              <a:t>You </a:t>
            </a:r>
            <a:r>
              <a:rPr lang="en-US" dirty="0"/>
              <a:t>can drag a segment of a split task either right or left to reschedule the split.</a:t>
            </a:r>
          </a:p>
          <a:p>
            <a:pPr lvl="0"/>
            <a:r>
              <a:rPr lang="en-US" dirty="0" smtClean="0"/>
              <a:t>The </a:t>
            </a:r>
            <a:r>
              <a:rPr lang="en-US" dirty="0"/>
              <a:t>time of the actual task split, represented by the dotted line, does not count in </a:t>
            </a:r>
            <a:r>
              <a:rPr lang="en-US" dirty="0" smtClean="0"/>
              <a:t>the duration </a:t>
            </a:r>
            <a:r>
              <a:rPr lang="en-US" dirty="0"/>
              <a:t>of the task unless the task type is fixed duration. Work does not occur </a:t>
            </a:r>
            <a:r>
              <a:rPr lang="en-US" dirty="0" smtClean="0"/>
              <a:t>during the </a:t>
            </a:r>
            <a:r>
              <a:rPr lang="en-US" dirty="0"/>
              <a:t>split.</a:t>
            </a:r>
          </a:p>
          <a:p>
            <a:pPr lvl="0"/>
            <a:r>
              <a:rPr lang="en-US" dirty="0" smtClean="0"/>
              <a:t>If </a:t>
            </a:r>
            <a:r>
              <a:rPr lang="en-US" dirty="0"/>
              <a:t>the duration of a split task changes, the last segment of the task is lengthened </a:t>
            </a:r>
            <a:r>
              <a:rPr lang="en-US" dirty="0" smtClean="0"/>
              <a:t>or shortened</a:t>
            </a:r>
            <a:r>
              <a:rPr lang="en-US" dirty="0"/>
              <a:t>.</a:t>
            </a:r>
          </a:p>
          <a:p>
            <a:pPr lvl="0"/>
            <a:r>
              <a:rPr lang="en-US" dirty="0" smtClean="0"/>
              <a:t>If </a:t>
            </a:r>
            <a:r>
              <a:rPr lang="en-US" dirty="0"/>
              <a:t>a split task is rescheduled, the whole task, including the splits, is rescheduled. </a:t>
            </a:r>
            <a:r>
              <a:rPr lang="en-US" dirty="0" smtClean="0"/>
              <a:t>The same </a:t>
            </a:r>
            <a:r>
              <a:rPr lang="en-US" dirty="0"/>
              <a:t>pattern of segments and splits is preserved.</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28</a:t>
            </a:fld>
            <a:endParaRPr lang="en-US" dirty="0"/>
          </a:p>
        </p:txBody>
      </p:sp>
    </p:spTree>
    <p:extLst>
      <p:ext uri="{BB962C8B-B14F-4D97-AF65-F5344CB8AC3E}">
        <p14:creationId xmlns:p14="http://schemas.microsoft.com/office/powerpoint/2010/main" val="3813485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Split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a:t>USE the project schedule </a:t>
            </a:r>
            <a:r>
              <a:rPr lang="en-US" dirty="0" smtClean="0"/>
              <a:t>you created in the </a:t>
            </a:r>
            <a:r>
              <a:rPr lang="en-US" dirty="0"/>
              <a:t>previous exercise.</a:t>
            </a:r>
            <a:endParaRPr lang="en-US" dirty="0"/>
          </a:p>
          <a:p>
            <a:pPr marL="457200" indent="-457200">
              <a:buFont typeface="+mj-lt"/>
              <a:buAutoNum type="arabicPeriod"/>
            </a:pPr>
            <a:r>
              <a:rPr lang="en-US" dirty="0"/>
              <a:t>Select the name of task 11, Conduct focus groups.</a:t>
            </a:r>
          </a:p>
          <a:p>
            <a:pPr marL="457200" indent="-457200">
              <a:buFont typeface="+mj-lt"/>
              <a:buAutoNum type="arabicPeriod"/>
            </a:pPr>
            <a:r>
              <a:rPr lang="en-US" dirty="0" smtClean="0"/>
              <a:t>Press </a:t>
            </a:r>
            <a:r>
              <a:rPr lang="en-US" dirty="0"/>
              <a:t>the keystroke combination of CTRL + SHIFT + F5. Microsoft Project brings </a:t>
            </a:r>
            <a:r>
              <a:rPr lang="en-US" dirty="0" smtClean="0"/>
              <a:t>the Gantt </a:t>
            </a:r>
            <a:r>
              <a:rPr lang="en-US" dirty="0"/>
              <a:t>bar of task 5 into view.</a:t>
            </a:r>
          </a:p>
          <a:p>
            <a:pPr marL="457200" indent="-457200">
              <a:buFont typeface="+mj-lt"/>
              <a:buAutoNum type="arabicPeriod"/>
            </a:pPr>
            <a:r>
              <a:rPr lang="en-US" dirty="0" smtClean="0"/>
              <a:t>Click </a:t>
            </a:r>
            <a:r>
              <a:rPr lang="en-US" dirty="0"/>
              <a:t>on the View tab. In the Zoom command group, in the selection box </a:t>
            </a:r>
            <a:r>
              <a:rPr lang="en-US" dirty="0" smtClean="0"/>
              <a:t>below Timescale</a:t>
            </a:r>
            <a:r>
              <a:rPr lang="en-US" dirty="0"/>
              <a:t>, select days. Your screen should look similar to </a:t>
            </a:r>
            <a:r>
              <a:rPr lang="en-US" dirty="0" smtClean="0"/>
              <a:t>the figure on the next slide. </a:t>
            </a:r>
            <a:r>
              <a:rPr lang="en-US" dirty="0"/>
              <a:t>Your </a:t>
            </a:r>
            <a:r>
              <a:rPr lang="en-US" dirty="0" smtClean="0"/>
              <a:t>team has </a:t>
            </a:r>
            <a:r>
              <a:rPr lang="en-US" dirty="0"/>
              <a:t>decided to conduct these sessions in two distinct parts. The first part </a:t>
            </a:r>
            <a:r>
              <a:rPr lang="en-US" dirty="0" smtClean="0"/>
              <a:t>will begin </a:t>
            </a:r>
            <a:r>
              <a:rPr lang="en-US" dirty="0"/>
              <a:t>on its currently scheduled start date of 1/16/19. The second part will </a:t>
            </a:r>
            <a:r>
              <a:rPr lang="en-US" dirty="0" smtClean="0"/>
              <a:t>begin on </a:t>
            </a:r>
            <a:r>
              <a:rPr lang="en-US" dirty="0"/>
              <a:t>Monday 1/28/19.</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29</a:t>
            </a:fld>
            <a:endParaRPr lang="en-US" dirty="0"/>
          </a:p>
        </p:txBody>
      </p:sp>
    </p:spTree>
    <p:extLst>
      <p:ext uri="{BB962C8B-B14F-4D97-AF65-F5344CB8AC3E}">
        <p14:creationId xmlns:p14="http://schemas.microsoft.com/office/powerpoint/2010/main" val="3994755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3" name="Text Placeholder 2"/>
          <p:cNvSpPr>
            <a:spLocks noGrp="1"/>
          </p:cNvSpPr>
          <p:nvPr>
            <p:ph type="body" idx="1"/>
          </p:nvPr>
        </p:nvSpPr>
        <p:spPr>
          <a:xfrm>
            <a:off x="381000" y="1590197"/>
            <a:ext cx="8229600" cy="4505803"/>
          </a:xfrm>
        </p:spPr>
        <p:txBody>
          <a:bodyPr/>
          <a:lstStyle/>
          <a:p>
            <a:pPr lvl="0"/>
            <a:r>
              <a:rPr lang="en-US" dirty="0"/>
              <a:t>In Project 2016, </a:t>
            </a:r>
            <a:r>
              <a:rPr lang="en-US" dirty="0" smtClean="0"/>
              <a:t>you might want </a:t>
            </a:r>
            <a:r>
              <a:rPr lang="en-US" dirty="0"/>
              <a:t>specific tasks to occur at times that </a:t>
            </a:r>
            <a:r>
              <a:rPr lang="en-US" dirty="0" smtClean="0"/>
              <a:t>are outside </a:t>
            </a:r>
            <a:r>
              <a:rPr lang="en-US" dirty="0"/>
              <a:t>the project calendar’s working time</a:t>
            </a:r>
            <a:r>
              <a:rPr lang="en-US" dirty="0" smtClean="0"/>
              <a:t>.</a:t>
            </a:r>
          </a:p>
          <a:p>
            <a:pPr lvl="0"/>
            <a:r>
              <a:rPr lang="en-US" dirty="0" smtClean="0"/>
              <a:t>To </a:t>
            </a:r>
            <a:r>
              <a:rPr lang="en-US" dirty="0"/>
              <a:t>do this, you need to create a new </a:t>
            </a:r>
            <a:r>
              <a:rPr lang="en-US" dirty="0" smtClean="0"/>
              <a:t>base calendar</a:t>
            </a:r>
            <a:r>
              <a:rPr lang="en-US" dirty="0"/>
              <a:t>, a feature that is accessed through the Change Working Time dialog </a:t>
            </a:r>
            <a:r>
              <a:rPr lang="en-US" dirty="0" smtClean="0"/>
              <a:t>box, shown in the figure on the next slide.</a:t>
            </a:r>
          </a:p>
          <a:p>
            <a:pPr lvl="0"/>
            <a:r>
              <a:rPr lang="en-US" dirty="0"/>
              <a:t>This dialog box is accessed by clicking the Create New Calendar button in the </a:t>
            </a:r>
            <a:r>
              <a:rPr lang="en-US" dirty="0" smtClean="0"/>
              <a:t>Change Working </a:t>
            </a:r>
            <a:r>
              <a:rPr lang="en-US" dirty="0"/>
              <a:t>Time dialog box, located on the Project ribbon</a:t>
            </a:r>
            <a:r>
              <a:rPr lang="en-US" dirty="0" smtClean="0"/>
              <a:t>.</a:t>
            </a:r>
          </a:p>
          <a:p>
            <a:pPr lvl="0"/>
            <a:r>
              <a:rPr lang="en-US" dirty="0" smtClean="0"/>
              <a:t>The </a:t>
            </a:r>
            <a:r>
              <a:rPr lang="en-US" dirty="0"/>
              <a:t>Create New Base </a:t>
            </a:r>
            <a:r>
              <a:rPr lang="en-US" dirty="0" smtClean="0"/>
              <a:t>Calendar dialog </a:t>
            </a:r>
            <a:r>
              <a:rPr lang="en-US" dirty="0"/>
              <a:t>box enables you to name the new calendar, create a totally new calendar, or make </a:t>
            </a:r>
            <a:r>
              <a:rPr lang="en-US" dirty="0" smtClean="0"/>
              <a:t>a copy </a:t>
            </a:r>
            <a:r>
              <a:rPr lang="en-US" dirty="0"/>
              <a:t>of an existing calendar on which to base your new calendar.</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a:t>
            </a:fld>
            <a:endParaRPr lang="en-US" dirty="0"/>
          </a:p>
        </p:txBody>
      </p:sp>
    </p:spTree>
    <p:extLst>
      <p:ext uri="{BB962C8B-B14F-4D97-AF65-F5344CB8AC3E}">
        <p14:creationId xmlns:p14="http://schemas.microsoft.com/office/powerpoint/2010/main" val="1582084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Split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4"/>
            </a:pPr>
            <a:r>
              <a:rPr lang="en-US" dirty="0"/>
              <a:t>Right‐click on the Gantt bar for task 11. From the shortcut menu that appears</a:t>
            </a:r>
            <a:r>
              <a:rPr lang="en-US" dirty="0" smtClean="0"/>
              <a:t>, click </a:t>
            </a:r>
            <a:r>
              <a:rPr lang="en-US" dirty="0"/>
              <a:t>the Split Task button from the upper shortcut menu. A ScreenTip appears </a:t>
            </a:r>
            <a:r>
              <a:rPr lang="en-US" dirty="0" smtClean="0"/>
              <a:t>and the </a:t>
            </a:r>
            <a:r>
              <a:rPr lang="en-US" dirty="0"/>
              <a:t>mouse pointer changes to a double vertical line with an arrow to the right.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30</a:t>
            </a:fld>
            <a:endParaRPr lang="en-US" dirty="0"/>
          </a:p>
        </p:txBody>
      </p:sp>
      <p:pic>
        <p:nvPicPr>
          <p:cNvPr id="4" name="Picture 3"/>
          <p:cNvPicPr>
            <a:picLocks noChangeAspect="1"/>
          </p:cNvPicPr>
          <p:nvPr/>
        </p:nvPicPr>
        <p:blipFill>
          <a:blip r:embed="rId3"/>
          <a:stretch>
            <a:fillRect/>
          </a:stretch>
        </p:blipFill>
        <p:spPr>
          <a:xfrm>
            <a:off x="1314450" y="1676400"/>
            <a:ext cx="6515100" cy="2486597"/>
          </a:xfrm>
          <a:prstGeom prst="rect">
            <a:avLst/>
          </a:prstGeom>
        </p:spPr>
      </p:pic>
    </p:spTree>
    <p:extLst>
      <p:ext uri="{BB962C8B-B14F-4D97-AF65-F5344CB8AC3E}">
        <p14:creationId xmlns:p14="http://schemas.microsoft.com/office/powerpoint/2010/main" val="3102827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Split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5"/>
            </a:pPr>
            <a:r>
              <a:rPr lang="en-US" dirty="0"/>
              <a:t>Move the mouse pointer over the Gantt bar of task 11. Watch the ScreenTip </a:t>
            </a:r>
            <a:r>
              <a:rPr lang="en-US" dirty="0" smtClean="0"/>
              <a:t>box as </a:t>
            </a:r>
            <a:r>
              <a:rPr lang="en-US" dirty="0"/>
              <a:t>you move the pointer—the date changes. The ScreenTip box reflects the </a:t>
            </a:r>
            <a:r>
              <a:rPr lang="en-US" dirty="0" smtClean="0"/>
              <a:t>date on </a:t>
            </a:r>
            <a:r>
              <a:rPr lang="en-US" dirty="0"/>
              <a:t>which you will begin to split the task. Your screen should look similar </a:t>
            </a:r>
            <a:r>
              <a:rPr lang="en-US" dirty="0" smtClean="0"/>
              <a:t>to the figure below.</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31</a:t>
            </a:fld>
            <a:endParaRPr lang="en-US" dirty="0"/>
          </a:p>
        </p:txBody>
      </p:sp>
      <p:pic>
        <p:nvPicPr>
          <p:cNvPr id="8" name="Picture 7"/>
          <p:cNvPicPr>
            <a:picLocks noChangeAspect="1"/>
          </p:cNvPicPr>
          <p:nvPr/>
        </p:nvPicPr>
        <p:blipFill>
          <a:blip r:embed="rId3"/>
          <a:stretch>
            <a:fillRect/>
          </a:stretch>
        </p:blipFill>
        <p:spPr>
          <a:xfrm>
            <a:off x="862252" y="3429000"/>
            <a:ext cx="7419496" cy="2209800"/>
          </a:xfrm>
          <a:prstGeom prst="rect">
            <a:avLst/>
          </a:prstGeom>
        </p:spPr>
      </p:pic>
    </p:spTree>
    <p:extLst>
      <p:ext uri="{BB962C8B-B14F-4D97-AF65-F5344CB8AC3E}">
        <p14:creationId xmlns:p14="http://schemas.microsoft.com/office/powerpoint/2010/main" val="1810119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Split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6"/>
            </a:pPr>
            <a:r>
              <a:rPr lang="en-US" dirty="0"/>
              <a:t>Move (but don’t click) the mouse pointer over the Gantt bar until the start date </a:t>
            </a:r>
            <a:r>
              <a:rPr lang="en-US" dirty="0" smtClean="0"/>
              <a:t>of Monday</a:t>
            </a:r>
            <a:r>
              <a:rPr lang="en-US" dirty="0"/>
              <a:t>, 1/21/19, appears in the ScreenTip box</a:t>
            </a:r>
            <a:r>
              <a:rPr lang="en-US" dirty="0" smtClean="0"/>
              <a:t>.</a:t>
            </a:r>
          </a:p>
          <a:p>
            <a:pPr marL="457200" indent="-457200">
              <a:buFont typeface="+mj-lt"/>
              <a:buAutoNum type="arabicPeriod" startAt="7"/>
            </a:pPr>
            <a:r>
              <a:rPr lang="en-US" dirty="0"/>
              <a:t>Click and hold, and then drag the mouse pointer to the right until the start </a:t>
            </a:r>
            <a:r>
              <a:rPr lang="en-US" dirty="0" smtClean="0"/>
              <a:t>date of </a:t>
            </a:r>
            <a:r>
              <a:rPr lang="en-US" dirty="0"/>
              <a:t>Monday, 1/28/19, appears in the ScreenTip, and then release the mouse button</a:t>
            </a:r>
            <a:r>
              <a:rPr lang="en-US" dirty="0" smtClean="0"/>
              <a:t>.</a:t>
            </a:r>
          </a:p>
          <a:p>
            <a:pPr marL="457200" indent="0">
              <a:buNone/>
            </a:pPr>
            <a:r>
              <a:rPr lang="en-US" dirty="0" smtClean="0"/>
              <a:t>Microsoft </a:t>
            </a:r>
            <a:r>
              <a:rPr lang="en-US" dirty="0"/>
              <a:t>Project inserts a task split between the two parts of the task. The split</a:t>
            </a:r>
            <a:r>
              <a:rPr lang="en-US" dirty="0" smtClean="0"/>
              <a:t>, or </a:t>
            </a:r>
            <a:r>
              <a:rPr lang="en-US" dirty="0"/>
              <a:t>interruption in work, is represented by a dotted line in the Gantt chart, </a:t>
            </a:r>
            <a:r>
              <a:rPr lang="en-US" dirty="0" smtClean="0"/>
              <a:t>as shown </a:t>
            </a:r>
            <a:r>
              <a:rPr lang="en-US" dirty="0"/>
              <a:t>in </a:t>
            </a:r>
            <a:r>
              <a:rPr lang="en-US" dirty="0" smtClean="0"/>
              <a:t>the figure on the next slide.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32</a:t>
            </a:fld>
            <a:endParaRPr lang="en-US" dirty="0"/>
          </a:p>
        </p:txBody>
      </p:sp>
    </p:spTree>
    <p:extLst>
      <p:ext uri="{BB962C8B-B14F-4D97-AF65-F5344CB8AC3E}">
        <p14:creationId xmlns:p14="http://schemas.microsoft.com/office/powerpoint/2010/main" val="1638614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Split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r>
              <a:rPr lang="en-US" dirty="0" smtClean="0"/>
              <a:t>SAVE </a:t>
            </a:r>
            <a:r>
              <a:rPr lang="en-US" dirty="0"/>
              <a:t>the project schedule.</a:t>
            </a:r>
          </a:p>
          <a:p>
            <a:r>
              <a:rPr lang="en-US" dirty="0"/>
              <a:t>PAUSE. LEAVE the project schedule open to use in the next exercise.</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33</a:t>
            </a:fld>
            <a:endParaRPr lang="en-US" dirty="0"/>
          </a:p>
        </p:txBody>
      </p:sp>
      <p:pic>
        <p:nvPicPr>
          <p:cNvPr id="8" name="Picture 7"/>
          <p:cNvPicPr>
            <a:picLocks noChangeAspect="1"/>
          </p:cNvPicPr>
          <p:nvPr/>
        </p:nvPicPr>
        <p:blipFill>
          <a:blip r:embed="rId3"/>
          <a:stretch>
            <a:fillRect/>
          </a:stretch>
        </p:blipFill>
        <p:spPr>
          <a:xfrm>
            <a:off x="685800" y="2025555"/>
            <a:ext cx="7772400" cy="2165445"/>
          </a:xfrm>
          <a:prstGeom prst="rect">
            <a:avLst/>
          </a:prstGeom>
        </p:spPr>
      </p:pic>
    </p:spTree>
    <p:extLst>
      <p:ext uri="{BB962C8B-B14F-4D97-AF65-F5344CB8AC3E}">
        <p14:creationId xmlns:p14="http://schemas.microsoft.com/office/powerpoint/2010/main" val="1289902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Establishing Recurring Tasks</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Many projects require repetitive tasks, such as a status meeting or cleaning a production line</a:t>
            </a:r>
            <a:r>
              <a:rPr lang="en-US" sz="2000" dirty="0" smtClean="0"/>
              <a:t>. Even </a:t>
            </a:r>
            <a:r>
              <a:rPr lang="en-US" sz="2000" dirty="0"/>
              <a:t>though these might seem like negligible tasks, you should account for them in </a:t>
            </a:r>
            <a:r>
              <a:rPr lang="en-US" sz="2000" dirty="0" smtClean="0"/>
              <a:t>your project </a:t>
            </a:r>
            <a:r>
              <a:rPr lang="en-US" sz="2000" dirty="0"/>
              <a:t>schedule because they require time from project resources and, therefore, have </a:t>
            </a:r>
            <a:r>
              <a:rPr lang="en-US" sz="2000" dirty="0" smtClean="0"/>
              <a:t>costs associated </a:t>
            </a:r>
            <a:r>
              <a:rPr lang="en-US" sz="2000" dirty="0"/>
              <a:t>with them</a:t>
            </a:r>
            <a:r>
              <a:rPr lang="en-US" sz="2000" dirty="0" smtClean="0"/>
              <a:t>.</a:t>
            </a:r>
          </a:p>
          <a:p>
            <a:pPr lvl="0"/>
            <a:r>
              <a:rPr lang="en-US" sz="2000" dirty="0"/>
              <a:t>A </a:t>
            </a:r>
            <a:r>
              <a:rPr lang="en-US" sz="2000" b="1" i="1" dirty="0"/>
              <a:t>recurring task</a:t>
            </a:r>
            <a:r>
              <a:rPr lang="en-US" sz="2000" dirty="0"/>
              <a:t> is a task that is repeated at specified intervals, such as daily, weekly, </a:t>
            </a:r>
            <a:r>
              <a:rPr lang="en-US" sz="2000" dirty="0" smtClean="0"/>
              <a:t>or monthly</a:t>
            </a:r>
            <a:r>
              <a:rPr lang="en-US" sz="2000" dirty="0"/>
              <a:t>. When you create a recurring task, Microsoft Project creates a series of tasks </a:t>
            </a:r>
            <a:r>
              <a:rPr lang="en-US" sz="2000" dirty="0" smtClean="0"/>
              <a:t>with Start </a:t>
            </a:r>
            <a:r>
              <a:rPr lang="en-US" sz="2000" dirty="0"/>
              <a:t>No Earlier Than constraints, no task relationships, and effort‐driven </a:t>
            </a:r>
            <a:r>
              <a:rPr lang="en-US" sz="2000" dirty="0" smtClean="0"/>
              <a:t>scheduling turned </a:t>
            </a:r>
            <a:r>
              <a:rPr lang="en-US" sz="2000" dirty="0"/>
              <a:t>off</a:t>
            </a:r>
            <a:r>
              <a:rPr lang="en-US" sz="2000" dirty="0" smtClean="0"/>
              <a:t>.</a:t>
            </a:r>
          </a:p>
          <a:p>
            <a:pPr lvl="0"/>
            <a:r>
              <a:rPr lang="en-US" sz="2000" dirty="0" smtClean="0"/>
              <a:t>In </a:t>
            </a:r>
            <a:r>
              <a:rPr lang="en-US" sz="2000" dirty="0"/>
              <a:t>the following exercise, you will learn how to set up a task that will repeat </a:t>
            </a:r>
            <a:r>
              <a:rPr lang="en-US" sz="2000" dirty="0" smtClean="0"/>
              <a:t>at a </a:t>
            </a:r>
            <a:r>
              <a:rPr lang="en-US" sz="2000" dirty="0"/>
              <a:t>specified interval during the project.</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34</a:t>
            </a:fld>
            <a:endParaRPr lang="en-US" dirty="0"/>
          </a:p>
        </p:txBody>
      </p:sp>
    </p:spTree>
    <p:extLst>
      <p:ext uri="{BB962C8B-B14F-4D97-AF65-F5344CB8AC3E}">
        <p14:creationId xmlns:p14="http://schemas.microsoft.com/office/powerpoint/2010/main" val="4146143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Set Up a Recurring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dirty="0"/>
              <a:t>GET READY. </a:t>
            </a:r>
            <a:r>
              <a:rPr lang="en-US" dirty="0"/>
              <a:t>USE the project schedule </a:t>
            </a:r>
            <a:r>
              <a:rPr lang="en-US" dirty="0" smtClean="0"/>
              <a:t>you created in the </a:t>
            </a:r>
            <a:r>
              <a:rPr lang="en-US" dirty="0"/>
              <a:t>previous exercise.</a:t>
            </a:r>
            <a:endParaRPr lang="en-US" dirty="0"/>
          </a:p>
          <a:p>
            <a:pPr marL="457200" indent="-457200">
              <a:buFont typeface="+mj-lt"/>
              <a:buAutoNum type="arabicPeriod"/>
            </a:pPr>
            <a:r>
              <a:rPr lang="en-US" dirty="0"/>
              <a:t>Select the blank name cell under task 55, Project Management. You want to </a:t>
            </a:r>
            <a:r>
              <a:rPr lang="en-US" dirty="0" smtClean="0"/>
              <a:t>insert the </a:t>
            </a:r>
            <a:r>
              <a:rPr lang="en-US" dirty="0"/>
              <a:t>recurring tasks as the first item in the Project Management phase.</a:t>
            </a:r>
          </a:p>
          <a:p>
            <a:pPr marL="457200" indent="-457200">
              <a:buFont typeface="+mj-lt"/>
              <a:buAutoNum type="arabicPeriod"/>
            </a:pPr>
            <a:r>
              <a:rPr lang="en-US" dirty="0" smtClean="0"/>
              <a:t>On </a:t>
            </a:r>
            <a:r>
              <a:rPr lang="en-US" dirty="0"/>
              <a:t>the Task ribbon, in the Insert group, click the down arrow under the </a:t>
            </a:r>
            <a:r>
              <a:rPr lang="en-US" dirty="0" smtClean="0"/>
              <a:t>Task button</a:t>
            </a:r>
            <a:r>
              <a:rPr lang="en-US" dirty="0"/>
              <a:t>. Select Recurring Task. The Recurring Task Information dialog box </a:t>
            </a:r>
            <a:r>
              <a:rPr lang="en-US" dirty="0" smtClean="0"/>
              <a:t>appears.</a:t>
            </a:r>
            <a:endParaRPr lang="en-US" dirty="0"/>
          </a:p>
          <a:p>
            <a:pPr marL="457200" indent="-457200">
              <a:buFont typeface="+mj-lt"/>
              <a:buAutoNum type="arabicPeriod"/>
            </a:pPr>
            <a:r>
              <a:rPr lang="en-US" dirty="0" smtClean="0"/>
              <a:t>In </a:t>
            </a:r>
            <a:r>
              <a:rPr lang="en-US" dirty="0"/>
              <a:t>the Task Name box, key Status Meeting.</a:t>
            </a:r>
          </a:p>
          <a:p>
            <a:pPr marL="457200" indent="-457200">
              <a:buFont typeface="+mj-lt"/>
              <a:buAutoNum type="arabicPeriod"/>
            </a:pPr>
            <a:r>
              <a:rPr lang="en-US" dirty="0" smtClean="0"/>
              <a:t>In </a:t>
            </a:r>
            <a:r>
              <a:rPr lang="en-US" dirty="0"/>
              <a:t>the Duration box, key 1 h.</a:t>
            </a:r>
          </a:p>
          <a:p>
            <a:pPr marL="457200" indent="-457200">
              <a:buFont typeface="+mj-lt"/>
              <a:buAutoNum type="arabicPeriod"/>
            </a:pPr>
            <a:r>
              <a:rPr lang="en-US" dirty="0" smtClean="0"/>
              <a:t>Under </a:t>
            </a:r>
            <a:r>
              <a:rPr lang="en-US" dirty="0"/>
              <a:t>Recurrence Pattern, make sure that Weekly is selected, a 1 is in the </a:t>
            </a:r>
            <a:r>
              <a:rPr lang="en-US" dirty="0" smtClean="0"/>
              <a:t>Recur every </a:t>
            </a:r>
            <a:r>
              <a:rPr lang="en-US" dirty="0"/>
              <a:t>box, and then select </a:t>
            </a:r>
            <a:r>
              <a:rPr lang="en-US" dirty="0" smtClean="0"/>
              <a:t>Monday.</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35</a:t>
            </a:fld>
            <a:endParaRPr lang="en-US" dirty="0"/>
          </a:p>
        </p:txBody>
      </p:sp>
    </p:spTree>
    <p:extLst>
      <p:ext uri="{BB962C8B-B14F-4D97-AF65-F5344CB8AC3E}">
        <p14:creationId xmlns:p14="http://schemas.microsoft.com/office/powerpoint/2010/main" val="110226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Set Up a Recurring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6"/>
            </a:pPr>
            <a:r>
              <a:rPr lang="en-US" sz="2000" dirty="0"/>
              <a:t>In the Start box, key or select 1/7/19. The first occurrence of your weekly </a:t>
            </a:r>
            <a:r>
              <a:rPr lang="en-US" sz="2000" dirty="0" smtClean="0"/>
              <a:t>meeting will </a:t>
            </a:r>
            <a:r>
              <a:rPr lang="en-US" sz="2000" dirty="0"/>
              <a:t>be on January 7, 2019</a:t>
            </a:r>
            <a:r>
              <a:rPr lang="en-US" sz="2000" dirty="0" smtClean="0"/>
              <a:t>.</a:t>
            </a:r>
          </a:p>
          <a:p>
            <a:pPr marL="457200" indent="-457200">
              <a:buFont typeface="+mj-lt"/>
              <a:buAutoNum type="arabicPeriod" startAt="6"/>
            </a:pPr>
            <a:r>
              <a:rPr lang="en-US" sz="2000" dirty="0"/>
              <a:t>Under Range of Recurrence, select End after, and then key or select 20 occurrences</a:t>
            </a:r>
            <a:r>
              <a:rPr lang="en-US" sz="2000" dirty="0" smtClean="0"/>
              <a:t>. Your </a:t>
            </a:r>
            <a:r>
              <a:rPr lang="en-US" sz="2000" dirty="0"/>
              <a:t>screen should look </a:t>
            </a:r>
            <a:r>
              <a:rPr lang="en-US" sz="2000" dirty="0" smtClean="0"/>
              <a:t>like the figure below.</a:t>
            </a:r>
          </a:p>
          <a:p>
            <a:pPr marL="457200" indent="-457200">
              <a:buFont typeface="+mj-lt"/>
              <a:buAutoNum type="arabicPeriod" startAt="6"/>
            </a:pP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36</a:t>
            </a:fld>
            <a:endParaRPr lang="en-US" dirty="0"/>
          </a:p>
        </p:txBody>
      </p:sp>
      <p:pic>
        <p:nvPicPr>
          <p:cNvPr id="4" name="Picture 3"/>
          <p:cNvPicPr>
            <a:picLocks noChangeAspect="1"/>
          </p:cNvPicPr>
          <p:nvPr/>
        </p:nvPicPr>
        <p:blipFill>
          <a:blip r:embed="rId3"/>
          <a:stretch>
            <a:fillRect/>
          </a:stretch>
        </p:blipFill>
        <p:spPr>
          <a:xfrm>
            <a:off x="2428875" y="2990850"/>
            <a:ext cx="4286250" cy="3009900"/>
          </a:xfrm>
          <a:prstGeom prst="rect">
            <a:avLst/>
          </a:prstGeom>
        </p:spPr>
      </p:pic>
    </p:spTree>
    <p:extLst>
      <p:ext uri="{BB962C8B-B14F-4D97-AF65-F5344CB8AC3E}">
        <p14:creationId xmlns:p14="http://schemas.microsoft.com/office/powerpoint/2010/main" val="201724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Set Up a Recurring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8"/>
            </a:pPr>
            <a:r>
              <a:rPr lang="en-US" dirty="0"/>
              <a:t>Click OK to create the recurring task. A Microsoft Project dialog box appears </a:t>
            </a:r>
            <a:r>
              <a:rPr lang="en-US" dirty="0" smtClean="0"/>
              <a:t>to notify </a:t>
            </a:r>
            <a:r>
              <a:rPr lang="en-US" dirty="0"/>
              <a:t>you that one of the instances of the recurring task will occur during </a:t>
            </a:r>
            <a:r>
              <a:rPr lang="en-US" dirty="0" smtClean="0"/>
              <a:t>nonworking times </a:t>
            </a:r>
            <a:r>
              <a:rPr lang="en-US" dirty="0"/>
              <a:t>(the holiday on January 21</a:t>
            </a:r>
            <a:r>
              <a:rPr lang="en-US" dirty="0" smtClean="0"/>
              <a:t>).</a:t>
            </a:r>
          </a:p>
          <a:p>
            <a:pPr marL="457200" indent="-457200">
              <a:buFont typeface="+mj-lt"/>
              <a:buAutoNum type="arabicPeriod" startAt="8"/>
            </a:pPr>
            <a:r>
              <a:rPr lang="en-US" dirty="0"/>
              <a:t>Review the options presented in the dialog box. You want to reschedule the </a:t>
            </a:r>
            <a:r>
              <a:rPr lang="en-US" dirty="0" smtClean="0"/>
              <a:t>status meeting </a:t>
            </a:r>
            <a:r>
              <a:rPr lang="en-US" dirty="0"/>
              <a:t>for this particular week. Click Yes to reschedule this occurrence of </a:t>
            </a:r>
            <a:r>
              <a:rPr lang="en-US" dirty="0" smtClean="0"/>
              <a:t>the task</a:t>
            </a:r>
            <a:r>
              <a:rPr lang="en-US" dirty="0"/>
              <a:t>. Microsoft Project inserts the recurring tasks within the Project </a:t>
            </a:r>
            <a:r>
              <a:rPr lang="en-US" dirty="0" smtClean="0"/>
              <a:t>Management phase</a:t>
            </a:r>
            <a:r>
              <a:rPr lang="en-US" dirty="0"/>
              <a:t>. A recurring task icon appears in the Indicators column, as shown </a:t>
            </a:r>
            <a:r>
              <a:rPr lang="en-US" dirty="0" smtClean="0"/>
              <a:t>in the figure on the next slide.</a:t>
            </a:r>
          </a:p>
          <a:p>
            <a:pPr marL="457200" indent="-457200">
              <a:buFont typeface="+mj-lt"/>
              <a:buAutoNum type="arabicPeriod" startAt="8"/>
            </a:pP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37</a:t>
            </a:fld>
            <a:endParaRPr lang="en-US" dirty="0"/>
          </a:p>
        </p:txBody>
      </p:sp>
    </p:spTree>
    <p:extLst>
      <p:ext uri="{BB962C8B-B14F-4D97-AF65-F5344CB8AC3E}">
        <p14:creationId xmlns:p14="http://schemas.microsoft.com/office/powerpoint/2010/main" val="584542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Set Up a Recurring Task</a:t>
            </a:r>
            <a:endParaRPr lang="en-US" sz="2900"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38</a:t>
            </a:fld>
            <a:endParaRPr lang="en-US" dirty="0"/>
          </a:p>
        </p:txBody>
      </p:sp>
      <p:pic>
        <p:nvPicPr>
          <p:cNvPr id="4" name="Picture 3"/>
          <p:cNvPicPr>
            <a:picLocks noChangeAspect="1"/>
          </p:cNvPicPr>
          <p:nvPr/>
        </p:nvPicPr>
        <p:blipFill>
          <a:blip r:embed="rId3"/>
          <a:stretch>
            <a:fillRect/>
          </a:stretch>
        </p:blipFill>
        <p:spPr>
          <a:xfrm>
            <a:off x="838200" y="2209800"/>
            <a:ext cx="7579568" cy="2828925"/>
          </a:xfrm>
          <a:prstGeom prst="rect">
            <a:avLst/>
          </a:prstGeom>
        </p:spPr>
      </p:pic>
    </p:spTree>
    <p:extLst>
      <p:ext uri="{BB962C8B-B14F-4D97-AF65-F5344CB8AC3E}">
        <p14:creationId xmlns:p14="http://schemas.microsoft.com/office/powerpoint/2010/main" val="1450970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Set Up a Recurring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10"/>
            </a:pPr>
            <a:r>
              <a:rPr lang="en-US" sz="2000" dirty="0"/>
              <a:t>You now need to indent the status meeting tasks under the Project </a:t>
            </a:r>
            <a:r>
              <a:rPr lang="en-US" sz="2000" dirty="0" smtClean="0"/>
              <a:t>Management task</a:t>
            </a:r>
            <a:r>
              <a:rPr lang="en-US" sz="2000" dirty="0"/>
              <a:t>. Select the name cell of task 56, Status Meeting.</a:t>
            </a:r>
          </a:p>
          <a:p>
            <a:pPr marL="457200" indent="-457200">
              <a:buFont typeface="+mj-lt"/>
              <a:buAutoNum type="arabicPeriod" startAt="10"/>
            </a:pPr>
            <a:r>
              <a:rPr lang="en-US" sz="2000" dirty="0" smtClean="0"/>
              <a:t>On </a:t>
            </a:r>
            <a:r>
              <a:rPr lang="en-US" sz="2000" dirty="0"/>
              <a:t>the ribbon, select the indent button.</a:t>
            </a:r>
          </a:p>
          <a:p>
            <a:pPr marL="457200" indent="-457200">
              <a:buFont typeface="+mj-lt"/>
              <a:buAutoNum type="arabicPeriod" startAt="10"/>
            </a:pPr>
            <a:r>
              <a:rPr lang="en-US" sz="2000" dirty="0" smtClean="0"/>
              <a:t>On </a:t>
            </a:r>
            <a:r>
              <a:rPr lang="en-US" sz="2000" dirty="0"/>
              <a:t>the Task ribbon, in the Editing group, click the Scroll to Task button. </a:t>
            </a:r>
            <a:r>
              <a:rPr lang="en-US" sz="2000" dirty="0" smtClean="0"/>
              <a:t>The Gantt </a:t>
            </a:r>
            <a:r>
              <a:rPr lang="en-US" sz="2000" dirty="0"/>
              <a:t>chart displays the first occurrences of the recurring meeting’s Gantt bars</a:t>
            </a:r>
            <a:r>
              <a:rPr lang="en-US" sz="2000" dirty="0" smtClean="0"/>
              <a:t>. Notice </a:t>
            </a:r>
            <a:r>
              <a:rPr lang="en-US" sz="2000" dirty="0"/>
              <a:t>that the Gantt bar at the recurring task level (task 56) task shows only </a:t>
            </a:r>
            <a:r>
              <a:rPr lang="en-US" sz="2000" dirty="0" smtClean="0"/>
              <a:t>the individual </a:t>
            </a:r>
            <a:r>
              <a:rPr lang="en-US" sz="2000" dirty="0"/>
              <a:t>occurrences of the tasks. This is because a recurring task is not a </a:t>
            </a:r>
            <a:r>
              <a:rPr lang="en-US" sz="2000" dirty="0" smtClean="0"/>
              <a:t>true summary </a:t>
            </a:r>
            <a:r>
              <a:rPr lang="en-US" sz="2000" dirty="0"/>
              <a:t>task.</a:t>
            </a:r>
          </a:p>
          <a:p>
            <a:pPr marL="457200" indent="-457200">
              <a:buFont typeface="+mj-lt"/>
              <a:buAutoNum type="arabicPeriod" startAt="10"/>
            </a:pPr>
            <a:r>
              <a:rPr lang="en-US" sz="2000" dirty="0" smtClean="0"/>
              <a:t>SAVE </a:t>
            </a:r>
            <a:r>
              <a:rPr lang="en-US" sz="2000" dirty="0"/>
              <a:t>the project schedule.</a:t>
            </a:r>
          </a:p>
          <a:p>
            <a:r>
              <a:rPr lang="en-US" sz="2000" dirty="0"/>
              <a:t>PAUSE. LEAVE the project schedule open to use in the 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39</a:t>
            </a:fld>
            <a:endParaRPr lang="en-US" dirty="0"/>
          </a:p>
        </p:txBody>
      </p:sp>
    </p:spTree>
    <p:extLst>
      <p:ext uri="{BB962C8B-B14F-4D97-AF65-F5344CB8AC3E}">
        <p14:creationId xmlns:p14="http://schemas.microsoft.com/office/powerpoint/2010/main" val="756688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0072C6"/>
                </a:solidFill>
                <a:latin typeface="Segoe"/>
                <a:ea typeface="ＭＳ ゴシック"/>
              </a:rPr>
              <a:t>Software Orientation</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a:t>
            </a:fld>
            <a:endParaRPr lang="en-US" dirty="0"/>
          </a:p>
        </p:txBody>
      </p:sp>
      <p:pic>
        <p:nvPicPr>
          <p:cNvPr id="4" name="Picture 3"/>
          <p:cNvPicPr>
            <a:picLocks noChangeAspect="1"/>
          </p:cNvPicPr>
          <p:nvPr/>
        </p:nvPicPr>
        <p:blipFill>
          <a:blip r:embed="rId3"/>
          <a:stretch>
            <a:fillRect/>
          </a:stretch>
        </p:blipFill>
        <p:spPr>
          <a:xfrm>
            <a:off x="1325880" y="1611665"/>
            <a:ext cx="6400800" cy="4535135"/>
          </a:xfrm>
          <a:prstGeom prst="rect">
            <a:avLst/>
          </a:prstGeom>
        </p:spPr>
      </p:pic>
    </p:spTree>
    <p:extLst>
      <p:ext uri="{BB962C8B-B14F-4D97-AF65-F5344CB8AC3E}">
        <p14:creationId xmlns:p14="http://schemas.microsoft.com/office/powerpoint/2010/main" val="2052457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Assigning Resources to a Recurring Task</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marL="0" lvl="0" indent="0">
              <a:buNone/>
            </a:pPr>
            <a:r>
              <a:rPr lang="en-US" sz="2000" dirty="0" smtClean="0"/>
              <a:t>Keep </a:t>
            </a:r>
            <a:r>
              <a:rPr lang="en-US" sz="2000" dirty="0"/>
              <a:t>the following points in mind when establishing a recurring task:</a:t>
            </a:r>
          </a:p>
          <a:p>
            <a:pPr lvl="0"/>
            <a:r>
              <a:rPr lang="en-US" sz="2000" dirty="0" smtClean="0"/>
              <a:t>You </a:t>
            </a:r>
            <a:r>
              <a:rPr lang="en-US" sz="2000" dirty="0"/>
              <a:t>can only use the Assign Resources dialog box when assigning resources to </a:t>
            </a:r>
            <a:r>
              <a:rPr lang="en-US" sz="2000" dirty="0" smtClean="0"/>
              <a:t>all recurring </a:t>
            </a:r>
            <a:r>
              <a:rPr lang="en-US" sz="2000" dirty="0"/>
              <a:t>tasks at the same time. If you enter resource names in the Resource </a:t>
            </a:r>
            <a:r>
              <a:rPr lang="en-US" sz="2000" dirty="0" smtClean="0"/>
              <a:t>Name field </a:t>
            </a:r>
            <a:r>
              <a:rPr lang="en-US" sz="2000" dirty="0"/>
              <a:t>of the summary task, the resources will only be assigned to the summary task</a:t>
            </a:r>
            <a:r>
              <a:rPr lang="en-US" sz="2000" dirty="0" smtClean="0"/>
              <a:t>, not </a:t>
            </a:r>
            <a:r>
              <a:rPr lang="en-US" sz="2000" dirty="0"/>
              <a:t>to the individual occurrences.</a:t>
            </a:r>
          </a:p>
          <a:p>
            <a:pPr lvl="0"/>
            <a:r>
              <a:rPr lang="en-US" sz="2000" dirty="0" smtClean="0"/>
              <a:t>If </a:t>
            </a:r>
            <a:r>
              <a:rPr lang="en-US" sz="2000" dirty="0"/>
              <a:t>you schedule a recurring task to end on a specific date, Microsoft Project will </a:t>
            </a:r>
            <a:r>
              <a:rPr lang="en-US" sz="2000" dirty="0" smtClean="0"/>
              <a:t>suggest the </a:t>
            </a:r>
            <a:r>
              <a:rPr lang="en-US" sz="2000" dirty="0"/>
              <a:t>current project end date. If you select the project end date, you will need </a:t>
            </a:r>
            <a:r>
              <a:rPr lang="en-US" sz="2000" dirty="0" smtClean="0"/>
              <a:t>to manually </a:t>
            </a:r>
            <a:r>
              <a:rPr lang="en-US" sz="2000" dirty="0"/>
              <a:t>change it later if the project end date changes.</a:t>
            </a:r>
          </a:p>
          <a:p>
            <a:pPr lvl="0"/>
            <a:r>
              <a:rPr lang="en-US" sz="2000" dirty="0" smtClean="0"/>
              <a:t>As </a:t>
            </a:r>
            <a:r>
              <a:rPr lang="en-US" sz="2000" dirty="0"/>
              <a:t>you learned in this exercise, Microsoft Project will alert you if an occurrence of </a:t>
            </a:r>
            <a:r>
              <a:rPr lang="en-US" sz="2000" dirty="0" smtClean="0"/>
              <a:t>a recurring </a:t>
            </a:r>
            <a:r>
              <a:rPr lang="en-US" sz="2000" dirty="0"/>
              <a:t>task will take place during nonworking time. You can choose to skip </a:t>
            </a:r>
            <a:r>
              <a:rPr lang="en-US" sz="2000" dirty="0" smtClean="0"/>
              <a:t>that occurrence </a:t>
            </a:r>
            <a:r>
              <a:rPr lang="en-US" sz="2000" dirty="0"/>
              <a:t>or to schedule it for the next working day.</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40</a:t>
            </a:fld>
            <a:endParaRPr lang="en-US" dirty="0"/>
          </a:p>
        </p:txBody>
      </p:sp>
    </p:spTree>
    <p:extLst>
      <p:ext uri="{BB962C8B-B14F-4D97-AF65-F5344CB8AC3E}">
        <p14:creationId xmlns:p14="http://schemas.microsoft.com/office/powerpoint/2010/main" val="3605292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Assign Resources to a Recurring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you created in the </a:t>
            </a:r>
            <a:r>
              <a:rPr lang="en-US" sz="2000" dirty="0"/>
              <a:t>previous exercise.</a:t>
            </a:r>
            <a:endParaRPr lang="en-US" sz="2000" dirty="0"/>
          </a:p>
          <a:p>
            <a:pPr marL="457200" indent="-457200">
              <a:buFont typeface="+mj-lt"/>
              <a:buAutoNum type="arabicPeriod"/>
            </a:pPr>
            <a:r>
              <a:rPr lang="en-US" sz="2000" dirty="0"/>
              <a:t>If it is not already selected, click on the name of task 56, Status Meeting.</a:t>
            </a:r>
          </a:p>
          <a:p>
            <a:pPr marL="457200" indent="-457200">
              <a:buFont typeface="+mj-lt"/>
              <a:buAutoNum type="arabicPeriod"/>
            </a:pPr>
            <a:r>
              <a:rPr lang="en-US" sz="2000" dirty="0" smtClean="0"/>
              <a:t>Click </a:t>
            </a:r>
            <a:r>
              <a:rPr lang="en-US" sz="2000" dirty="0"/>
              <a:t>the Resource tab. In the Assignments group on the ribbon, click </a:t>
            </a:r>
            <a:r>
              <a:rPr lang="en-US" sz="2000" dirty="0" smtClean="0"/>
              <a:t>Assign Resources</a:t>
            </a:r>
            <a:r>
              <a:rPr lang="en-US" sz="2000" dirty="0"/>
              <a:t>.</a:t>
            </a:r>
          </a:p>
          <a:p>
            <a:pPr marL="457200" indent="-457200">
              <a:buFont typeface="+mj-lt"/>
              <a:buAutoNum type="arabicPeriod"/>
            </a:pPr>
            <a:r>
              <a:rPr lang="en-US" sz="2000" dirty="0" smtClean="0"/>
              <a:t>In </a:t>
            </a:r>
            <a:r>
              <a:rPr lang="en-US" sz="2000" dirty="0"/>
              <a:t>the Assign Resources dialog box, click Brad Sutton. Then hold down Ctrl </a:t>
            </a:r>
            <a:r>
              <a:rPr lang="en-US" sz="2000" dirty="0" smtClean="0"/>
              <a:t>while clicking </a:t>
            </a:r>
            <a:r>
              <a:rPr lang="en-US" sz="2000" dirty="0"/>
              <a:t>Eva Corets, Florian Voss, Jane Clayton, and Judy Lew.</a:t>
            </a:r>
          </a:p>
          <a:p>
            <a:pPr marL="457200" indent="-457200">
              <a:buFont typeface="+mj-lt"/>
              <a:buAutoNum type="arabicPeriod"/>
            </a:pPr>
            <a:r>
              <a:rPr lang="en-US" sz="2000" dirty="0" smtClean="0"/>
              <a:t>Click </a:t>
            </a:r>
            <a:r>
              <a:rPr lang="en-US" sz="2000" dirty="0"/>
              <a:t>Assign and then click Close. Microsoft Project assigns the selected </a:t>
            </a:r>
            <a:r>
              <a:rPr lang="en-US" sz="2000" dirty="0" smtClean="0"/>
              <a:t>resources to </a:t>
            </a:r>
            <a:r>
              <a:rPr lang="en-US" sz="2000" dirty="0"/>
              <a:t>the recurring task.</a:t>
            </a:r>
          </a:p>
          <a:p>
            <a:pPr marL="457200" indent="-457200">
              <a:buFont typeface="+mj-lt"/>
              <a:buAutoNum type="arabicPeriod"/>
            </a:pPr>
            <a:r>
              <a:rPr lang="en-US" sz="2000" dirty="0" smtClean="0"/>
              <a:t>If </a:t>
            </a:r>
            <a:r>
              <a:rPr lang="en-US" sz="2000" dirty="0"/>
              <a:t>the recurring task is not already expanded, click the expand button next to </a:t>
            </a:r>
            <a:r>
              <a:rPr lang="en-US" sz="2000" dirty="0" smtClean="0"/>
              <a:t>task 56’s </a:t>
            </a:r>
            <a:r>
              <a:rPr lang="en-US" sz="2000" dirty="0"/>
              <a:t>title to show the subtasks. Your screen should 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41</a:t>
            </a:fld>
            <a:endParaRPr lang="en-US" dirty="0"/>
          </a:p>
        </p:txBody>
      </p:sp>
    </p:spTree>
    <p:extLst>
      <p:ext uri="{BB962C8B-B14F-4D97-AF65-F5344CB8AC3E}">
        <p14:creationId xmlns:p14="http://schemas.microsoft.com/office/powerpoint/2010/main" val="3809758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Set Up a Recurring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r>
              <a:rPr lang="en-US" sz="2000" dirty="0" smtClean="0"/>
              <a:t>Click </a:t>
            </a:r>
            <a:r>
              <a:rPr lang="en-US" sz="2000" dirty="0"/>
              <a:t>the collapse button next to task 56’s task title to collapse the </a:t>
            </a:r>
            <a:r>
              <a:rPr lang="en-US" sz="2000" dirty="0" smtClean="0"/>
              <a:t>subtasks under </a:t>
            </a:r>
            <a:r>
              <a:rPr lang="en-US" sz="2000" dirty="0"/>
              <a:t>the recurring task</a:t>
            </a:r>
            <a:r>
              <a:rPr lang="en-US" sz="2000" dirty="0" smtClean="0"/>
              <a:t>.</a:t>
            </a:r>
          </a:p>
          <a:p>
            <a:pPr marL="457200" indent="-457200">
              <a:buFont typeface="+mj-lt"/>
              <a:buAutoNum type="arabicPeriod" startAt="6"/>
            </a:pPr>
            <a:r>
              <a:rPr lang="en-US" sz="2000" dirty="0"/>
              <a:t>SAVE the project schedule.</a:t>
            </a:r>
          </a:p>
          <a:p>
            <a:r>
              <a:rPr lang="en-US" sz="2000" dirty="0"/>
              <a:t>PAUSE. LEAVE the project schedule open to use in the 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42</a:t>
            </a:fld>
            <a:endParaRPr lang="en-US" dirty="0"/>
          </a:p>
        </p:txBody>
      </p:sp>
      <p:pic>
        <p:nvPicPr>
          <p:cNvPr id="8" name="Picture 7"/>
          <p:cNvPicPr>
            <a:picLocks noChangeAspect="1"/>
          </p:cNvPicPr>
          <p:nvPr/>
        </p:nvPicPr>
        <p:blipFill>
          <a:blip r:embed="rId3"/>
          <a:stretch>
            <a:fillRect/>
          </a:stretch>
        </p:blipFill>
        <p:spPr>
          <a:xfrm>
            <a:off x="803251" y="2057400"/>
            <a:ext cx="7537498" cy="1676400"/>
          </a:xfrm>
          <a:prstGeom prst="rect">
            <a:avLst/>
          </a:prstGeom>
        </p:spPr>
      </p:pic>
    </p:spTree>
    <p:extLst>
      <p:ext uri="{BB962C8B-B14F-4D97-AF65-F5344CB8AC3E}">
        <p14:creationId xmlns:p14="http://schemas.microsoft.com/office/powerpoint/2010/main" val="4074545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Applying Task Constraints</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Every task that you enter into your project schedule has some type of limit, or constraint</a:t>
            </a:r>
            <a:r>
              <a:rPr lang="en-US" sz="2000" dirty="0" smtClean="0"/>
              <a:t>, applied </a:t>
            </a:r>
            <a:r>
              <a:rPr lang="en-US" sz="2000" dirty="0"/>
              <a:t>to it</a:t>
            </a:r>
            <a:r>
              <a:rPr lang="en-US" sz="2000" dirty="0" smtClean="0"/>
              <a:t>.</a:t>
            </a:r>
          </a:p>
          <a:p>
            <a:pPr lvl="0"/>
            <a:r>
              <a:rPr lang="en-US" sz="2000" dirty="0" smtClean="0"/>
              <a:t>The </a:t>
            </a:r>
            <a:r>
              <a:rPr lang="en-US" sz="2000" b="1" i="1" dirty="0"/>
              <a:t>constraint</a:t>
            </a:r>
            <a:r>
              <a:rPr lang="en-US" sz="2000" dirty="0"/>
              <a:t> controls the start or finish date or the extent to which the task </a:t>
            </a:r>
            <a:r>
              <a:rPr lang="en-US" sz="2000" dirty="0" smtClean="0"/>
              <a:t>can be </a:t>
            </a:r>
            <a:r>
              <a:rPr lang="en-US" sz="2000" dirty="0"/>
              <a:t>adjusted. There are three categories of constraint, and each has very different effects on </a:t>
            </a:r>
            <a:r>
              <a:rPr lang="en-US" sz="2000" dirty="0" smtClean="0"/>
              <a:t>the scheduling </a:t>
            </a:r>
            <a:r>
              <a:rPr lang="en-US" sz="2000" dirty="0"/>
              <a:t>of tasks</a:t>
            </a:r>
            <a:r>
              <a:rPr lang="en-US" sz="2000" dirty="0" smtClean="0"/>
              <a:t>.</a:t>
            </a:r>
          </a:p>
          <a:p>
            <a:pPr lvl="0"/>
            <a:r>
              <a:rPr lang="en-US" sz="2000" dirty="0" smtClean="0"/>
              <a:t>A </a:t>
            </a:r>
            <a:r>
              <a:rPr lang="en-US" sz="2000" b="1" i="1" dirty="0"/>
              <a:t>flexible constraint</a:t>
            </a:r>
            <a:r>
              <a:rPr lang="en-US" sz="2000" dirty="0"/>
              <a:t> gives Project the ability to change start and </a:t>
            </a:r>
            <a:r>
              <a:rPr lang="en-US" sz="2000" dirty="0" smtClean="0"/>
              <a:t>finish dates </a:t>
            </a:r>
            <a:r>
              <a:rPr lang="en-US" sz="2000" dirty="0"/>
              <a:t>(this is the default type</a:t>
            </a:r>
            <a:r>
              <a:rPr lang="en-US" sz="2000" dirty="0" smtClean="0"/>
              <a:t>).</a:t>
            </a:r>
          </a:p>
          <a:p>
            <a:pPr lvl="0"/>
            <a:r>
              <a:rPr lang="en-US" sz="2000" dirty="0" smtClean="0"/>
              <a:t>An </a:t>
            </a:r>
            <a:r>
              <a:rPr lang="en-US" sz="2000" b="1" i="1" dirty="0"/>
              <a:t>inflexible constraint</a:t>
            </a:r>
            <a:r>
              <a:rPr lang="en-US" sz="2000" dirty="0"/>
              <a:t> forces a task to begin or end on </a:t>
            </a:r>
            <a:r>
              <a:rPr lang="en-US" sz="2000" dirty="0" smtClean="0"/>
              <a:t>a specific </a:t>
            </a:r>
            <a:r>
              <a:rPr lang="en-US" sz="2000" dirty="0"/>
              <a:t>date, and should be used only when necessary</a:t>
            </a:r>
            <a:r>
              <a:rPr lang="en-US" sz="2000" dirty="0" smtClean="0"/>
              <a:t>.</a:t>
            </a:r>
          </a:p>
          <a:p>
            <a:pPr lvl="0"/>
            <a:r>
              <a:rPr lang="en-US" sz="2000" dirty="0" smtClean="0"/>
              <a:t>A </a:t>
            </a:r>
            <a:r>
              <a:rPr lang="en-US" sz="2000" b="1" i="1" dirty="0"/>
              <a:t>semi‐flexible constraint</a:t>
            </a:r>
            <a:r>
              <a:rPr lang="en-US" sz="2000" dirty="0"/>
              <a:t> gives </a:t>
            </a:r>
            <a:r>
              <a:rPr lang="en-US" sz="2000" dirty="0" smtClean="0"/>
              <a:t>Project the </a:t>
            </a:r>
            <a:r>
              <a:rPr lang="en-US" sz="2000" dirty="0"/>
              <a:t>ability to change task start and finish dates (but not duration) within one date boundary.</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43</a:t>
            </a:fld>
            <a:endParaRPr lang="en-US" dirty="0"/>
          </a:p>
        </p:txBody>
      </p:sp>
    </p:spTree>
    <p:extLst>
      <p:ext uri="{BB962C8B-B14F-4D97-AF65-F5344CB8AC3E}">
        <p14:creationId xmlns:p14="http://schemas.microsoft.com/office/powerpoint/2010/main" val="27414662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Applying Task Constraints</a:t>
            </a:r>
            <a:endParaRPr lang="en-US" dirty="0">
              <a:effectLst/>
            </a:endParaRPr>
          </a:p>
        </p:txBody>
      </p:sp>
      <p:sp>
        <p:nvSpPr>
          <p:cNvPr id="3" name="Text Placeholder 2"/>
          <p:cNvSpPr>
            <a:spLocks noGrp="1"/>
          </p:cNvSpPr>
          <p:nvPr>
            <p:ph type="body" idx="1"/>
          </p:nvPr>
        </p:nvSpPr>
        <p:spPr>
          <a:xfrm>
            <a:off x="381000" y="1676399"/>
            <a:ext cx="2667000" cy="4419601"/>
          </a:xfrm>
        </p:spPr>
        <p:txBody>
          <a:bodyPr/>
          <a:lstStyle/>
          <a:p>
            <a:pPr lvl="0"/>
            <a:r>
              <a:rPr lang="en-US" sz="2000" dirty="0" smtClean="0"/>
              <a:t>The table at right shows </a:t>
            </a:r>
            <a:r>
              <a:rPr lang="en-US" sz="2000" dirty="0"/>
              <a:t>the </a:t>
            </a:r>
            <a:r>
              <a:rPr lang="en-US" sz="2000" dirty="0" smtClean="0"/>
              <a:t>eight </a:t>
            </a:r>
            <a:r>
              <a:rPr lang="en-US" sz="2000" dirty="0"/>
              <a:t>types of task constraints within the three constraint categories.</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44</a:t>
            </a:fld>
            <a:endParaRPr lang="en-US" dirty="0"/>
          </a:p>
        </p:txBody>
      </p:sp>
      <p:pic>
        <p:nvPicPr>
          <p:cNvPr id="4" name="Picture 3"/>
          <p:cNvPicPr>
            <a:picLocks noChangeAspect="1"/>
          </p:cNvPicPr>
          <p:nvPr/>
        </p:nvPicPr>
        <p:blipFill>
          <a:blip r:embed="rId3"/>
          <a:stretch>
            <a:fillRect/>
          </a:stretch>
        </p:blipFill>
        <p:spPr>
          <a:xfrm>
            <a:off x="3276600" y="1676399"/>
            <a:ext cx="4905375" cy="4521203"/>
          </a:xfrm>
          <a:prstGeom prst="rect">
            <a:avLst/>
          </a:prstGeom>
        </p:spPr>
      </p:pic>
    </p:spTree>
    <p:extLst>
      <p:ext uri="{BB962C8B-B14F-4D97-AF65-F5344CB8AC3E}">
        <p14:creationId xmlns:p14="http://schemas.microsoft.com/office/powerpoint/2010/main" val="339313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Applying a Constraint to a Task</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marL="0" lvl="0" indent="0">
              <a:buNone/>
            </a:pPr>
            <a:r>
              <a:rPr lang="en-US" sz="2000" dirty="0"/>
              <a:t>Keep the following points in mind when setting constraints for tasks:</a:t>
            </a:r>
          </a:p>
          <a:p>
            <a:pPr lvl="0"/>
            <a:r>
              <a:rPr lang="en-US" sz="2000" dirty="0" smtClean="0"/>
              <a:t>To </a:t>
            </a:r>
            <a:r>
              <a:rPr lang="en-US" sz="2000" dirty="0"/>
              <a:t>remove a constraint, double‐click on the task you want to remove the </a:t>
            </a:r>
            <a:r>
              <a:rPr lang="en-US" sz="2000" dirty="0" smtClean="0"/>
              <a:t>constraint from</a:t>
            </a:r>
            <a:r>
              <a:rPr lang="en-US" sz="2000" dirty="0"/>
              <a:t>. In the Task Information dialog box, click the Advanced tab. In the </a:t>
            </a:r>
            <a:r>
              <a:rPr lang="en-US" sz="2000" dirty="0" smtClean="0"/>
              <a:t>Constraint Type </a:t>
            </a:r>
            <a:r>
              <a:rPr lang="en-US" sz="2000" dirty="0"/>
              <a:t>box, select As Soon As Possible (if scheduling from the start date) or As Late </a:t>
            </a:r>
            <a:r>
              <a:rPr lang="en-US" sz="2000" dirty="0" smtClean="0"/>
              <a:t>As Possible </a:t>
            </a:r>
            <a:r>
              <a:rPr lang="en-US" sz="2000" dirty="0"/>
              <a:t>(if scheduling from the finish date).</a:t>
            </a:r>
          </a:p>
          <a:p>
            <a:pPr lvl="0"/>
            <a:r>
              <a:rPr lang="en-US" sz="2000" dirty="0" smtClean="0"/>
              <a:t>If </a:t>
            </a:r>
            <a:r>
              <a:rPr lang="en-US" sz="2000" dirty="0"/>
              <a:t>you try to apply inflexible or semi‐flexible constraints to tasks in addition to </a:t>
            </a:r>
            <a:r>
              <a:rPr lang="en-US" sz="2000" dirty="0" smtClean="0"/>
              <a:t>task links</a:t>
            </a:r>
            <a:r>
              <a:rPr lang="en-US" sz="2000" dirty="0"/>
              <a:t>, you might create what is known as </a:t>
            </a:r>
            <a:r>
              <a:rPr lang="en-US" sz="2000" b="1" i="1" dirty="0"/>
              <a:t>negative float</a:t>
            </a:r>
            <a:r>
              <a:rPr lang="en-US" sz="2000" dirty="0"/>
              <a:t>—or </a:t>
            </a:r>
            <a:r>
              <a:rPr lang="en-US" sz="2000" b="1" i="1" dirty="0"/>
              <a:t>negative </a:t>
            </a:r>
            <a:r>
              <a:rPr lang="en-US" sz="2000" b="1" i="1" dirty="0" smtClean="0"/>
              <a:t>slack</a:t>
            </a:r>
            <a:r>
              <a:rPr lang="en-US" sz="2000" dirty="0" smtClean="0"/>
              <a:t>—the amount </a:t>
            </a:r>
            <a:r>
              <a:rPr lang="en-US" sz="2000" dirty="0"/>
              <a:t>of time that tasks overlap due to a conflict between task relationships </a:t>
            </a:r>
            <a:r>
              <a:rPr lang="en-US" sz="2000" dirty="0" smtClean="0"/>
              <a:t>and constraints</a:t>
            </a:r>
            <a:r>
              <a:rPr lang="en-US" sz="2000" dirty="0"/>
              <a:t>. </a:t>
            </a:r>
            <a:r>
              <a:rPr lang="en-US" sz="2000" dirty="0" smtClean="0"/>
              <a:t>To </a:t>
            </a:r>
            <a:r>
              <a:rPr lang="en-US" sz="2000" dirty="0"/>
              <a:t>set Microsoft Project to honor relationships over constraints</a:t>
            </a:r>
            <a:r>
              <a:rPr lang="en-US" sz="2000" dirty="0" smtClean="0"/>
              <a:t>, select </a:t>
            </a:r>
            <a:r>
              <a:rPr lang="en-US" sz="2000" dirty="0"/>
              <a:t>the File tab, click Options, and then click the Schedule option. Under </a:t>
            </a:r>
            <a:r>
              <a:rPr lang="en-US" sz="2000" dirty="0" smtClean="0"/>
              <a:t>Schedule Options </a:t>
            </a:r>
            <a:r>
              <a:rPr lang="en-US" sz="2000" dirty="0"/>
              <a:t>for this project, clear the Tasks will always honor their constraint </a:t>
            </a:r>
            <a:r>
              <a:rPr lang="en-US" sz="2000" dirty="0" smtClean="0"/>
              <a:t>dates check </a:t>
            </a:r>
            <a:r>
              <a:rPr lang="en-US" sz="2000" dirty="0"/>
              <a:t>box</a:t>
            </a:r>
            <a:r>
              <a:rPr lang="en-US" sz="2000" dirty="0" smtClean="0"/>
              <a:t>.</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45</a:t>
            </a:fld>
            <a:endParaRPr lang="en-US" dirty="0"/>
          </a:p>
        </p:txBody>
      </p:sp>
    </p:spTree>
    <p:extLst>
      <p:ext uri="{BB962C8B-B14F-4D97-AF65-F5344CB8AC3E}">
        <p14:creationId xmlns:p14="http://schemas.microsoft.com/office/powerpoint/2010/main" val="6067861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Applying a Constraint to a Task</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marL="0" lvl="0" indent="0">
              <a:buNone/>
            </a:pPr>
            <a:r>
              <a:rPr lang="en-US" sz="2000" dirty="0"/>
              <a:t>Keep the following points in mind when setting constraints for </a:t>
            </a:r>
            <a:r>
              <a:rPr lang="en-US" sz="2000" dirty="0" smtClean="0"/>
              <a:t>tasks (continued):</a:t>
            </a:r>
            <a:endParaRPr lang="en-US" sz="2000" dirty="0"/>
          </a:p>
          <a:p>
            <a:pPr lvl="0"/>
            <a:r>
              <a:rPr lang="en-US" sz="2000" dirty="0" smtClean="0"/>
              <a:t>Some </a:t>
            </a:r>
            <a:r>
              <a:rPr lang="en-US" sz="2000" dirty="0"/>
              <a:t>constraint behaviors change if you must schedule a project from a finish </a:t>
            </a:r>
            <a:r>
              <a:rPr lang="en-US" sz="2000" dirty="0" smtClean="0"/>
              <a:t>date rather </a:t>
            </a:r>
            <a:r>
              <a:rPr lang="en-US" sz="2000" dirty="0"/>
              <a:t>than a start date. For instance, the ALAP constraint type becomes the </a:t>
            </a:r>
            <a:r>
              <a:rPr lang="en-US" sz="2000" dirty="0" smtClean="0"/>
              <a:t>default for </a:t>
            </a:r>
            <a:r>
              <a:rPr lang="en-US" sz="2000" dirty="0"/>
              <a:t>new tasks, rather than ASAP. Pay close attention to the constraints you apply </a:t>
            </a:r>
            <a:r>
              <a:rPr lang="en-US" sz="2000" dirty="0" smtClean="0"/>
              <a:t>in this </a:t>
            </a:r>
            <a:r>
              <a:rPr lang="en-US" sz="2000" dirty="0"/>
              <a:t>case to make sure the results are what you expected.</a:t>
            </a:r>
          </a:p>
          <a:p>
            <a:pPr lvl="0"/>
            <a:r>
              <a:rPr lang="en-US" sz="2000" dirty="0" smtClean="0"/>
              <a:t>It </a:t>
            </a:r>
            <a:r>
              <a:rPr lang="en-US" sz="2000" dirty="0"/>
              <a:t>is considered a best practice to insert a note on any task that has a </a:t>
            </a:r>
            <a:r>
              <a:rPr lang="en-US" sz="2000" dirty="0" smtClean="0"/>
              <a:t>constraint applied</a:t>
            </a:r>
            <a:r>
              <a:rPr lang="en-US" sz="2000" dirty="0"/>
              <a:t>. The reasoning for this is simple—communication. By entering a note, </a:t>
            </a:r>
            <a:r>
              <a:rPr lang="en-US" sz="2000" dirty="0" smtClean="0"/>
              <a:t>anyone who </a:t>
            </a:r>
            <a:r>
              <a:rPr lang="en-US" sz="2000" dirty="0"/>
              <a:t>views the schedule will see why a constraint is applied. In Lesson 1, you </a:t>
            </a:r>
            <a:r>
              <a:rPr lang="en-US" sz="2000" dirty="0" smtClean="0"/>
              <a:t>learned how </a:t>
            </a:r>
            <a:r>
              <a:rPr lang="en-US" sz="2000" dirty="0"/>
              <a:t>to insert a note on a task.</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46</a:t>
            </a:fld>
            <a:endParaRPr lang="en-US" dirty="0"/>
          </a:p>
        </p:txBody>
      </p:sp>
    </p:spTree>
    <p:extLst>
      <p:ext uri="{BB962C8B-B14F-4D97-AF65-F5344CB8AC3E}">
        <p14:creationId xmlns:p14="http://schemas.microsoft.com/office/powerpoint/2010/main" val="19950591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Apply a Start No Earlier Than Constraint to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you created in the </a:t>
            </a:r>
            <a:r>
              <a:rPr lang="en-US" sz="2000" dirty="0"/>
              <a:t>previous exercise.</a:t>
            </a:r>
            <a:endParaRPr lang="en-US" sz="2000" dirty="0"/>
          </a:p>
          <a:p>
            <a:pPr marL="457200" indent="-457200">
              <a:buFont typeface="+mj-lt"/>
              <a:buAutoNum type="arabicPeriod"/>
            </a:pPr>
            <a:r>
              <a:rPr lang="en-US" sz="2000" dirty="0"/>
              <a:t>Press the F5 key. In the ID box, key 38 and press Enter. This task </a:t>
            </a:r>
            <a:r>
              <a:rPr lang="en-US" sz="2000" dirty="0" smtClean="0"/>
              <a:t>represents the </a:t>
            </a:r>
            <a:r>
              <a:rPr lang="en-US" sz="2000" dirty="0"/>
              <a:t>testing of the remote drone and the testing field will not be available </a:t>
            </a:r>
            <a:r>
              <a:rPr lang="en-US" sz="2000" dirty="0" smtClean="0"/>
              <a:t>until March </a:t>
            </a:r>
            <a:r>
              <a:rPr lang="en-US" sz="2000" dirty="0"/>
              <a:t>18, 2019.</a:t>
            </a:r>
          </a:p>
          <a:p>
            <a:pPr marL="457200" indent="-457200">
              <a:buFont typeface="+mj-lt"/>
              <a:buAutoNum type="arabicPeriod"/>
            </a:pPr>
            <a:r>
              <a:rPr lang="en-US" sz="2000" dirty="0" smtClean="0"/>
              <a:t>Double‐click </a:t>
            </a:r>
            <a:r>
              <a:rPr lang="en-US" sz="2000" dirty="0"/>
              <a:t>on task 38. The Task Information dialog box appears.</a:t>
            </a:r>
          </a:p>
          <a:p>
            <a:pPr marL="457200" indent="-457200">
              <a:buFont typeface="+mj-lt"/>
              <a:buAutoNum type="arabicPeriod"/>
            </a:pPr>
            <a:r>
              <a:rPr lang="en-US" sz="2000" dirty="0" smtClean="0"/>
              <a:t>Click </a:t>
            </a:r>
            <a:r>
              <a:rPr lang="en-US" sz="2000" dirty="0"/>
              <a:t>on the Advanced tab. In the Constrain task section, next to Constraint type</a:t>
            </a:r>
            <a:r>
              <a:rPr lang="en-US" sz="2000" dirty="0" smtClean="0"/>
              <a:t>, select </a:t>
            </a:r>
            <a:r>
              <a:rPr lang="en-US" sz="2000" dirty="0"/>
              <a:t>Start No Earlier Than from the drop‐down box.</a:t>
            </a:r>
          </a:p>
          <a:p>
            <a:pPr marL="457200" indent="-457200">
              <a:buFont typeface="+mj-lt"/>
              <a:buAutoNum type="arabicPeriod"/>
            </a:pPr>
            <a:r>
              <a:rPr lang="en-US" sz="2000" dirty="0" smtClean="0"/>
              <a:t>In </a:t>
            </a:r>
            <a:r>
              <a:rPr lang="en-US" sz="2000" dirty="0"/>
              <a:t>the Constraint date box, key 3/18/19. Your screen should look similar </a:t>
            </a:r>
            <a:r>
              <a:rPr lang="en-US" sz="2000" dirty="0" smtClean="0"/>
              <a:t>to 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47</a:t>
            </a:fld>
            <a:endParaRPr lang="en-US" dirty="0"/>
          </a:p>
        </p:txBody>
      </p:sp>
    </p:spTree>
    <p:extLst>
      <p:ext uri="{BB962C8B-B14F-4D97-AF65-F5344CB8AC3E}">
        <p14:creationId xmlns:p14="http://schemas.microsoft.com/office/powerpoint/2010/main" val="3646850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Apply a Start No Earlier Than Constraint to a Task</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smtClean="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5"/>
            </a:pPr>
            <a:r>
              <a:rPr lang="en-US" sz="2000" dirty="0"/>
              <a:t>Click OK. Note the highlighted cells showing the effect of this change. Widen </a:t>
            </a:r>
            <a:r>
              <a:rPr lang="en-US" sz="2000" dirty="0" smtClean="0"/>
              <a:t>the table </a:t>
            </a:r>
            <a:r>
              <a:rPr lang="en-US" sz="2000" dirty="0"/>
              <a:t>as necessary to view the Start and Finish columns</a:t>
            </a:r>
            <a:r>
              <a:rPr lang="en-US" sz="2000" dirty="0" smtClean="0"/>
              <a:t>.</a:t>
            </a:r>
          </a:p>
          <a:p>
            <a:pPr marL="457200" indent="-457200">
              <a:buFont typeface="+mj-lt"/>
              <a:buAutoNum type="arabicPeriod" startAt="5"/>
            </a:pPr>
            <a:r>
              <a:rPr lang="en-US" sz="2000" dirty="0" smtClean="0"/>
              <a:t>SAVE </a:t>
            </a:r>
            <a:r>
              <a:rPr lang="en-US" sz="2000" dirty="0"/>
              <a:t>the project schedule.</a:t>
            </a:r>
          </a:p>
          <a:p>
            <a:r>
              <a:rPr lang="en-US" sz="2000" dirty="0"/>
              <a:t>PAUSE. LEAVE the project schedule open </a:t>
            </a:r>
            <a:r>
              <a:rPr lang="en-US" sz="2000" dirty="0" smtClean="0"/>
              <a:t>for the </a:t>
            </a:r>
            <a:r>
              <a:rPr lang="en-US" sz="2000" dirty="0"/>
              <a:t>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48</a:t>
            </a:fld>
            <a:endParaRPr lang="en-US" dirty="0"/>
          </a:p>
        </p:txBody>
      </p:sp>
      <p:pic>
        <p:nvPicPr>
          <p:cNvPr id="4" name="Picture 3"/>
          <p:cNvPicPr>
            <a:picLocks noChangeAspect="1"/>
          </p:cNvPicPr>
          <p:nvPr/>
        </p:nvPicPr>
        <p:blipFill>
          <a:blip r:embed="rId3"/>
          <a:stretch>
            <a:fillRect/>
          </a:stretch>
        </p:blipFill>
        <p:spPr>
          <a:xfrm>
            <a:off x="2663843" y="1600200"/>
            <a:ext cx="3816315" cy="2667000"/>
          </a:xfrm>
          <a:prstGeom prst="rect">
            <a:avLst/>
          </a:prstGeom>
        </p:spPr>
      </p:pic>
    </p:spTree>
    <p:extLst>
      <p:ext uri="{BB962C8B-B14F-4D97-AF65-F5344CB8AC3E}">
        <p14:creationId xmlns:p14="http://schemas.microsoft.com/office/powerpoint/2010/main" val="3500984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Using the Task Inspector</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Another feature in Microsoft Project 2016 that is helpful in reviewing constraints</a:t>
            </a:r>
            <a:r>
              <a:rPr lang="en-US" sz="2000" dirty="0" smtClean="0"/>
              <a:t>, assignments</a:t>
            </a:r>
            <a:r>
              <a:rPr lang="en-US" sz="2000" dirty="0"/>
              <a:t>, and dependencies is the </a:t>
            </a:r>
            <a:r>
              <a:rPr lang="en-US" sz="2000" b="1" i="1" dirty="0"/>
              <a:t>Task Inspector</a:t>
            </a:r>
            <a:r>
              <a:rPr lang="en-US" sz="2000" dirty="0" smtClean="0"/>
              <a:t>.</a:t>
            </a:r>
          </a:p>
          <a:p>
            <a:pPr lvl="0"/>
            <a:r>
              <a:rPr lang="en-US" sz="2000" dirty="0" smtClean="0"/>
              <a:t>The </a:t>
            </a:r>
            <a:r>
              <a:rPr lang="en-US" sz="2000" dirty="0"/>
              <a:t>Task Inspector looks at the </a:t>
            </a:r>
            <a:r>
              <a:rPr lang="en-US" sz="2000" dirty="0" smtClean="0"/>
              <a:t>task drivers </a:t>
            </a:r>
            <a:r>
              <a:rPr lang="en-US" sz="2000" dirty="0"/>
              <a:t>and shows the factors that drive a task’s start times and helps you backtrack </a:t>
            </a:r>
            <a:r>
              <a:rPr lang="en-US" sz="2000" dirty="0" smtClean="0"/>
              <a:t>to analyze </a:t>
            </a:r>
            <a:r>
              <a:rPr lang="en-US" sz="2000" dirty="0"/>
              <a:t>the </a:t>
            </a:r>
            <a:r>
              <a:rPr lang="en-US" sz="2000" dirty="0" smtClean="0"/>
              <a:t>constraints.</a:t>
            </a:r>
          </a:p>
          <a:p>
            <a:pPr lvl="0"/>
            <a:r>
              <a:rPr lang="en-US" sz="2000" dirty="0"/>
              <a:t>You can use the Task Inspector to determine the factor(s) driving the start date of a task </a:t>
            </a:r>
            <a:r>
              <a:rPr lang="en-US" sz="2000" dirty="0" smtClean="0"/>
              <a:t>or follow </a:t>
            </a:r>
            <a:r>
              <a:rPr lang="en-US" sz="2000" dirty="0"/>
              <a:t>a chain of factors to find the cause of a delay you are tracking</a:t>
            </a:r>
            <a:r>
              <a:rPr lang="en-US" sz="2000" dirty="0" smtClean="0"/>
              <a:t>.</a:t>
            </a:r>
          </a:p>
          <a:p>
            <a:pPr lvl="0"/>
            <a:r>
              <a:rPr lang="en-US" sz="2000" dirty="0" smtClean="0"/>
              <a:t>You </a:t>
            </a:r>
            <a:r>
              <a:rPr lang="en-US" sz="2000" dirty="0"/>
              <a:t>can access </a:t>
            </a:r>
            <a:r>
              <a:rPr lang="en-US" sz="2000" dirty="0" smtClean="0"/>
              <a:t>Task Inspector </a:t>
            </a:r>
            <a:r>
              <a:rPr lang="en-US" sz="2000" dirty="0"/>
              <a:t>by clicking on the Task ribbon and then clicking on Inspect in the Tasks group. </a:t>
            </a:r>
            <a:r>
              <a:rPr lang="en-US" sz="2000" dirty="0" smtClean="0"/>
              <a:t>The Task </a:t>
            </a:r>
            <a:r>
              <a:rPr lang="en-US" sz="2000" dirty="0"/>
              <a:t>Inspector pane will appear on the left side of your screen</a:t>
            </a:r>
            <a:r>
              <a:rPr lang="en-US" sz="2000" dirty="0" smtClean="0"/>
              <a:t>.</a:t>
            </a:r>
          </a:p>
          <a:p>
            <a:pPr lvl="0"/>
            <a:r>
              <a:rPr lang="en-US" sz="2000" dirty="0" smtClean="0"/>
              <a:t>The figure that appears on the next slide </a:t>
            </a:r>
            <a:r>
              <a:rPr lang="en-US" sz="2000" dirty="0"/>
              <a:t>shows the </a:t>
            </a:r>
            <a:r>
              <a:rPr lang="en-US" sz="2000" dirty="0" smtClean="0"/>
              <a:t>Task Inspector </a:t>
            </a:r>
            <a:r>
              <a:rPr lang="en-US" sz="2000" dirty="0"/>
              <a:t>pane activated for task 7.</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49</a:t>
            </a:fld>
            <a:endParaRPr lang="en-US" dirty="0"/>
          </a:p>
        </p:txBody>
      </p:sp>
    </p:spTree>
    <p:extLst>
      <p:ext uri="{BB962C8B-B14F-4D97-AF65-F5344CB8AC3E}">
        <p14:creationId xmlns:p14="http://schemas.microsoft.com/office/powerpoint/2010/main" val="1697361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b="0" i="0" u="none" strike="noStrike" baseline="0" dirty="0" smtClean="0">
                <a:solidFill>
                  <a:srgbClr val="0072C6"/>
                </a:solidFill>
                <a:latin typeface="Segoe"/>
                <a:ea typeface="ＭＳ ゴシック"/>
              </a:rPr>
              <a:t>Applying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a:t>When you set up resources in your project schedule, Microsoft Project created a </a:t>
            </a:r>
            <a:r>
              <a:rPr lang="en-US" dirty="0" smtClean="0"/>
              <a:t>specific calendar </a:t>
            </a:r>
            <a:r>
              <a:rPr lang="en-US" dirty="0"/>
              <a:t>for each work resource. Each resource calendar is based on another calendar, </a:t>
            </a:r>
            <a:r>
              <a:rPr lang="en-US" dirty="0" smtClean="0"/>
              <a:t>usually the </a:t>
            </a:r>
            <a:r>
              <a:rPr lang="en-US" dirty="0"/>
              <a:t>project </a:t>
            </a:r>
            <a:r>
              <a:rPr lang="en-US" dirty="0" smtClean="0"/>
              <a:t>calendar.</a:t>
            </a:r>
          </a:p>
          <a:p>
            <a:pPr lvl="0"/>
            <a:r>
              <a:rPr lang="en-US" dirty="0" smtClean="0"/>
              <a:t>Sometimes</a:t>
            </a:r>
            <a:r>
              <a:rPr lang="en-US" dirty="0"/>
              <a:t>, you need a specific task to occur at a time that is </a:t>
            </a:r>
            <a:r>
              <a:rPr lang="en-US" dirty="0" smtClean="0"/>
              <a:t>outside the </a:t>
            </a:r>
            <a:r>
              <a:rPr lang="en-US" dirty="0"/>
              <a:t>project calendar’s working time (such as overnight or on a weekend</a:t>
            </a:r>
            <a:r>
              <a:rPr lang="en-US" dirty="0" smtClean="0"/>
              <a:t>).</a:t>
            </a:r>
          </a:p>
          <a:p>
            <a:pPr lvl="0"/>
            <a:r>
              <a:rPr lang="en-US" dirty="0" smtClean="0"/>
              <a:t>To </a:t>
            </a:r>
            <a:r>
              <a:rPr lang="en-US" dirty="0"/>
              <a:t>do this, you </a:t>
            </a:r>
            <a:r>
              <a:rPr lang="en-US" dirty="0" smtClean="0"/>
              <a:t>can assign </a:t>
            </a:r>
            <a:r>
              <a:rPr lang="en-US" dirty="0"/>
              <a:t>a task calendar to this task. You can use one of Project’s base calendars, or you </a:t>
            </a:r>
            <a:r>
              <a:rPr lang="en-US" dirty="0" smtClean="0"/>
              <a:t>can create </a:t>
            </a:r>
            <a:r>
              <a:rPr lang="en-US" dirty="0"/>
              <a:t>a new base calendar that fits your task requirements.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a:t>
            </a:fld>
            <a:endParaRPr lang="en-US" dirty="0"/>
          </a:p>
        </p:txBody>
      </p:sp>
    </p:spTree>
    <p:extLst>
      <p:ext uri="{BB962C8B-B14F-4D97-AF65-F5344CB8AC3E}">
        <p14:creationId xmlns:p14="http://schemas.microsoft.com/office/powerpoint/2010/main" val="3476277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Using the Task Inspector</a:t>
            </a:r>
            <a:endParaRPr lang="en-US" dirty="0">
              <a:effectLst/>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50</a:t>
            </a:fld>
            <a:endParaRPr lang="en-US" dirty="0"/>
          </a:p>
        </p:txBody>
      </p:sp>
      <p:pic>
        <p:nvPicPr>
          <p:cNvPr id="8" name="Picture 7"/>
          <p:cNvPicPr>
            <a:picLocks noChangeAspect="1"/>
          </p:cNvPicPr>
          <p:nvPr/>
        </p:nvPicPr>
        <p:blipFill>
          <a:blip r:embed="rId3"/>
          <a:stretch>
            <a:fillRect/>
          </a:stretch>
        </p:blipFill>
        <p:spPr>
          <a:xfrm>
            <a:off x="1874520" y="1536129"/>
            <a:ext cx="5394960" cy="4544567"/>
          </a:xfrm>
          <a:prstGeom prst="rect">
            <a:avLst/>
          </a:prstGeom>
        </p:spPr>
      </p:pic>
    </p:spTree>
    <p:extLst>
      <p:ext uri="{BB962C8B-B14F-4D97-AF65-F5344CB8AC3E}">
        <p14:creationId xmlns:p14="http://schemas.microsoft.com/office/powerpoint/2010/main" val="26453141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Reviewing the Project’s Critical Path</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In every project, there is a series of tasks, known as the </a:t>
            </a:r>
            <a:r>
              <a:rPr lang="en-US" sz="2000" b="1" i="1" dirty="0"/>
              <a:t>critical path</a:t>
            </a:r>
            <a:r>
              <a:rPr lang="en-US" sz="2000" dirty="0"/>
              <a:t>, that directly affect </a:t>
            </a:r>
            <a:r>
              <a:rPr lang="en-US" sz="2000" dirty="0" smtClean="0"/>
              <a:t>the finish </a:t>
            </a:r>
            <a:r>
              <a:rPr lang="en-US" sz="2000" dirty="0"/>
              <a:t>date of the project. If any one of these tasks is delayed, either at the start or </a:t>
            </a:r>
            <a:r>
              <a:rPr lang="en-US" sz="2000" dirty="0" smtClean="0"/>
              <a:t>completion of</a:t>
            </a:r>
            <a:r>
              <a:rPr lang="en-US" sz="2000" dirty="0"/>
              <a:t>, the finish date of the project will be delayed</a:t>
            </a:r>
            <a:r>
              <a:rPr lang="en-US" sz="2000" dirty="0" smtClean="0"/>
              <a:t>.</a:t>
            </a:r>
          </a:p>
          <a:p>
            <a:pPr lvl="0"/>
            <a:r>
              <a:rPr lang="en-US" sz="2000" dirty="0"/>
              <a:t>The term </a:t>
            </a:r>
            <a:r>
              <a:rPr lang="en-US" sz="2000" i="1" dirty="0"/>
              <a:t>critical</a:t>
            </a:r>
            <a:r>
              <a:rPr lang="en-US" sz="2000" dirty="0"/>
              <a:t> refers not to the importance of the tasks in the critical path, but rather </a:t>
            </a:r>
            <a:r>
              <a:rPr lang="en-US" sz="2000" dirty="0" smtClean="0"/>
              <a:t>to the </a:t>
            </a:r>
            <a:r>
              <a:rPr lang="en-US" sz="2000" dirty="0"/>
              <a:t>impact that the scheduling of these tasks has on the finish date of the project</a:t>
            </a:r>
            <a:r>
              <a:rPr lang="en-US" sz="2000" dirty="0" smtClean="0"/>
              <a:t>.</a:t>
            </a:r>
          </a:p>
          <a:p>
            <a:pPr lvl="0"/>
            <a:r>
              <a:rPr lang="en-US" sz="2000" dirty="0" smtClean="0"/>
              <a:t>One </a:t>
            </a:r>
            <a:r>
              <a:rPr lang="en-US" sz="2000" dirty="0"/>
              <a:t>of </a:t>
            </a:r>
            <a:r>
              <a:rPr lang="en-US" sz="2000" dirty="0" smtClean="0"/>
              <a:t>the best </a:t>
            </a:r>
            <a:r>
              <a:rPr lang="en-US" sz="2000" dirty="0"/>
              <a:t>ways to shorten the overall duration of a project is to shorten its critical path. </a:t>
            </a:r>
            <a:r>
              <a:rPr lang="en-US" sz="2000" dirty="0" smtClean="0"/>
              <a:t>In Project </a:t>
            </a:r>
            <a:r>
              <a:rPr lang="en-US" sz="2000" dirty="0"/>
              <a:t>2016, you can review your project’s critical path, including any existing </a:t>
            </a:r>
            <a:r>
              <a:rPr lang="en-US" sz="2000" b="1" i="1" dirty="0" smtClean="0"/>
              <a:t>free slack</a:t>
            </a:r>
            <a:r>
              <a:rPr lang="en-US" sz="2000" dirty="0" smtClean="0"/>
              <a:t>—the </a:t>
            </a:r>
            <a:r>
              <a:rPr lang="en-US" sz="2000" dirty="0"/>
              <a:t>amount of time a task can be delayed before it will delay another task</a:t>
            </a:r>
            <a:r>
              <a:rPr lang="en-US" sz="2000" dirty="0" smtClean="0"/>
              <a:t>.</a:t>
            </a:r>
          </a:p>
          <a:p>
            <a:pPr lvl="0"/>
            <a:r>
              <a:rPr lang="en-US" sz="2000" dirty="0" smtClean="0"/>
              <a:t>In the next exercise</a:t>
            </a:r>
            <a:r>
              <a:rPr lang="en-US" sz="2000" dirty="0"/>
              <a:t>, you will review your project’s critical path.</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51</a:t>
            </a:fld>
            <a:endParaRPr lang="en-US" dirty="0"/>
          </a:p>
        </p:txBody>
      </p:sp>
    </p:spTree>
    <p:extLst>
      <p:ext uri="{BB962C8B-B14F-4D97-AF65-F5344CB8AC3E}">
        <p14:creationId xmlns:p14="http://schemas.microsoft.com/office/powerpoint/2010/main" val="7365872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Reviewing the Project’s Critical Path</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To fully understand the critical path concept, there are a few other terms with which you </a:t>
            </a:r>
            <a:r>
              <a:rPr lang="en-US" sz="2000" dirty="0" smtClean="0"/>
              <a:t>need to </a:t>
            </a:r>
            <a:r>
              <a:rPr lang="en-US" sz="2000" dirty="0"/>
              <a:t>become familiar. Microsoft Project uses the term slack for the term float</a:t>
            </a:r>
            <a:r>
              <a:rPr lang="en-US" sz="2000" dirty="0" smtClean="0"/>
              <a:t>.</a:t>
            </a:r>
          </a:p>
          <a:p>
            <a:pPr lvl="0"/>
            <a:r>
              <a:rPr lang="en-US" sz="2000" b="1" i="1" dirty="0" smtClean="0"/>
              <a:t>Float</a:t>
            </a:r>
            <a:r>
              <a:rPr lang="en-US" sz="2000" dirty="0" smtClean="0"/>
              <a:t> </a:t>
            </a:r>
            <a:r>
              <a:rPr lang="en-US" sz="2000" dirty="0"/>
              <a:t>(or </a:t>
            </a:r>
            <a:r>
              <a:rPr lang="en-US" sz="2000" b="1" i="1" dirty="0"/>
              <a:t>slack</a:t>
            </a:r>
            <a:r>
              <a:rPr lang="en-US" sz="2000" dirty="0"/>
              <a:t>) </a:t>
            </a:r>
            <a:r>
              <a:rPr lang="en-US" sz="2000" dirty="0" smtClean="0"/>
              <a:t>is the </a:t>
            </a:r>
            <a:r>
              <a:rPr lang="en-US" sz="2000" dirty="0"/>
              <a:t>amount of time a task can be delayed without causing a delay to another task or the </a:t>
            </a:r>
            <a:r>
              <a:rPr lang="en-US" sz="2000" dirty="0" smtClean="0"/>
              <a:t>overall project.</a:t>
            </a:r>
          </a:p>
          <a:p>
            <a:pPr lvl="0"/>
            <a:r>
              <a:rPr lang="en-US" sz="2000" b="1" i="1" dirty="0" smtClean="0"/>
              <a:t>Free </a:t>
            </a:r>
            <a:r>
              <a:rPr lang="en-US" sz="2000" b="1" i="1" dirty="0"/>
              <a:t>Float</a:t>
            </a:r>
            <a:r>
              <a:rPr lang="en-US" sz="2000" dirty="0"/>
              <a:t> (or </a:t>
            </a:r>
            <a:r>
              <a:rPr lang="en-US" sz="2000" b="1" i="1" dirty="0"/>
              <a:t>free slack</a:t>
            </a:r>
            <a:r>
              <a:rPr lang="en-US" sz="2000" dirty="0"/>
              <a:t>) is the amount of time a task can be delayed before it </a:t>
            </a:r>
            <a:r>
              <a:rPr lang="en-US" sz="2000" dirty="0" smtClean="0"/>
              <a:t>will delay </a:t>
            </a:r>
            <a:r>
              <a:rPr lang="en-US" sz="2000" dirty="0"/>
              <a:t>another task</a:t>
            </a:r>
            <a:r>
              <a:rPr lang="en-US" sz="2000" dirty="0" smtClean="0"/>
              <a:t>.</a:t>
            </a:r>
          </a:p>
          <a:p>
            <a:pPr lvl="0"/>
            <a:r>
              <a:rPr lang="en-US" sz="2000" b="1" i="1" dirty="0" smtClean="0"/>
              <a:t>Total </a:t>
            </a:r>
            <a:r>
              <a:rPr lang="en-US" sz="2000" b="1" i="1" dirty="0"/>
              <a:t>float</a:t>
            </a:r>
            <a:r>
              <a:rPr lang="en-US" sz="2000" dirty="0"/>
              <a:t> (or </a:t>
            </a:r>
            <a:r>
              <a:rPr lang="en-US" sz="2000" b="1" i="1" dirty="0"/>
              <a:t>total slack</a:t>
            </a:r>
            <a:r>
              <a:rPr lang="en-US" sz="2000" dirty="0"/>
              <a:t>) is the amount of time a task can be </a:t>
            </a:r>
            <a:r>
              <a:rPr lang="en-US" sz="2000" dirty="0" smtClean="0"/>
              <a:t>delayed without </a:t>
            </a:r>
            <a:r>
              <a:rPr lang="en-US" sz="2000" dirty="0"/>
              <a:t>delaying the project end date</a:t>
            </a:r>
            <a:r>
              <a:rPr lang="en-US" sz="2000" dirty="0" smtClean="0"/>
              <a:t>.</a:t>
            </a:r>
          </a:p>
          <a:p>
            <a:pPr lvl="0"/>
            <a:r>
              <a:rPr lang="en-US" sz="2000" dirty="0" smtClean="0"/>
              <a:t>A </a:t>
            </a:r>
            <a:r>
              <a:rPr lang="en-US" sz="2000" dirty="0"/>
              <a:t>task is usually considered to be on the critical path </a:t>
            </a:r>
            <a:r>
              <a:rPr lang="en-US" sz="2000" dirty="0" smtClean="0"/>
              <a:t>if its </a:t>
            </a:r>
            <a:r>
              <a:rPr lang="en-US" sz="2000" dirty="0"/>
              <a:t>total float is </a:t>
            </a:r>
            <a:r>
              <a:rPr lang="en-US" sz="2000" dirty="0" smtClean="0"/>
              <a:t>zero. </a:t>
            </a:r>
            <a:r>
              <a:rPr lang="en-US" sz="2000" dirty="0"/>
              <a:t>Conversely, </a:t>
            </a:r>
            <a:r>
              <a:rPr lang="en-US" sz="2000" b="1" i="1" dirty="0" smtClean="0"/>
              <a:t>noncritical tasks</a:t>
            </a:r>
            <a:r>
              <a:rPr lang="en-US" sz="2000" dirty="0" smtClean="0"/>
              <a:t> </a:t>
            </a:r>
            <a:r>
              <a:rPr lang="en-US" sz="2000" dirty="0"/>
              <a:t>have float greater than zero. Their start or finish dates can vary within their </a:t>
            </a:r>
            <a:r>
              <a:rPr lang="en-US" sz="2000" dirty="0" smtClean="0"/>
              <a:t>slack amounts </a:t>
            </a:r>
            <a:r>
              <a:rPr lang="en-US" sz="2000" dirty="0"/>
              <a:t>without affecting the finish date of the project.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52</a:t>
            </a:fld>
            <a:endParaRPr lang="en-US" dirty="0"/>
          </a:p>
        </p:txBody>
      </p:sp>
    </p:spTree>
    <p:extLst>
      <p:ext uri="{BB962C8B-B14F-4D97-AF65-F5344CB8AC3E}">
        <p14:creationId xmlns:p14="http://schemas.microsoft.com/office/powerpoint/2010/main" val="25472312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Review the Project’s Critical Path</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you created in the </a:t>
            </a:r>
            <a:r>
              <a:rPr lang="en-US" sz="2000" dirty="0"/>
              <a:t>previous exercise.</a:t>
            </a:r>
            <a:endParaRPr lang="en-US" sz="2000" dirty="0"/>
          </a:p>
          <a:p>
            <a:pPr marL="457200" indent="-457200">
              <a:buFont typeface="+mj-lt"/>
              <a:buAutoNum type="arabicPeriod"/>
            </a:pPr>
            <a:r>
              <a:rPr lang="en-US" sz="2000" dirty="0"/>
              <a:t>Click the Task tab, and then click the down arrow under the Gantt Chart button</a:t>
            </a:r>
            <a:r>
              <a:rPr lang="en-US" sz="2000" dirty="0" smtClean="0"/>
              <a:t>; the </a:t>
            </a:r>
            <a:r>
              <a:rPr lang="en-US" sz="2000" dirty="0"/>
              <a:t>view list appears. Select More Views.</a:t>
            </a:r>
          </a:p>
          <a:p>
            <a:pPr marL="457200" indent="-457200">
              <a:buFont typeface="+mj-lt"/>
              <a:buAutoNum type="arabicPeriod"/>
            </a:pPr>
            <a:r>
              <a:rPr lang="en-US" sz="2000" dirty="0" smtClean="0"/>
              <a:t>In </a:t>
            </a:r>
            <a:r>
              <a:rPr lang="en-US" sz="2000" dirty="0"/>
              <a:t>the More Views dialog box, locate and select Detail Gantt, and then click </a:t>
            </a:r>
            <a:r>
              <a:rPr lang="en-US" sz="2000" dirty="0" smtClean="0"/>
              <a:t>the Apply </a:t>
            </a:r>
            <a:r>
              <a:rPr lang="en-US" sz="2000" dirty="0"/>
              <a:t>button. The project schedule is displayed in the Detail Gantt view.</a:t>
            </a:r>
          </a:p>
          <a:p>
            <a:pPr marL="457200" indent="-457200">
              <a:buFont typeface="+mj-lt"/>
              <a:buAutoNum type="arabicPeriod"/>
            </a:pPr>
            <a:r>
              <a:rPr lang="en-US" sz="2000" dirty="0" smtClean="0"/>
              <a:t>Click </a:t>
            </a:r>
            <a:r>
              <a:rPr lang="en-US" sz="2000" dirty="0"/>
              <a:t>the View tab. In the Zoom command group, click the Zoom </a:t>
            </a:r>
            <a:r>
              <a:rPr lang="en-US" sz="2000" dirty="0" smtClean="0"/>
              <a:t>Entire Project button.</a:t>
            </a:r>
          </a:p>
          <a:p>
            <a:pPr marL="457200" indent="-457200">
              <a:buFont typeface="+mj-lt"/>
              <a:buAutoNum type="arabicPeriod"/>
            </a:pPr>
            <a:r>
              <a:rPr lang="en-US" sz="2000" dirty="0"/>
              <a:t>Press the F5 key. The Go To dialog box appears. In the ID box, key 30, and </a:t>
            </a:r>
            <a:r>
              <a:rPr lang="en-US" sz="2000" dirty="0" smtClean="0"/>
              <a:t>then click </a:t>
            </a:r>
            <a:r>
              <a:rPr lang="en-US" sz="2000" dirty="0"/>
              <a:t>OK. The view shifts so that the Gantt bar for task 30 is visible. Scroll </a:t>
            </a:r>
            <a:r>
              <a:rPr lang="en-US" sz="2000" dirty="0" smtClean="0"/>
              <a:t>down so </a:t>
            </a:r>
            <a:r>
              <a:rPr lang="en-US" sz="2000" dirty="0"/>
              <a:t>that most of the tasks after task 38 are visible, and you can see more of </a:t>
            </a:r>
            <a:r>
              <a:rPr lang="en-US" sz="2000" dirty="0" smtClean="0"/>
              <a:t>the critical </a:t>
            </a:r>
            <a:r>
              <a:rPr lang="en-US" sz="2000" dirty="0"/>
              <a:t>path. Your screen should 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53</a:t>
            </a:fld>
            <a:endParaRPr lang="en-US" dirty="0"/>
          </a:p>
        </p:txBody>
      </p:sp>
    </p:spTree>
    <p:extLst>
      <p:ext uri="{BB962C8B-B14F-4D97-AF65-F5344CB8AC3E}">
        <p14:creationId xmlns:p14="http://schemas.microsoft.com/office/powerpoint/2010/main" val="1370233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a:effectLst/>
              </a:rPr>
              <a:t>Review the Project’s Critical Path</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533400" y="1524000"/>
            <a:ext cx="8077200" cy="4953000"/>
          </a:xfrm>
        </p:spPr>
        <p:txBody>
          <a:bodyPr/>
          <a:lstStyle/>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smtClean="0"/>
          </a:p>
          <a:p>
            <a:pPr marL="457200" indent="-457200">
              <a:buFont typeface="+mj-lt"/>
              <a:buAutoNum type="arabicPeriod" startAt="6"/>
            </a:pPr>
            <a:endParaRPr lang="en-US" sz="2000" dirty="0" smtClean="0"/>
          </a:p>
          <a:p>
            <a:pPr marL="457200" indent="-457200">
              <a:buFont typeface="+mj-lt"/>
              <a:buAutoNum type="arabicPeriod" startAt="6"/>
            </a:pPr>
            <a:endParaRPr lang="en-US" sz="2000" dirty="0" smtClean="0"/>
          </a:p>
          <a:p>
            <a:pPr marL="457200" indent="-457200">
              <a:buFont typeface="+mj-lt"/>
              <a:buAutoNum type="arabicPeriod" startAt="6"/>
            </a:pPr>
            <a:endParaRPr lang="en-US" sz="2000" dirty="0" smtClean="0"/>
          </a:p>
          <a:p>
            <a:pPr marL="457200" indent="-457200">
              <a:buFont typeface="+mj-lt"/>
              <a:buAutoNum type="arabicPeriod" startAt="6"/>
            </a:pPr>
            <a:endParaRPr lang="en-US" sz="2000" dirty="0"/>
          </a:p>
          <a:p>
            <a:pPr marL="457200" indent="-457200">
              <a:buFont typeface="+mj-lt"/>
              <a:buAutoNum type="arabicPeriod" startAt="6"/>
            </a:pPr>
            <a:endParaRPr lang="en-US" sz="2000" dirty="0"/>
          </a:p>
          <a:p>
            <a:pPr marL="457200" indent="-457200">
              <a:buFont typeface="+mj-lt"/>
              <a:buAutoNum type="arabicPeriod" startAt="5"/>
            </a:pPr>
            <a:r>
              <a:rPr lang="en-US" sz="2000" dirty="0"/>
              <a:t>SAVE the project schedule.</a:t>
            </a:r>
          </a:p>
          <a:p>
            <a:r>
              <a:rPr lang="en-US" sz="2000" dirty="0" smtClean="0"/>
              <a:t>PAUSE</a:t>
            </a:r>
            <a:r>
              <a:rPr lang="en-US" sz="2000" dirty="0"/>
              <a:t>. LEAVE the project schedule open </a:t>
            </a:r>
            <a:r>
              <a:rPr lang="en-US" sz="2000" dirty="0" smtClean="0"/>
              <a:t>for the </a:t>
            </a:r>
            <a:r>
              <a:rPr lang="en-US" sz="2000" dirty="0"/>
              <a:t>next exercise.</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54</a:t>
            </a:fld>
            <a:endParaRPr lang="en-US" dirty="0"/>
          </a:p>
        </p:txBody>
      </p:sp>
      <p:pic>
        <p:nvPicPr>
          <p:cNvPr id="8" name="Picture 7"/>
          <p:cNvPicPr>
            <a:picLocks noChangeAspect="1"/>
          </p:cNvPicPr>
          <p:nvPr/>
        </p:nvPicPr>
        <p:blipFill>
          <a:blip r:embed="rId3"/>
          <a:stretch>
            <a:fillRect/>
          </a:stretch>
        </p:blipFill>
        <p:spPr>
          <a:xfrm>
            <a:off x="1709738" y="1604962"/>
            <a:ext cx="5724525" cy="3648075"/>
          </a:xfrm>
          <a:prstGeom prst="rect">
            <a:avLst/>
          </a:prstGeom>
        </p:spPr>
      </p:pic>
    </p:spTree>
    <p:extLst>
      <p:ext uri="{BB962C8B-B14F-4D97-AF65-F5344CB8AC3E}">
        <p14:creationId xmlns:p14="http://schemas.microsoft.com/office/powerpoint/2010/main" val="22409779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Viewing Resource Allocations Over Time</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a:t>As a project manager, you are responsible for distributing work among the people </a:t>
            </a:r>
            <a:r>
              <a:rPr lang="en-US" dirty="0" smtClean="0"/>
              <a:t>and equipment </a:t>
            </a:r>
            <a:r>
              <a:rPr lang="en-US" dirty="0"/>
              <a:t>resources of the project</a:t>
            </a:r>
            <a:r>
              <a:rPr lang="en-US" dirty="0" smtClean="0"/>
              <a:t>.</a:t>
            </a:r>
          </a:p>
          <a:p>
            <a:pPr lvl="0"/>
            <a:r>
              <a:rPr lang="en-US" b="1" i="1" dirty="0" smtClean="0"/>
              <a:t>Allocation</a:t>
            </a:r>
            <a:r>
              <a:rPr lang="en-US" dirty="0" smtClean="0"/>
              <a:t> </a:t>
            </a:r>
            <a:r>
              <a:rPr lang="en-US" dirty="0"/>
              <a:t>is the portion of a resource’s capacity </a:t>
            </a:r>
            <a:r>
              <a:rPr lang="en-US" dirty="0" smtClean="0"/>
              <a:t>devoted to </a:t>
            </a:r>
            <a:r>
              <a:rPr lang="en-US" dirty="0"/>
              <a:t>work on a specific task</a:t>
            </a:r>
            <a:r>
              <a:rPr lang="en-US" dirty="0" smtClean="0"/>
              <a:t>. Allocation </a:t>
            </a:r>
            <a:r>
              <a:rPr lang="en-US" dirty="0"/>
              <a:t>is how you manage these resources and their </a:t>
            </a:r>
            <a:r>
              <a:rPr lang="en-US" dirty="0" smtClean="0"/>
              <a:t>assignments over </a:t>
            </a:r>
            <a:r>
              <a:rPr lang="en-US" dirty="0"/>
              <a:t>time</a:t>
            </a:r>
            <a:r>
              <a:rPr lang="en-US" dirty="0" smtClean="0"/>
              <a:t>.</a:t>
            </a:r>
          </a:p>
          <a:p>
            <a:r>
              <a:rPr lang="en-US" dirty="0"/>
              <a:t>You need to be able to review each resource’s allocation, identify any problems that </a:t>
            </a:r>
            <a:r>
              <a:rPr lang="en-US" dirty="0" smtClean="0"/>
              <a:t>are evident</a:t>
            </a:r>
            <a:r>
              <a:rPr lang="en-US" dirty="0"/>
              <a:t>, and adjust allocations as needed</a:t>
            </a:r>
            <a:r>
              <a:rPr lang="en-US" dirty="0" smtClean="0"/>
              <a:t>.</a:t>
            </a:r>
          </a:p>
          <a:p>
            <a:r>
              <a:rPr lang="en-US" dirty="0" smtClean="0"/>
              <a:t>In </a:t>
            </a:r>
            <a:r>
              <a:rPr lang="en-US" dirty="0"/>
              <a:t>the following exercise, you will review </a:t>
            </a:r>
            <a:r>
              <a:rPr lang="en-US" dirty="0" smtClean="0"/>
              <a:t>your resources </a:t>
            </a:r>
            <a:r>
              <a:rPr lang="en-US" dirty="0"/>
              <a:t>to identify resource allocation issues.</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55</a:t>
            </a:fld>
            <a:endParaRPr lang="en-US" dirty="0"/>
          </a:p>
        </p:txBody>
      </p:sp>
    </p:spTree>
    <p:extLst>
      <p:ext uri="{BB962C8B-B14F-4D97-AF65-F5344CB8AC3E}">
        <p14:creationId xmlns:p14="http://schemas.microsoft.com/office/powerpoint/2010/main" val="36612483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Reviewing Resource Allocations</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lvl="0"/>
            <a:r>
              <a:rPr lang="en-US" sz="2000" dirty="0"/>
              <a:t>As the project manager, the decisions you make regarding task assignments affect the </a:t>
            </a:r>
            <a:r>
              <a:rPr lang="en-US" sz="2000" dirty="0" smtClean="0"/>
              <a:t>workloads of project resources. </a:t>
            </a:r>
            <a:r>
              <a:rPr lang="en-US" sz="2000" dirty="0"/>
              <a:t>Every resource is </a:t>
            </a:r>
            <a:r>
              <a:rPr lang="en-US" sz="2000" dirty="0" smtClean="0"/>
              <a:t>in </a:t>
            </a:r>
            <a:r>
              <a:rPr lang="en-US" sz="2000" dirty="0"/>
              <a:t>one of three states </a:t>
            </a:r>
            <a:r>
              <a:rPr lang="en-US" sz="2000" dirty="0" smtClean="0"/>
              <a:t>of allocation</a:t>
            </a:r>
            <a:r>
              <a:rPr lang="en-US" sz="2000" dirty="0"/>
              <a:t>:</a:t>
            </a:r>
          </a:p>
          <a:p>
            <a:pPr marL="457200" lvl="0" indent="-457200">
              <a:buFont typeface="+mj-lt"/>
              <a:buAutoNum type="arabicPeriod"/>
            </a:pPr>
            <a:r>
              <a:rPr lang="en-US" sz="2000" b="1" i="1" dirty="0"/>
              <a:t>Underallocated</a:t>
            </a:r>
            <a:r>
              <a:rPr lang="en-US" sz="2000" dirty="0"/>
              <a:t>: The work assigned to a resource is less than the resource’s maximum capacity. A full‐time resource who has only 20 hours of work assigned in a 40‐hour workweek is underallocated.</a:t>
            </a:r>
          </a:p>
          <a:p>
            <a:pPr marL="457200" lvl="0" indent="-457200">
              <a:buFont typeface="+mj-lt"/>
              <a:buAutoNum type="arabicPeriod"/>
            </a:pPr>
            <a:r>
              <a:rPr lang="en-US" sz="2000" b="1" i="1" dirty="0"/>
              <a:t>Fully allocated</a:t>
            </a:r>
            <a:r>
              <a:rPr lang="en-US" sz="2000" dirty="0"/>
              <a:t>: The condition of a resource when the total work of its task assignments is exactly equal to that resource’s work capacity. For example, a full‐time resource assigned to work 40 hours per week is fully allocated.</a:t>
            </a:r>
          </a:p>
          <a:p>
            <a:pPr marL="457200" lvl="0" indent="-457200">
              <a:buFont typeface="+mj-lt"/>
              <a:buAutoNum type="arabicPeriod"/>
            </a:pPr>
            <a:r>
              <a:rPr lang="en-US" sz="2000" b="1" i="1" dirty="0"/>
              <a:t>Overallocated</a:t>
            </a:r>
            <a:r>
              <a:rPr lang="en-US" sz="2000" dirty="0"/>
              <a:t>: The work assigned to a resource is more than the resource’s maximum capacity. A full‐time resource who has 55 hours of work assigned in a 40‐hour workweek is overallocated</a:t>
            </a:r>
            <a:r>
              <a:rPr lang="en-US" sz="2000" dirty="0"/>
              <a: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56</a:t>
            </a:fld>
            <a:endParaRPr lang="en-US" dirty="0"/>
          </a:p>
        </p:txBody>
      </p:sp>
    </p:spTree>
    <p:extLst>
      <p:ext uri="{BB962C8B-B14F-4D97-AF65-F5344CB8AC3E}">
        <p14:creationId xmlns:p14="http://schemas.microsoft.com/office/powerpoint/2010/main" val="20193153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Reviewing Resource Allocations</a:t>
            </a:r>
            <a:endParaRPr lang="en-US" dirty="0">
              <a:effectLst/>
            </a:endParaRPr>
          </a:p>
        </p:txBody>
      </p:sp>
      <p:sp>
        <p:nvSpPr>
          <p:cNvPr id="3" name="Text Placeholder 2"/>
          <p:cNvSpPr>
            <a:spLocks noGrp="1"/>
          </p:cNvSpPr>
          <p:nvPr>
            <p:ph type="body" idx="1"/>
          </p:nvPr>
        </p:nvSpPr>
        <p:spPr>
          <a:xfrm>
            <a:off x="381000" y="1590197"/>
            <a:ext cx="8229600" cy="4505803"/>
          </a:xfrm>
        </p:spPr>
        <p:txBody>
          <a:bodyPr/>
          <a:lstStyle/>
          <a:p>
            <a:pPr marL="0" indent="0">
              <a:buNone/>
            </a:pPr>
            <a:r>
              <a:rPr lang="en-US" dirty="0" smtClean="0"/>
              <a:t>Keep </a:t>
            </a:r>
            <a:r>
              <a:rPr lang="en-US" dirty="0"/>
              <a:t>the following points in mind when reviewing resource allocation:</a:t>
            </a:r>
          </a:p>
          <a:p>
            <a:r>
              <a:rPr lang="en-US" dirty="0" smtClean="0"/>
              <a:t>In </a:t>
            </a:r>
            <a:r>
              <a:rPr lang="en-US" dirty="0"/>
              <a:t>the Resource Usage view, the default table is the Usage table. You can display </a:t>
            </a:r>
            <a:r>
              <a:rPr lang="en-US" dirty="0" smtClean="0"/>
              <a:t>other table </a:t>
            </a:r>
            <a:r>
              <a:rPr lang="en-US" dirty="0"/>
              <a:t>views by clicking the View tab, then clicking Usage in the Table command </a:t>
            </a:r>
            <a:r>
              <a:rPr lang="en-US" dirty="0" smtClean="0"/>
              <a:t>group and </a:t>
            </a:r>
            <a:r>
              <a:rPr lang="en-US" dirty="0"/>
              <a:t>selecting the table you want to display.</a:t>
            </a:r>
          </a:p>
          <a:p>
            <a:r>
              <a:rPr lang="en-US" dirty="0" smtClean="0"/>
              <a:t>Work </a:t>
            </a:r>
            <a:r>
              <a:rPr lang="en-US" dirty="0"/>
              <a:t>values are the default in the time‐scaled grid of the Resource Usage view. </a:t>
            </a:r>
            <a:r>
              <a:rPr lang="en-US" dirty="0" smtClean="0"/>
              <a:t>To display </a:t>
            </a:r>
            <a:r>
              <a:rPr lang="en-US" dirty="0"/>
              <a:t>other assignment values, such as cost, click the Format tab, click Details, </a:t>
            </a:r>
            <a:r>
              <a:rPr lang="en-US" dirty="0" smtClean="0"/>
              <a:t>and then </a:t>
            </a:r>
            <a:r>
              <a:rPr lang="en-US" dirty="0"/>
              <a:t>select the value you want to display.</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57</a:t>
            </a:fld>
            <a:endParaRPr lang="en-US" dirty="0"/>
          </a:p>
        </p:txBody>
      </p:sp>
    </p:spTree>
    <p:extLst>
      <p:ext uri="{BB962C8B-B14F-4D97-AF65-F5344CB8AC3E}">
        <p14:creationId xmlns:p14="http://schemas.microsoft.com/office/powerpoint/2010/main" val="12618110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Resource Allocations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r>
              <a:rPr lang="en-US" sz="2000" dirty="0"/>
              <a:t>GET READY. </a:t>
            </a:r>
            <a:r>
              <a:rPr lang="en-US" sz="2000" dirty="0"/>
              <a:t>USE the project schedule </a:t>
            </a:r>
            <a:r>
              <a:rPr lang="en-US" sz="2000" dirty="0" smtClean="0"/>
              <a:t>you created in the </a:t>
            </a:r>
            <a:r>
              <a:rPr lang="en-US" sz="2000" dirty="0"/>
              <a:t>previous exercise.</a:t>
            </a:r>
            <a:endParaRPr lang="en-US" sz="2000" dirty="0"/>
          </a:p>
          <a:p>
            <a:pPr marL="457200" indent="-457200">
              <a:buFont typeface="+mj-lt"/>
              <a:buAutoNum type="arabicPeriod"/>
            </a:pPr>
            <a:r>
              <a:rPr lang="en-US" sz="2000" dirty="0"/>
              <a:t>On the Task ribbon, in the View group, click the down arrow under the Gantt </a:t>
            </a:r>
            <a:r>
              <a:rPr lang="en-US" sz="2000" dirty="0" smtClean="0"/>
              <a:t>Chart button</a:t>
            </a:r>
            <a:r>
              <a:rPr lang="en-US" sz="2000" dirty="0"/>
              <a:t>. Select More Views.</a:t>
            </a:r>
          </a:p>
          <a:p>
            <a:pPr marL="457200" indent="-457200">
              <a:buFont typeface="+mj-lt"/>
              <a:buAutoNum type="arabicPeriod"/>
            </a:pPr>
            <a:r>
              <a:rPr lang="en-US" sz="2000" dirty="0" smtClean="0"/>
              <a:t>In </a:t>
            </a:r>
            <a:r>
              <a:rPr lang="en-US" sz="2000" dirty="0"/>
              <a:t>the More Views dialog box, locate and select the Resource Allocation view</a:t>
            </a:r>
            <a:r>
              <a:rPr lang="en-US" sz="2000" dirty="0" smtClean="0"/>
              <a:t>. Click </a:t>
            </a:r>
            <a:r>
              <a:rPr lang="en-US" sz="2000" dirty="0"/>
              <a:t>Apply. A split view appears: The Resource Usage view is on the top and </a:t>
            </a:r>
            <a:r>
              <a:rPr lang="en-US" sz="2000" dirty="0" smtClean="0"/>
              <a:t>the Leveling </a:t>
            </a:r>
            <a:r>
              <a:rPr lang="en-US" sz="2000" dirty="0"/>
              <a:t>Gantt Chart view is on the bottom.</a:t>
            </a:r>
          </a:p>
          <a:p>
            <a:pPr marL="457200" indent="-457200">
              <a:buFont typeface="+mj-lt"/>
              <a:buAutoNum type="arabicPeriod"/>
            </a:pPr>
            <a:r>
              <a:rPr lang="en-US" sz="2000" dirty="0" smtClean="0"/>
              <a:t>Click </a:t>
            </a:r>
            <a:r>
              <a:rPr lang="en-US" sz="2000" dirty="0"/>
              <a:t>once on the Resource Name column heading to highlight all cells </a:t>
            </a:r>
            <a:r>
              <a:rPr lang="en-US" sz="2000" dirty="0" smtClean="0"/>
              <a:t>in that </a:t>
            </a:r>
            <a:r>
              <a:rPr lang="en-US" sz="2000" dirty="0"/>
              <a:t>field</a:t>
            </a:r>
            <a:r>
              <a:rPr lang="en-US" sz="2000" dirty="0" smtClean="0"/>
              <a:t>.</a:t>
            </a:r>
          </a:p>
          <a:p>
            <a:pPr marL="457200" indent="-457200">
              <a:buFont typeface="+mj-lt"/>
              <a:buAutoNum type="arabicPeriod"/>
            </a:pPr>
            <a:r>
              <a:rPr lang="en-US" sz="2000" dirty="0"/>
              <a:t>Click the View tab. In the Data group, click the Outline button, and then </a:t>
            </a:r>
            <a:r>
              <a:rPr lang="en-US" sz="2000" dirty="0" smtClean="0"/>
              <a:t>select Hide </a:t>
            </a:r>
            <a:r>
              <a:rPr lang="en-US" sz="2000" dirty="0"/>
              <a:t>Subtasks. Microsoft Project collapses the assignments in the Resource </a:t>
            </a:r>
            <a:r>
              <a:rPr lang="en-US" sz="2000" dirty="0" smtClean="0"/>
              <a:t>Usage view</a:t>
            </a:r>
            <a:r>
              <a:rPr lang="en-US" sz="2000" dirty="0"/>
              <a:t>. Your screen should look similar to </a:t>
            </a:r>
            <a:r>
              <a:rPr lang="en-US" sz="2000" dirty="0" smtClean="0"/>
              <a:t>the figure on the next slide.</a:t>
            </a:r>
            <a:endParaRPr lang="en-US" sz="2000"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58</a:t>
            </a:fld>
            <a:endParaRPr lang="en-US" dirty="0"/>
          </a:p>
        </p:txBody>
      </p:sp>
    </p:spTree>
    <p:extLst>
      <p:ext uri="{BB962C8B-B14F-4D97-AF65-F5344CB8AC3E}">
        <p14:creationId xmlns:p14="http://schemas.microsoft.com/office/powerpoint/2010/main" val="1327217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effectLst/>
              </a:rPr>
              <a:t>Step-by-Step: Explore Resource Allocations</a:t>
            </a:r>
            <a:endParaRPr lang="en-US" sz="2900" dirty="0">
              <a:effectLst/>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59</a:t>
            </a:fld>
            <a:endParaRPr lang="en-US" dirty="0"/>
          </a:p>
        </p:txBody>
      </p:sp>
      <p:pic>
        <p:nvPicPr>
          <p:cNvPr id="3" name="Picture 2"/>
          <p:cNvPicPr>
            <a:picLocks noChangeAspect="1"/>
          </p:cNvPicPr>
          <p:nvPr/>
        </p:nvPicPr>
        <p:blipFill>
          <a:blip r:embed="rId3"/>
          <a:stretch>
            <a:fillRect/>
          </a:stretch>
        </p:blipFill>
        <p:spPr>
          <a:xfrm>
            <a:off x="2100263" y="1697037"/>
            <a:ext cx="4943475" cy="4248150"/>
          </a:xfrm>
          <a:prstGeom prst="rect">
            <a:avLst/>
          </a:prstGeom>
        </p:spPr>
      </p:pic>
    </p:spTree>
    <p:extLst>
      <p:ext uri="{BB962C8B-B14F-4D97-AF65-F5344CB8AC3E}">
        <p14:creationId xmlns:p14="http://schemas.microsoft.com/office/powerpoint/2010/main" val="65724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b="0" i="0" u="none" strike="noStrike" baseline="0" dirty="0" smtClean="0">
                <a:solidFill>
                  <a:srgbClr val="0072C6"/>
                </a:solidFill>
                <a:latin typeface="Segoe"/>
                <a:ea typeface="ＭＳ ゴシック"/>
              </a:rPr>
              <a:t>Assigning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381000" y="1590197"/>
            <a:ext cx="8229600" cy="4505803"/>
          </a:xfrm>
        </p:spPr>
        <p:txBody>
          <a:bodyPr/>
          <a:lstStyle/>
          <a:p>
            <a:pPr lvl="0"/>
            <a:r>
              <a:rPr lang="en-US" dirty="0"/>
              <a:t>A </a:t>
            </a:r>
            <a:r>
              <a:rPr lang="en-US" b="1" i="1" dirty="0"/>
              <a:t>task calendar</a:t>
            </a:r>
            <a:r>
              <a:rPr lang="en-US" dirty="0"/>
              <a:t> is a base calendar used by a single task for scheduling. It defines </a:t>
            </a:r>
            <a:r>
              <a:rPr lang="en-US" dirty="0" smtClean="0"/>
              <a:t>working and </a:t>
            </a:r>
            <a:r>
              <a:rPr lang="en-US" dirty="0"/>
              <a:t>nonworking times for a task, regardless of settings in the project calendar</a:t>
            </a:r>
            <a:r>
              <a:rPr lang="en-US" dirty="0" smtClean="0"/>
              <a:t>.</a:t>
            </a:r>
          </a:p>
          <a:p>
            <a:pPr lvl="0"/>
            <a:r>
              <a:rPr lang="en-US" dirty="0" smtClean="0"/>
              <a:t>Task calendars </a:t>
            </a:r>
            <a:r>
              <a:rPr lang="en-US" dirty="0"/>
              <a:t>are often used when a task must run overnight, occur on a specific weekday, </a:t>
            </a:r>
            <a:r>
              <a:rPr lang="en-US" dirty="0" smtClean="0"/>
              <a:t>or occur </a:t>
            </a:r>
            <a:r>
              <a:rPr lang="en-US" dirty="0"/>
              <a:t>over a weekend</a:t>
            </a:r>
            <a:r>
              <a:rPr lang="en-US" dirty="0" smtClean="0"/>
              <a:t>.</a:t>
            </a:r>
          </a:p>
          <a:p>
            <a:pPr lvl="0"/>
            <a:r>
              <a:rPr lang="en-US" dirty="0" smtClean="0"/>
              <a:t>Task </a:t>
            </a:r>
            <a:r>
              <a:rPr lang="en-US" dirty="0"/>
              <a:t>calendars are beneficial when other base calendars—such </a:t>
            </a:r>
            <a:r>
              <a:rPr lang="en-US" dirty="0" smtClean="0"/>
              <a:t>as the </a:t>
            </a:r>
            <a:r>
              <a:rPr lang="en-US" dirty="0"/>
              <a:t>24 Hours or Night Shift—are too broad or too specific for the task requirements</a:t>
            </a:r>
            <a:r>
              <a:rPr lang="en-US" dirty="0" smtClean="0"/>
              <a:t>.</a:t>
            </a:r>
          </a:p>
          <a:p>
            <a:pPr lvl="0"/>
            <a:r>
              <a:rPr lang="en-US" dirty="0" smtClean="0"/>
              <a:t>In the </a:t>
            </a:r>
            <a:r>
              <a:rPr lang="en-US" dirty="0"/>
              <a:t>following exercise, you will create and assign a task calendar to a task that </a:t>
            </a:r>
            <a:r>
              <a:rPr lang="en-US" dirty="0" smtClean="0"/>
              <a:t>occurs outside </a:t>
            </a:r>
            <a:r>
              <a:rPr lang="en-US" dirty="0"/>
              <a:t>normal working times—an overnight video shoot.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a:t>
            </a:fld>
            <a:endParaRPr lang="en-US" dirty="0"/>
          </a:p>
        </p:txBody>
      </p:sp>
    </p:spTree>
    <p:extLst>
      <p:ext uri="{BB962C8B-B14F-4D97-AF65-F5344CB8AC3E}">
        <p14:creationId xmlns:p14="http://schemas.microsoft.com/office/powerpoint/2010/main" val="15533983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Resource Allocations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5"/>
            </a:pPr>
            <a:r>
              <a:rPr lang="en-US" sz="2000" dirty="0"/>
              <a:t>In the Resource Name column, click the task name cell Jamie Reding</a:t>
            </a:r>
            <a:r>
              <a:rPr lang="en-US" sz="2000" dirty="0" smtClean="0"/>
              <a:t>.</a:t>
            </a:r>
          </a:p>
          <a:p>
            <a:pPr marL="457200" indent="-457200">
              <a:buFont typeface="+mj-lt"/>
              <a:buAutoNum type="arabicPeriod" startAt="5"/>
            </a:pPr>
            <a:r>
              <a:rPr lang="en-US" sz="2000" dirty="0"/>
              <a:t>Press the keystroke combination of CTRL + SHIFT + F5. The resources’ total </a:t>
            </a:r>
            <a:r>
              <a:rPr lang="en-US" sz="2000" dirty="0" smtClean="0"/>
              <a:t>work values </a:t>
            </a:r>
            <a:r>
              <a:rPr lang="en-US" sz="2000" dirty="0"/>
              <a:t>over the project timescale appear in the grid on the right. Your </a:t>
            </a:r>
            <a:r>
              <a:rPr lang="en-US" sz="2000" dirty="0" smtClean="0"/>
              <a:t>screen should </a:t>
            </a:r>
            <a:r>
              <a:rPr lang="en-US" sz="2000" dirty="0"/>
              <a:t>look similar to </a:t>
            </a:r>
            <a:r>
              <a:rPr lang="en-US" sz="2000" dirty="0" smtClean="0"/>
              <a:t>the figure on the next slide.</a:t>
            </a:r>
            <a:endParaRPr lang="en-US" sz="2000" dirty="0"/>
          </a:p>
          <a:p>
            <a:pPr marL="457200" indent="0">
              <a:buNone/>
            </a:pPr>
            <a:r>
              <a:rPr lang="en-US" sz="2000" dirty="0"/>
              <a:t>On the left side of the Resource Usage view is the Usage Table, which shows </a:t>
            </a:r>
            <a:r>
              <a:rPr lang="en-US" sz="2000" dirty="0" smtClean="0"/>
              <a:t>the assignments </a:t>
            </a:r>
            <a:r>
              <a:rPr lang="en-US" sz="2000" dirty="0"/>
              <a:t>grouped by resource, the total work assigned to each resource, and </a:t>
            </a:r>
            <a:r>
              <a:rPr lang="en-US" sz="2000" dirty="0" smtClean="0"/>
              <a:t>the work </a:t>
            </a:r>
            <a:r>
              <a:rPr lang="en-US" sz="2000" dirty="0"/>
              <a:t>for each assignment. The outline format can be expanded and collapsed. </a:t>
            </a:r>
            <a:r>
              <a:rPr lang="en-US" sz="2000" dirty="0" smtClean="0"/>
              <a:t>The right </a:t>
            </a:r>
            <a:r>
              <a:rPr lang="en-US" sz="2000" dirty="0"/>
              <a:t>side of the view contains assignment details (default setting is work) </a:t>
            </a:r>
            <a:r>
              <a:rPr lang="en-US" sz="2000" dirty="0" smtClean="0"/>
              <a:t>displayed on </a:t>
            </a:r>
            <a:r>
              <a:rPr lang="en-US" sz="2000" dirty="0"/>
              <a:t>a timescale.</a:t>
            </a: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60</a:t>
            </a:fld>
            <a:endParaRPr lang="en-US" dirty="0"/>
          </a:p>
        </p:txBody>
      </p:sp>
    </p:spTree>
    <p:extLst>
      <p:ext uri="{BB962C8B-B14F-4D97-AF65-F5344CB8AC3E}">
        <p14:creationId xmlns:p14="http://schemas.microsoft.com/office/powerpoint/2010/main" val="38828011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effectLst/>
              </a:rPr>
              <a:t>Step-by-Step: Explore Resource Allocations</a:t>
            </a:r>
            <a:endParaRPr lang="en-US" sz="2900" dirty="0">
              <a:effectLst/>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61</a:t>
            </a:fld>
            <a:endParaRPr lang="en-US" dirty="0"/>
          </a:p>
        </p:txBody>
      </p:sp>
      <p:pic>
        <p:nvPicPr>
          <p:cNvPr id="4" name="Picture 3"/>
          <p:cNvPicPr>
            <a:picLocks noChangeAspect="1"/>
          </p:cNvPicPr>
          <p:nvPr/>
        </p:nvPicPr>
        <p:blipFill>
          <a:blip r:embed="rId3"/>
          <a:stretch>
            <a:fillRect/>
          </a:stretch>
        </p:blipFill>
        <p:spPr>
          <a:xfrm>
            <a:off x="838200" y="1828800"/>
            <a:ext cx="7391400" cy="4032787"/>
          </a:xfrm>
          <a:prstGeom prst="rect">
            <a:avLst/>
          </a:prstGeom>
        </p:spPr>
      </p:pic>
    </p:spTree>
    <p:extLst>
      <p:ext uri="{BB962C8B-B14F-4D97-AF65-F5344CB8AC3E}">
        <p14:creationId xmlns:p14="http://schemas.microsoft.com/office/powerpoint/2010/main" val="3099933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Autofit/>
          </a:bodyPr>
          <a:lstStyle/>
          <a:p>
            <a:r>
              <a:rPr lang="en-US" sz="2900" dirty="0" smtClean="0">
                <a:effectLst/>
              </a:rPr>
              <a:t>Step-by-Step: </a:t>
            </a:r>
            <a:r>
              <a:rPr lang="en-US" sz="2900" dirty="0" smtClean="0">
                <a:effectLst/>
              </a:rPr>
              <a:t>Explore Resource Allocations</a:t>
            </a:r>
            <a:endParaRPr lang="en-US" sz="2900"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a:xfrm>
            <a:off x="457200" y="1524000"/>
            <a:ext cx="8229600" cy="4953000"/>
          </a:xfrm>
        </p:spPr>
        <p:txBody>
          <a:bodyPr/>
          <a:lstStyle/>
          <a:p>
            <a:pPr marL="457200" indent="-457200">
              <a:buFont typeface="+mj-lt"/>
              <a:buAutoNum type="arabicPeriod" startAt="7"/>
            </a:pPr>
            <a:r>
              <a:rPr lang="en-US" sz="2000" dirty="0"/>
              <a:t>Auto‐fit the Resource Name and Work columns. Then, in the Resource Name column</a:t>
            </a:r>
            <a:r>
              <a:rPr lang="en-US" sz="2000" dirty="0" smtClean="0"/>
              <a:t>, click </a:t>
            </a:r>
            <a:r>
              <a:rPr lang="en-US" sz="2000" dirty="0"/>
              <a:t>on the name of resource 3, Jeff Pike. Note at the bottom of the screen, </a:t>
            </a:r>
            <a:r>
              <a:rPr lang="en-US" sz="2000" dirty="0" smtClean="0"/>
              <a:t>the Leveling </a:t>
            </a:r>
            <a:r>
              <a:rPr lang="en-US" sz="2000" dirty="0"/>
              <a:t>Gantt view shows the actual tasks to which Jeff is assigned</a:t>
            </a:r>
            <a:r>
              <a:rPr lang="en-US" sz="2000" dirty="0" smtClean="0"/>
              <a:t>.</a:t>
            </a:r>
          </a:p>
          <a:p>
            <a:pPr marL="457200" indent="-457200">
              <a:buFont typeface="+mj-lt"/>
              <a:buAutoNum type="arabicPeriod" startAt="7"/>
            </a:pPr>
            <a:r>
              <a:rPr lang="en-US" sz="2000" dirty="0"/>
              <a:t>Click the View tab. In the Zoom group, click the down arrow next to the </a:t>
            </a:r>
            <a:r>
              <a:rPr lang="en-US" sz="2000" dirty="0" smtClean="0"/>
              <a:t>timescale units </a:t>
            </a:r>
            <a:r>
              <a:rPr lang="en-US" sz="2000" dirty="0"/>
              <a:t>box and select Months. The time‐scaled grid now shows work values </a:t>
            </a:r>
            <a:r>
              <a:rPr lang="en-US" sz="2000" dirty="0" smtClean="0"/>
              <a:t>per month</a:t>
            </a:r>
            <a:r>
              <a:rPr lang="en-US" sz="2000" dirty="0"/>
              <a:t>. Your screen should look similar to </a:t>
            </a:r>
            <a:r>
              <a:rPr lang="en-US" sz="2000" dirty="0" smtClean="0"/>
              <a:t>the figure on the next slide.</a:t>
            </a:r>
          </a:p>
          <a:p>
            <a:pPr marL="457200" indent="-457200">
              <a:buFont typeface="+mj-lt"/>
              <a:buAutoNum type="arabicPeriod" startAt="7"/>
            </a:pPr>
            <a:r>
              <a:rPr lang="en-US" sz="2000" dirty="0"/>
              <a:t>SAVE the project schedule. CLOSE the project schedule.</a:t>
            </a:r>
          </a:p>
          <a:p>
            <a:r>
              <a:rPr lang="en-US" sz="2000" dirty="0"/>
              <a:t>PAUSE. If you are continuing to the next lesson, keep </a:t>
            </a:r>
            <a:r>
              <a:rPr lang="en-US" sz="2000" dirty="0" smtClean="0"/>
              <a:t>Microsoft Project </a:t>
            </a:r>
            <a:r>
              <a:rPr lang="en-US" sz="2000" dirty="0"/>
              <a:t>open. If you are </a:t>
            </a:r>
            <a:r>
              <a:rPr lang="en-US" sz="2000" dirty="0" smtClean="0"/>
              <a:t>not continuing </a:t>
            </a:r>
            <a:r>
              <a:rPr lang="en-US" sz="2000" dirty="0"/>
              <a:t>to additional lessons, close </a:t>
            </a:r>
            <a:r>
              <a:rPr lang="en-US" sz="2000" dirty="0" smtClean="0"/>
              <a:t>Microsoft Project</a:t>
            </a:r>
            <a:r>
              <a:rPr lang="en-US" sz="2000" dirty="0"/>
              <a:t>.</a:t>
            </a:r>
            <a:endParaRPr lang="en-US" sz="2000"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62</a:t>
            </a:fld>
            <a:endParaRPr lang="en-US" dirty="0"/>
          </a:p>
        </p:txBody>
      </p:sp>
    </p:spTree>
    <p:extLst>
      <p:ext uri="{BB962C8B-B14F-4D97-AF65-F5344CB8AC3E}">
        <p14:creationId xmlns:p14="http://schemas.microsoft.com/office/powerpoint/2010/main" val="22562768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dirty="0">
                <a:effectLst/>
              </a:rPr>
              <a:t>Step-by-Step: Explore Resource Allocations</a:t>
            </a:r>
            <a:endParaRPr lang="en-US" sz="2900" dirty="0">
              <a:effectLst/>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63</a:t>
            </a:fld>
            <a:endParaRPr lang="en-US" dirty="0"/>
          </a:p>
        </p:txBody>
      </p:sp>
      <p:pic>
        <p:nvPicPr>
          <p:cNvPr id="3" name="Picture 2"/>
          <p:cNvPicPr>
            <a:picLocks noChangeAspect="1"/>
          </p:cNvPicPr>
          <p:nvPr/>
        </p:nvPicPr>
        <p:blipFill>
          <a:blip r:embed="rId3"/>
          <a:stretch>
            <a:fillRect/>
          </a:stretch>
        </p:blipFill>
        <p:spPr>
          <a:xfrm>
            <a:off x="1461534" y="1600200"/>
            <a:ext cx="6220933" cy="4495800"/>
          </a:xfrm>
          <a:prstGeom prst="rect">
            <a:avLst/>
          </a:prstGeom>
        </p:spPr>
      </p:pic>
    </p:spTree>
    <p:extLst>
      <p:ext uri="{BB962C8B-B14F-4D97-AF65-F5344CB8AC3E}">
        <p14:creationId xmlns:p14="http://schemas.microsoft.com/office/powerpoint/2010/main" val="34753985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Summary</a:t>
            </a:r>
          </a:p>
        </p:txBody>
      </p:sp>
      <p:sp>
        <p:nvSpPr>
          <p:cNvPr id="11" name="Rectangle 4"/>
          <p:cNvSpPr>
            <a:spLocks noGrp="1" noChangeArrowheads="1"/>
          </p:cNvSpPr>
          <p:nvPr>
            <p:ph type="dt" sz="half" idx="10"/>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12" name="Rectangle 5"/>
          <p:cNvSpPr>
            <a:spLocks noGrp="1" noChangeArrowheads="1"/>
          </p:cNvSpPr>
          <p:nvPr>
            <p:ph type="ftr" sz="quarter" idx="11"/>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13" name="Rectangle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64</a:t>
            </a:fld>
            <a:endParaRPr lang="en-US" dirty="0"/>
          </a:p>
        </p:txBody>
      </p:sp>
      <p:pic>
        <p:nvPicPr>
          <p:cNvPr id="7" name="Picture 6"/>
          <p:cNvPicPr>
            <a:picLocks noChangeAspect="1"/>
          </p:cNvPicPr>
          <p:nvPr/>
        </p:nvPicPr>
        <p:blipFill>
          <a:blip r:embed="rId2"/>
          <a:stretch>
            <a:fillRect/>
          </a:stretch>
        </p:blipFill>
        <p:spPr>
          <a:xfrm>
            <a:off x="731520" y="1785930"/>
            <a:ext cx="7680960" cy="3931644"/>
          </a:xfrm>
          <a:prstGeom prst="rect">
            <a:avLst/>
          </a:prstGeom>
        </p:spPr>
      </p:pic>
    </p:spTree>
    <p:extLst>
      <p:ext uri="{BB962C8B-B14F-4D97-AF65-F5344CB8AC3E}">
        <p14:creationId xmlns:p14="http://schemas.microsoft.com/office/powerpoint/2010/main" val="1336285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Apply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r>
              <a:rPr lang="en-US" dirty="0"/>
              <a:t>GET READY. Before you begin these steps, OPEN </a:t>
            </a:r>
            <a:r>
              <a:rPr lang="en-US" i="1" dirty="0"/>
              <a:t>Tailspin </a:t>
            </a:r>
            <a:r>
              <a:rPr lang="en-US" i="1" dirty="0" smtClean="0"/>
              <a:t>Remote Drone 4M</a:t>
            </a:r>
            <a:r>
              <a:rPr lang="en-US" dirty="0" smtClean="0"/>
              <a:t> </a:t>
            </a:r>
            <a:r>
              <a:rPr lang="en-US" dirty="0"/>
              <a:t>from the data files for this lesson. SAVE the file as </a:t>
            </a:r>
            <a:r>
              <a:rPr lang="en-US" i="1" dirty="0"/>
              <a:t>Tailspin Remote Drone 4</a:t>
            </a:r>
            <a:r>
              <a:rPr lang="en-US" dirty="0"/>
              <a:t> in </a:t>
            </a:r>
            <a:r>
              <a:rPr lang="en-US" dirty="0" smtClean="0"/>
              <a:t>the solutions folder.</a:t>
            </a:r>
            <a:endParaRPr lang="en-US" dirty="0"/>
          </a:p>
          <a:p>
            <a:pPr marL="457200" lvl="0" indent="-457200">
              <a:buFont typeface="+mj-lt"/>
              <a:buAutoNum type="arabicPeriod"/>
            </a:pPr>
            <a:r>
              <a:rPr lang="en-US" dirty="0" smtClean="0"/>
              <a:t>Click </a:t>
            </a:r>
            <a:r>
              <a:rPr lang="en-US" dirty="0"/>
              <a:t>the Project tab and then click Change Working Time. The Change </a:t>
            </a:r>
            <a:r>
              <a:rPr lang="en-US" dirty="0" smtClean="0"/>
              <a:t>Working Time </a:t>
            </a:r>
            <a:r>
              <a:rPr lang="en-US" dirty="0"/>
              <a:t>dialog box appears.</a:t>
            </a:r>
          </a:p>
          <a:p>
            <a:pPr marL="457200" lvl="0" indent="-457200">
              <a:buFont typeface="+mj-lt"/>
              <a:buAutoNum type="arabicPeriod"/>
            </a:pPr>
            <a:r>
              <a:rPr lang="en-US" dirty="0" smtClean="0"/>
              <a:t>In </a:t>
            </a:r>
            <a:r>
              <a:rPr lang="en-US" dirty="0"/>
              <a:t>the Change Working Time dialog box, click the Create New </a:t>
            </a:r>
            <a:r>
              <a:rPr lang="en-US" dirty="0" smtClean="0"/>
              <a:t>Calendar button</a:t>
            </a:r>
            <a:r>
              <a:rPr lang="en-US" dirty="0"/>
              <a:t>. The Create New Base Calendar dialog box appears, as shown </a:t>
            </a:r>
            <a:r>
              <a:rPr lang="en-US" dirty="0" smtClean="0"/>
              <a:t>in the figure on the next slide.</a:t>
            </a:r>
            <a:endParaRPr lang="en-US" dirty="0"/>
          </a:p>
          <a:p>
            <a:pPr marL="457200" lvl="0" indent="-457200">
              <a:buFont typeface="+mj-lt"/>
              <a:buAutoNum type="arabicPeriod"/>
            </a:pPr>
            <a:r>
              <a:rPr lang="en-US" dirty="0" smtClean="0"/>
              <a:t>In </a:t>
            </a:r>
            <a:r>
              <a:rPr lang="en-US" dirty="0"/>
              <a:t>the Name box, key Survey Calendar. When the survey team is out </a:t>
            </a:r>
            <a:r>
              <a:rPr lang="en-US" dirty="0" smtClean="0"/>
              <a:t>interviewing people</a:t>
            </a:r>
            <a:r>
              <a:rPr lang="en-US" dirty="0"/>
              <a:t>, they will work different hours than the rest of the team as well </a:t>
            </a:r>
            <a:r>
              <a:rPr lang="en-US" dirty="0" smtClean="0"/>
              <a:t>as Saturdays</a:t>
            </a:r>
            <a:r>
              <a:rPr lang="en-US" dirty="0"/>
              <a:t>.</a:t>
            </a:r>
            <a:endParaRPr lang="en-US" dirty="0" smtClean="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7</a:t>
            </a:fld>
            <a:endParaRPr lang="en-US" dirty="0"/>
          </a:p>
        </p:txBody>
      </p:sp>
    </p:spTree>
    <p:extLst>
      <p:ext uri="{BB962C8B-B14F-4D97-AF65-F5344CB8AC3E}">
        <p14:creationId xmlns:p14="http://schemas.microsoft.com/office/powerpoint/2010/main" val="2492913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a:effectLst/>
              </a:rPr>
              <a:t>Apply a Task Calendar to an Individual Task</a:t>
            </a:r>
            <a:endParaRPr lang="en-US" b="0" i="0" u="none" strike="noStrike" baseline="0" dirty="0">
              <a:solidFill>
                <a:srgbClr val="0072C6"/>
              </a:solidFill>
              <a:latin typeface="Segoe"/>
              <a:ea typeface="ＭＳ ゴシック"/>
            </a:endParaRPr>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8</a:t>
            </a:fld>
            <a:endParaRPr lang="en-US" dirty="0"/>
          </a:p>
        </p:txBody>
      </p:sp>
      <p:pic>
        <p:nvPicPr>
          <p:cNvPr id="10" name="Picture 9"/>
          <p:cNvPicPr>
            <a:picLocks noChangeAspect="1"/>
          </p:cNvPicPr>
          <p:nvPr/>
        </p:nvPicPr>
        <p:blipFill>
          <a:blip r:embed="rId3"/>
          <a:stretch>
            <a:fillRect/>
          </a:stretch>
        </p:blipFill>
        <p:spPr>
          <a:xfrm>
            <a:off x="1325880" y="1611665"/>
            <a:ext cx="6400800" cy="4535135"/>
          </a:xfrm>
          <a:prstGeom prst="rect">
            <a:avLst/>
          </a:prstGeom>
        </p:spPr>
      </p:pic>
    </p:spTree>
    <p:extLst>
      <p:ext uri="{BB962C8B-B14F-4D97-AF65-F5344CB8AC3E}">
        <p14:creationId xmlns:p14="http://schemas.microsoft.com/office/powerpoint/2010/main" val="1791337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Step-by-Step: </a:t>
            </a:r>
            <a:r>
              <a:rPr lang="en-US" dirty="0" smtClean="0">
                <a:effectLst/>
              </a:rPr>
              <a:t>Apply a Task Calendar to an Individual Task</a:t>
            </a:r>
            <a:endParaRPr lang="en-US" b="0" i="0" u="none" strike="noStrike" baseline="0" dirty="0">
              <a:solidFill>
                <a:srgbClr val="0072C6"/>
              </a:solidFill>
              <a:latin typeface="Segoe"/>
              <a:ea typeface="ＭＳ ゴシック"/>
            </a:endParaRPr>
          </a:p>
        </p:txBody>
      </p:sp>
      <p:sp>
        <p:nvSpPr>
          <p:cNvPr id="3" name="Text Placeholder 2"/>
          <p:cNvSpPr>
            <a:spLocks noGrp="1"/>
          </p:cNvSpPr>
          <p:nvPr>
            <p:ph type="body" idx="1"/>
          </p:nvPr>
        </p:nvSpPr>
        <p:spPr/>
        <p:txBody>
          <a:bodyPr/>
          <a:lstStyle/>
          <a:p>
            <a:pPr marL="457200" lvl="0" indent="-457200">
              <a:buFont typeface="+mj-lt"/>
              <a:buAutoNum type="arabicPeriod" startAt="4"/>
            </a:pPr>
            <a:r>
              <a:rPr lang="en-US" dirty="0" smtClean="0"/>
              <a:t>If </a:t>
            </a:r>
            <a:r>
              <a:rPr lang="en-US" dirty="0"/>
              <a:t>it is not already selected, click the Make a copy of button. In the </a:t>
            </a:r>
            <a:r>
              <a:rPr lang="en-US" dirty="0" smtClean="0"/>
              <a:t>drop‐down menu</a:t>
            </a:r>
            <a:r>
              <a:rPr lang="en-US" dirty="0"/>
              <a:t>, select Standard, and then click OK</a:t>
            </a:r>
            <a:r>
              <a:rPr lang="en-US" dirty="0" smtClean="0"/>
              <a:t>.</a:t>
            </a:r>
            <a:endParaRPr lang="en-US" dirty="0"/>
          </a:p>
          <a:p>
            <a:pPr marL="457200" lvl="0" indent="-457200">
              <a:buFont typeface="+mj-lt"/>
              <a:buAutoNum type="arabicPeriod" startAt="4"/>
            </a:pPr>
            <a:r>
              <a:rPr lang="en-US" dirty="0" smtClean="0"/>
              <a:t>Click the </a:t>
            </a:r>
            <a:r>
              <a:rPr lang="en-US" dirty="0"/>
              <a:t>Work Weeks </a:t>
            </a:r>
            <a:r>
              <a:rPr lang="en-US" dirty="0" smtClean="0"/>
              <a:t>tab, </a:t>
            </a:r>
            <a:r>
              <a:rPr lang="en-US" dirty="0"/>
              <a:t>and </a:t>
            </a:r>
            <a:r>
              <a:rPr lang="en-US" dirty="0" smtClean="0"/>
              <a:t>then click </a:t>
            </a:r>
            <a:r>
              <a:rPr lang="en-US" dirty="0"/>
              <a:t>the Details button. The Details dialog box </a:t>
            </a:r>
            <a:r>
              <a:rPr lang="en-US" dirty="0" smtClean="0"/>
              <a:t>appears.</a:t>
            </a:r>
            <a:endParaRPr lang="en-US" dirty="0"/>
          </a:p>
          <a:p>
            <a:pPr marL="457200" lvl="0" indent="-457200">
              <a:buFont typeface="+mj-lt"/>
              <a:buAutoNum type="arabicPeriod" startAt="4"/>
            </a:pPr>
            <a:r>
              <a:rPr lang="en-US" dirty="0" smtClean="0"/>
              <a:t>In </a:t>
            </a:r>
            <a:r>
              <a:rPr lang="en-US" dirty="0"/>
              <a:t>the Select day(s): box, drag your pointer to select Monday through Friday. </a:t>
            </a:r>
            <a:r>
              <a:rPr lang="en-US" dirty="0" smtClean="0"/>
              <a:t>Click the </a:t>
            </a:r>
            <a:r>
              <a:rPr lang="en-US" dirty="0"/>
              <a:t>Set day(s) to these specific working times: radio button</a:t>
            </a:r>
            <a:r>
              <a:rPr lang="en-US" dirty="0" smtClean="0"/>
              <a:t>.</a:t>
            </a:r>
          </a:p>
          <a:p>
            <a:pPr marL="457200" lvl="0" indent="-457200">
              <a:buFont typeface="+mj-lt"/>
              <a:buAutoNum type="arabicPeriod" startAt="4"/>
            </a:pPr>
            <a:r>
              <a:rPr lang="en-US" dirty="0"/>
              <a:t>Click the cell in row 1 of the From column and key 10:00 AM. Click the cell </a:t>
            </a:r>
            <a:r>
              <a:rPr lang="en-US" dirty="0" smtClean="0"/>
              <a:t>in row </a:t>
            </a:r>
            <a:r>
              <a:rPr lang="en-US" dirty="0"/>
              <a:t>1 of the To column and key 2:00 PM. Click the cell in row 2 of the </a:t>
            </a:r>
            <a:r>
              <a:rPr lang="en-US" dirty="0" smtClean="0"/>
              <a:t>From column </a:t>
            </a:r>
            <a:r>
              <a:rPr lang="en-US" dirty="0"/>
              <a:t>and key 3:00 PM. Click the cell in row 2 of the To column and </a:t>
            </a:r>
            <a:r>
              <a:rPr lang="en-US" dirty="0" smtClean="0"/>
              <a:t>key 7:00 </a:t>
            </a:r>
            <a:r>
              <a:rPr lang="en-US" dirty="0"/>
              <a:t>PM. Press Enter. Your screen should look </a:t>
            </a:r>
            <a:r>
              <a:rPr lang="en-US" dirty="0" smtClean="0"/>
              <a:t>like the figure on the next slide.</a:t>
            </a:r>
            <a:endParaRPr lang="en-US" dirty="0"/>
          </a:p>
        </p:txBody>
      </p:sp>
      <p:sp>
        <p:nvSpPr>
          <p:cNvPr id="5" name="Date Placeholder 4"/>
          <p:cNvSpPr>
            <a:spLocks noGrp="1" noChangeArrowheads="1"/>
          </p:cNvSpPr>
          <p:nvPr>
            <p:ph type="dt" sz="half" idx="4294967295"/>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a:t>
            </a:r>
            <a:r>
              <a:rPr lang="is-IS" dirty="0" smtClean="0"/>
              <a:t>2017,</a:t>
            </a:r>
            <a:r>
              <a:rPr lang="en-US" dirty="0" smtClean="0"/>
              <a:t> </a:t>
            </a:r>
            <a:r>
              <a:rPr lang="en-US" dirty="0"/>
              <a:t>John Wiley &amp; Sons, Inc.</a:t>
            </a:r>
          </a:p>
        </p:txBody>
      </p:sp>
      <p:sp>
        <p:nvSpPr>
          <p:cNvPr id="6" name="Footer Placeholder 5"/>
          <p:cNvSpPr>
            <a:spLocks noGrp="1" noChangeArrowheads="1"/>
          </p:cNvSpPr>
          <p:nvPr>
            <p:ph type="ftr" sz="quarter" idx="4294967295"/>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Microsoft Official Academic Course, </a:t>
            </a:r>
            <a:r>
              <a:rPr lang="en-US" dirty="0" smtClean="0"/>
              <a:t>Microsoft Project 2016</a:t>
            </a:r>
            <a:endParaRPr lang="en-US" dirty="0"/>
          </a:p>
        </p:txBody>
      </p:sp>
      <p:sp>
        <p:nvSpPr>
          <p:cNvPr id="7" name="Slide Number Placeholder 6"/>
          <p:cNvSpPr>
            <a:spLocks noGrp="1" noChangeArrowheads="1"/>
          </p:cNvSpPr>
          <p:nvPr>
            <p:ph type="sldNum" sz="quarter" idx="4294967295"/>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9</a:t>
            </a:fld>
            <a:endParaRPr lang="en-US" dirty="0"/>
          </a:p>
        </p:txBody>
      </p:sp>
    </p:spTree>
    <p:extLst>
      <p:ext uri="{BB962C8B-B14F-4D97-AF65-F5344CB8AC3E}">
        <p14:creationId xmlns:p14="http://schemas.microsoft.com/office/powerpoint/2010/main" val="7329166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sson01.pptx" id="{A6E6436D-862A-44BB-9917-BD42C0F519EB}" vid="{4BFA5848-0A22-4A44-9C35-1E798F444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LessonXX</Template>
  <TotalTime>517</TotalTime>
  <Words>8306</Words>
  <Application>Microsoft Office PowerPoint</Application>
  <PresentationFormat>On-screen Show (4:3)</PresentationFormat>
  <Paragraphs>586</Paragraphs>
  <Slides>64</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template</vt:lpstr>
      <vt:lpstr>Refining Your Project Schedule</vt:lpstr>
      <vt:lpstr>Objectives</vt:lpstr>
      <vt:lpstr>Software Orientation</vt:lpstr>
      <vt:lpstr>Software Orientation</vt:lpstr>
      <vt:lpstr>Applying a Task Calendar to an Individual Task</vt:lpstr>
      <vt:lpstr>Assigning a Task Calendar to an Individual Task</vt:lpstr>
      <vt:lpstr>Step-by-Step: Apply a Task Calendar to an Individual Task</vt:lpstr>
      <vt:lpstr>Step-by-Step: Apply a Task Calendar to an Individual Task</vt:lpstr>
      <vt:lpstr>Step-by-Step: Apply a Task Calendar to an Individual Task</vt:lpstr>
      <vt:lpstr>Step-by-Step: Apply a Task Calendar to an Individual Task</vt:lpstr>
      <vt:lpstr>Step-by-Step: Apply a Task Calendar to an Individual Task</vt:lpstr>
      <vt:lpstr>Step-by-Step: Apply a Task Calendar to an Individual Task</vt:lpstr>
      <vt:lpstr>Step-by-Step: Apply a Task Calendar to an Individual Task</vt:lpstr>
      <vt:lpstr>Step-by-Step: Apply a Task Calendar to an Individual Task</vt:lpstr>
      <vt:lpstr>Changing Task Types</vt:lpstr>
      <vt:lpstr>Understanding Task Types and the Effect of the Work Formula</vt:lpstr>
      <vt:lpstr>Step-by-Step: Change Values of the Work Formula</vt:lpstr>
      <vt:lpstr>Step-by-Step: Change Values of the Work Formula</vt:lpstr>
      <vt:lpstr>Step-by-Step: Change Values of the Work Formula</vt:lpstr>
      <vt:lpstr>Step-by-Step: Change Values of the Work Formula</vt:lpstr>
      <vt:lpstr>Step-by-Step: Change Values of the Work Formula</vt:lpstr>
      <vt:lpstr>Changing Task Types</vt:lpstr>
      <vt:lpstr>Using the Task Information Dialog Box to Change a Task Type</vt:lpstr>
      <vt:lpstr>Step-by-Step: Change a Task Type Using the Task Information Dialog Box</vt:lpstr>
      <vt:lpstr>Step-by-Step: Change a Task Type Using the Task Information Dialog Box</vt:lpstr>
      <vt:lpstr>Step-by-Step: Change a Task Type Using the Task Information Dialog Box</vt:lpstr>
      <vt:lpstr>Splitting a Task</vt:lpstr>
      <vt:lpstr>Splitting a Task</vt:lpstr>
      <vt:lpstr>Step-by-Step: Split a Task</vt:lpstr>
      <vt:lpstr>Step-by-Step: Split a Task</vt:lpstr>
      <vt:lpstr>Step-by-Step: Split a Task</vt:lpstr>
      <vt:lpstr>Step-by-Step: Split a Task</vt:lpstr>
      <vt:lpstr>Step-by-Step: Split a Task</vt:lpstr>
      <vt:lpstr>Establishing Recurring Tasks</vt:lpstr>
      <vt:lpstr>Step-by-Step: Set Up a Recurring Task</vt:lpstr>
      <vt:lpstr>Step-by-Step: Set Up a Recurring Task</vt:lpstr>
      <vt:lpstr>Step-by-Step: Set Up a Recurring Task</vt:lpstr>
      <vt:lpstr>Step-by-Step: Set Up a Recurring Task</vt:lpstr>
      <vt:lpstr>Step-by-Step: Set Up a Recurring Task</vt:lpstr>
      <vt:lpstr>Assigning Resources to a Recurring Task</vt:lpstr>
      <vt:lpstr>Step-by-Step: Assign Resources to a Recurring Task</vt:lpstr>
      <vt:lpstr>Step-by-Step: Set Up a Recurring Task</vt:lpstr>
      <vt:lpstr>Applying Task Constraints</vt:lpstr>
      <vt:lpstr>Applying Task Constraints</vt:lpstr>
      <vt:lpstr>Applying a Constraint to a Task</vt:lpstr>
      <vt:lpstr>Applying a Constraint to a Task</vt:lpstr>
      <vt:lpstr>Step-by-Step: Apply a Start No Earlier Than Constraint to a Task</vt:lpstr>
      <vt:lpstr>Step-by-Step: Apply a Start No Earlier Than Constraint to a Task</vt:lpstr>
      <vt:lpstr>Using the Task Inspector</vt:lpstr>
      <vt:lpstr>Using the Task Inspector</vt:lpstr>
      <vt:lpstr>Reviewing the Project’s Critical Path</vt:lpstr>
      <vt:lpstr>Reviewing the Project’s Critical Path</vt:lpstr>
      <vt:lpstr>Step-by-Step: Review the Project’s Critical Path</vt:lpstr>
      <vt:lpstr>Step-by-Step: Review the Project’s Critical Path</vt:lpstr>
      <vt:lpstr>Viewing Resource Allocations Over Time</vt:lpstr>
      <vt:lpstr>Reviewing Resource Allocations</vt:lpstr>
      <vt:lpstr>Reviewing Resource Allocations</vt:lpstr>
      <vt:lpstr>Step-by-Step: Explore Resource Allocations</vt:lpstr>
      <vt:lpstr>Step-by-Step: Explore Resource Allocations</vt:lpstr>
      <vt:lpstr>Step-by-Step: Explore Resource Allocations</vt:lpstr>
      <vt:lpstr>Step-by-Step: Explore Resource Allocations</vt:lpstr>
      <vt:lpstr>Step-by-Step: Explore Resource Allocations</vt:lpstr>
      <vt:lpstr>Step-by-Step: Explore Resource Allocations</vt:lpstr>
      <vt:lpstr>Skill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Refining Your Project Schedule</dc:title>
  <dc:subject>Refining Your Project Schedule</dc:subject>
  <dc:creator>Joyce N.</dc:creator>
  <cp:keywords/>
  <dc:description/>
  <cp:lastModifiedBy>Joyce N.</cp:lastModifiedBy>
  <cp:revision>131</cp:revision>
  <dcterms:created xsi:type="dcterms:W3CDTF">2017-04-11T07:34:10Z</dcterms:created>
  <dcterms:modified xsi:type="dcterms:W3CDTF">2017-04-12T12:00:25Z</dcterms:modified>
  <cp:category/>
</cp:coreProperties>
</file>