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33"/>
  </p:notesMasterIdLst>
  <p:sldIdLst>
    <p:sldId id="256" r:id="rId2"/>
    <p:sldId id="258" r:id="rId3"/>
    <p:sldId id="374" r:id="rId4"/>
    <p:sldId id="375" r:id="rId5"/>
    <p:sldId id="543" r:id="rId6"/>
    <p:sldId id="544" r:id="rId7"/>
    <p:sldId id="545" r:id="rId8"/>
    <p:sldId id="546" r:id="rId9"/>
    <p:sldId id="547" r:id="rId10"/>
    <p:sldId id="548" r:id="rId11"/>
    <p:sldId id="549" r:id="rId12"/>
    <p:sldId id="551" r:id="rId13"/>
    <p:sldId id="550" r:id="rId14"/>
    <p:sldId id="552" r:id="rId15"/>
    <p:sldId id="553" r:id="rId16"/>
    <p:sldId id="554" r:id="rId17"/>
    <p:sldId id="555" r:id="rId18"/>
    <p:sldId id="556" r:id="rId19"/>
    <p:sldId id="557" r:id="rId20"/>
    <p:sldId id="558" r:id="rId21"/>
    <p:sldId id="559" r:id="rId22"/>
    <p:sldId id="560" r:id="rId23"/>
    <p:sldId id="561" r:id="rId24"/>
    <p:sldId id="562" r:id="rId25"/>
    <p:sldId id="563" r:id="rId26"/>
    <p:sldId id="564" r:id="rId27"/>
    <p:sldId id="565" r:id="rId28"/>
    <p:sldId id="566" r:id="rId29"/>
    <p:sldId id="567" r:id="rId30"/>
    <p:sldId id="568" r:id="rId31"/>
    <p:sldId id="372" r:id="rId32"/>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766" autoAdjust="0"/>
  </p:normalViewPr>
  <p:slideViewPr>
    <p:cSldViewPr>
      <p:cViewPr varScale="1">
        <p:scale>
          <a:sx n="97" d="100"/>
          <a:sy n="97" d="100"/>
        </p:scale>
        <p:origin x="1902" y="9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4/12/2017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dirty="0"/>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dirty="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dirty="0"/>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Scheduling Options dialog box</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11</a:t>
            </a:fld>
            <a:endParaRPr lang="en-US" dirty="0"/>
          </a:p>
        </p:txBody>
      </p:sp>
    </p:spTree>
    <p:extLst>
      <p:ext uri="{BB962C8B-B14F-4D97-AF65-F5344CB8AC3E}">
        <p14:creationId xmlns:p14="http://schemas.microsoft.com/office/powerpoint/2010/main" val="3232649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Calendar alert and ScreenTip</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12</a:t>
            </a:fld>
            <a:endParaRPr lang="en-US" dirty="0"/>
          </a:p>
        </p:txBody>
      </p:sp>
    </p:spTree>
    <p:extLst>
      <p:ext uri="{BB962C8B-B14F-4D97-AF65-F5344CB8AC3E}">
        <p14:creationId xmlns:p14="http://schemas.microsoft.com/office/powerpoint/2010/main" val="3118961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13</a:t>
            </a:fld>
            <a:endParaRPr lang="en-US" dirty="0"/>
          </a:p>
        </p:txBody>
      </p:sp>
    </p:spTree>
    <p:extLst>
      <p:ext uri="{BB962C8B-B14F-4D97-AF65-F5344CB8AC3E}">
        <p14:creationId xmlns:p14="http://schemas.microsoft.com/office/powerpoint/2010/main" val="2060606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smtClean="0"/>
              <a:t>In the following exercise, you will enter a deadline date for a task rather than entering a constraint.</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14</a:t>
            </a:fld>
            <a:endParaRPr lang="en-US" dirty="0"/>
          </a:p>
        </p:txBody>
      </p:sp>
    </p:spTree>
    <p:extLst>
      <p:ext uri="{BB962C8B-B14F-4D97-AF65-F5344CB8AC3E}">
        <p14:creationId xmlns:p14="http://schemas.microsoft.com/office/powerpoint/2010/main" val="306781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15</a:t>
            </a:fld>
            <a:endParaRPr lang="en-US" dirty="0"/>
          </a:p>
        </p:txBody>
      </p:sp>
    </p:spTree>
    <p:extLst>
      <p:ext uri="{BB962C8B-B14F-4D97-AF65-F5344CB8AC3E}">
        <p14:creationId xmlns:p14="http://schemas.microsoft.com/office/powerpoint/2010/main" val="3648836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If the scheduled completion of a task moves past the deadline date, Microsoft Project displays a missed deadline indicator in the Indicators column. To remove a deadline from a task, clear the Deadline field on the Advanced tab of the Task Information dialog box.</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16</a:t>
            </a:fld>
            <a:endParaRPr lang="en-US" dirty="0"/>
          </a:p>
        </p:txBody>
      </p:sp>
    </p:spTree>
    <p:extLst>
      <p:ext uri="{BB962C8B-B14F-4D97-AF65-F5344CB8AC3E}">
        <p14:creationId xmlns:p14="http://schemas.microsoft.com/office/powerpoint/2010/main" val="3281297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A deadline date causes Microsoft Project to notify you if the scheduled completion of a task exceeds its deadline date. Entering a deadline date has no effect on the scheduling of a summary or subtask, except for one situation. The one instance in which the deadline date can affect the scheduling of a summary task (or any task) involves slack. When a task is assigned a deadline date, its slack does not extend beyond the deadline date.</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17</a:t>
            </a:fld>
            <a:endParaRPr lang="en-US" dirty="0"/>
          </a:p>
        </p:txBody>
      </p:sp>
    </p:spTree>
    <p:extLst>
      <p:ext uri="{BB962C8B-B14F-4D97-AF65-F5344CB8AC3E}">
        <p14:creationId xmlns:p14="http://schemas.microsoft.com/office/powerpoint/2010/main" val="329711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the next exercise, you will set the priority for a task, giving it the highest priority possible in Microsoft Project (1000). A task with a priority of 1000 is never delayed by leveling.</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18</a:t>
            </a:fld>
            <a:endParaRPr lang="en-US" dirty="0"/>
          </a:p>
        </p:txBody>
      </p:sp>
    </p:spTree>
    <p:extLst>
      <p:ext uri="{BB962C8B-B14F-4D97-AF65-F5344CB8AC3E}">
        <p14:creationId xmlns:p14="http://schemas.microsoft.com/office/powerpoint/2010/main" val="558831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Info: </a:t>
            </a:r>
            <a:r>
              <a:rPr lang="en-US" sz="1200" b="0" i="0" u="none" strike="noStrike" kern="1200" baseline="0" dirty="0" smtClean="0">
                <a:solidFill>
                  <a:schemeClr val="tx1"/>
                </a:solidFill>
                <a:latin typeface="+mn-lt"/>
                <a:ea typeface="+mn-ea"/>
                <a:cs typeface="+mn-cs"/>
              </a:rPr>
              <a:t>You can find more information about resource leveling in Lesson 6.</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19</a:t>
            </a:fld>
            <a:endParaRPr lang="en-US" dirty="0"/>
          </a:p>
        </p:txBody>
      </p:sp>
    </p:spTree>
    <p:extLst>
      <p:ext uri="{BB962C8B-B14F-4D97-AF65-F5344CB8AC3E}">
        <p14:creationId xmlns:p14="http://schemas.microsoft.com/office/powerpoint/2010/main" val="3500192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mn-lt"/>
                <a:ea typeface="+mn-ea"/>
                <a:cs typeface="+mn-cs"/>
              </a:rPr>
              <a:t>Another Way: To simultaneously adjust the priority of multiple tasks, select the desired tasks by clicking and holding the Ctrl key. Click the Task Information button, click the General tab, and enter the desired priority in the priority box. Note that because you have selected multiple tasks, this dialog box is now labeled “Multiple Task Information.”</a:t>
            </a:r>
            <a:endParaRPr lang="en-US"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20</a:t>
            </a:fld>
            <a:endParaRPr lang="en-US" dirty="0"/>
          </a:p>
        </p:txBody>
      </p:sp>
    </p:spTree>
    <p:extLst>
      <p:ext uri="{BB962C8B-B14F-4D97-AF65-F5344CB8AC3E}">
        <p14:creationId xmlns:p14="http://schemas.microsoft.com/office/powerpoint/2010/main" val="3798154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a:t>
            </a:fld>
            <a:endParaRPr lang="en-US" dirty="0"/>
          </a:p>
        </p:txBody>
      </p:sp>
    </p:spTree>
    <p:extLst>
      <p:ext uri="{BB962C8B-B14F-4D97-AF65-F5344CB8AC3E}">
        <p14:creationId xmlns:p14="http://schemas.microsoft.com/office/powerpoint/2010/main" val="1739004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Task Information dialog box for task 25 with task priority set to 1000</a:t>
            </a: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21</a:t>
            </a:fld>
            <a:endParaRPr lang="en-US" dirty="0"/>
          </a:p>
        </p:txBody>
      </p:sp>
    </p:spTree>
    <p:extLst>
      <p:ext uri="{BB962C8B-B14F-4D97-AF65-F5344CB8AC3E}">
        <p14:creationId xmlns:p14="http://schemas.microsoft.com/office/powerpoint/2010/main" val="2341080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22</a:t>
            </a:fld>
            <a:endParaRPr lang="en-US" dirty="0"/>
          </a:p>
        </p:txBody>
      </p:sp>
    </p:spTree>
    <p:extLst>
      <p:ext uri="{BB962C8B-B14F-4D97-AF65-F5344CB8AC3E}">
        <p14:creationId xmlns:p14="http://schemas.microsoft.com/office/powerpoint/2010/main" val="3825272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23</a:t>
            </a:fld>
            <a:endParaRPr lang="en-US" dirty="0"/>
          </a:p>
        </p:txBody>
      </p:sp>
    </p:spTree>
    <p:extLst>
      <p:ext uri="{BB962C8B-B14F-4D97-AF65-F5344CB8AC3E}">
        <p14:creationId xmlns:p14="http://schemas.microsoft.com/office/powerpoint/2010/main" val="2916874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24</a:t>
            </a:fld>
            <a:endParaRPr lang="en-US" dirty="0"/>
          </a:p>
        </p:txBody>
      </p:sp>
    </p:spTree>
    <p:extLst>
      <p:ext uri="{BB962C8B-B14F-4D97-AF65-F5344CB8AC3E}">
        <p14:creationId xmlns:p14="http://schemas.microsoft.com/office/powerpoint/2010/main" val="31361155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Items affected by manually scheduled vs. automatically scheduled tasks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25</a:t>
            </a:fld>
            <a:endParaRPr lang="en-US" dirty="0"/>
          </a:p>
        </p:txBody>
      </p:sp>
    </p:spTree>
    <p:extLst>
      <p:ext uri="{BB962C8B-B14F-4D97-AF65-F5344CB8AC3E}">
        <p14:creationId xmlns:p14="http://schemas.microsoft.com/office/powerpoint/2010/main" val="4137931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Task Gantt Chart view with task 37 set to manually scheduled mode</a:t>
            </a:r>
            <a:endParaRPr lang="en-US"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26</a:t>
            </a:fld>
            <a:endParaRPr lang="en-US" dirty="0"/>
          </a:p>
        </p:txBody>
      </p:sp>
    </p:spTree>
    <p:extLst>
      <p:ext uri="{BB962C8B-B14F-4D97-AF65-F5344CB8AC3E}">
        <p14:creationId xmlns:p14="http://schemas.microsoft.com/office/powerpoint/2010/main" val="3478233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Manually scheduled task not honoring its relationship with its predecessor task</a:t>
            </a:r>
            <a:endParaRPr lang="en-US"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27</a:t>
            </a:fld>
            <a:endParaRPr lang="en-US" dirty="0"/>
          </a:p>
        </p:txBody>
      </p:sp>
    </p:spTree>
    <p:extLst>
      <p:ext uri="{BB962C8B-B14F-4D97-AF65-F5344CB8AC3E}">
        <p14:creationId xmlns:p14="http://schemas.microsoft.com/office/powerpoint/2010/main" val="31307059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Task Inspector pane visible to make repairs to task 37</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Another Way: You can also activate the Task Inspector by selecting the Inspect button on the Task ribbon.</a:t>
            </a:r>
            <a:endParaRPr lang="en-US"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28</a:t>
            </a:fld>
            <a:endParaRPr lang="en-US" dirty="0"/>
          </a:p>
        </p:txBody>
      </p:sp>
    </p:spTree>
    <p:extLst>
      <p:ext uri="{BB962C8B-B14F-4D97-AF65-F5344CB8AC3E}">
        <p14:creationId xmlns:p14="http://schemas.microsoft.com/office/powerpoint/2010/main" val="1029230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You can change the mode of how new tasks are entered by selecting the Task tab, selecting the Mode button, and then selecting Auto Schedule.</a:t>
            </a:r>
            <a:endParaRPr lang="en-US"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29</a:t>
            </a:fld>
            <a:endParaRPr lang="en-US" dirty="0"/>
          </a:p>
        </p:txBody>
      </p:sp>
    </p:spTree>
    <p:extLst>
      <p:ext uri="{BB962C8B-B14F-4D97-AF65-F5344CB8AC3E}">
        <p14:creationId xmlns:p14="http://schemas.microsoft.com/office/powerpoint/2010/main" val="715976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Task 37 returned to Auto Scheduled mode</a:t>
            </a:r>
            <a:endParaRPr lang="en-US"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30</a:t>
            </a:fld>
            <a:endParaRPr lang="en-US" dirty="0"/>
          </a:p>
        </p:txBody>
      </p:sp>
    </p:spTree>
    <p:extLst>
      <p:ext uri="{BB962C8B-B14F-4D97-AF65-F5344CB8AC3E}">
        <p14:creationId xmlns:p14="http://schemas.microsoft.com/office/powerpoint/2010/main" val="1633816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General tab of the Task Information dialog box</a:t>
            </a:r>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a:t>
            </a:fld>
            <a:endParaRPr lang="en-US" dirty="0"/>
          </a:p>
        </p:txBody>
      </p:sp>
    </p:spTree>
    <p:extLst>
      <p:ext uri="{BB962C8B-B14F-4D97-AF65-F5344CB8AC3E}">
        <p14:creationId xmlns:p14="http://schemas.microsoft.com/office/powerpoint/2010/main" val="2071703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Info: </a:t>
            </a:r>
            <a:r>
              <a:rPr lang="en-US" sz="1200" b="0" i="0" u="none" strike="noStrike" kern="1200" baseline="0" dirty="0" smtClean="0">
                <a:solidFill>
                  <a:schemeClr val="tx1"/>
                </a:solidFill>
                <a:latin typeface="+mn-lt"/>
                <a:ea typeface="+mn-ea"/>
                <a:cs typeface="+mn-cs"/>
              </a:rPr>
              <a:t>For a review of task constraints and negative slack, refer to Lesson 4. The best way to prevent negative float is through the use of leads and lags, which will be discussed in detail in Lesson 13.</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5</a:t>
            </a:fld>
            <a:endParaRPr lang="en-US" dirty="0"/>
          </a:p>
        </p:txBody>
      </p:sp>
    </p:spTree>
    <p:extLst>
      <p:ext uri="{BB962C8B-B14F-4D97-AF65-F5344CB8AC3E}">
        <p14:creationId xmlns:p14="http://schemas.microsoft.com/office/powerpoint/2010/main" val="63716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view showing finish‐to‐start relationship between tasks 10 and 11</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6</a:t>
            </a:fld>
            <a:endParaRPr lang="en-US" dirty="0"/>
          </a:p>
        </p:txBody>
      </p:sp>
    </p:spTree>
    <p:extLst>
      <p:ext uri="{BB962C8B-B14F-4D97-AF65-F5344CB8AC3E}">
        <p14:creationId xmlns:p14="http://schemas.microsoft.com/office/powerpoint/2010/main" val="3526376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7</a:t>
            </a:fld>
            <a:endParaRPr lang="en-US" dirty="0"/>
          </a:p>
        </p:txBody>
      </p:sp>
    </p:spTree>
    <p:extLst>
      <p:ext uri="{BB962C8B-B14F-4D97-AF65-F5344CB8AC3E}">
        <p14:creationId xmlns:p14="http://schemas.microsoft.com/office/powerpoint/2010/main" val="4199288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Planning Wizard dialog box</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8</a:t>
            </a:fld>
            <a:endParaRPr lang="en-US" dirty="0"/>
          </a:p>
        </p:txBody>
      </p:sp>
    </p:spTree>
    <p:extLst>
      <p:ext uri="{BB962C8B-B14F-4D97-AF65-F5344CB8AC3E}">
        <p14:creationId xmlns:p14="http://schemas.microsoft.com/office/powerpoint/2010/main" val="1263231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with SNLT constraint applied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9</a:t>
            </a:fld>
            <a:endParaRPr lang="en-US" dirty="0"/>
          </a:p>
        </p:txBody>
      </p:sp>
    </p:spTree>
    <p:extLst>
      <p:ext uri="{BB962C8B-B14F-4D97-AF65-F5344CB8AC3E}">
        <p14:creationId xmlns:p14="http://schemas.microsoft.com/office/powerpoint/2010/main" val="2883280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10</a:t>
            </a:fld>
            <a:endParaRPr lang="en-US" dirty="0"/>
          </a:p>
        </p:txBody>
      </p:sp>
    </p:spTree>
    <p:extLst>
      <p:ext uri="{BB962C8B-B14F-4D97-AF65-F5344CB8AC3E}">
        <p14:creationId xmlns:p14="http://schemas.microsoft.com/office/powerpoint/2010/main" val="89161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smtClean="0"/>
              <a:t>Click to edit Master title style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dirty="0"/>
          </a:p>
        </p:txBody>
      </p:sp>
      <p:sp>
        <p:nvSpPr>
          <p:cNvPr id="9"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10"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B3B90-2D02-6C47-A1CC-A9C6B3297C73}" type="datetimeFigureOut">
              <a:rPr lang="en-US" smtClean="0"/>
              <a:t>4/12/2017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17283A-045D-D24B-8A0C-9D06C9CDFC7C}" type="slidenum">
              <a:rPr lang="en-US" smtClean="0"/>
              <a:t>‹#›</a:t>
            </a:fld>
            <a:endParaRPr lang="en-US" dirty="0"/>
          </a:p>
        </p:txBody>
      </p:sp>
    </p:spTree>
    <p:extLst>
      <p:ext uri="{BB962C8B-B14F-4D97-AF65-F5344CB8AC3E}">
        <p14:creationId xmlns:p14="http://schemas.microsoft.com/office/powerpoint/2010/main" val="192523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Microsoft Official Academic Course, </a:t>
            </a:r>
            <a:r>
              <a:rPr lang="en-US" dirty="0" smtClean="0"/>
              <a:t>Microsoft Project 2016</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dirty="0"/>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9"/>
          <p:cNvSpPr>
            <a:spLocks noGrp="1"/>
          </p:cNvSpPr>
          <p:nvPr>
            <p:ph type="sldNum" sz="quarter" idx="12"/>
          </p:nvPr>
        </p:nvSpPr>
        <p:spPr/>
        <p:txBody>
          <a:bodyPr/>
          <a:lstStyle/>
          <a:p>
            <a:pPr>
              <a:defRPr/>
            </a:pPr>
            <a:fld id="{18D557D5-F51C-4717-8E58-4F5446143640}" type="slidenum">
              <a:rPr lang="en-US" smtClean="0"/>
              <a:pPr>
                <a:defRPr/>
              </a:pPr>
              <a:t>‹#›</a:t>
            </a:fld>
            <a:endParaRPr lang="en-US" dirty="0"/>
          </a:p>
        </p:txBody>
      </p:sp>
      <p:sp>
        <p:nvSpPr>
          <p:cNvPr id="13" name="Rectangle 4"/>
          <p:cNvSpPr>
            <a:spLocks noGrp="1" noChangeArrowheads="1"/>
          </p:cNvSpPr>
          <p:nvPr>
            <p:ph type="dt" sz="half" idx="10"/>
          </p:nvPr>
        </p:nvSpPr>
        <p:spPr>
          <a:xfrm>
            <a:off x="446314" y="6248400"/>
            <a:ext cx="2133600" cy="476250"/>
          </a:xfrm>
          <a:ln/>
        </p:spPr>
        <p:txBody>
          <a:bodyPr/>
          <a:lstStyle>
            <a:lvl1pPr>
              <a:defRPr/>
            </a:lvl1pPr>
          </a:lstStyle>
          <a:p>
            <a:pPr>
              <a:defRPr/>
            </a:pPr>
            <a:r>
              <a:rPr lang="en-US" dirty="0" smtClean="0"/>
              <a:t>© Project 2016 John Wiley &amp; Sons, Inc.</a:t>
            </a:r>
            <a:endParaRPr lang="en-US" dirty="0"/>
          </a:p>
        </p:txBody>
      </p:sp>
      <p:sp>
        <p:nvSpPr>
          <p:cNvPr id="14" name="Rectangle 5"/>
          <p:cNvSpPr>
            <a:spLocks noGrp="1" noChangeArrowheads="1"/>
          </p:cNvSpPr>
          <p:nvPr>
            <p:ph type="ftr" sz="quarter" idx="11"/>
          </p:nvPr>
        </p:nvSpPr>
        <p:spPr>
          <a:xfrm>
            <a:off x="2618517" y="6248400"/>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dirty="0"/>
          </a:p>
        </p:txBody>
      </p:sp>
      <p:sp>
        <p:nvSpPr>
          <p:cNvPr id="10"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11"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dirty="0"/>
          </a:p>
        </p:txBody>
      </p:sp>
      <p:sp>
        <p:nvSpPr>
          <p:cNvPr id="6"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7"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dirty="0"/>
          </a:p>
        </p:txBody>
      </p:sp>
      <p:sp>
        <p:nvSpPr>
          <p:cNvPr id="8"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9"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dirty="0"/>
          </a:p>
        </p:txBody>
      </p:sp>
      <p:sp>
        <p:nvSpPr>
          <p:cNvPr id="8"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9"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0080"/>
            </a:solidFill>
            <a:round/>
            <a:headEnd/>
            <a:tailEnd/>
          </a:ln>
          <a:extLst>
            <a:ext uri="{909E8E84-426E-40dd-AFC4-6F175D3DCCD1}">
              <a14:hiddenFill xmlns:a14="http://schemas.microsoft.com/office/drawing/2010/main" xmlns="">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32" name="Rectangle 3"/>
          <p:cNvSpPr>
            <a:spLocks noGrp="1" noChangeArrowheads="1"/>
          </p:cNvSpPr>
          <p:nvPr>
            <p:ph type="body" idx="1"/>
          </p:nvPr>
        </p:nvSpPr>
        <p:spPr bwMode="auto">
          <a:xfrm>
            <a:off x="457200" y="1447800"/>
            <a:ext cx="8229600"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a:t>
            </a:r>
            <a:r>
              <a:rPr lang="is-IS" dirty="0" smtClean="0"/>
              <a:t>2017,</a:t>
            </a:r>
            <a:r>
              <a:rPr lang="en-US" dirty="0" smtClean="0"/>
              <a:t>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C6"/>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C6"/>
        </a:buClr>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C6"/>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eaLnBrk="1" hangingPunct="1">
              <a:defRPr/>
            </a:pPr>
            <a:r>
              <a:rPr lang="en-US" sz="4200" dirty="0" smtClean="0">
                <a:effectLst>
                  <a:outerShdw algn="tl">
                    <a:srgbClr val="000000"/>
                  </a:outerShdw>
                </a:effectLst>
              </a:rPr>
              <a:t>Fine-Tuning Tasks</a:t>
            </a:r>
            <a:endParaRPr lang="en-US" sz="4200" dirty="0">
              <a:effectLst>
                <a:outerShdw algn="tl">
                  <a:srgbClr val="000000"/>
                </a:outerShdw>
              </a:effectLst>
            </a:endParaRPr>
          </a:p>
        </p:txBody>
      </p:sp>
      <p:sp>
        <p:nvSpPr>
          <p:cNvPr id="2055" name="Subtitle 2"/>
          <p:cNvSpPr>
            <a:spLocks noGrp="1"/>
          </p:cNvSpPr>
          <p:nvPr>
            <p:ph type="body" idx="1"/>
          </p:nvPr>
        </p:nvSpPr>
        <p:spPr>
          <a:xfrm>
            <a:off x="304800" y="3124200"/>
            <a:ext cx="8305800" cy="1219200"/>
          </a:xfrm>
        </p:spPr>
        <p:txBody>
          <a:bodyPr lIns="182880" tIns="0"/>
          <a:lstStyle/>
          <a:p>
            <a:pPr marL="36513" indent="0" algn="r" eaLnBrk="1" hangingPunct="1">
              <a:spcBef>
                <a:spcPct val="0"/>
              </a:spcBef>
              <a:buFontTx/>
              <a:buNone/>
            </a:pPr>
            <a:r>
              <a:rPr lang="en-US" sz="2800" dirty="0">
                <a:solidFill>
                  <a:srgbClr val="0072C6"/>
                </a:solidFill>
              </a:rPr>
              <a:t>Lesson </a:t>
            </a:r>
            <a:r>
              <a:rPr lang="en-US" sz="2800" dirty="0" smtClean="0">
                <a:solidFill>
                  <a:srgbClr val="0072C6"/>
                </a:solidFill>
              </a:rPr>
              <a:t>5</a:t>
            </a:r>
            <a:endParaRPr lang="en-US" sz="2800" dirty="0">
              <a:solidFill>
                <a:srgbClr val="0072C6"/>
              </a:solidFill>
            </a:endParaRPr>
          </a:p>
        </p:txBody>
      </p:sp>
      <p:sp>
        <p:nvSpPr>
          <p:cNvPr id="3" name="Date Placeholder 2"/>
          <p:cNvSpPr>
            <a:spLocks noGrp="1"/>
          </p:cNvSpPr>
          <p:nvPr>
            <p:ph type="dt" sz="half" idx="10"/>
          </p:nvPr>
        </p:nvSpPr>
        <p:spPr>
          <a:xfrm>
            <a:off x="457200" y="6245225"/>
            <a:ext cx="2133600" cy="476250"/>
          </a:xfrm>
        </p:spPr>
        <p:txBody>
          <a:bodyPr/>
          <a:lstStyle/>
          <a:p>
            <a:pPr>
              <a:defRPr/>
            </a:pPr>
            <a:r>
              <a:rPr lang="en-US" dirty="0">
                <a:solidFill>
                  <a:schemeClr val="bg1"/>
                </a:solidFill>
              </a:rPr>
              <a:t>© </a:t>
            </a:r>
            <a:r>
              <a:rPr lang="is-IS" dirty="0" smtClean="0">
                <a:solidFill>
                  <a:schemeClr val="bg1"/>
                </a:solidFill>
              </a:rPr>
              <a:t>2017,</a:t>
            </a:r>
            <a:r>
              <a:rPr lang="en-US" dirty="0" smtClean="0">
                <a:solidFill>
                  <a:schemeClr val="bg1"/>
                </a:solidFill>
              </a:rPr>
              <a:t> </a:t>
            </a:r>
            <a:r>
              <a:rPr lang="en-US" dirty="0">
                <a:solidFill>
                  <a:schemeClr val="bg1"/>
                </a:solidFill>
              </a:rPr>
              <a:t>John Wiley &amp; Sons, Inc.</a:t>
            </a:r>
          </a:p>
        </p:txBody>
      </p:sp>
      <p:sp>
        <p:nvSpPr>
          <p:cNvPr id="4" name="Footer Placeholder 3"/>
          <p:cNvSpPr>
            <a:spLocks noGrp="1"/>
          </p:cNvSpPr>
          <p:nvPr>
            <p:ph type="ftr" sz="quarter" idx="11"/>
          </p:nvPr>
        </p:nvSpPr>
        <p:spPr>
          <a:xfrm>
            <a:off x="2743200" y="6245225"/>
            <a:ext cx="3657600" cy="476250"/>
          </a:xfrm>
        </p:spPr>
        <p:txBody>
          <a:bodyPr/>
          <a:lstStyle/>
          <a:p>
            <a:pPr>
              <a:defRPr/>
            </a:pPr>
            <a:r>
              <a:rPr lang="en-US" dirty="0">
                <a:solidFill>
                  <a:schemeClr val="bg1"/>
                </a:solidFill>
              </a:rPr>
              <a:t>Microsoft Official Academic Course, </a:t>
            </a:r>
            <a:r>
              <a:rPr lang="en-US" dirty="0" smtClean="0">
                <a:solidFill>
                  <a:schemeClr val="bg1"/>
                </a:solidFill>
              </a:rPr>
              <a:t>Microsoft Project 2016</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a:solidFill>
                  <a:srgbClr val="0072C6"/>
                </a:solidFill>
                <a:latin typeface="Segoe UI Semibold" panose="020B0702040204020203" pitchFamily="34" charset="0"/>
              </a:rPr>
              <a:t>Microsoft Project 2016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Explore the Effects of Constraints and Relationships on Task Scheduling</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10"/>
            </a:pPr>
            <a:r>
              <a:rPr lang="en-US" sz="2000" dirty="0" smtClean="0"/>
              <a:t>Click </a:t>
            </a:r>
            <a:r>
              <a:rPr lang="en-US" sz="2000" dirty="0"/>
              <a:t>the File tab and then click Options.</a:t>
            </a:r>
          </a:p>
          <a:p>
            <a:pPr marL="457200" indent="-457200">
              <a:buFont typeface="+mj-lt"/>
              <a:buAutoNum type="arabicPeriod" startAt="10"/>
            </a:pPr>
            <a:r>
              <a:rPr lang="en-US" sz="2000" dirty="0" smtClean="0"/>
              <a:t>Select </a:t>
            </a:r>
            <a:r>
              <a:rPr lang="en-US" sz="2000" dirty="0"/>
              <a:t>the Schedule options and then navigate to the Scheduling options for </a:t>
            </a:r>
            <a:r>
              <a:rPr lang="en-US" sz="2000" dirty="0" smtClean="0"/>
              <a:t>this project</a:t>
            </a:r>
            <a:r>
              <a:rPr lang="en-US" sz="2000" dirty="0"/>
              <a:t>: section. Your screen should look similar to </a:t>
            </a:r>
            <a:r>
              <a:rPr lang="en-US" sz="2000" dirty="0" smtClean="0"/>
              <a:t>the figure on the next slide.</a:t>
            </a:r>
            <a:endParaRPr lang="en-US" sz="2000" dirty="0"/>
          </a:p>
          <a:p>
            <a:pPr marL="457200" indent="-457200">
              <a:buFont typeface="+mj-lt"/>
              <a:buAutoNum type="arabicPeriod" startAt="10"/>
            </a:pPr>
            <a:r>
              <a:rPr lang="en-US" sz="2000" dirty="0" smtClean="0"/>
              <a:t>Clear </a:t>
            </a:r>
            <a:r>
              <a:rPr lang="en-US" sz="2000" dirty="0"/>
              <a:t>the Tasks will always honor their constraint dates check box and then </a:t>
            </a:r>
            <a:r>
              <a:rPr lang="en-US" sz="2000" dirty="0" smtClean="0"/>
              <a:t>click OK</a:t>
            </a:r>
            <a:r>
              <a:rPr lang="en-US" sz="2000" dirty="0"/>
              <a:t>. A calendar alert icon appears in the Indicators column for task 11</a:t>
            </a:r>
            <a:r>
              <a:rPr lang="en-US" sz="2000" dirty="0" smtClean="0"/>
              <a:t>.</a:t>
            </a:r>
          </a:p>
          <a:p>
            <a:pPr marL="457200" indent="-457200">
              <a:buFont typeface="+mj-lt"/>
              <a:buAutoNum type="arabicPeriod" startAt="10"/>
            </a:pPr>
            <a:r>
              <a:rPr lang="en-US" sz="2000" dirty="0"/>
              <a:t>Rest the mouse pointer on the calendar alert icon in the Indicators column</a:t>
            </a:r>
            <a:r>
              <a:rPr lang="en-US" sz="2000" dirty="0" smtClean="0"/>
              <a:t>. A </a:t>
            </a:r>
            <a:r>
              <a:rPr lang="en-US" sz="2000" dirty="0"/>
              <a:t>ScreenTip appears. Now, Microsoft Project honors the task relationship over </a:t>
            </a:r>
            <a:r>
              <a:rPr lang="en-US" sz="2000" dirty="0" smtClean="0"/>
              <a:t>the constraint</a:t>
            </a:r>
            <a:r>
              <a:rPr lang="en-US" sz="2000" dirty="0"/>
              <a:t>. Microsoft Project preserves the constraint information, but does </a:t>
            </a:r>
            <a:r>
              <a:rPr lang="en-US" sz="2000" dirty="0" smtClean="0"/>
              <a:t>not honor </a:t>
            </a:r>
            <a:r>
              <a:rPr lang="en-US" sz="2000" dirty="0"/>
              <a:t>the constraint. If the scheduling conflict is removed (by a change in </a:t>
            </a:r>
            <a:r>
              <a:rPr lang="en-US" sz="2000" dirty="0" smtClean="0"/>
              <a:t>task duration</a:t>
            </a:r>
            <a:r>
              <a:rPr lang="en-US" sz="2000" dirty="0"/>
              <a:t>, for example), Microsoft Project would then honor the constraint.</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10</a:t>
            </a:fld>
            <a:endParaRPr lang="en-US" dirty="0"/>
          </a:p>
        </p:txBody>
      </p:sp>
    </p:spTree>
    <p:extLst>
      <p:ext uri="{BB962C8B-B14F-4D97-AF65-F5344CB8AC3E}">
        <p14:creationId xmlns:p14="http://schemas.microsoft.com/office/powerpoint/2010/main" val="519198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Explore the Effects of Constraints and Relationships on Task Scheduling</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11</a:t>
            </a:fld>
            <a:endParaRPr lang="en-US" dirty="0"/>
          </a:p>
        </p:txBody>
      </p:sp>
      <p:pic>
        <p:nvPicPr>
          <p:cNvPr id="8" name="Picture 7"/>
          <p:cNvPicPr>
            <a:picLocks noChangeAspect="1"/>
          </p:cNvPicPr>
          <p:nvPr/>
        </p:nvPicPr>
        <p:blipFill>
          <a:blip r:embed="rId3"/>
          <a:stretch>
            <a:fillRect/>
          </a:stretch>
        </p:blipFill>
        <p:spPr>
          <a:xfrm>
            <a:off x="2100263" y="1631950"/>
            <a:ext cx="4943475" cy="4352925"/>
          </a:xfrm>
          <a:prstGeom prst="rect">
            <a:avLst/>
          </a:prstGeom>
        </p:spPr>
      </p:pic>
    </p:spTree>
    <p:extLst>
      <p:ext uri="{BB962C8B-B14F-4D97-AF65-F5344CB8AC3E}">
        <p14:creationId xmlns:p14="http://schemas.microsoft.com/office/powerpoint/2010/main" val="1469418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Explore the Effects of Constraints and Relationships on Task Scheduling</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12</a:t>
            </a:fld>
            <a:endParaRPr lang="en-US" dirty="0"/>
          </a:p>
        </p:txBody>
      </p:sp>
      <p:pic>
        <p:nvPicPr>
          <p:cNvPr id="3" name="Picture 2"/>
          <p:cNvPicPr>
            <a:picLocks noChangeAspect="1"/>
          </p:cNvPicPr>
          <p:nvPr/>
        </p:nvPicPr>
        <p:blipFill>
          <a:blip r:embed="rId3"/>
          <a:stretch>
            <a:fillRect/>
          </a:stretch>
        </p:blipFill>
        <p:spPr>
          <a:xfrm>
            <a:off x="548640" y="2438400"/>
            <a:ext cx="8046720" cy="3008408"/>
          </a:xfrm>
          <a:prstGeom prst="rect">
            <a:avLst/>
          </a:prstGeom>
        </p:spPr>
      </p:pic>
      <p:sp>
        <p:nvSpPr>
          <p:cNvPr id="9" name="Text Placeholder 2"/>
          <p:cNvSpPr>
            <a:spLocks noGrp="1"/>
          </p:cNvSpPr>
          <p:nvPr>
            <p:ph type="body" idx="1"/>
          </p:nvPr>
        </p:nvSpPr>
        <p:spPr>
          <a:xfrm>
            <a:off x="457200" y="1600200"/>
            <a:ext cx="8229600" cy="4876800"/>
          </a:xfrm>
        </p:spPr>
        <p:txBody>
          <a:bodyPr/>
          <a:lstStyle/>
          <a:p>
            <a:r>
              <a:rPr lang="en-US" dirty="0" smtClean="0"/>
              <a:t>Afte</a:t>
            </a:r>
            <a:r>
              <a:rPr lang="en-US" dirty="0" smtClean="0"/>
              <a:t>r Step 13, your screen should look like the figure below.</a:t>
            </a:r>
            <a:endParaRPr lang="en-US" dirty="0"/>
          </a:p>
        </p:txBody>
      </p:sp>
    </p:spTree>
    <p:extLst>
      <p:ext uri="{BB962C8B-B14F-4D97-AF65-F5344CB8AC3E}">
        <p14:creationId xmlns:p14="http://schemas.microsoft.com/office/powerpoint/2010/main" val="675488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Explore the Effects of Constraints and Relationships on Task Scheduling</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600200"/>
            <a:ext cx="8229600" cy="4876800"/>
          </a:xfrm>
        </p:spPr>
        <p:txBody>
          <a:bodyPr/>
          <a:lstStyle/>
          <a:p>
            <a:pPr marL="457200" indent="-457200">
              <a:buFont typeface="+mj-lt"/>
              <a:buAutoNum type="arabicPeriod" startAt="14"/>
            </a:pPr>
            <a:r>
              <a:rPr lang="en-US" dirty="0"/>
              <a:t>Click the File tab again and then click Options. Select the Schedule options </a:t>
            </a:r>
            <a:r>
              <a:rPr lang="en-US" dirty="0" smtClean="0"/>
              <a:t>and then </a:t>
            </a:r>
            <a:r>
              <a:rPr lang="en-US" dirty="0"/>
              <a:t>navigate to the Scheduling options for this project section.</a:t>
            </a:r>
          </a:p>
          <a:p>
            <a:pPr marL="457200" indent="-457200">
              <a:buFont typeface="+mj-lt"/>
              <a:buAutoNum type="arabicPeriod" startAt="14"/>
            </a:pPr>
            <a:r>
              <a:rPr lang="en-US" dirty="0" smtClean="0"/>
              <a:t>On </a:t>
            </a:r>
            <a:r>
              <a:rPr lang="en-US" dirty="0"/>
              <a:t>the Schedule tab, click the Tasks will always honor their constraint </a:t>
            </a:r>
            <a:r>
              <a:rPr lang="en-US" dirty="0" smtClean="0"/>
              <a:t>dates check </a:t>
            </a:r>
            <a:r>
              <a:rPr lang="en-US" dirty="0"/>
              <a:t>box and then click OK. This restores the default behavior to </a:t>
            </a:r>
            <a:r>
              <a:rPr lang="en-US" dirty="0" smtClean="0"/>
              <a:t>Microsoft Project</a:t>
            </a:r>
            <a:r>
              <a:rPr lang="en-US" dirty="0"/>
              <a:t>, and task 11 is rescheduled to honor its constraint date</a:t>
            </a:r>
            <a:r>
              <a:rPr lang="en-US" dirty="0" smtClean="0"/>
              <a:t>.</a:t>
            </a:r>
          </a:p>
          <a:p>
            <a:pPr marL="457200" indent="-457200">
              <a:buFont typeface="+mj-lt"/>
              <a:buAutoNum type="arabicPeriod" startAt="14"/>
            </a:pPr>
            <a:r>
              <a:rPr lang="en-US" dirty="0" smtClean="0"/>
              <a:t>SAVE </a:t>
            </a:r>
            <a:r>
              <a:rPr lang="en-US" dirty="0"/>
              <a:t>the project schedule.</a:t>
            </a:r>
          </a:p>
          <a:p>
            <a:r>
              <a:rPr lang="en-US" dirty="0"/>
              <a:t>PAUSE. LEAVE Project open to use in the next exercise.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13</a:t>
            </a:fld>
            <a:endParaRPr lang="en-US" dirty="0"/>
          </a:p>
        </p:txBody>
      </p:sp>
    </p:spTree>
    <p:extLst>
      <p:ext uri="{BB962C8B-B14F-4D97-AF65-F5344CB8AC3E}">
        <p14:creationId xmlns:p14="http://schemas.microsoft.com/office/powerpoint/2010/main" val="3487193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Setting Deadline Dates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077200" cy="4953000"/>
          </a:xfrm>
        </p:spPr>
        <p:txBody>
          <a:bodyPr/>
          <a:lstStyle/>
          <a:p>
            <a:pPr lvl="0"/>
            <a:r>
              <a:rPr lang="en-US" sz="2000" dirty="0"/>
              <a:t>A </a:t>
            </a:r>
            <a:r>
              <a:rPr lang="en-US" sz="2000" b="1" i="1" dirty="0"/>
              <a:t>deadline</a:t>
            </a:r>
            <a:r>
              <a:rPr lang="en-US" sz="2000" dirty="0"/>
              <a:t> is a date value you enter for a task that indicates the latest date by which </a:t>
            </a:r>
            <a:r>
              <a:rPr lang="en-US" sz="2000" dirty="0" smtClean="0"/>
              <a:t>you want </a:t>
            </a:r>
            <a:r>
              <a:rPr lang="en-US" sz="2000" dirty="0"/>
              <a:t>the task to be completed</a:t>
            </a:r>
            <a:r>
              <a:rPr lang="en-US" sz="2000" dirty="0" smtClean="0"/>
              <a:t>. The </a:t>
            </a:r>
            <a:r>
              <a:rPr lang="en-US" sz="2000" dirty="0"/>
              <a:t>deadline date itself does not constrain the task</a:t>
            </a:r>
            <a:r>
              <a:rPr lang="en-US" sz="2000" dirty="0" smtClean="0"/>
              <a:t>.</a:t>
            </a:r>
          </a:p>
          <a:p>
            <a:pPr lvl="0"/>
            <a:r>
              <a:rPr lang="en-US" sz="2000" dirty="0" smtClean="0"/>
              <a:t>When you </a:t>
            </a:r>
            <a:r>
              <a:rPr lang="en-US" sz="2000" dirty="0"/>
              <a:t>enter a deadline date, Microsoft Project displays a deadline marker on the Gantt </a:t>
            </a:r>
            <a:r>
              <a:rPr lang="en-US" sz="2000" dirty="0" smtClean="0"/>
              <a:t>chart and </a:t>
            </a:r>
            <a:r>
              <a:rPr lang="en-US" sz="2000" dirty="0"/>
              <a:t>alerts you if the task’s finish date moves beyond the deadline</a:t>
            </a:r>
            <a:r>
              <a:rPr lang="en-US" sz="2000" dirty="0" smtClean="0"/>
              <a:t>.</a:t>
            </a:r>
          </a:p>
          <a:p>
            <a:pPr lvl="0"/>
            <a:r>
              <a:rPr lang="en-US" sz="2000" dirty="0" smtClean="0"/>
              <a:t>Assigning </a:t>
            </a:r>
            <a:r>
              <a:rPr lang="en-US" sz="2000" dirty="0"/>
              <a:t>a deadline </a:t>
            </a:r>
            <a:r>
              <a:rPr lang="en-US" sz="2000" dirty="0" smtClean="0"/>
              <a:t>date to </a:t>
            </a:r>
            <a:r>
              <a:rPr lang="en-US" sz="2000" dirty="0"/>
              <a:t>a task, rather than a semi‐flexible or inflexible constraint, allows the most flexibility </a:t>
            </a:r>
            <a:r>
              <a:rPr lang="en-US" sz="2000" dirty="0" smtClean="0"/>
              <a:t>in scheduling </a:t>
            </a:r>
            <a:r>
              <a:rPr lang="en-US" sz="2000" dirty="0"/>
              <a:t>tasks with commitments</a:t>
            </a:r>
            <a:r>
              <a:rPr lang="en-US" sz="2000" dirty="0" smtClean="0"/>
              <a:t>.</a:t>
            </a:r>
          </a:p>
          <a:p>
            <a:pPr lvl="0"/>
            <a:r>
              <a:rPr lang="en-US" sz="2000" dirty="0"/>
              <a:t>Using semi‐flexible or inflexible constraints can cause schedule inflexibility. A </a:t>
            </a:r>
            <a:r>
              <a:rPr lang="en-US" sz="2000" dirty="0" smtClean="0"/>
              <a:t>better approach </a:t>
            </a:r>
            <a:r>
              <a:rPr lang="en-US" sz="2000" dirty="0"/>
              <a:t>to scheduling is to use the default As Soon As Possible (ASAP) constraint </a:t>
            </a:r>
            <a:r>
              <a:rPr lang="en-US" sz="2000" dirty="0" smtClean="0"/>
              <a:t>and then </a:t>
            </a:r>
            <a:r>
              <a:rPr lang="en-US" sz="2000" dirty="0"/>
              <a:t>enter a deadline for the task</a:t>
            </a:r>
            <a:r>
              <a:rPr lang="en-US" sz="2000" dirty="0" smtClean="0"/>
              <a:t>.</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14</a:t>
            </a:fld>
            <a:endParaRPr lang="en-US" dirty="0"/>
          </a:p>
        </p:txBody>
      </p:sp>
    </p:spTree>
    <p:extLst>
      <p:ext uri="{BB962C8B-B14F-4D97-AF65-F5344CB8AC3E}">
        <p14:creationId xmlns:p14="http://schemas.microsoft.com/office/powerpoint/2010/main" val="1647566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Set a Deadline Date for a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dirty="0" smtClean="0"/>
              <a:t>GET READY</a:t>
            </a:r>
            <a:r>
              <a:rPr lang="en-US" dirty="0"/>
              <a:t>. USE the project schedule you created in the previous exercise.</a:t>
            </a:r>
          </a:p>
          <a:p>
            <a:pPr marL="457200" indent="-457200">
              <a:buFont typeface="+mj-lt"/>
              <a:buAutoNum type="arabicPeriod"/>
            </a:pPr>
            <a:r>
              <a:rPr lang="en-US" dirty="0" smtClean="0"/>
              <a:t>Press </a:t>
            </a:r>
            <a:r>
              <a:rPr lang="en-US" dirty="0"/>
              <a:t>the F5 key; the Go To dialog box appears.</a:t>
            </a:r>
          </a:p>
          <a:p>
            <a:pPr marL="457200" indent="-457200">
              <a:buFont typeface="+mj-lt"/>
              <a:buAutoNum type="arabicPeriod"/>
            </a:pPr>
            <a:r>
              <a:rPr lang="en-US" dirty="0" smtClean="0"/>
              <a:t>In </a:t>
            </a:r>
            <a:r>
              <a:rPr lang="en-US" dirty="0"/>
              <a:t>the ID box, key 27 and then click OK. Microsoft Project displays task 27. </a:t>
            </a:r>
            <a:r>
              <a:rPr lang="en-US" dirty="0" smtClean="0"/>
              <a:t>You want </a:t>
            </a:r>
            <a:r>
              <a:rPr lang="en-US" dirty="0"/>
              <a:t>to make sure that the preproduction tasks conclude by February 22, 2019, </a:t>
            </a:r>
            <a:r>
              <a:rPr lang="en-US" dirty="0" smtClean="0"/>
              <a:t>so you </a:t>
            </a:r>
            <a:r>
              <a:rPr lang="en-US" dirty="0"/>
              <a:t>will enter a deadline date for this milestone.</a:t>
            </a:r>
          </a:p>
          <a:p>
            <a:pPr marL="457200" indent="-457200">
              <a:buFont typeface="+mj-lt"/>
              <a:buAutoNum type="arabicPeriod"/>
            </a:pPr>
            <a:r>
              <a:rPr lang="en-US" dirty="0" smtClean="0"/>
              <a:t>Double‐click </a:t>
            </a:r>
            <a:r>
              <a:rPr lang="en-US" dirty="0"/>
              <a:t>the task name of task 27, Analysis complete. The Task </a:t>
            </a:r>
            <a:r>
              <a:rPr lang="en-US" dirty="0" smtClean="0"/>
              <a:t>Information dialog </a:t>
            </a:r>
            <a:r>
              <a:rPr lang="en-US" dirty="0"/>
              <a:t>box appears.</a:t>
            </a:r>
          </a:p>
          <a:p>
            <a:pPr marL="457200" indent="-457200">
              <a:buFont typeface="+mj-lt"/>
              <a:buAutoNum type="arabicPeriod"/>
            </a:pPr>
            <a:r>
              <a:rPr lang="en-US" dirty="0" smtClean="0"/>
              <a:t>Click </a:t>
            </a:r>
            <a:r>
              <a:rPr lang="en-US" dirty="0"/>
              <a:t>the Advanced tab if it is not already selected.</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15</a:t>
            </a:fld>
            <a:endParaRPr lang="en-US" dirty="0"/>
          </a:p>
        </p:txBody>
      </p:sp>
    </p:spTree>
    <p:extLst>
      <p:ext uri="{BB962C8B-B14F-4D97-AF65-F5344CB8AC3E}">
        <p14:creationId xmlns:p14="http://schemas.microsoft.com/office/powerpoint/2010/main" val="1294274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Set a Deadline Date for a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5"/>
            </a:pPr>
            <a:r>
              <a:rPr lang="en-US" dirty="0"/>
              <a:t>In the date box next to Deadline, key or select 2/22/19 and then click OK. </a:t>
            </a:r>
            <a:r>
              <a:rPr lang="en-US" dirty="0" smtClean="0"/>
              <a:t>Microsoft Project </a:t>
            </a:r>
            <a:r>
              <a:rPr lang="en-US" dirty="0"/>
              <a:t>inserts a deadline marker in the chart portion of the Gantt Chart view</a:t>
            </a:r>
            <a:r>
              <a:rPr lang="en-US" dirty="0" smtClean="0"/>
              <a:t>. Your </a:t>
            </a:r>
            <a:r>
              <a:rPr lang="en-US" dirty="0"/>
              <a:t>screen should look similar to </a:t>
            </a:r>
            <a:r>
              <a:rPr lang="en-US" dirty="0" smtClean="0"/>
              <a:t>the figure below.</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16</a:t>
            </a:fld>
            <a:endParaRPr lang="en-US" dirty="0"/>
          </a:p>
        </p:txBody>
      </p:sp>
      <p:pic>
        <p:nvPicPr>
          <p:cNvPr id="4" name="Picture 3"/>
          <p:cNvPicPr>
            <a:picLocks noChangeAspect="1"/>
          </p:cNvPicPr>
          <p:nvPr/>
        </p:nvPicPr>
        <p:blipFill>
          <a:blip r:embed="rId3"/>
          <a:stretch>
            <a:fillRect/>
          </a:stretch>
        </p:blipFill>
        <p:spPr>
          <a:xfrm>
            <a:off x="594360" y="3138484"/>
            <a:ext cx="7955280" cy="1850777"/>
          </a:xfrm>
          <a:prstGeom prst="rect">
            <a:avLst/>
          </a:prstGeom>
        </p:spPr>
      </p:pic>
    </p:spTree>
    <p:extLst>
      <p:ext uri="{BB962C8B-B14F-4D97-AF65-F5344CB8AC3E}">
        <p14:creationId xmlns:p14="http://schemas.microsoft.com/office/powerpoint/2010/main" val="3565318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Set a Deadline Date for a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6"/>
            </a:pPr>
            <a:r>
              <a:rPr lang="en-US" dirty="0"/>
              <a:t>Double‐click the name of task 28, Design. The Task Information dialog </a:t>
            </a:r>
            <a:r>
              <a:rPr lang="en-US" dirty="0" smtClean="0"/>
              <a:t>box appears</a:t>
            </a:r>
            <a:r>
              <a:rPr lang="en-US" dirty="0"/>
              <a:t>. Click the Advanced tab if it is not already selected.</a:t>
            </a:r>
          </a:p>
          <a:p>
            <a:pPr marL="457200" indent="-457200">
              <a:buFont typeface="+mj-lt"/>
              <a:buAutoNum type="arabicPeriod" startAt="6"/>
            </a:pPr>
            <a:r>
              <a:rPr lang="en-US" dirty="0" smtClean="0"/>
              <a:t>In </a:t>
            </a:r>
            <a:r>
              <a:rPr lang="en-US" dirty="0"/>
              <a:t>the drop‐down date box next to Deadline, key or select 3/8/19 and then </a:t>
            </a:r>
            <a:r>
              <a:rPr lang="en-US" dirty="0" smtClean="0"/>
              <a:t>click OK</a:t>
            </a:r>
            <a:r>
              <a:rPr lang="en-US" dirty="0"/>
              <a:t>. Microsoft Project inserts a deadline date marker for the summary task. </a:t>
            </a:r>
            <a:r>
              <a:rPr lang="en-US" dirty="0" smtClean="0"/>
              <a:t>Scroll the </a:t>
            </a:r>
            <a:r>
              <a:rPr lang="en-US" dirty="0"/>
              <a:t>chart portion of the Gantt Chart view to the right to view the marker</a:t>
            </a:r>
            <a:r>
              <a:rPr lang="en-US" dirty="0" smtClean="0"/>
              <a:t>.</a:t>
            </a:r>
          </a:p>
          <a:p>
            <a:pPr marL="457200" indent="-457200">
              <a:buFont typeface="+mj-lt"/>
              <a:buAutoNum type="arabicPeriod" startAt="6"/>
            </a:pPr>
            <a:r>
              <a:rPr lang="en-US" dirty="0"/>
              <a:t>SAVE the project schedule.</a:t>
            </a:r>
          </a:p>
          <a:p>
            <a:r>
              <a:rPr lang="en-US" dirty="0"/>
              <a:t>PAUSE. LEAVE Project open to use in the next exercise.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17</a:t>
            </a:fld>
            <a:endParaRPr lang="en-US" dirty="0"/>
          </a:p>
        </p:txBody>
      </p:sp>
    </p:spTree>
    <p:extLst>
      <p:ext uri="{BB962C8B-B14F-4D97-AF65-F5344CB8AC3E}">
        <p14:creationId xmlns:p14="http://schemas.microsoft.com/office/powerpoint/2010/main" val="36424842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Establishing Task Priorities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077200" cy="4953000"/>
          </a:xfrm>
        </p:spPr>
        <p:txBody>
          <a:bodyPr/>
          <a:lstStyle/>
          <a:p>
            <a:pPr lvl="0"/>
            <a:r>
              <a:rPr lang="en-US" sz="2000" b="1" i="1" dirty="0"/>
              <a:t>Task priority</a:t>
            </a:r>
            <a:r>
              <a:rPr lang="en-US" sz="2000" dirty="0"/>
              <a:t> is a numeric ranking between 0 and 1000 of a task’s importance. </a:t>
            </a:r>
            <a:r>
              <a:rPr lang="en-US" sz="2000" dirty="0" smtClean="0"/>
              <a:t>Microsoft Project </a:t>
            </a:r>
            <a:r>
              <a:rPr lang="en-US" sz="2000" dirty="0"/>
              <a:t>uses task priorities to determine which tasks can be delayed in order to </a:t>
            </a:r>
            <a:r>
              <a:rPr lang="en-US" sz="2000" dirty="0" smtClean="0"/>
              <a:t>resolve periods </a:t>
            </a:r>
            <a:r>
              <a:rPr lang="en-US" sz="2000" dirty="0"/>
              <a:t>of resource overallocation</a:t>
            </a:r>
            <a:r>
              <a:rPr lang="en-US" sz="2000" dirty="0" smtClean="0"/>
              <a:t>.</a:t>
            </a:r>
          </a:p>
          <a:p>
            <a:pPr lvl="0"/>
            <a:r>
              <a:rPr lang="en-US" sz="2000" dirty="0" smtClean="0"/>
              <a:t>The </a:t>
            </a:r>
            <a:r>
              <a:rPr lang="en-US" sz="2000" dirty="0"/>
              <a:t>default task priority Microsoft Project assigns is 500</a:t>
            </a:r>
            <a:r>
              <a:rPr lang="en-US" sz="2000" dirty="0" smtClean="0"/>
              <a:t>. Task </a:t>
            </a:r>
            <a:r>
              <a:rPr lang="en-US" sz="2000" dirty="0"/>
              <a:t>priorities only affect the schedule during resource leveling and have no </a:t>
            </a:r>
            <a:r>
              <a:rPr lang="en-US" sz="2000" dirty="0" smtClean="0"/>
              <a:t>meaning regarding </a:t>
            </a:r>
            <a:r>
              <a:rPr lang="en-US" sz="2000" dirty="0"/>
              <a:t>the urgency or importance of a task</a:t>
            </a:r>
            <a:r>
              <a:rPr lang="en-US" sz="2000" dirty="0" smtClean="0"/>
              <a:t>.</a:t>
            </a:r>
          </a:p>
          <a:p>
            <a:pPr lvl="0"/>
            <a:r>
              <a:rPr lang="en-US" sz="2000" b="1" i="1" dirty="0"/>
              <a:t>Resource leveling</a:t>
            </a:r>
            <a:r>
              <a:rPr lang="en-US" sz="2000" dirty="0"/>
              <a:t> is the process of delaying a resource’s work on a task to resolve </a:t>
            </a:r>
            <a:r>
              <a:rPr lang="en-US" sz="2000" dirty="0" smtClean="0"/>
              <a:t>an overallocation</a:t>
            </a:r>
            <a:r>
              <a:rPr lang="en-US" sz="2000" dirty="0"/>
              <a:t>. Depending on the options you choose, resource leveling might delay the </a:t>
            </a:r>
            <a:r>
              <a:rPr lang="en-US" sz="2000" dirty="0" smtClean="0"/>
              <a:t>start date </a:t>
            </a:r>
            <a:r>
              <a:rPr lang="en-US" sz="2000" dirty="0"/>
              <a:t>of an assignment or an entire task, or split up the work on a task</a:t>
            </a:r>
            <a:r>
              <a:rPr lang="en-US" sz="2000" dirty="0" smtClean="0"/>
              <a:t>.</a:t>
            </a:r>
          </a:p>
          <a:p>
            <a:pPr lvl="0"/>
            <a:r>
              <a:rPr lang="en-US" sz="2000" dirty="0" smtClean="0"/>
              <a:t>Resource leveling evaluates </a:t>
            </a:r>
            <a:r>
              <a:rPr lang="en-US" sz="2000" dirty="0"/>
              <a:t>several factors to determine how to resolve resource overallocation.</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18</a:t>
            </a:fld>
            <a:endParaRPr lang="en-US" dirty="0"/>
          </a:p>
        </p:txBody>
      </p:sp>
    </p:spTree>
    <p:extLst>
      <p:ext uri="{BB962C8B-B14F-4D97-AF65-F5344CB8AC3E}">
        <p14:creationId xmlns:p14="http://schemas.microsoft.com/office/powerpoint/2010/main" val="2630758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Establishing Task Priorities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077200" cy="4953000"/>
          </a:xfrm>
        </p:spPr>
        <p:txBody>
          <a:bodyPr/>
          <a:lstStyle/>
          <a:p>
            <a:pPr marL="0" lvl="0" indent="0">
              <a:buNone/>
            </a:pPr>
            <a:r>
              <a:rPr lang="en-US" dirty="0"/>
              <a:t>One of the factors evaluated during resource leveling is task priorities. When you </a:t>
            </a:r>
            <a:r>
              <a:rPr lang="en-US" dirty="0" smtClean="0"/>
              <a:t>level resources</a:t>
            </a:r>
            <a:r>
              <a:rPr lang="en-US" dirty="0"/>
              <a:t>, Microsoft Project will delay a task with a lower priority before delaying a task with </a:t>
            </a:r>
            <a:r>
              <a:rPr lang="en-US" dirty="0" smtClean="0"/>
              <a:t>a higher </a:t>
            </a:r>
            <a:r>
              <a:rPr lang="en-US" dirty="0"/>
              <a:t>priority in order to resolve a resource overallocation:</a:t>
            </a:r>
          </a:p>
          <a:p>
            <a:pPr lvl="0"/>
            <a:r>
              <a:rPr lang="en-US" dirty="0" smtClean="0"/>
              <a:t>Tasks </a:t>
            </a:r>
            <a:r>
              <a:rPr lang="en-US" dirty="0"/>
              <a:t>with priority 0 are leveled first, so they are likely to be delayed by leveling.</a:t>
            </a:r>
          </a:p>
          <a:p>
            <a:pPr lvl="0"/>
            <a:r>
              <a:rPr lang="en-US" dirty="0" smtClean="0"/>
              <a:t>Tasks </a:t>
            </a:r>
            <a:r>
              <a:rPr lang="en-US" dirty="0"/>
              <a:t>with priority 1000 are never delayed by leveling. Assign this task priority carefully</a:t>
            </a:r>
            <a:r>
              <a:rPr lang="en-US" dirty="0" smtClean="0"/>
              <a:t>, as </a:t>
            </a:r>
            <a:r>
              <a:rPr lang="en-US" dirty="0"/>
              <a:t>it limits Microsoft Project’s capabilities to resolve resource overallocations.</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19</a:t>
            </a:fld>
            <a:endParaRPr lang="en-US" dirty="0"/>
          </a:p>
        </p:txBody>
      </p:sp>
    </p:spTree>
    <p:extLst>
      <p:ext uri="{BB962C8B-B14F-4D97-AF65-F5344CB8AC3E}">
        <p14:creationId xmlns:p14="http://schemas.microsoft.com/office/powerpoint/2010/main" val="3322715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Objectives</a:t>
            </a:r>
          </a:p>
        </p:txBody>
      </p:sp>
      <p:sp>
        <p:nvSpPr>
          <p:cNvPr id="4" name="Rectangle 4"/>
          <p:cNvSpPr>
            <a:spLocks noGrp="1" noChangeArrowheads="1"/>
          </p:cNvSpPr>
          <p:nvPr>
            <p:ph type="dt" sz="half" idx="4294967295"/>
          </p:nvPr>
        </p:nvSpPr>
        <p:spPr bwMode="auto">
          <a:xfrm>
            <a:off x="457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5" name="Rectangle 5"/>
          <p:cNvSpPr>
            <a:spLocks noGrp="1" noChangeArrowheads="1"/>
          </p:cNvSpPr>
          <p:nvPr>
            <p:ph type="ftr" sz="quarter" idx="4294967295"/>
          </p:nvPr>
        </p:nvSpPr>
        <p:spPr bwMode="auto">
          <a:xfrm>
            <a:off x="2629403" y="6248400"/>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6" name="Rectangle 6"/>
          <p:cNvSpPr>
            <a:spLocks noGrp="1" noChangeArrowheads="1"/>
          </p:cNvSpPr>
          <p:nvPr>
            <p:ph type="sldNum" sz="quarter" idx="4294967295"/>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a:t>
            </a:fld>
            <a:endParaRPr lang="en-US" dirty="0"/>
          </a:p>
        </p:txBody>
      </p:sp>
      <p:pic>
        <p:nvPicPr>
          <p:cNvPr id="3" name="Picture 2"/>
          <p:cNvPicPr>
            <a:picLocks noChangeAspect="1"/>
          </p:cNvPicPr>
          <p:nvPr/>
        </p:nvPicPr>
        <p:blipFill>
          <a:blip r:embed="rId3"/>
          <a:stretch>
            <a:fillRect/>
          </a:stretch>
        </p:blipFill>
        <p:spPr>
          <a:xfrm>
            <a:off x="685800" y="2390775"/>
            <a:ext cx="7772400" cy="2172285"/>
          </a:xfrm>
          <a:prstGeom prst="rect">
            <a:avLst/>
          </a:prstGeom>
        </p:spPr>
      </p:pic>
    </p:spTree>
    <p:extLst>
      <p:ext uri="{BB962C8B-B14F-4D97-AF65-F5344CB8AC3E}">
        <p14:creationId xmlns:p14="http://schemas.microsoft.com/office/powerpoint/2010/main" val="3057545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Establish Task Priorities</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smtClean="0"/>
              <a:t>GET READY</a:t>
            </a:r>
            <a:r>
              <a:rPr lang="en-US" sz="2000" dirty="0"/>
              <a:t>. USE the project schedule you created in the previous exercise.</a:t>
            </a:r>
          </a:p>
          <a:p>
            <a:pPr marL="457200" indent="-457200">
              <a:buFont typeface="+mj-lt"/>
              <a:buAutoNum type="arabicPeriod"/>
            </a:pPr>
            <a:r>
              <a:rPr lang="en-US" sz="2000" dirty="0"/>
              <a:t>In the Task Name column, select the name of task 25, Draft copy review period.</a:t>
            </a:r>
          </a:p>
          <a:p>
            <a:pPr marL="457200" indent="-457200">
              <a:buFont typeface="+mj-lt"/>
              <a:buAutoNum type="arabicPeriod"/>
            </a:pPr>
            <a:r>
              <a:rPr lang="en-US" sz="2000" dirty="0" smtClean="0"/>
              <a:t>On </a:t>
            </a:r>
            <a:r>
              <a:rPr lang="en-US" sz="2000" dirty="0"/>
              <a:t>the Task ribbon, in the Properties group, click the Information button. </a:t>
            </a:r>
            <a:r>
              <a:rPr lang="en-US" sz="2000" dirty="0" smtClean="0"/>
              <a:t>The Task </a:t>
            </a:r>
            <a:r>
              <a:rPr lang="en-US" sz="2000" dirty="0"/>
              <a:t>Information dialog box appears.</a:t>
            </a:r>
          </a:p>
          <a:p>
            <a:pPr marL="457200" indent="-457200">
              <a:buFont typeface="+mj-lt"/>
              <a:buAutoNum type="arabicPeriod"/>
            </a:pPr>
            <a:r>
              <a:rPr lang="en-US" sz="2000" dirty="0" smtClean="0"/>
              <a:t>Click </a:t>
            </a:r>
            <a:r>
              <a:rPr lang="en-US" sz="2000" dirty="0"/>
              <a:t>the General tab if it is not already selected.</a:t>
            </a:r>
          </a:p>
          <a:p>
            <a:pPr marL="457200" indent="-457200">
              <a:buFont typeface="+mj-lt"/>
              <a:buAutoNum type="arabicPeriod"/>
            </a:pPr>
            <a:r>
              <a:rPr lang="en-US" sz="2000" dirty="0" smtClean="0"/>
              <a:t>In </a:t>
            </a:r>
            <a:r>
              <a:rPr lang="en-US" sz="2000" dirty="0"/>
              <a:t>the Priority box, key or select 1000. Your screen should look similar </a:t>
            </a:r>
            <a:r>
              <a:rPr lang="en-US" sz="2000" dirty="0" smtClean="0"/>
              <a:t>to the figure on the next slide. </a:t>
            </a:r>
            <a:r>
              <a:rPr lang="en-US" sz="2000" dirty="0"/>
              <a:t>A message at the bottom of the Task Information dialog box states </a:t>
            </a:r>
            <a:r>
              <a:rPr lang="en-US" sz="2000" dirty="0" smtClean="0"/>
              <a:t>the task </a:t>
            </a:r>
            <a:r>
              <a:rPr lang="en-US" sz="2000" dirty="0"/>
              <a:t>will not be moved through either Resource Leveling or the Prevent </a:t>
            </a:r>
            <a:r>
              <a:rPr lang="en-US" sz="2000" dirty="0" smtClean="0"/>
              <a:t>Overallocations mode</a:t>
            </a:r>
            <a:r>
              <a:rPr lang="en-US" sz="2000" dirty="0"/>
              <a:t>.</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20</a:t>
            </a:fld>
            <a:endParaRPr lang="en-US" dirty="0"/>
          </a:p>
        </p:txBody>
      </p:sp>
    </p:spTree>
    <p:extLst>
      <p:ext uri="{BB962C8B-B14F-4D97-AF65-F5344CB8AC3E}">
        <p14:creationId xmlns:p14="http://schemas.microsoft.com/office/powerpoint/2010/main" val="2062520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Establish Task Priorities</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21</a:t>
            </a:fld>
            <a:endParaRPr lang="en-US" dirty="0"/>
          </a:p>
        </p:txBody>
      </p:sp>
      <p:pic>
        <p:nvPicPr>
          <p:cNvPr id="4" name="Picture 3"/>
          <p:cNvPicPr>
            <a:picLocks noChangeAspect="1"/>
          </p:cNvPicPr>
          <p:nvPr/>
        </p:nvPicPr>
        <p:blipFill>
          <a:blip r:embed="rId3"/>
          <a:stretch>
            <a:fillRect/>
          </a:stretch>
        </p:blipFill>
        <p:spPr>
          <a:xfrm>
            <a:off x="3276600" y="2282588"/>
            <a:ext cx="5486400" cy="2975212"/>
          </a:xfrm>
          <a:prstGeom prst="rect">
            <a:avLst/>
          </a:prstGeom>
        </p:spPr>
      </p:pic>
      <p:sp>
        <p:nvSpPr>
          <p:cNvPr id="8" name="Text Placeholder 2"/>
          <p:cNvSpPr>
            <a:spLocks noGrp="1"/>
          </p:cNvSpPr>
          <p:nvPr>
            <p:ph type="body" idx="1"/>
          </p:nvPr>
        </p:nvSpPr>
        <p:spPr>
          <a:xfrm>
            <a:off x="533400" y="1590197"/>
            <a:ext cx="2743200" cy="4505803"/>
          </a:xfrm>
        </p:spPr>
        <p:txBody>
          <a:bodyPr/>
          <a:lstStyle/>
          <a:p>
            <a:pPr marL="457200" lvl="0" indent="-457200">
              <a:buFont typeface="+mj-lt"/>
              <a:buAutoNum type="arabicPeriod" startAt="5"/>
            </a:pPr>
            <a:r>
              <a:rPr lang="en-US" dirty="0"/>
              <a:t>Click </a:t>
            </a:r>
            <a:r>
              <a:rPr lang="en-US" dirty="0" smtClean="0"/>
              <a:t>OK to close the dialog box. </a:t>
            </a:r>
            <a:r>
              <a:rPr lang="en-US" dirty="0"/>
              <a:t>Microsoft Project adjusts the task’s priority</a:t>
            </a:r>
            <a:r>
              <a:rPr lang="en-US" dirty="0" smtClean="0"/>
              <a:t>.</a:t>
            </a:r>
          </a:p>
          <a:p>
            <a:pPr marL="457200" lvl="0" indent="-457200">
              <a:buFont typeface="+mj-lt"/>
              <a:buAutoNum type="arabicPeriod" startAt="5"/>
            </a:pPr>
            <a:r>
              <a:rPr lang="en-US" dirty="0"/>
              <a:t>SAVE the project schedule</a:t>
            </a:r>
            <a:r>
              <a:rPr lang="en-US" dirty="0" smtClean="0"/>
              <a:t>.</a:t>
            </a:r>
          </a:p>
          <a:p>
            <a:r>
              <a:rPr lang="en-US" dirty="0"/>
              <a:t>PAUSE. LEAVE Project open to use in the next exercise.</a:t>
            </a:r>
            <a:endParaRPr lang="en-US" dirty="0" smtClean="0"/>
          </a:p>
        </p:txBody>
      </p:sp>
    </p:spTree>
    <p:extLst>
      <p:ext uri="{BB962C8B-B14F-4D97-AF65-F5344CB8AC3E}">
        <p14:creationId xmlns:p14="http://schemas.microsoft.com/office/powerpoint/2010/main" val="8715802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Establishing Manually Scheduled Tasks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077200" cy="4953000"/>
          </a:xfrm>
        </p:spPr>
        <p:txBody>
          <a:bodyPr/>
          <a:lstStyle/>
          <a:p>
            <a:pPr lvl="0"/>
            <a:r>
              <a:rPr lang="en-US" sz="2000" dirty="0"/>
              <a:t>Some tasks require the project manager to schedule manually, without regard to </a:t>
            </a:r>
            <a:r>
              <a:rPr lang="en-US" sz="2000" dirty="0" smtClean="0"/>
              <a:t>predecessors or </a:t>
            </a:r>
            <a:r>
              <a:rPr lang="en-US" sz="2000" dirty="0"/>
              <a:t>other project constraints</a:t>
            </a:r>
            <a:r>
              <a:rPr lang="en-US" sz="2000" dirty="0" smtClean="0"/>
              <a:t>.</a:t>
            </a:r>
          </a:p>
          <a:p>
            <a:pPr lvl="0"/>
            <a:r>
              <a:rPr lang="en-US" sz="2000" dirty="0" smtClean="0"/>
              <a:t>In </a:t>
            </a:r>
            <a:r>
              <a:rPr lang="en-US" sz="2000" dirty="0"/>
              <a:t>the following exercise, you will use the new feature, </a:t>
            </a:r>
            <a:r>
              <a:rPr lang="en-US" sz="2000" dirty="0" smtClean="0"/>
              <a:t>Manual Scheduling</a:t>
            </a:r>
            <a:r>
              <a:rPr lang="en-US" sz="2000" dirty="0"/>
              <a:t>, for this action. </a:t>
            </a:r>
            <a:r>
              <a:rPr lang="en-US" sz="2000" dirty="0" smtClean="0"/>
              <a:t>You </a:t>
            </a:r>
            <a:r>
              <a:rPr lang="en-US" sz="2000" dirty="0"/>
              <a:t>will practice establishing a manually scheduled task</a:t>
            </a:r>
            <a:r>
              <a:rPr lang="en-US" sz="2000" dirty="0" smtClean="0"/>
              <a:t>.</a:t>
            </a:r>
          </a:p>
          <a:p>
            <a:pPr lvl="0"/>
            <a:r>
              <a:rPr lang="en-US" sz="2000" dirty="0" smtClean="0"/>
              <a:t>For the purpose </a:t>
            </a:r>
            <a:r>
              <a:rPr lang="en-US" sz="2000" dirty="0"/>
              <a:t>of this exercise, note that you have just been informed that your engineering </a:t>
            </a:r>
            <a:r>
              <a:rPr lang="en-US" sz="2000" dirty="0" smtClean="0"/>
              <a:t>team and </a:t>
            </a:r>
            <a:r>
              <a:rPr lang="en-US" sz="2000" dirty="0"/>
              <a:t>manufacturing team have met and they are unsure about the outcome of the </a:t>
            </a:r>
            <a:r>
              <a:rPr lang="en-US" sz="2000" dirty="0" smtClean="0"/>
              <a:t>initial prototype </a:t>
            </a:r>
            <a:r>
              <a:rPr lang="en-US" sz="2000" dirty="0"/>
              <a:t>task, as it relates to the design document and final design selection</a:t>
            </a:r>
            <a:r>
              <a:rPr lang="en-US" sz="2000" dirty="0" smtClean="0"/>
              <a:t>.</a:t>
            </a:r>
          </a:p>
          <a:p>
            <a:pPr lvl="0"/>
            <a:r>
              <a:rPr lang="en-US" sz="2000" dirty="0" smtClean="0"/>
              <a:t>The </a:t>
            </a:r>
            <a:r>
              <a:rPr lang="en-US" sz="2000" dirty="0"/>
              <a:t>task </a:t>
            </a:r>
            <a:r>
              <a:rPr lang="en-US" sz="2000" dirty="0" smtClean="0"/>
              <a:t>of “</a:t>
            </a:r>
            <a:r>
              <a:rPr lang="en-US" sz="2000" dirty="0"/>
              <a:t>Initial prototype” is dependent on one but not both of these tasks. After meeting </a:t>
            </a:r>
            <a:r>
              <a:rPr lang="en-US" sz="2000" dirty="0" smtClean="0"/>
              <a:t>with the </a:t>
            </a:r>
            <a:r>
              <a:rPr lang="en-US" sz="2000" dirty="0"/>
              <a:t>team, you decide to change the scheduling mode of task 37 to manual scheduling.</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22</a:t>
            </a:fld>
            <a:endParaRPr lang="en-US" dirty="0"/>
          </a:p>
        </p:txBody>
      </p:sp>
    </p:spTree>
    <p:extLst>
      <p:ext uri="{BB962C8B-B14F-4D97-AF65-F5344CB8AC3E}">
        <p14:creationId xmlns:p14="http://schemas.microsoft.com/office/powerpoint/2010/main" val="2269287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Manually Scheduling Tasks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077200" cy="4953000"/>
          </a:xfrm>
        </p:spPr>
        <p:txBody>
          <a:bodyPr/>
          <a:lstStyle/>
          <a:p>
            <a:pPr lvl="0"/>
            <a:r>
              <a:rPr lang="en-US" b="1" i="1" dirty="0"/>
              <a:t>Manually scheduled</a:t>
            </a:r>
            <a:r>
              <a:rPr lang="en-US" dirty="0"/>
              <a:t> tasks are tasks that must be manually scheduled, calculated, and set </a:t>
            </a:r>
            <a:r>
              <a:rPr lang="en-US" dirty="0" smtClean="0"/>
              <a:t>by the </a:t>
            </a:r>
            <a:r>
              <a:rPr lang="en-US" dirty="0"/>
              <a:t>user. These require much more attention by the project manager and might be needed </a:t>
            </a:r>
            <a:r>
              <a:rPr lang="en-US" dirty="0" smtClean="0"/>
              <a:t>at certain </a:t>
            </a:r>
            <a:r>
              <a:rPr lang="en-US" dirty="0"/>
              <a:t>points of your project. They can allow you more scheduling flexibility, but they </a:t>
            </a:r>
            <a:r>
              <a:rPr lang="en-US" dirty="0" smtClean="0"/>
              <a:t>should be </a:t>
            </a:r>
            <a:r>
              <a:rPr lang="en-US" dirty="0"/>
              <a:t>used sparingly</a:t>
            </a:r>
            <a:r>
              <a:rPr lang="en-US" dirty="0" smtClean="0"/>
              <a:t>.</a:t>
            </a:r>
          </a:p>
          <a:p>
            <a:pPr lvl="0"/>
            <a:r>
              <a:rPr lang="en-US" dirty="0" smtClean="0"/>
              <a:t>Microsoft </a:t>
            </a:r>
            <a:r>
              <a:rPr lang="en-US" dirty="0"/>
              <a:t>Project treats manually scheduled tasks much differently </a:t>
            </a:r>
            <a:r>
              <a:rPr lang="en-US" dirty="0" smtClean="0"/>
              <a:t>than auto </a:t>
            </a:r>
            <a:r>
              <a:rPr lang="en-US" dirty="0"/>
              <a:t>scheduled tasks. In fact, certain features available with auto scheduled tasks are </a:t>
            </a:r>
            <a:r>
              <a:rPr lang="en-US" dirty="0" smtClean="0"/>
              <a:t>not available </a:t>
            </a:r>
            <a:r>
              <a:rPr lang="en-US" dirty="0"/>
              <a:t>with manually scheduled tasks</a:t>
            </a:r>
            <a:r>
              <a:rPr lang="en-US" dirty="0" smtClean="0"/>
              <a:t>.</a:t>
            </a:r>
          </a:p>
          <a:p>
            <a:pPr lvl="0"/>
            <a:r>
              <a:rPr lang="en-US" dirty="0" smtClean="0"/>
              <a:t>For </a:t>
            </a:r>
            <a:r>
              <a:rPr lang="en-US" dirty="0"/>
              <a:t>example, overtime, actual overtime, and </a:t>
            </a:r>
            <a:r>
              <a:rPr lang="en-US" dirty="0" smtClean="0"/>
              <a:t>remaining overtime </a:t>
            </a:r>
            <a:r>
              <a:rPr lang="en-US" dirty="0"/>
              <a:t>cannot be tracked with manually scheduled tasks. You also cannot use </a:t>
            </a:r>
            <a:r>
              <a:rPr lang="en-US" dirty="0" smtClean="0"/>
              <a:t>task constraints </a:t>
            </a:r>
            <a:r>
              <a:rPr lang="en-US" dirty="0"/>
              <a:t>or work </a:t>
            </a:r>
            <a:r>
              <a:rPr lang="en-US" dirty="0" smtClean="0"/>
              <a:t>contouring.</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23</a:t>
            </a:fld>
            <a:endParaRPr lang="en-US" dirty="0"/>
          </a:p>
        </p:txBody>
      </p:sp>
    </p:spTree>
    <p:extLst>
      <p:ext uri="{BB962C8B-B14F-4D97-AF65-F5344CB8AC3E}">
        <p14:creationId xmlns:p14="http://schemas.microsoft.com/office/powerpoint/2010/main" val="7869853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Manually Scheduling Tasks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077200" cy="4953000"/>
          </a:xfrm>
        </p:spPr>
        <p:txBody>
          <a:bodyPr/>
          <a:lstStyle/>
          <a:p>
            <a:pPr lvl="0"/>
            <a:r>
              <a:rPr lang="en-US" dirty="0"/>
              <a:t>When using manually scheduled tasks, Microsoft Project treats nonworking times differently. </a:t>
            </a:r>
            <a:r>
              <a:rPr lang="en-US" dirty="0" smtClean="0"/>
              <a:t>If you </a:t>
            </a:r>
            <a:r>
              <a:rPr lang="en-US" dirty="0"/>
              <a:t>use a manually scheduled task during normal working hours, on normal working days, </a:t>
            </a:r>
            <a:r>
              <a:rPr lang="en-US" dirty="0" smtClean="0"/>
              <a:t>you would </a:t>
            </a:r>
            <a:r>
              <a:rPr lang="en-US" dirty="0"/>
              <a:t>not even know the difference. However, start a manually scheduled task on a </a:t>
            </a:r>
            <a:r>
              <a:rPr lang="en-US" dirty="0" smtClean="0"/>
              <a:t>nonwork day</a:t>
            </a:r>
            <a:r>
              <a:rPr lang="en-US" dirty="0"/>
              <a:t>, outside of normal work hours, and then you </a:t>
            </a:r>
            <a:r>
              <a:rPr lang="en-US" dirty="0" smtClean="0"/>
              <a:t>would notice.</a:t>
            </a:r>
          </a:p>
          <a:p>
            <a:pPr lvl="0"/>
            <a:r>
              <a:rPr lang="en-US" dirty="0" smtClean="0"/>
              <a:t>In </a:t>
            </a:r>
            <a:r>
              <a:rPr lang="en-US" dirty="0"/>
              <a:t>essence, the </a:t>
            </a:r>
            <a:r>
              <a:rPr lang="en-US" dirty="0" smtClean="0"/>
              <a:t>system creates </a:t>
            </a:r>
            <a:r>
              <a:rPr lang="en-US" dirty="0"/>
              <a:t>an exception on the calendar to close the gap between the start of the manually </a:t>
            </a:r>
            <a:r>
              <a:rPr lang="en-US" dirty="0" smtClean="0"/>
              <a:t>scheduled tasks </a:t>
            </a:r>
            <a:r>
              <a:rPr lang="en-US" dirty="0"/>
              <a:t>and the next working times. </a:t>
            </a:r>
            <a:r>
              <a:rPr lang="en-US" dirty="0" smtClean="0"/>
              <a:t>You should fully understand all </a:t>
            </a:r>
            <a:r>
              <a:rPr lang="en-US" dirty="0"/>
              <a:t>of the pros and cons of using manually scheduled tasks before using them in </a:t>
            </a:r>
            <a:r>
              <a:rPr lang="en-US" dirty="0" smtClean="0"/>
              <a:t>your schedules</a:t>
            </a:r>
            <a:r>
              <a:rPr lang="en-US" dirty="0"/>
              <a:t>. </a:t>
            </a:r>
            <a:r>
              <a:rPr lang="en-US" dirty="0" smtClean="0"/>
              <a:t>The table on the next slide summarizes </a:t>
            </a:r>
            <a:r>
              <a:rPr lang="en-US" dirty="0"/>
              <a:t>the difference between auto and manual scheduling.</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24</a:t>
            </a:fld>
            <a:endParaRPr lang="en-US" dirty="0"/>
          </a:p>
        </p:txBody>
      </p:sp>
    </p:spTree>
    <p:extLst>
      <p:ext uri="{BB962C8B-B14F-4D97-AF65-F5344CB8AC3E}">
        <p14:creationId xmlns:p14="http://schemas.microsoft.com/office/powerpoint/2010/main" val="41535431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Manually Scheduling Tasks</a:t>
            </a:r>
            <a:endParaRPr lang="en-US"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25</a:t>
            </a:fld>
            <a:endParaRPr lang="en-US" dirty="0"/>
          </a:p>
        </p:txBody>
      </p:sp>
      <p:pic>
        <p:nvPicPr>
          <p:cNvPr id="4" name="Picture 3"/>
          <p:cNvPicPr>
            <a:picLocks noChangeAspect="1"/>
          </p:cNvPicPr>
          <p:nvPr/>
        </p:nvPicPr>
        <p:blipFill>
          <a:blip r:embed="rId3"/>
          <a:stretch>
            <a:fillRect/>
          </a:stretch>
        </p:blipFill>
        <p:spPr>
          <a:xfrm>
            <a:off x="2286000" y="1535806"/>
            <a:ext cx="4572000" cy="4545212"/>
          </a:xfrm>
          <a:prstGeom prst="rect">
            <a:avLst/>
          </a:prstGeom>
        </p:spPr>
      </p:pic>
    </p:spTree>
    <p:extLst>
      <p:ext uri="{BB962C8B-B14F-4D97-AF65-F5344CB8AC3E}">
        <p14:creationId xmlns:p14="http://schemas.microsoft.com/office/powerpoint/2010/main" val="40241368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Establish a Manually Scheduled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smtClean="0"/>
              <a:t>GET READY</a:t>
            </a:r>
            <a:r>
              <a:rPr lang="en-US" sz="2000" dirty="0"/>
              <a:t>. USE the project schedule you created in the previous exercise.</a:t>
            </a:r>
          </a:p>
          <a:p>
            <a:pPr marL="457200" indent="-457200">
              <a:buFont typeface="+mj-lt"/>
              <a:buAutoNum type="arabicPeriod"/>
            </a:pPr>
            <a:r>
              <a:rPr lang="en-US" sz="2000" dirty="0"/>
              <a:t>Press the F5 key to produce the Go To dialog box. In the ID box, key </a:t>
            </a:r>
            <a:r>
              <a:rPr lang="en-US" sz="2000" dirty="0" smtClean="0"/>
              <a:t>37 and </a:t>
            </a:r>
            <a:r>
              <a:rPr lang="en-US" sz="2000" dirty="0"/>
              <a:t>click OK</a:t>
            </a:r>
            <a:r>
              <a:rPr lang="en-US" sz="2000" dirty="0" smtClean="0"/>
              <a:t>.</a:t>
            </a:r>
          </a:p>
          <a:p>
            <a:pPr marL="457200" indent="-457200">
              <a:buFont typeface="+mj-lt"/>
              <a:buAutoNum type="arabicPeriod"/>
            </a:pPr>
            <a:r>
              <a:rPr lang="en-US" sz="2000" dirty="0"/>
              <a:t>On the Task ribbon</a:t>
            </a:r>
            <a:r>
              <a:rPr lang="en-US" sz="2000" dirty="0" smtClean="0"/>
              <a:t>, </a:t>
            </a:r>
            <a:r>
              <a:rPr lang="en-US" sz="2000" dirty="0"/>
              <a:t>click the Manually Schedule button. </a:t>
            </a:r>
            <a:r>
              <a:rPr lang="en-US" sz="2000" dirty="0" smtClean="0"/>
              <a:t>The </a:t>
            </a:r>
            <a:r>
              <a:rPr lang="en-US" sz="2000" dirty="0"/>
              <a:t>Gantt bar has changed to the default formatting of a manually </a:t>
            </a:r>
            <a:r>
              <a:rPr lang="en-US" sz="2000" dirty="0" smtClean="0"/>
              <a:t>scheduled task</a:t>
            </a:r>
            <a:r>
              <a:rPr lang="en-US" sz="2000" dirty="0"/>
              <a:t>. Your screen should look </a:t>
            </a:r>
            <a:r>
              <a:rPr lang="en-US" sz="2000" dirty="0" smtClean="0"/>
              <a:t>like the figure below.</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26</a:t>
            </a:fld>
            <a:endParaRPr lang="en-US" dirty="0"/>
          </a:p>
        </p:txBody>
      </p:sp>
      <p:pic>
        <p:nvPicPr>
          <p:cNvPr id="4" name="Picture 3"/>
          <p:cNvPicPr>
            <a:picLocks noChangeAspect="1"/>
          </p:cNvPicPr>
          <p:nvPr/>
        </p:nvPicPr>
        <p:blipFill>
          <a:blip r:embed="rId3"/>
          <a:stretch>
            <a:fillRect/>
          </a:stretch>
        </p:blipFill>
        <p:spPr>
          <a:xfrm>
            <a:off x="876300" y="4000500"/>
            <a:ext cx="7391400" cy="1819275"/>
          </a:xfrm>
          <a:prstGeom prst="rect">
            <a:avLst/>
          </a:prstGeom>
        </p:spPr>
      </p:pic>
    </p:spTree>
    <p:extLst>
      <p:ext uri="{BB962C8B-B14F-4D97-AF65-F5344CB8AC3E}">
        <p14:creationId xmlns:p14="http://schemas.microsoft.com/office/powerpoint/2010/main" val="3330789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Establish a Manually Scheduled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3"/>
            </a:pPr>
            <a:r>
              <a:rPr lang="en-US" sz="2000" dirty="0"/>
              <a:t>Click in the duration cell of task 32, Proof of concept. </a:t>
            </a:r>
            <a:r>
              <a:rPr lang="en-US" sz="2000" dirty="0" smtClean="0"/>
              <a:t>Key </a:t>
            </a:r>
            <a:r>
              <a:rPr lang="en-US" sz="2000" dirty="0"/>
              <a:t>2w and </a:t>
            </a:r>
            <a:r>
              <a:rPr lang="en-US" sz="2000" dirty="0" smtClean="0"/>
              <a:t>press Enter</a:t>
            </a:r>
            <a:r>
              <a:rPr lang="en-US" sz="2000" dirty="0"/>
              <a:t>. </a:t>
            </a:r>
            <a:r>
              <a:rPr lang="en-US" sz="2000" dirty="0" smtClean="0"/>
              <a:t>Your screen should </a:t>
            </a:r>
            <a:r>
              <a:rPr lang="en-US" sz="2000" dirty="0"/>
              <a:t>look </a:t>
            </a:r>
            <a:r>
              <a:rPr lang="en-US" sz="2000" dirty="0" smtClean="0"/>
              <a:t>like the figure below.</a:t>
            </a:r>
          </a:p>
          <a:p>
            <a:pPr marL="457200" indent="-457200">
              <a:buFont typeface="+mj-lt"/>
              <a:buAutoNum type="arabicPeriod" startAt="3"/>
            </a:pPr>
            <a:endParaRPr lang="en-US" sz="2000" dirty="0" smtClean="0"/>
          </a:p>
          <a:p>
            <a:pPr marL="457200" indent="-457200">
              <a:buFont typeface="+mj-lt"/>
              <a:buAutoNum type="arabicPeriod" startAt="3"/>
            </a:pPr>
            <a:endParaRPr lang="en-US" sz="2000" dirty="0"/>
          </a:p>
          <a:p>
            <a:pPr marL="457200" indent="-457200">
              <a:buFont typeface="+mj-lt"/>
              <a:buAutoNum type="arabicPeriod" startAt="3"/>
            </a:pPr>
            <a:endParaRPr lang="en-US" sz="2000" dirty="0" smtClean="0"/>
          </a:p>
          <a:p>
            <a:pPr marL="457200" indent="-457200">
              <a:buFont typeface="+mj-lt"/>
              <a:buAutoNum type="arabicPeriod" startAt="3"/>
            </a:pPr>
            <a:endParaRPr lang="en-US" sz="2000" dirty="0" smtClean="0"/>
          </a:p>
          <a:p>
            <a:pPr marL="457200" indent="-457200">
              <a:buFont typeface="+mj-lt"/>
              <a:buAutoNum type="arabicPeriod" startAt="3"/>
            </a:pPr>
            <a:endParaRPr lang="en-US" sz="2000" dirty="0"/>
          </a:p>
          <a:p>
            <a:pPr marL="457200" indent="-457200">
              <a:buFont typeface="+mj-lt"/>
              <a:buAutoNum type="arabicPeriod" startAt="3"/>
            </a:pPr>
            <a:endParaRPr lang="en-US" sz="2000" dirty="0" smtClean="0"/>
          </a:p>
          <a:p>
            <a:pPr marL="457200" indent="-457200">
              <a:buFont typeface="+mj-lt"/>
              <a:buAutoNum type="arabicPeriod" startAt="3"/>
            </a:pPr>
            <a:endParaRPr lang="en-US" sz="2000" dirty="0" smtClean="0"/>
          </a:p>
          <a:p>
            <a:pPr marL="457200" indent="-457200">
              <a:buFont typeface="+mj-lt"/>
              <a:buAutoNum type="arabicPeriod" startAt="3"/>
            </a:pPr>
            <a:r>
              <a:rPr lang="en-US" sz="2000" dirty="0"/>
              <a:t>Position the mouse pointer over the Gantt bar of the manually scheduled task</a:t>
            </a:r>
            <a:r>
              <a:rPr lang="en-US" sz="2000" dirty="0" smtClean="0"/>
              <a:t>. Right‐click </a:t>
            </a:r>
            <a:r>
              <a:rPr lang="en-US" sz="2000" dirty="0"/>
              <a:t>on the Gantt bar of </a:t>
            </a:r>
            <a:r>
              <a:rPr lang="en-US" sz="2000" dirty="0" smtClean="0"/>
              <a:t>the manually </a:t>
            </a:r>
            <a:r>
              <a:rPr lang="en-US" sz="2000" dirty="0"/>
              <a:t>scheduled task and select Fix in Task Inspector. Your screen should </a:t>
            </a:r>
            <a:r>
              <a:rPr lang="en-US" sz="2000" dirty="0" smtClean="0"/>
              <a:t>look like the figure on the next slide.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27</a:t>
            </a:fld>
            <a:endParaRPr lang="en-US" dirty="0"/>
          </a:p>
        </p:txBody>
      </p:sp>
      <p:pic>
        <p:nvPicPr>
          <p:cNvPr id="8" name="Picture 7"/>
          <p:cNvPicPr>
            <a:picLocks noChangeAspect="1"/>
          </p:cNvPicPr>
          <p:nvPr/>
        </p:nvPicPr>
        <p:blipFill>
          <a:blip r:embed="rId3"/>
          <a:stretch>
            <a:fillRect/>
          </a:stretch>
        </p:blipFill>
        <p:spPr>
          <a:xfrm>
            <a:off x="1047748" y="2311400"/>
            <a:ext cx="7048500" cy="2486025"/>
          </a:xfrm>
          <a:prstGeom prst="rect">
            <a:avLst/>
          </a:prstGeom>
        </p:spPr>
      </p:pic>
    </p:spTree>
    <p:extLst>
      <p:ext uri="{BB962C8B-B14F-4D97-AF65-F5344CB8AC3E}">
        <p14:creationId xmlns:p14="http://schemas.microsoft.com/office/powerpoint/2010/main" val="2687224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Establish a Manually Scheduled Task</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28</a:t>
            </a:fld>
            <a:endParaRPr lang="en-US" dirty="0"/>
          </a:p>
        </p:txBody>
      </p:sp>
      <p:pic>
        <p:nvPicPr>
          <p:cNvPr id="4" name="Picture 3"/>
          <p:cNvPicPr>
            <a:picLocks noChangeAspect="1"/>
          </p:cNvPicPr>
          <p:nvPr/>
        </p:nvPicPr>
        <p:blipFill>
          <a:blip r:embed="rId3"/>
          <a:stretch>
            <a:fillRect/>
          </a:stretch>
        </p:blipFill>
        <p:spPr>
          <a:xfrm>
            <a:off x="548640" y="1814512"/>
            <a:ext cx="8046720" cy="3913689"/>
          </a:xfrm>
          <a:prstGeom prst="rect">
            <a:avLst/>
          </a:prstGeom>
        </p:spPr>
      </p:pic>
    </p:spTree>
    <p:extLst>
      <p:ext uri="{BB962C8B-B14F-4D97-AF65-F5344CB8AC3E}">
        <p14:creationId xmlns:p14="http://schemas.microsoft.com/office/powerpoint/2010/main" val="9705799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Establish a Manually Scheduled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5"/>
            </a:pPr>
            <a:r>
              <a:rPr lang="en-US" sz="2000" dirty="0"/>
              <a:t>Review the various options and information in the Task Inspector pane. </a:t>
            </a:r>
            <a:r>
              <a:rPr lang="en-US" sz="2000" dirty="0" smtClean="0"/>
              <a:t>After reviewing </a:t>
            </a:r>
            <a:r>
              <a:rPr lang="en-US" sz="2000" dirty="0"/>
              <a:t>this information, you have decided that manually scheduling this </a:t>
            </a:r>
            <a:r>
              <a:rPr lang="en-US" sz="2000" dirty="0" smtClean="0"/>
              <a:t>task is </a:t>
            </a:r>
            <a:r>
              <a:rPr lang="en-US" sz="2000" dirty="0"/>
              <a:t>not the best option. In the Task Inspector pane, under the ACTIONS: section</a:t>
            </a:r>
            <a:r>
              <a:rPr lang="en-US" sz="2000" dirty="0" smtClean="0"/>
              <a:t>, click </a:t>
            </a:r>
            <a:r>
              <a:rPr lang="en-US" sz="2000" dirty="0"/>
              <a:t>the Auto Schedule button. Microsoft Project returns the task to the </a:t>
            </a:r>
            <a:r>
              <a:rPr lang="en-US" sz="2000" dirty="0" smtClean="0"/>
              <a:t>Auto Scheduled mode</a:t>
            </a:r>
            <a:r>
              <a:rPr lang="en-US" sz="2000" dirty="0"/>
              <a:t>. Your screen should look </a:t>
            </a:r>
            <a:r>
              <a:rPr lang="en-US" sz="2000" dirty="0" smtClean="0"/>
              <a:t>like the figure on the next slide.</a:t>
            </a:r>
          </a:p>
          <a:p>
            <a:pPr marL="457200" indent="-457200">
              <a:buFont typeface="+mj-lt"/>
              <a:buAutoNum type="arabicPeriod" startAt="5"/>
            </a:pPr>
            <a:r>
              <a:rPr lang="en-US" sz="2000" dirty="0"/>
              <a:t>SAVE the project schedule, and then CLOSE the file.</a:t>
            </a:r>
          </a:p>
          <a:p>
            <a:r>
              <a:rPr lang="en-US" sz="2000" dirty="0"/>
              <a:t>PAUSE. If you are continuing to the next lesson, keep </a:t>
            </a:r>
            <a:r>
              <a:rPr lang="en-US" sz="2000" dirty="0" smtClean="0"/>
              <a:t>Microsoft Project </a:t>
            </a:r>
            <a:r>
              <a:rPr lang="en-US" sz="2000" dirty="0"/>
              <a:t>open. If you are </a:t>
            </a:r>
            <a:r>
              <a:rPr lang="en-US" sz="2000" dirty="0" smtClean="0"/>
              <a:t>not continuing </a:t>
            </a:r>
            <a:r>
              <a:rPr lang="en-US" sz="2000" dirty="0"/>
              <a:t>to additional lessons, CLOSE </a:t>
            </a:r>
            <a:r>
              <a:rPr lang="en-US" sz="2000" dirty="0" smtClean="0"/>
              <a:t>Microsoft Project</a:t>
            </a:r>
            <a:r>
              <a:rPr lang="en-US" sz="2000" dirty="0"/>
              <a:t>.</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29</a:t>
            </a:fld>
            <a:endParaRPr lang="en-US" dirty="0"/>
          </a:p>
        </p:txBody>
      </p:sp>
    </p:spTree>
    <p:extLst>
      <p:ext uri="{BB962C8B-B14F-4D97-AF65-F5344CB8AC3E}">
        <p14:creationId xmlns:p14="http://schemas.microsoft.com/office/powerpoint/2010/main" val="3532942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Software Orientation</a:t>
            </a:r>
          </a:p>
        </p:txBody>
      </p:sp>
      <p:sp>
        <p:nvSpPr>
          <p:cNvPr id="3" name="Text Placeholder 2"/>
          <p:cNvSpPr>
            <a:spLocks noGrp="1"/>
          </p:cNvSpPr>
          <p:nvPr>
            <p:ph type="body" idx="1"/>
          </p:nvPr>
        </p:nvSpPr>
        <p:spPr>
          <a:xfrm>
            <a:off x="457200" y="1590197"/>
            <a:ext cx="2971800" cy="4505803"/>
          </a:xfrm>
        </p:spPr>
        <p:txBody>
          <a:bodyPr/>
          <a:lstStyle/>
          <a:p>
            <a:pPr lvl="0"/>
            <a:r>
              <a:rPr lang="en-US" sz="2000" dirty="0"/>
              <a:t>The General tab of the Task Information dialog </a:t>
            </a:r>
            <a:r>
              <a:rPr lang="en-US" sz="2000" dirty="0" smtClean="0"/>
              <a:t>box </a:t>
            </a:r>
            <a:r>
              <a:rPr lang="en-US" sz="2000" dirty="0"/>
              <a:t>provides </a:t>
            </a:r>
            <a:r>
              <a:rPr lang="en-US" sz="2000" dirty="0" smtClean="0"/>
              <a:t>general information, </a:t>
            </a:r>
            <a:r>
              <a:rPr lang="en-US" sz="2000" dirty="0"/>
              <a:t>and allows you to make changes and updates to </a:t>
            </a:r>
            <a:r>
              <a:rPr lang="en-US" sz="2000" dirty="0" smtClean="0"/>
              <a:t>a task.</a:t>
            </a:r>
          </a:p>
          <a:p>
            <a:pPr lvl="0"/>
            <a:r>
              <a:rPr lang="en-US" sz="2000" dirty="0" smtClean="0"/>
              <a:t>You </a:t>
            </a:r>
            <a:r>
              <a:rPr lang="en-US" sz="2000" dirty="0"/>
              <a:t>can edit the task name, update the duration and the </a:t>
            </a:r>
            <a:r>
              <a:rPr lang="en-US" sz="2000" dirty="0" smtClean="0"/>
              <a:t>percent complete</a:t>
            </a:r>
            <a:r>
              <a:rPr lang="en-US" sz="2000" dirty="0"/>
              <a:t>, change the priority, and modify the start and finish dates.</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a:t>
            </a:fld>
            <a:endParaRPr lang="en-US" dirty="0"/>
          </a:p>
        </p:txBody>
      </p:sp>
      <p:pic>
        <p:nvPicPr>
          <p:cNvPr id="4" name="Picture 3"/>
          <p:cNvPicPr>
            <a:picLocks noChangeAspect="1"/>
          </p:cNvPicPr>
          <p:nvPr/>
        </p:nvPicPr>
        <p:blipFill>
          <a:blip r:embed="rId3"/>
          <a:stretch>
            <a:fillRect/>
          </a:stretch>
        </p:blipFill>
        <p:spPr>
          <a:xfrm>
            <a:off x="3441700" y="2279397"/>
            <a:ext cx="5212080" cy="3241125"/>
          </a:xfrm>
          <a:prstGeom prst="rect">
            <a:avLst/>
          </a:prstGeom>
        </p:spPr>
      </p:pic>
    </p:spTree>
    <p:extLst>
      <p:ext uri="{BB962C8B-B14F-4D97-AF65-F5344CB8AC3E}">
        <p14:creationId xmlns:p14="http://schemas.microsoft.com/office/powerpoint/2010/main" val="1582084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Establish a Manually Scheduled Task</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30</a:t>
            </a:fld>
            <a:endParaRPr lang="en-US" dirty="0"/>
          </a:p>
        </p:txBody>
      </p:sp>
      <p:pic>
        <p:nvPicPr>
          <p:cNvPr id="3" name="Picture 2"/>
          <p:cNvPicPr>
            <a:picLocks noChangeAspect="1"/>
          </p:cNvPicPr>
          <p:nvPr/>
        </p:nvPicPr>
        <p:blipFill>
          <a:blip r:embed="rId3"/>
          <a:stretch>
            <a:fillRect/>
          </a:stretch>
        </p:blipFill>
        <p:spPr>
          <a:xfrm>
            <a:off x="548640" y="1818014"/>
            <a:ext cx="8046720" cy="4049386"/>
          </a:xfrm>
          <a:prstGeom prst="rect">
            <a:avLst/>
          </a:prstGeom>
        </p:spPr>
      </p:pic>
    </p:spTree>
    <p:extLst>
      <p:ext uri="{BB962C8B-B14F-4D97-AF65-F5344CB8AC3E}">
        <p14:creationId xmlns:p14="http://schemas.microsoft.com/office/powerpoint/2010/main" val="3711944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11" name="Rectangle 4"/>
          <p:cNvSpPr>
            <a:spLocks noGrp="1" noChangeArrowheads="1"/>
          </p:cNvSpPr>
          <p:nvPr>
            <p:ph type="dt" sz="half" idx="10"/>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12" name="Rectangle 5"/>
          <p:cNvSpPr>
            <a:spLocks noGrp="1" noChangeArrowheads="1"/>
          </p:cNvSpPr>
          <p:nvPr>
            <p:ph type="ftr" sz="quarter" idx="11"/>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13"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31</a:t>
            </a:fld>
            <a:endParaRPr lang="en-US" dirty="0"/>
          </a:p>
        </p:txBody>
      </p:sp>
      <p:pic>
        <p:nvPicPr>
          <p:cNvPr id="7" name="Picture 6"/>
          <p:cNvPicPr>
            <a:picLocks noChangeAspect="1"/>
          </p:cNvPicPr>
          <p:nvPr/>
        </p:nvPicPr>
        <p:blipFill>
          <a:blip r:embed="rId2"/>
          <a:stretch>
            <a:fillRect/>
          </a:stretch>
        </p:blipFill>
        <p:spPr>
          <a:xfrm>
            <a:off x="685800" y="2390775"/>
            <a:ext cx="7772400" cy="2172285"/>
          </a:xfrm>
          <a:prstGeom prst="rect">
            <a:avLst/>
          </a:prstGeom>
        </p:spPr>
      </p:pic>
    </p:spTree>
    <p:extLst>
      <p:ext uri="{BB962C8B-B14F-4D97-AF65-F5344CB8AC3E}">
        <p14:creationId xmlns:p14="http://schemas.microsoft.com/office/powerpoint/2010/main" val="1336285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Managing Task Constraints and Relationships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dirty="0"/>
              <a:t>As you are building a project schedule, you will usually use both task relationships </a:t>
            </a:r>
            <a:r>
              <a:rPr lang="en-US" dirty="0" smtClean="0"/>
              <a:t>and constraints </a:t>
            </a:r>
            <a:r>
              <a:rPr lang="en-US" dirty="0"/>
              <a:t>within the schedule</a:t>
            </a:r>
            <a:r>
              <a:rPr lang="en-US" dirty="0" smtClean="0"/>
              <a:t>.</a:t>
            </a:r>
          </a:p>
          <a:p>
            <a:pPr lvl="0"/>
            <a:r>
              <a:rPr lang="en-US" dirty="0" smtClean="0"/>
              <a:t>You </a:t>
            </a:r>
            <a:r>
              <a:rPr lang="en-US" dirty="0"/>
              <a:t>can control how Microsoft Project schedules </a:t>
            </a:r>
            <a:r>
              <a:rPr lang="en-US" dirty="0" smtClean="0"/>
              <a:t>these elements.</a:t>
            </a:r>
          </a:p>
          <a:p>
            <a:pPr lvl="0"/>
            <a:r>
              <a:rPr lang="en-US" dirty="0" smtClean="0"/>
              <a:t>Microsoft </a:t>
            </a:r>
            <a:r>
              <a:rPr lang="en-US" dirty="0"/>
              <a:t>Project alerts you to conflicts between relationships and constraints, </a:t>
            </a:r>
            <a:r>
              <a:rPr lang="en-US" dirty="0" smtClean="0"/>
              <a:t>so that </a:t>
            </a:r>
            <a:r>
              <a:rPr lang="en-US" dirty="0"/>
              <a:t>you can maintain control over the rules that Microsoft Project follows</a:t>
            </a:r>
            <a:r>
              <a:rPr lang="en-US" dirty="0" smtClean="0"/>
              <a:t>.</a:t>
            </a:r>
          </a:p>
          <a:p>
            <a:pPr lvl="0"/>
            <a:r>
              <a:rPr lang="en-US" dirty="0" smtClean="0"/>
              <a:t>It </a:t>
            </a:r>
            <a:r>
              <a:rPr lang="en-US" dirty="0"/>
              <a:t>is </a:t>
            </a:r>
            <a:r>
              <a:rPr lang="en-US" dirty="0" smtClean="0"/>
              <a:t>important to </a:t>
            </a:r>
            <a:r>
              <a:rPr lang="en-US" dirty="0"/>
              <a:t>make sure that you understand the effects of the constraints you apply on the </a:t>
            </a:r>
            <a:r>
              <a:rPr lang="en-US" dirty="0" smtClean="0"/>
              <a:t>overall project </a:t>
            </a:r>
            <a:r>
              <a:rPr lang="en-US" dirty="0"/>
              <a:t>schedule—not just on the task to which you have applied the constraint.</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a:t>
            </a:fld>
            <a:endParaRPr lang="en-US" dirty="0"/>
          </a:p>
        </p:txBody>
      </p:sp>
    </p:spTree>
    <p:extLst>
      <p:ext uri="{BB962C8B-B14F-4D97-AF65-F5344CB8AC3E}">
        <p14:creationId xmlns:p14="http://schemas.microsoft.com/office/powerpoint/2010/main" val="2066535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Exploring Effects of Constraints and Relationships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a:t>In the following exercise, you will review two of the basic elements of </a:t>
            </a:r>
            <a:r>
              <a:rPr lang="en-US" sz="2000" dirty="0" smtClean="0"/>
              <a:t>scheduling—constraints and </a:t>
            </a:r>
            <a:r>
              <a:rPr lang="en-US" sz="2000" dirty="0"/>
              <a:t>task relationships—and you will learn how to control the actions of Microsoft </a:t>
            </a:r>
            <a:r>
              <a:rPr lang="en-US" sz="2000" dirty="0" smtClean="0"/>
              <a:t>Project when </a:t>
            </a:r>
            <a:r>
              <a:rPr lang="en-US" sz="2000" dirty="0"/>
              <a:t>there is a conflict between a constraint and a task relationship</a:t>
            </a:r>
            <a:r>
              <a:rPr lang="en-US" sz="2000" dirty="0" smtClean="0"/>
              <a:t>.</a:t>
            </a:r>
          </a:p>
          <a:p>
            <a:pPr lvl="0"/>
            <a:r>
              <a:rPr lang="en-US" sz="2000" dirty="0" smtClean="0"/>
              <a:t>Microsoft </a:t>
            </a:r>
            <a:r>
              <a:rPr lang="en-US" sz="2000" dirty="0"/>
              <a:t>Project </a:t>
            </a:r>
            <a:r>
              <a:rPr lang="en-US" sz="2000" dirty="0" smtClean="0"/>
              <a:t>always honors </a:t>
            </a:r>
            <a:r>
              <a:rPr lang="en-US" sz="2000" dirty="0"/>
              <a:t>constraint dates over task relationships by default, even if this causes </a:t>
            </a:r>
            <a:r>
              <a:rPr lang="en-US" sz="2000" dirty="0" smtClean="0"/>
              <a:t>negative float </a:t>
            </a:r>
            <a:r>
              <a:rPr lang="en-US" sz="2000" dirty="0"/>
              <a:t>(slack</a:t>
            </a:r>
            <a:r>
              <a:rPr lang="en-US" sz="2000" dirty="0" smtClean="0"/>
              <a:t>).</a:t>
            </a:r>
          </a:p>
          <a:p>
            <a:pPr lvl="0"/>
            <a:r>
              <a:rPr lang="en-US" sz="2000" dirty="0"/>
              <a:t>It is a good idea to develop a consistent strategy for using constraints and relationships in </a:t>
            </a:r>
            <a:r>
              <a:rPr lang="en-US" sz="2000" dirty="0" smtClean="0"/>
              <a:t>your projects</a:t>
            </a:r>
            <a:r>
              <a:rPr lang="en-US" sz="2000" dirty="0"/>
              <a:t>. A best practice is using the default behavior of honoring constraint dates, unless </a:t>
            </a:r>
            <a:r>
              <a:rPr lang="en-US" sz="2000" dirty="0" smtClean="0"/>
              <a:t>there is </a:t>
            </a:r>
            <a:r>
              <a:rPr lang="en-US" sz="2000" dirty="0"/>
              <a:t>a project or situation‐specific reason to do otherwise</a:t>
            </a:r>
            <a:r>
              <a:rPr lang="en-US" sz="2000" dirty="0" smtClean="0"/>
              <a:t>.</a:t>
            </a:r>
          </a:p>
          <a:p>
            <a:pPr lvl="0"/>
            <a:r>
              <a:rPr lang="en-US" sz="2000" dirty="0" smtClean="0"/>
              <a:t>As </a:t>
            </a:r>
            <a:r>
              <a:rPr lang="en-US" sz="2000" dirty="0"/>
              <a:t>you learned in previous lessons, </a:t>
            </a:r>
            <a:r>
              <a:rPr lang="en-US" sz="2000" dirty="0" smtClean="0"/>
              <a:t>you should </a:t>
            </a:r>
            <a:r>
              <a:rPr lang="en-US" sz="2000" dirty="0"/>
              <a:t>always set task relationships in your projects, and then apply semi‐flexible or </a:t>
            </a:r>
            <a:r>
              <a:rPr lang="en-US" sz="2000" dirty="0" smtClean="0"/>
              <a:t>inflexible constraints </a:t>
            </a:r>
            <a:r>
              <a:rPr lang="en-US" sz="2000" dirty="0"/>
              <a:t>only when truly necessary.</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a:t>
            </a:fld>
            <a:endParaRPr lang="en-US" dirty="0"/>
          </a:p>
        </p:txBody>
      </p:sp>
    </p:spTree>
    <p:extLst>
      <p:ext uri="{BB962C8B-B14F-4D97-AF65-F5344CB8AC3E}">
        <p14:creationId xmlns:p14="http://schemas.microsoft.com/office/powerpoint/2010/main" val="71447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Explore the Effects of Constraints and Relationships on Task Scheduling</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dirty="0" smtClean="0"/>
              <a:t>GET READY. Before you begin these steps, open </a:t>
            </a:r>
            <a:r>
              <a:rPr lang="en-US" i="1" dirty="0" smtClean="0"/>
              <a:t>Tailspin Remote Drone 5M</a:t>
            </a:r>
            <a:r>
              <a:rPr lang="en-US" dirty="0"/>
              <a:t> from the data files for this lesson. SAVE the file as </a:t>
            </a:r>
            <a:r>
              <a:rPr lang="en-US" i="1" dirty="0" smtClean="0"/>
              <a:t>Tailspin Remote </a:t>
            </a:r>
            <a:r>
              <a:rPr lang="en-US" i="1" dirty="0"/>
              <a:t>Drone </a:t>
            </a:r>
            <a:r>
              <a:rPr lang="en-US" i="1" dirty="0" smtClean="0"/>
              <a:t>5</a:t>
            </a:r>
            <a:r>
              <a:rPr lang="en-US" dirty="0" smtClean="0"/>
              <a:t> in the solutions folder.</a:t>
            </a:r>
            <a:endParaRPr lang="en-US" dirty="0"/>
          </a:p>
          <a:p>
            <a:pPr marL="457200" indent="-457200">
              <a:buFont typeface="+mj-lt"/>
              <a:buAutoNum type="arabicPeriod"/>
            </a:pPr>
            <a:r>
              <a:rPr lang="en-US" dirty="0"/>
              <a:t>In the Gantt Chart view, review the finish‐to‐start relationship between tasks </a:t>
            </a:r>
            <a:r>
              <a:rPr lang="en-US" dirty="0" smtClean="0"/>
              <a:t>10 and </a:t>
            </a:r>
            <a:r>
              <a:rPr lang="en-US" dirty="0"/>
              <a:t>11. Your screen should look similar to </a:t>
            </a:r>
            <a:r>
              <a:rPr lang="en-US" dirty="0" smtClean="0"/>
              <a:t>the figure below.</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6</a:t>
            </a:fld>
            <a:endParaRPr lang="en-US" dirty="0"/>
          </a:p>
        </p:txBody>
      </p:sp>
      <p:pic>
        <p:nvPicPr>
          <p:cNvPr id="8" name="Picture 7"/>
          <p:cNvPicPr>
            <a:picLocks noChangeAspect="1"/>
          </p:cNvPicPr>
          <p:nvPr/>
        </p:nvPicPr>
        <p:blipFill>
          <a:blip r:embed="rId3"/>
          <a:stretch>
            <a:fillRect/>
          </a:stretch>
        </p:blipFill>
        <p:spPr>
          <a:xfrm>
            <a:off x="871535" y="3657600"/>
            <a:ext cx="7400925" cy="2152650"/>
          </a:xfrm>
          <a:prstGeom prst="rect">
            <a:avLst/>
          </a:prstGeom>
        </p:spPr>
      </p:pic>
    </p:spTree>
    <p:extLst>
      <p:ext uri="{BB962C8B-B14F-4D97-AF65-F5344CB8AC3E}">
        <p14:creationId xmlns:p14="http://schemas.microsoft.com/office/powerpoint/2010/main" val="1333842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Explore the Effects of Constraints and Relationships on Task Scheduling</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2"/>
            </a:pPr>
            <a:r>
              <a:rPr lang="en-US" dirty="0" smtClean="0"/>
              <a:t>You </a:t>
            </a:r>
            <a:r>
              <a:rPr lang="en-US" dirty="0"/>
              <a:t>have </a:t>
            </a:r>
            <a:r>
              <a:rPr lang="en-US" dirty="0" smtClean="0"/>
              <a:t>just been </a:t>
            </a:r>
            <a:r>
              <a:rPr lang="en-US" dirty="0"/>
              <a:t>told that task </a:t>
            </a:r>
            <a:r>
              <a:rPr lang="en-US" dirty="0" smtClean="0"/>
              <a:t>11 </a:t>
            </a:r>
            <a:r>
              <a:rPr lang="en-US" dirty="0"/>
              <a:t>must begin </a:t>
            </a:r>
            <a:r>
              <a:rPr lang="en-US" dirty="0" smtClean="0"/>
              <a:t>no later </a:t>
            </a:r>
            <a:r>
              <a:rPr lang="en-US" dirty="0"/>
              <a:t>than Monday, January 14, 2019. In the Task Name column, select the name of task 11, Conduct focus groups</a:t>
            </a:r>
            <a:r>
              <a:rPr lang="en-US" dirty="0" smtClean="0"/>
              <a:t>.</a:t>
            </a:r>
          </a:p>
          <a:p>
            <a:pPr marL="457200" indent="-457200">
              <a:buFont typeface="+mj-lt"/>
              <a:buAutoNum type="arabicPeriod" startAt="2"/>
            </a:pPr>
            <a:r>
              <a:rPr lang="en-US" dirty="0"/>
              <a:t>On the Task ribbon, in the Properties group, click the Information button</a:t>
            </a:r>
            <a:r>
              <a:rPr lang="en-US" dirty="0" smtClean="0"/>
              <a:t>.</a:t>
            </a:r>
            <a:endParaRPr lang="en-US" dirty="0"/>
          </a:p>
          <a:p>
            <a:pPr marL="457200" indent="-457200">
              <a:buFont typeface="+mj-lt"/>
              <a:buAutoNum type="arabicPeriod" startAt="2"/>
            </a:pPr>
            <a:r>
              <a:rPr lang="en-US" dirty="0" smtClean="0"/>
              <a:t>In the Task Information dialog box, click </a:t>
            </a:r>
            <a:r>
              <a:rPr lang="en-US" dirty="0"/>
              <a:t>the Advanced tab.</a:t>
            </a:r>
          </a:p>
          <a:p>
            <a:pPr marL="457200" indent="-457200">
              <a:buFont typeface="+mj-lt"/>
              <a:buAutoNum type="arabicPeriod" startAt="2"/>
            </a:pPr>
            <a:r>
              <a:rPr lang="en-US" dirty="0" smtClean="0"/>
              <a:t>In </a:t>
            </a:r>
            <a:r>
              <a:rPr lang="en-US" dirty="0"/>
              <a:t>the Constraint Type box, select Start No Later Than. In the Constraint </a:t>
            </a:r>
            <a:r>
              <a:rPr lang="en-US" dirty="0" smtClean="0"/>
              <a:t>Date box</a:t>
            </a:r>
            <a:r>
              <a:rPr lang="en-US" dirty="0"/>
              <a:t>, key or select 1/14/19</a:t>
            </a:r>
            <a:r>
              <a:rPr lang="en-US" dirty="0" smtClean="0"/>
              <a:t>.</a:t>
            </a:r>
          </a:p>
          <a:p>
            <a:pPr marL="457200" indent="-457200">
              <a:buFont typeface="+mj-lt"/>
              <a:buAutoNum type="arabicPeriod" startAt="2"/>
            </a:pPr>
            <a:r>
              <a:rPr lang="en-US" dirty="0"/>
              <a:t>Click </a:t>
            </a:r>
            <a:r>
              <a:rPr lang="en-US" dirty="0" smtClean="0"/>
              <a:t>OK. </a:t>
            </a:r>
            <a:r>
              <a:rPr lang="en-US" dirty="0"/>
              <a:t>The Planning Wizard </a:t>
            </a:r>
            <a:r>
              <a:rPr lang="en-US" dirty="0" smtClean="0"/>
              <a:t>notifies </a:t>
            </a:r>
            <a:r>
              <a:rPr lang="en-US" dirty="0"/>
              <a:t>you </a:t>
            </a:r>
            <a:r>
              <a:rPr lang="en-US" dirty="0" smtClean="0"/>
              <a:t>of a </a:t>
            </a:r>
            <a:r>
              <a:rPr lang="en-US" dirty="0"/>
              <a:t>scheduling conflict between the constraint </a:t>
            </a:r>
            <a:r>
              <a:rPr lang="en-US" dirty="0" smtClean="0"/>
              <a:t>you applied </a:t>
            </a:r>
            <a:r>
              <a:rPr lang="en-US" dirty="0"/>
              <a:t>to task </a:t>
            </a:r>
            <a:r>
              <a:rPr lang="en-US" dirty="0" smtClean="0"/>
              <a:t>11 </a:t>
            </a:r>
            <a:r>
              <a:rPr lang="en-US" dirty="0"/>
              <a:t>and </a:t>
            </a:r>
            <a:r>
              <a:rPr lang="en-US" dirty="0" smtClean="0"/>
              <a:t>the existing </a:t>
            </a:r>
            <a:r>
              <a:rPr lang="en-US" dirty="0"/>
              <a:t>task relationship between tasks 10 and 11. Your screen should look </a:t>
            </a:r>
            <a:r>
              <a:rPr lang="en-US" dirty="0" smtClean="0"/>
              <a:t>like the figure on the next slide.</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7</a:t>
            </a:fld>
            <a:endParaRPr lang="en-US" dirty="0"/>
          </a:p>
        </p:txBody>
      </p:sp>
    </p:spTree>
    <p:extLst>
      <p:ext uri="{BB962C8B-B14F-4D97-AF65-F5344CB8AC3E}">
        <p14:creationId xmlns:p14="http://schemas.microsoft.com/office/powerpoint/2010/main" val="1518267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Explore the Effects of Constraints and Relationships on Task Scheduling</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457200" indent="-457200">
              <a:buFont typeface="+mj-lt"/>
              <a:buAutoNum type="arabicPeriod" startAt="7"/>
            </a:pPr>
            <a:endParaRPr lang="en-US" dirty="0" smtClean="0"/>
          </a:p>
          <a:p>
            <a:pPr marL="457200" indent="-457200">
              <a:buFont typeface="+mj-lt"/>
              <a:buAutoNum type="arabicPeriod" startAt="7"/>
            </a:pPr>
            <a:endParaRPr lang="en-US" dirty="0"/>
          </a:p>
          <a:p>
            <a:pPr marL="457200" indent="-457200">
              <a:buFont typeface="+mj-lt"/>
              <a:buAutoNum type="arabicPeriod" startAt="7"/>
            </a:pPr>
            <a:endParaRPr lang="en-US" dirty="0" smtClean="0"/>
          </a:p>
          <a:p>
            <a:pPr marL="457200" indent="-457200">
              <a:buFont typeface="+mj-lt"/>
              <a:buAutoNum type="arabicPeriod" startAt="7"/>
            </a:pPr>
            <a:endParaRPr lang="en-US" dirty="0"/>
          </a:p>
          <a:p>
            <a:pPr marL="457200" indent="-457200">
              <a:buFont typeface="+mj-lt"/>
              <a:buAutoNum type="arabicPeriod" startAt="7"/>
            </a:pPr>
            <a:endParaRPr lang="en-US" dirty="0" smtClean="0"/>
          </a:p>
          <a:p>
            <a:pPr marL="457200" indent="-457200">
              <a:buFont typeface="+mj-lt"/>
              <a:buAutoNum type="arabicPeriod" startAt="7"/>
            </a:pPr>
            <a:endParaRPr lang="en-US" dirty="0"/>
          </a:p>
          <a:p>
            <a:pPr marL="457200" indent="-457200">
              <a:buFont typeface="+mj-lt"/>
              <a:buAutoNum type="arabicPeriod" startAt="7"/>
            </a:pPr>
            <a:endParaRPr lang="en-US" dirty="0" smtClean="0"/>
          </a:p>
          <a:p>
            <a:pPr marL="457200" indent="-457200">
              <a:buFont typeface="+mj-lt"/>
              <a:buAutoNum type="arabicPeriod" startAt="7"/>
            </a:pPr>
            <a:endParaRPr lang="en-US" dirty="0"/>
          </a:p>
          <a:p>
            <a:pPr marL="457200" indent="-457200">
              <a:buFont typeface="+mj-lt"/>
              <a:buAutoNum type="arabicPeriod" startAt="7"/>
            </a:pPr>
            <a:r>
              <a:rPr lang="en-US" dirty="0" smtClean="0"/>
              <a:t>In </a:t>
            </a:r>
            <a:r>
              <a:rPr lang="en-US" dirty="0"/>
              <a:t>the You Can: selection list, click Continue. A Start No Later Than </a:t>
            </a:r>
            <a:r>
              <a:rPr lang="en-US" dirty="0" smtClean="0"/>
              <a:t>constraint will </a:t>
            </a:r>
            <a:r>
              <a:rPr lang="en-US" dirty="0"/>
              <a:t>be set.</a:t>
            </a:r>
          </a:p>
          <a:p>
            <a:pPr marL="457200" indent="-457200">
              <a:buFont typeface="+mj-lt"/>
              <a:buAutoNum type="arabicPeriod" startAt="7"/>
            </a:pPr>
            <a:r>
              <a:rPr lang="en-US" dirty="0" smtClean="0"/>
              <a:t>Click </a:t>
            </a:r>
            <a:r>
              <a:rPr lang="en-US" dirty="0"/>
              <a:t>OK.</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8</a:t>
            </a:fld>
            <a:endParaRPr lang="en-US" dirty="0"/>
          </a:p>
        </p:txBody>
      </p:sp>
      <p:pic>
        <p:nvPicPr>
          <p:cNvPr id="4" name="Picture 3"/>
          <p:cNvPicPr>
            <a:picLocks noChangeAspect="1"/>
          </p:cNvPicPr>
          <p:nvPr/>
        </p:nvPicPr>
        <p:blipFill>
          <a:blip r:embed="rId3"/>
          <a:stretch>
            <a:fillRect/>
          </a:stretch>
        </p:blipFill>
        <p:spPr>
          <a:xfrm>
            <a:off x="2408999" y="1708150"/>
            <a:ext cx="4326003" cy="2762250"/>
          </a:xfrm>
          <a:prstGeom prst="rect">
            <a:avLst/>
          </a:prstGeom>
        </p:spPr>
      </p:pic>
    </p:spTree>
    <p:extLst>
      <p:ext uri="{BB962C8B-B14F-4D97-AF65-F5344CB8AC3E}">
        <p14:creationId xmlns:p14="http://schemas.microsoft.com/office/powerpoint/2010/main" val="3884810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Explore the Effects of Constraints and Relationships on Task Scheduling</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9"/>
            </a:pPr>
            <a:r>
              <a:rPr lang="en-US" sz="2000" dirty="0"/>
              <a:t>A second alert appears. Click Continue. Allow the scheduling conflict and </a:t>
            </a:r>
            <a:r>
              <a:rPr lang="en-US" sz="2000" dirty="0" smtClean="0"/>
              <a:t>click </a:t>
            </a:r>
            <a:r>
              <a:rPr lang="en-US" sz="2000" dirty="0"/>
              <a:t>OK. Microsoft Project applies the SNLT constraint to task 11 and </a:t>
            </a:r>
            <a:r>
              <a:rPr lang="en-US" sz="2000" dirty="0" smtClean="0"/>
              <a:t>reschedules it </a:t>
            </a:r>
            <a:r>
              <a:rPr lang="en-US" sz="2000" dirty="0"/>
              <a:t>to start on Monday, 1/14/19, as shown in </a:t>
            </a:r>
            <a:r>
              <a:rPr lang="en-US" sz="2000" dirty="0" smtClean="0"/>
              <a:t>the figure below. Microsoft </a:t>
            </a:r>
            <a:r>
              <a:rPr lang="en-US" sz="2000" dirty="0"/>
              <a:t>Project would reschedule task 11 to avoid the negative slack between </a:t>
            </a:r>
            <a:r>
              <a:rPr lang="en-US" sz="2000" dirty="0" smtClean="0"/>
              <a:t>tasks 10 </a:t>
            </a:r>
            <a:r>
              <a:rPr lang="en-US" sz="2000" dirty="0"/>
              <a:t>and 11, but this SNLT constraint prevents Microsoft Project from doing so.</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9</a:t>
            </a:fld>
            <a:endParaRPr lang="en-US" dirty="0"/>
          </a:p>
        </p:txBody>
      </p:sp>
      <p:pic>
        <p:nvPicPr>
          <p:cNvPr id="4" name="Picture 3"/>
          <p:cNvPicPr>
            <a:picLocks noChangeAspect="1"/>
          </p:cNvPicPr>
          <p:nvPr/>
        </p:nvPicPr>
        <p:blipFill>
          <a:blip r:embed="rId3"/>
          <a:stretch>
            <a:fillRect/>
          </a:stretch>
        </p:blipFill>
        <p:spPr>
          <a:xfrm>
            <a:off x="885823" y="3657600"/>
            <a:ext cx="7372350" cy="2124075"/>
          </a:xfrm>
          <a:prstGeom prst="rect">
            <a:avLst/>
          </a:prstGeom>
        </p:spPr>
      </p:pic>
    </p:spTree>
    <p:extLst>
      <p:ext uri="{BB962C8B-B14F-4D97-AF65-F5344CB8AC3E}">
        <p14:creationId xmlns:p14="http://schemas.microsoft.com/office/powerpoint/2010/main" val="3349720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sson01.pptx" id="{A6E6436D-862A-44BB-9917-BD42C0F519EB}" vid="{4BFA5848-0A22-4A44-9C35-1E798F4442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LessonXX</Template>
  <TotalTime>468</TotalTime>
  <Words>3459</Words>
  <Application>Microsoft Office PowerPoint</Application>
  <PresentationFormat>On-screen Show (4:3)</PresentationFormat>
  <Paragraphs>267</Paragraphs>
  <Slides>31</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ＭＳ ゴシック</vt:lpstr>
      <vt:lpstr>Arial</vt:lpstr>
      <vt:lpstr>Calibri</vt:lpstr>
      <vt:lpstr>Franklin Gothic Book</vt:lpstr>
      <vt:lpstr>Franklin Gothic Medium</vt:lpstr>
      <vt:lpstr>Segoe</vt:lpstr>
      <vt:lpstr>Segoe UI</vt:lpstr>
      <vt:lpstr>Segoe UI Light</vt:lpstr>
      <vt:lpstr>Segoe UI Semibold</vt:lpstr>
      <vt:lpstr>Segoe UI Semilight</vt:lpstr>
      <vt:lpstr>template</vt:lpstr>
      <vt:lpstr>Fine-Tuning Tasks</vt:lpstr>
      <vt:lpstr>Objectives</vt:lpstr>
      <vt:lpstr>Software Orientation</vt:lpstr>
      <vt:lpstr>Managing Task Constraints and Relationships</vt:lpstr>
      <vt:lpstr>Exploring Effects of Constraints and Relationships</vt:lpstr>
      <vt:lpstr>Step-by-Step: Explore the Effects of Constraints and Relationships on Task Scheduling</vt:lpstr>
      <vt:lpstr>Step-by-Step: Explore the Effects of Constraints and Relationships on Task Scheduling</vt:lpstr>
      <vt:lpstr>Step-by-Step: Explore the Effects of Constraints and Relationships on Task Scheduling</vt:lpstr>
      <vt:lpstr>Step-by-Step: Explore the Effects of Constraints and Relationships on Task Scheduling</vt:lpstr>
      <vt:lpstr>Step-by-Step: Explore the Effects of Constraints and Relationships on Task Scheduling</vt:lpstr>
      <vt:lpstr>Step-by-Step: Explore the Effects of Constraints and Relationships on Task Scheduling</vt:lpstr>
      <vt:lpstr>Step-by-Step: Explore the Effects of Constraints and Relationships on Task Scheduling</vt:lpstr>
      <vt:lpstr>Step-by-Step: Explore the Effects of Constraints and Relationships on Task Scheduling</vt:lpstr>
      <vt:lpstr>Setting Deadline Dates</vt:lpstr>
      <vt:lpstr>Step-by-Step: Set a Deadline Date for a Task</vt:lpstr>
      <vt:lpstr>Step-by-Step: Set a Deadline Date for a Task</vt:lpstr>
      <vt:lpstr>Step-by-Step: Set a Deadline Date for a Task</vt:lpstr>
      <vt:lpstr>Establishing Task Priorities</vt:lpstr>
      <vt:lpstr>Establishing Task Priorities</vt:lpstr>
      <vt:lpstr>Step-by-Step: Establish Task Priorities</vt:lpstr>
      <vt:lpstr>Step-by-Step: Establish Task Priorities</vt:lpstr>
      <vt:lpstr>Establishing Manually Scheduled Tasks</vt:lpstr>
      <vt:lpstr>Manually Scheduling Tasks</vt:lpstr>
      <vt:lpstr>Manually Scheduling Tasks</vt:lpstr>
      <vt:lpstr>Manually Scheduling Tasks</vt:lpstr>
      <vt:lpstr>Step-by-Step: Establish a Manually Scheduled Task</vt:lpstr>
      <vt:lpstr>Step-by-Step: Establish a Manually Scheduled Task</vt:lpstr>
      <vt:lpstr>Step-by-Step: Establish a Manually Scheduled Task</vt:lpstr>
      <vt:lpstr>Step-by-Step: Establish a Manually Scheduled Task</vt:lpstr>
      <vt:lpstr>Step-by-Step: Establish a Manually Scheduled Task</vt:lpstr>
      <vt:lpstr>Skill Summary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Fine-Tuning Tasks</dc:title>
  <dc:subject>Fine-Tuning Tasks</dc:subject>
  <dc:creator>Joyce N.</dc:creator>
  <cp:keywords/>
  <dc:description/>
  <cp:lastModifiedBy>Joyce N.</cp:lastModifiedBy>
  <cp:revision>110</cp:revision>
  <dcterms:created xsi:type="dcterms:W3CDTF">2017-04-11T07:34:10Z</dcterms:created>
  <dcterms:modified xsi:type="dcterms:W3CDTF">2017-04-13T05:26:07Z</dcterms:modified>
  <cp:category/>
</cp:coreProperties>
</file>