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6E7B4B9-B5D4-40AE-BF26-7CA3675987CA}">
  <a:tblStyle styleId="{66E7B4B9-B5D4-40AE-BF26-7CA3675987C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599D1962-61C2-4F47-BDDA-D4A7A0EA1B96}"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311708" y="744575"/>
            <a:ext cx="8520599" cy="2052599"/>
          </a:xfrm>
          <a:prstGeom prst="rect">
            <a:avLst/>
          </a:prstGeom>
        </p:spPr>
        <p:txBody>
          <a:bodyPr anchorCtr="0" anchor="b" bIns="91425" lIns="91425" rIns="91425" tIns="91425">
            <a:noAutofit/>
          </a:bodyPr>
          <a:lstStyle/>
          <a:p>
            <a:pPr>
              <a:spcBef>
                <a:spcPts val="0"/>
              </a:spcBef>
              <a:buNone/>
            </a:pPr>
            <a:r>
              <a:rPr lang="en-GB"/>
              <a:t>CGM Common Hardware Platform</a:t>
            </a:r>
          </a:p>
        </p:txBody>
      </p:sp>
      <p:sp>
        <p:nvSpPr>
          <p:cNvPr id="51" name="Shape 51"/>
          <p:cNvSpPr txBox="1"/>
          <p:nvPr>
            <p:ph idx="1" type="subTitle"/>
          </p:nvPr>
        </p:nvSpPr>
        <p:spPr>
          <a:xfrm>
            <a:off x="311700" y="2834125"/>
            <a:ext cx="8520599" cy="7926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GB"/>
              <a:t>What are we trying to do?</a:t>
            </a:r>
          </a:p>
        </p:txBody>
      </p:sp>
      <p:sp>
        <p:nvSpPr>
          <p:cNvPr id="57" name="Shape 57"/>
          <p:cNvSpPr txBox="1"/>
          <p:nvPr>
            <p:ph idx="1" type="body"/>
          </p:nvPr>
        </p:nvSpPr>
        <p:spPr>
          <a:xfrm>
            <a:off x="311700" y="1152475"/>
            <a:ext cx="8520599" cy="3667199"/>
          </a:xfrm>
          <a:prstGeom prst="rect">
            <a:avLst/>
          </a:prstGeom>
        </p:spPr>
        <p:txBody>
          <a:bodyPr anchorCtr="0" anchor="t" bIns="91425" lIns="91425" rIns="91425" tIns="91425">
            <a:noAutofit/>
          </a:bodyPr>
          <a:lstStyle/>
          <a:p>
            <a:pPr indent="-228600" lvl="0" marL="457200" rtl="0">
              <a:spcBef>
                <a:spcPts val="0"/>
              </a:spcBef>
              <a:buSzPct val="100000"/>
            </a:pPr>
            <a:r>
              <a:rPr lang="en-GB" sz="1400"/>
              <a:t>We need to get the data from the CGM Sensor so we can use it! The data can be stored any number of places but having it in the cloud allows access from anywhere by an approved user.</a:t>
            </a:r>
          </a:p>
          <a:p>
            <a:pPr indent="-228600" lvl="0" marL="457200" rtl="0">
              <a:spcBef>
                <a:spcPts val="0"/>
              </a:spcBef>
              <a:buSzPct val="100000"/>
            </a:pPr>
            <a:r>
              <a:rPr lang="en-GB" sz="1400"/>
              <a:t>The sensors transmit over some kind of RF</a:t>
            </a:r>
          </a:p>
          <a:p>
            <a:pPr indent="-228600" lvl="1" marL="914400" rtl="0">
              <a:spcBef>
                <a:spcPts val="0"/>
              </a:spcBef>
            </a:pPr>
            <a:r>
              <a:rPr lang="en-GB"/>
              <a:t>Dexcom G4 - 2.4 GHz ISM</a:t>
            </a:r>
          </a:p>
          <a:p>
            <a:pPr indent="-228600" lvl="1" marL="914400" rtl="0">
              <a:spcBef>
                <a:spcPts val="0"/>
              </a:spcBef>
            </a:pPr>
            <a:r>
              <a:rPr lang="en-GB"/>
              <a:t>Medtronics 924MHz ISM</a:t>
            </a:r>
          </a:p>
          <a:p>
            <a:pPr indent="-228600" lvl="1" marL="914400" rtl="0">
              <a:spcBef>
                <a:spcPts val="0"/>
              </a:spcBef>
            </a:pPr>
            <a:r>
              <a:rPr lang="en-GB"/>
              <a:t>Dexcom G5 BLE</a:t>
            </a:r>
          </a:p>
          <a:p>
            <a:pPr indent="-228600" lvl="1" marL="914400" rtl="0">
              <a:spcBef>
                <a:spcPts val="0"/>
              </a:spcBef>
            </a:pPr>
            <a:r>
              <a:rPr lang="en-GB"/>
              <a:t>Others ??</a:t>
            </a:r>
          </a:p>
          <a:p>
            <a:pPr indent="-228600" lvl="0" marL="457200" rtl="0">
              <a:spcBef>
                <a:spcPts val="0"/>
              </a:spcBef>
              <a:buSzPct val="100000"/>
            </a:pPr>
            <a:r>
              <a:rPr lang="en-GB" sz="1400"/>
              <a:t>The challenge is to receive the sensor data and re-transmit the data to a location where it can be used for our own purposes.</a:t>
            </a:r>
          </a:p>
          <a:p>
            <a:pPr indent="-228600" lvl="0" marL="457200" rtl="0">
              <a:spcBef>
                <a:spcPts val="0"/>
              </a:spcBef>
              <a:buSzPct val="100000"/>
            </a:pPr>
            <a:r>
              <a:rPr lang="en-GB" sz="1400"/>
              <a:t>We need the system to be small, unobtrusive, battery powered.</a:t>
            </a:r>
          </a:p>
          <a:p>
            <a:pPr indent="-228600" lvl="0" marL="457200" rtl="0">
              <a:spcBef>
                <a:spcPts val="0"/>
              </a:spcBef>
              <a:buSzPct val="100000"/>
            </a:pPr>
            <a:r>
              <a:rPr lang="en-GB" sz="1400"/>
              <a:t>In order to upload the data no matter where you are we need multiple upload methods, BLE, WiFi, USB OTG, Direct Cellular</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2819600" y="238600"/>
            <a:ext cx="2898000" cy="572699"/>
          </a:xfrm>
          <a:prstGeom prst="rect">
            <a:avLst/>
          </a:prstGeom>
        </p:spPr>
        <p:txBody>
          <a:bodyPr anchorCtr="0" anchor="t" bIns="91425" lIns="91425" rIns="91425" tIns="91425">
            <a:noAutofit/>
          </a:bodyPr>
          <a:lstStyle/>
          <a:p>
            <a:pPr>
              <a:spcBef>
                <a:spcPts val="0"/>
              </a:spcBef>
              <a:buNone/>
            </a:pPr>
            <a:r>
              <a:rPr lang="en-GB"/>
              <a:t>Required Blocks</a:t>
            </a:r>
          </a:p>
        </p:txBody>
      </p:sp>
      <p:sp>
        <p:nvSpPr>
          <p:cNvPr id="63" name="Shape 63"/>
          <p:cNvSpPr txBox="1"/>
          <p:nvPr/>
        </p:nvSpPr>
        <p:spPr>
          <a:xfrm>
            <a:off x="1277325" y="1279750"/>
            <a:ext cx="1292399" cy="773999"/>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rtl="0" algn="ctr">
              <a:spcBef>
                <a:spcPts val="0"/>
              </a:spcBef>
              <a:buNone/>
            </a:pPr>
            <a:r>
              <a:rPr lang="en-GB" sz="1200"/>
              <a:t>DexCom</a:t>
            </a:r>
          </a:p>
          <a:p>
            <a:pPr rtl="0" algn="ctr">
              <a:spcBef>
                <a:spcPts val="0"/>
              </a:spcBef>
              <a:buNone/>
            </a:pPr>
            <a:r>
              <a:rPr lang="en-GB" sz="1200"/>
              <a:t>RF Interface</a:t>
            </a:r>
          </a:p>
          <a:p>
            <a:pPr algn="ctr">
              <a:spcBef>
                <a:spcPts val="0"/>
              </a:spcBef>
              <a:buNone/>
            </a:pPr>
            <a:r>
              <a:rPr lang="en-GB" sz="1200"/>
              <a:t>(2.4 MHz ISM)</a:t>
            </a:r>
          </a:p>
        </p:txBody>
      </p:sp>
      <p:sp>
        <p:nvSpPr>
          <p:cNvPr id="64" name="Shape 64"/>
          <p:cNvSpPr txBox="1"/>
          <p:nvPr/>
        </p:nvSpPr>
        <p:spPr>
          <a:xfrm>
            <a:off x="1277325" y="2711875"/>
            <a:ext cx="1240799" cy="773999"/>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GB" sz="1200"/>
              <a:t>Medtronics</a:t>
            </a:r>
          </a:p>
          <a:p>
            <a:pPr rtl="0" algn="ctr">
              <a:spcBef>
                <a:spcPts val="0"/>
              </a:spcBef>
              <a:buNone/>
            </a:pPr>
            <a:r>
              <a:rPr lang="en-GB" sz="1200"/>
              <a:t>RF Interface</a:t>
            </a:r>
          </a:p>
          <a:p>
            <a:pPr lvl="0" rtl="0">
              <a:spcBef>
                <a:spcPts val="0"/>
              </a:spcBef>
              <a:buNone/>
            </a:pPr>
            <a:r>
              <a:rPr lang="en-GB" sz="1200"/>
              <a:t>(924 MHz ISM)</a:t>
            </a:r>
          </a:p>
        </p:txBody>
      </p:sp>
      <p:sp>
        <p:nvSpPr>
          <p:cNvPr id="65" name="Shape 65"/>
          <p:cNvSpPr txBox="1"/>
          <p:nvPr/>
        </p:nvSpPr>
        <p:spPr>
          <a:xfrm>
            <a:off x="3942500" y="4309000"/>
            <a:ext cx="1775100" cy="474899"/>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algn="ctr">
              <a:spcBef>
                <a:spcPts val="0"/>
              </a:spcBef>
              <a:buNone/>
            </a:pPr>
            <a:r>
              <a:rPr lang="en-GB"/>
              <a:t>Battery</a:t>
            </a:r>
          </a:p>
        </p:txBody>
      </p:sp>
      <p:sp>
        <p:nvSpPr>
          <p:cNvPr id="66" name="Shape 66"/>
          <p:cNvSpPr txBox="1"/>
          <p:nvPr/>
        </p:nvSpPr>
        <p:spPr>
          <a:xfrm>
            <a:off x="3663725" y="3716075"/>
            <a:ext cx="1292399" cy="4335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GB" sz="1000"/>
              <a:t>Battery Fuel Gauge</a:t>
            </a:r>
          </a:p>
        </p:txBody>
      </p:sp>
      <p:sp>
        <p:nvSpPr>
          <p:cNvPr id="67" name="Shape 67"/>
          <p:cNvSpPr txBox="1"/>
          <p:nvPr/>
        </p:nvSpPr>
        <p:spPr>
          <a:xfrm>
            <a:off x="5187250" y="3716075"/>
            <a:ext cx="743100" cy="433500"/>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algn="ctr">
              <a:spcBef>
                <a:spcPts val="0"/>
              </a:spcBef>
              <a:buNone/>
            </a:pPr>
            <a:r>
              <a:rPr lang="en-GB" sz="1000"/>
              <a:t>Battery Charger</a:t>
            </a:r>
          </a:p>
        </p:txBody>
      </p:sp>
      <p:cxnSp>
        <p:nvCxnSpPr>
          <p:cNvPr id="68" name="Shape 68"/>
          <p:cNvCxnSpPr/>
          <p:nvPr/>
        </p:nvCxnSpPr>
        <p:spPr>
          <a:xfrm flipH="1">
            <a:off x="3034299" y="1114625"/>
            <a:ext cx="30900" cy="3674099"/>
          </a:xfrm>
          <a:prstGeom prst="straightConnector1">
            <a:avLst/>
          </a:prstGeom>
          <a:noFill/>
          <a:ln cap="flat" cmpd="sng" w="9525">
            <a:solidFill>
              <a:schemeClr val="dk2"/>
            </a:solidFill>
            <a:prstDash val="dash"/>
            <a:round/>
            <a:headEnd len="lg" w="lg" type="none"/>
            <a:tailEnd len="lg" w="lg" type="none"/>
          </a:ln>
        </p:spPr>
      </p:cxnSp>
      <p:sp>
        <p:nvSpPr>
          <p:cNvPr id="69" name="Shape 69"/>
          <p:cNvSpPr txBox="1"/>
          <p:nvPr/>
        </p:nvSpPr>
        <p:spPr>
          <a:xfrm>
            <a:off x="3725750" y="1620300"/>
            <a:ext cx="1888499" cy="660600"/>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GB"/>
              <a:t>Controller/Uploader</a:t>
            </a:r>
          </a:p>
        </p:txBody>
      </p:sp>
      <p:sp>
        <p:nvSpPr>
          <p:cNvPr id="70" name="Shape 70"/>
          <p:cNvSpPr txBox="1"/>
          <p:nvPr/>
        </p:nvSpPr>
        <p:spPr>
          <a:xfrm>
            <a:off x="6894100" y="1279750"/>
            <a:ext cx="691499" cy="433500"/>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algn="ctr">
              <a:spcBef>
                <a:spcPts val="0"/>
              </a:spcBef>
              <a:buNone/>
            </a:pPr>
            <a:r>
              <a:rPr lang="en-GB"/>
              <a:t>BLE</a:t>
            </a:r>
          </a:p>
        </p:txBody>
      </p:sp>
      <p:sp>
        <p:nvSpPr>
          <p:cNvPr id="71" name="Shape 71"/>
          <p:cNvSpPr txBox="1"/>
          <p:nvPr/>
        </p:nvSpPr>
        <p:spPr>
          <a:xfrm>
            <a:off x="6894100" y="1847400"/>
            <a:ext cx="691499" cy="433500"/>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GB"/>
              <a:t>WiFi</a:t>
            </a:r>
          </a:p>
        </p:txBody>
      </p:sp>
      <p:sp>
        <p:nvSpPr>
          <p:cNvPr id="72" name="Shape 72"/>
          <p:cNvSpPr txBox="1"/>
          <p:nvPr/>
        </p:nvSpPr>
        <p:spPr>
          <a:xfrm>
            <a:off x="6894100" y="2936550"/>
            <a:ext cx="934500" cy="572699"/>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GB"/>
              <a:t>USB OTG</a:t>
            </a:r>
          </a:p>
        </p:txBody>
      </p:sp>
      <p:sp>
        <p:nvSpPr>
          <p:cNvPr id="73" name="Shape 73"/>
          <p:cNvSpPr txBox="1"/>
          <p:nvPr/>
        </p:nvSpPr>
        <p:spPr>
          <a:xfrm>
            <a:off x="6894100" y="2391975"/>
            <a:ext cx="804899" cy="433500"/>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GB"/>
              <a:t>Cellular</a:t>
            </a:r>
          </a:p>
        </p:txBody>
      </p:sp>
      <p:cxnSp>
        <p:nvCxnSpPr>
          <p:cNvPr id="74" name="Shape 74"/>
          <p:cNvCxnSpPr/>
          <p:nvPr/>
        </p:nvCxnSpPr>
        <p:spPr>
          <a:xfrm flipH="1">
            <a:off x="6532937" y="1109800"/>
            <a:ext cx="30900" cy="3674099"/>
          </a:xfrm>
          <a:prstGeom prst="straightConnector1">
            <a:avLst/>
          </a:prstGeom>
          <a:noFill/>
          <a:ln cap="flat" cmpd="sng" w="9525">
            <a:solidFill>
              <a:schemeClr val="dk2"/>
            </a:solidFill>
            <a:prstDash val="dash"/>
            <a:round/>
            <a:headEnd len="lg" w="lg" type="none"/>
            <a:tailEnd len="lg" w="lg" type="none"/>
          </a:ln>
        </p:spPr>
      </p:cxnSp>
      <p:sp>
        <p:nvSpPr>
          <p:cNvPr id="75" name="Shape 75"/>
          <p:cNvSpPr txBox="1"/>
          <p:nvPr/>
        </p:nvSpPr>
        <p:spPr>
          <a:xfrm>
            <a:off x="3381100" y="3313025"/>
            <a:ext cx="2851199" cy="1626300"/>
          </a:xfrm>
          <a:prstGeom prst="rect">
            <a:avLst/>
          </a:prstGeom>
          <a:noFill/>
          <a:ln cap="flat" cmpd="sng" w="28575">
            <a:solidFill>
              <a:srgbClr val="000000"/>
            </a:solidFill>
            <a:prstDash val="dot"/>
            <a:round/>
            <a:headEnd len="med" w="med" type="none"/>
            <a:tailEnd len="med" w="med" type="none"/>
          </a:ln>
        </p:spPr>
        <p:txBody>
          <a:bodyPr anchorCtr="0" anchor="t" bIns="91425" lIns="91425" rIns="91425" tIns="91425">
            <a:noAutofit/>
          </a:bodyPr>
          <a:lstStyle/>
          <a:p>
            <a:pPr>
              <a:spcBef>
                <a:spcPts val="0"/>
              </a:spcBef>
              <a:buNone/>
            </a:pPr>
            <a:r>
              <a:t/>
            </a:r>
            <a:endParaRPr/>
          </a:p>
        </p:txBody>
      </p:sp>
      <p:sp>
        <p:nvSpPr>
          <p:cNvPr id="76" name="Shape 76"/>
          <p:cNvSpPr txBox="1"/>
          <p:nvPr/>
        </p:nvSpPr>
        <p:spPr>
          <a:xfrm>
            <a:off x="3911500" y="2910325"/>
            <a:ext cx="1775100" cy="377099"/>
          </a:xfrm>
          <a:prstGeom prst="rect">
            <a:avLst/>
          </a:prstGeom>
          <a:noFill/>
          <a:ln>
            <a:noFill/>
          </a:ln>
        </p:spPr>
        <p:txBody>
          <a:bodyPr anchorCtr="0" anchor="t" bIns="91425" lIns="91425" rIns="91425" tIns="91425">
            <a:noAutofit/>
          </a:bodyPr>
          <a:lstStyle/>
          <a:p>
            <a:pPr lvl="0" rtl="0" algn="ctr">
              <a:spcBef>
                <a:spcPts val="0"/>
              </a:spcBef>
              <a:buNone/>
            </a:pPr>
            <a:r>
              <a:rPr lang="en-GB"/>
              <a:t>Battery System</a:t>
            </a:r>
          </a:p>
        </p:txBody>
      </p:sp>
      <p:sp>
        <p:nvSpPr>
          <p:cNvPr id="77" name="Shape 77"/>
          <p:cNvSpPr txBox="1"/>
          <p:nvPr/>
        </p:nvSpPr>
        <p:spPr>
          <a:xfrm>
            <a:off x="1371975" y="733675"/>
            <a:ext cx="1051499" cy="320399"/>
          </a:xfrm>
          <a:prstGeom prst="rect">
            <a:avLst/>
          </a:prstGeom>
          <a:noFill/>
          <a:ln>
            <a:noFill/>
          </a:ln>
        </p:spPr>
        <p:txBody>
          <a:bodyPr anchorCtr="0" anchor="ctr" bIns="91425" lIns="91425" rIns="91425" tIns="91425">
            <a:noAutofit/>
          </a:bodyPr>
          <a:lstStyle/>
          <a:p>
            <a:pPr algn="ctr">
              <a:spcBef>
                <a:spcPts val="0"/>
              </a:spcBef>
              <a:buNone/>
            </a:pPr>
            <a:r>
              <a:rPr lang="en-GB"/>
              <a:t>RF</a:t>
            </a:r>
          </a:p>
        </p:txBody>
      </p:sp>
      <p:sp>
        <p:nvSpPr>
          <p:cNvPr id="78" name="Shape 78"/>
          <p:cNvSpPr txBox="1"/>
          <p:nvPr/>
        </p:nvSpPr>
        <p:spPr>
          <a:xfrm>
            <a:off x="3663725" y="789400"/>
            <a:ext cx="1689299" cy="320399"/>
          </a:xfrm>
          <a:prstGeom prst="rect">
            <a:avLst/>
          </a:prstGeom>
          <a:noFill/>
          <a:ln>
            <a:noFill/>
          </a:ln>
        </p:spPr>
        <p:txBody>
          <a:bodyPr anchorCtr="0" anchor="ctr" bIns="91425" lIns="91425" rIns="91425" tIns="91425">
            <a:noAutofit/>
          </a:bodyPr>
          <a:lstStyle/>
          <a:p>
            <a:pPr lvl="0" rtl="0" algn="ctr">
              <a:spcBef>
                <a:spcPts val="0"/>
              </a:spcBef>
              <a:buNone/>
            </a:pPr>
            <a:r>
              <a:rPr lang="en-GB"/>
              <a:t>Core Compute</a:t>
            </a:r>
          </a:p>
        </p:txBody>
      </p:sp>
      <p:sp>
        <p:nvSpPr>
          <p:cNvPr id="79" name="Shape 79"/>
          <p:cNvSpPr txBox="1"/>
          <p:nvPr/>
        </p:nvSpPr>
        <p:spPr>
          <a:xfrm>
            <a:off x="6894100" y="673175"/>
            <a:ext cx="1592700" cy="320399"/>
          </a:xfrm>
          <a:prstGeom prst="rect">
            <a:avLst/>
          </a:prstGeom>
          <a:noFill/>
          <a:ln>
            <a:noFill/>
          </a:ln>
        </p:spPr>
        <p:txBody>
          <a:bodyPr anchorCtr="0" anchor="ctr" bIns="91425" lIns="91425" rIns="91425" tIns="91425">
            <a:noAutofit/>
          </a:bodyPr>
          <a:lstStyle/>
          <a:p>
            <a:pPr lvl="0" rtl="0" algn="ctr">
              <a:spcBef>
                <a:spcPts val="0"/>
              </a:spcBef>
              <a:buNone/>
            </a:pPr>
            <a:r>
              <a:rPr lang="en-GB"/>
              <a:t>Upload Interface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GB"/>
              <a:t>Supported Configurations: Dexcom</a:t>
            </a:r>
          </a:p>
        </p:txBody>
      </p:sp>
      <p:sp>
        <p:nvSpPr>
          <p:cNvPr id="85" name="Shape 85"/>
          <p:cNvSpPr txBox="1"/>
          <p:nvPr/>
        </p:nvSpPr>
        <p:spPr>
          <a:xfrm>
            <a:off x="1830475" y="1293450"/>
            <a:ext cx="1074000" cy="572699"/>
          </a:xfrm>
          <a:prstGeom prst="rect">
            <a:avLst/>
          </a:prstGeom>
          <a:noFill/>
          <a:ln>
            <a:noFill/>
          </a:ln>
        </p:spPr>
        <p:txBody>
          <a:bodyPr anchorCtr="0" anchor="t" bIns="91425" lIns="91425" rIns="91425" tIns="91425">
            <a:noAutofit/>
          </a:bodyPr>
          <a:lstStyle/>
          <a:p>
            <a:pPr>
              <a:spcBef>
                <a:spcPts val="0"/>
              </a:spcBef>
              <a:buNone/>
            </a:pPr>
            <a:r>
              <a:t/>
            </a:r>
            <a:endParaRPr/>
          </a:p>
        </p:txBody>
      </p:sp>
      <p:graphicFrame>
        <p:nvGraphicFramePr>
          <p:cNvPr id="86" name="Shape 86"/>
          <p:cNvGraphicFramePr/>
          <p:nvPr/>
        </p:nvGraphicFramePr>
        <p:xfrm>
          <a:off x="952500" y="1176125"/>
          <a:ext cx="3000000" cy="3000000"/>
        </p:xfrm>
        <a:graphic>
          <a:graphicData uri="http://schemas.openxmlformats.org/drawingml/2006/table">
            <a:tbl>
              <a:tblPr>
                <a:noFill/>
                <a:tableStyleId>{66E7B4B9-B5D4-40AE-BF26-7CA3675987CA}</a:tableStyleId>
              </a:tblPr>
              <a:tblGrid>
                <a:gridCol w="1447800"/>
                <a:gridCol w="1447800"/>
                <a:gridCol w="1447800"/>
                <a:gridCol w="1447800"/>
                <a:gridCol w="1447800"/>
              </a:tblGrid>
              <a:tr h="456775">
                <a:tc>
                  <a:txBody>
                    <a:bodyPr>
                      <a:noAutofit/>
                    </a:bodyPr>
                    <a:lstStyle/>
                    <a:p>
                      <a:pPr>
                        <a:spcBef>
                          <a:spcPts val="0"/>
                        </a:spcBef>
                        <a:buNone/>
                      </a:pPr>
                      <a:r>
                        <a:rPr lang="en-GB"/>
                        <a:t>Dexcom RF</a:t>
                      </a:r>
                    </a:p>
                  </a:txBody>
                  <a:tcPr marT="91425" marB="91425" marR="91425" marL="91425"/>
                </a:tc>
                <a:tc>
                  <a:txBody>
                    <a:bodyPr>
                      <a:noAutofit/>
                    </a:bodyPr>
                    <a:lstStyle/>
                    <a:p>
                      <a:pPr>
                        <a:spcBef>
                          <a:spcPts val="0"/>
                        </a:spcBef>
                        <a:buNone/>
                      </a:pPr>
                      <a:r>
                        <a:rPr lang="en-GB"/>
                        <a:t>Cellular Backhaul</a:t>
                      </a:r>
                    </a:p>
                  </a:txBody>
                  <a:tcPr marT="91425" marB="91425" marR="91425" marL="91425"/>
                </a:tc>
                <a:tc>
                  <a:txBody>
                    <a:bodyPr>
                      <a:noAutofit/>
                    </a:bodyPr>
                    <a:lstStyle/>
                    <a:p>
                      <a:pPr>
                        <a:spcBef>
                          <a:spcPts val="0"/>
                        </a:spcBef>
                        <a:buNone/>
                      </a:pPr>
                      <a:r>
                        <a:rPr lang="en-GB"/>
                        <a:t>Battery System</a:t>
                      </a: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rPr lang="en-GB"/>
                        <a:t>Parakeet</a:t>
                      </a:r>
                    </a:p>
                  </a:txBody>
                  <a:tcPr marT="91425" marB="91425" marR="91425" marL="91425"/>
                </a:tc>
              </a:tr>
              <a:tr h="290200">
                <a:tc>
                  <a:txBody>
                    <a:bodyPr>
                      <a:noAutofit/>
                    </a:bodyPr>
                    <a:lstStyle/>
                    <a:p>
                      <a:pPr>
                        <a:spcBef>
                          <a:spcPts val="0"/>
                        </a:spcBef>
                        <a:buNone/>
                      </a:pPr>
                      <a:r>
                        <a:rPr lang="en-GB"/>
                        <a:t>Dexcom RF</a:t>
                      </a:r>
                    </a:p>
                  </a:txBody>
                  <a:tcPr marT="91425" marB="91425" marR="91425" marL="91425"/>
                </a:tc>
                <a:tc>
                  <a:txBody>
                    <a:bodyPr>
                      <a:noAutofit/>
                    </a:bodyPr>
                    <a:lstStyle/>
                    <a:p>
                      <a:pPr>
                        <a:spcBef>
                          <a:spcPts val="0"/>
                        </a:spcBef>
                        <a:buNone/>
                      </a:pPr>
                      <a:r>
                        <a:rPr lang="en-GB"/>
                        <a:t>Core Processor</a:t>
                      </a:r>
                    </a:p>
                  </a:txBody>
                  <a:tcPr marT="91425" marB="91425" marR="91425" marL="91425"/>
                </a:tc>
                <a:tc>
                  <a:txBody>
                    <a:bodyPr>
                      <a:noAutofit/>
                    </a:bodyPr>
                    <a:lstStyle/>
                    <a:p>
                      <a:pPr>
                        <a:spcBef>
                          <a:spcPts val="0"/>
                        </a:spcBef>
                        <a:buNone/>
                      </a:pPr>
                      <a:r>
                        <a:rPr lang="en-GB"/>
                        <a:t>Wifi Backhaul</a:t>
                      </a:r>
                    </a:p>
                  </a:txBody>
                  <a:tcPr marT="91425" marB="91425" marR="91425" marL="91425"/>
                </a:tc>
                <a:tc>
                  <a:txBody>
                    <a:bodyPr>
                      <a:noAutofit/>
                    </a:bodyPr>
                    <a:lstStyle/>
                    <a:p>
                      <a:pPr>
                        <a:spcBef>
                          <a:spcPts val="0"/>
                        </a:spcBef>
                        <a:buNone/>
                      </a:pPr>
                      <a:r>
                        <a:rPr lang="en-GB"/>
                        <a:t>Battery System</a:t>
                      </a:r>
                    </a:p>
                  </a:txBody>
                  <a:tcPr marT="91425" marB="91425" marR="91425" marL="91425"/>
                </a:tc>
                <a:tc>
                  <a:txBody>
                    <a:bodyPr>
                      <a:noAutofit/>
                    </a:bodyPr>
                    <a:lstStyle/>
                    <a:p>
                      <a:pPr>
                        <a:spcBef>
                          <a:spcPts val="0"/>
                        </a:spcBef>
                        <a:buNone/>
                      </a:pPr>
                      <a:r>
                        <a:t/>
                      </a:r>
                      <a:endParaRPr/>
                    </a:p>
                  </a:txBody>
                  <a:tcPr marT="91425" marB="91425" marR="91425" marL="91425"/>
                </a:tc>
              </a:tr>
              <a:tr h="264150">
                <a:tc>
                  <a:txBody>
                    <a:bodyPr>
                      <a:noAutofit/>
                    </a:bodyPr>
                    <a:lstStyle/>
                    <a:p>
                      <a:pPr>
                        <a:spcBef>
                          <a:spcPts val="0"/>
                        </a:spcBef>
                        <a:buNone/>
                      </a:pPr>
                      <a:r>
                        <a:rPr lang="en-GB"/>
                        <a:t>Dexcom RF</a:t>
                      </a:r>
                    </a:p>
                  </a:txBody>
                  <a:tcPr marT="91425" marB="91425" marR="91425" marL="91425"/>
                </a:tc>
                <a:tc>
                  <a:txBody>
                    <a:bodyPr>
                      <a:noAutofit/>
                    </a:bodyPr>
                    <a:lstStyle/>
                    <a:p>
                      <a:pPr>
                        <a:spcBef>
                          <a:spcPts val="0"/>
                        </a:spcBef>
                        <a:buNone/>
                      </a:pPr>
                      <a:r>
                        <a:rPr lang="en-GB"/>
                        <a:t>Core Processor</a:t>
                      </a:r>
                    </a:p>
                  </a:txBody>
                  <a:tcPr marT="91425" marB="91425" marR="91425" marL="91425"/>
                </a:tc>
                <a:tc>
                  <a:txBody>
                    <a:bodyPr>
                      <a:noAutofit/>
                    </a:bodyPr>
                    <a:lstStyle/>
                    <a:p>
                      <a:pPr>
                        <a:spcBef>
                          <a:spcPts val="0"/>
                        </a:spcBef>
                        <a:buNone/>
                      </a:pPr>
                      <a:r>
                        <a:rPr lang="en-GB"/>
                        <a:t>BLE Backhaul</a:t>
                      </a:r>
                    </a:p>
                  </a:txBody>
                  <a:tcPr marT="91425" marB="91425" marR="91425" marL="91425"/>
                </a:tc>
                <a:tc>
                  <a:txBody>
                    <a:bodyPr>
                      <a:noAutofit/>
                    </a:bodyPr>
                    <a:lstStyle/>
                    <a:p>
                      <a:pPr>
                        <a:spcBef>
                          <a:spcPts val="0"/>
                        </a:spcBef>
                        <a:buNone/>
                      </a:pPr>
                      <a:r>
                        <a:rPr lang="en-GB"/>
                        <a:t>Battery System</a:t>
                      </a:r>
                    </a:p>
                  </a:txBody>
                  <a:tcPr marT="91425" marB="91425" marR="91425" marL="91425"/>
                </a:tc>
                <a:tc>
                  <a:txBody>
                    <a:bodyPr>
                      <a:noAutofit/>
                    </a:bodyPr>
                    <a:lstStyle/>
                    <a:p>
                      <a:pPr>
                        <a:spcBef>
                          <a:spcPts val="0"/>
                        </a:spcBef>
                        <a:buNone/>
                      </a:pPr>
                      <a:r>
                        <a:t/>
                      </a:r>
                      <a:endParaRPr/>
                    </a:p>
                  </a:txBody>
                  <a:tcPr marT="91425" marB="91425" marR="91425" marL="91425"/>
                </a:tc>
              </a:tr>
              <a:tr h="264150">
                <a:tc>
                  <a:txBody>
                    <a:bodyPr>
                      <a:noAutofit/>
                    </a:bodyPr>
                    <a:lstStyle/>
                    <a:p>
                      <a:pPr>
                        <a:spcBef>
                          <a:spcPts val="0"/>
                        </a:spcBef>
                        <a:buNone/>
                      </a:pPr>
                      <a:r>
                        <a:rPr lang="en-GB"/>
                        <a:t>Dexcom RF</a:t>
                      </a:r>
                    </a:p>
                  </a:txBody>
                  <a:tcPr marT="91425" marB="91425" marR="91425" marL="91425"/>
                </a:tc>
                <a:tc>
                  <a:txBody>
                    <a:bodyPr>
                      <a:noAutofit/>
                    </a:bodyPr>
                    <a:lstStyle/>
                    <a:p>
                      <a:pPr>
                        <a:spcBef>
                          <a:spcPts val="0"/>
                        </a:spcBef>
                        <a:buNone/>
                      </a:pPr>
                      <a:r>
                        <a:rPr lang="en-GB"/>
                        <a:t>BLE Backhaul</a:t>
                      </a:r>
                    </a:p>
                  </a:txBody>
                  <a:tcPr marT="91425" marB="91425" marR="91425" marL="91425"/>
                </a:tc>
                <a:tc>
                  <a:txBody>
                    <a:bodyPr>
                      <a:noAutofit/>
                    </a:bodyPr>
                    <a:lstStyle/>
                    <a:p>
                      <a:pPr>
                        <a:spcBef>
                          <a:spcPts val="0"/>
                        </a:spcBef>
                        <a:buNone/>
                      </a:pPr>
                      <a:r>
                        <a:rPr lang="en-GB"/>
                        <a:t>Battery System</a:t>
                      </a: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rPr lang="en-GB"/>
                        <a:t>DexDrip</a:t>
                      </a:r>
                    </a:p>
                  </a:txBody>
                  <a:tcPr marT="91425" marB="91425" marR="91425" marL="91425"/>
                </a:tc>
              </a:tr>
              <a:tr h="26415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264150">
                <a:tc>
                  <a:txBody>
                    <a:bodyPr>
                      <a:noAutofit/>
                    </a:bodyPr>
                    <a:lstStyle/>
                    <a:p>
                      <a:pPr rtl="0">
                        <a:spcBef>
                          <a:spcPts val="0"/>
                        </a:spcBef>
                        <a:buNone/>
                      </a:pPr>
                      <a:r>
                        <a:t/>
                      </a:r>
                      <a:endParaRPr/>
                    </a:p>
                  </a:txBody>
                  <a:tcPr marT="91425" marB="91425" marR="91425" marL="91425"/>
                </a:tc>
                <a:tc>
                  <a:txBody>
                    <a:bodyPr>
                      <a:noAutofit/>
                    </a:bodyPr>
                    <a:lstStyle/>
                    <a:p>
                      <a:pPr rtl="0">
                        <a:spcBef>
                          <a:spcPts val="0"/>
                        </a:spcBef>
                        <a:buNone/>
                      </a:pPr>
                      <a:r>
                        <a:t/>
                      </a:r>
                      <a:endParaRPr/>
                    </a:p>
                  </a:txBody>
                  <a:tcPr marT="91425" marB="91425" marR="91425" marL="91425"/>
                </a:tc>
                <a:tc>
                  <a:txBody>
                    <a:bodyPr>
                      <a:noAutofit/>
                    </a:bodyPr>
                    <a:lstStyle/>
                    <a:p>
                      <a:pPr rtl="0">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26415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GB"/>
              <a:t>Supported Configurations: Medtronics</a:t>
            </a:r>
          </a:p>
        </p:txBody>
      </p:sp>
      <p:graphicFrame>
        <p:nvGraphicFramePr>
          <p:cNvPr id="92" name="Shape 92"/>
          <p:cNvGraphicFramePr/>
          <p:nvPr/>
        </p:nvGraphicFramePr>
        <p:xfrm>
          <a:off x="755475" y="1287425"/>
          <a:ext cx="3000000" cy="3000000"/>
        </p:xfrm>
        <a:graphic>
          <a:graphicData uri="http://schemas.openxmlformats.org/drawingml/2006/table">
            <a:tbl>
              <a:tblPr>
                <a:noFill/>
                <a:tableStyleId>{599D1962-61C2-4F47-BDDA-D4A7A0EA1B96}</a:tableStyleId>
              </a:tblPr>
              <a:tblGrid>
                <a:gridCol w="1447800"/>
                <a:gridCol w="1447800"/>
                <a:gridCol w="1447800"/>
                <a:gridCol w="1447800"/>
                <a:gridCol w="1447800"/>
              </a:tblGrid>
              <a:tr h="381000">
                <a:tc>
                  <a:txBody>
                    <a:bodyPr>
                      <a:noAutofit/>
                    </a:bodyPr>
                    <a:lstStyle/>
                    <a:p>
                      <a:pPr lvl="0" rtl="0">
                        <a:spcBef>
                          <a:spcPts val="0"/>
                        </a:spcBef>
                        <a:buNone/>
                      </a:pPr>
                      <a:r>
                        <a:rPr lang="en-GB"/>
                        <a:t>Medtronics RF</a:t>
                      </a:r>
                    </a:p>
                  </a:txBody>
                  <a:tcPr marT="91425" marB="91425" marR="91425" marL="91425"/>
                </a:tc>
                <a:tc>
                  <a:txBody>
                    <a:bodyPr>
                      <a:noAutofit/>
                    </a:bodyPr>
                    <a:lstStyle/>
                    <a:p>
                      <a:pPr lvl="0" rtl="0">
                        <a:spcBef>
                          <a:spcPts val="0"/>
                        </a:spcBef>
                        <a:buNone/>
                      </a:pPr>
                      <a:r>
                        <a:rPr lang="en-GB"/>
                        <a:t>BLE Backhaul</a:t>
                      </a:r>
                    </a:p>
                  </a:txBody>
                  <a:tcPr marT="91425" marB="91425" marR="91425" marL="91425"/>
                </a:tc>
                <a:tc>
                  <a:txBody>
                    <a:bodyPr>
                      <a:noAutofit/>
                    </a:bodyPr>
                    <a:lstStyle/>
                    <a:p>
                      <a:pPr lvl="0" rtl="0">
                        <a:spcBef>
                          <a:spcPts val="0"/>
                        </a:spcBef>
                        <a:buNone/>
                      </a:pPr>
                      <a:r>
                        <a:rPr lang="en-GB"/>
                        <a:t>Battery System</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a:spcBef>
                          <a:spcPts val="0"/>
                        </a:spcBef>
                        <a:buNone/>
                      </a:pPr>
                      <a:r>
                        <a:rPr lang="en-GB"/>
                        <a:t>Riley Link?</a:t>
                      </a:r>
                    </a:p>
                  </a:txBody>
                  <a:tcPr marT="91425" marB="91425" marR="91425" marL="91425"/>
                </a:tc>
              </a:tr>
              <a:tr h="381000">
                <a:tc>
                  <a:txBody>
                    <a:bodyPr>
                      <a:noAutofit/>
                    </a:bodyPr>
                    <a:lstStyle/>
                    <a:p>
                      <a:pPr>
                        <a:spcBef>
                          <a:spcPts val="0"/>
                        </a:spcBef>
                        <a:buNone/>
                      </a:pPr>
                      <a:r>
                        <a:rPr lang="en-GB"/>
                        <a:t>Medtronics RF</a:t>
                      </a:r>
                    </a:p>
                  </a:txBody>
                  <a:tcPr marT="91425" marB="91425" marR="91425" marL="91425"/>
                </a:tc>
                <a:tc>
                  <a:txBody>
                    <a:bodyPr>
                      <a:noAutofit/>
                    </a:bodyPr>
                    <a:lstStyle/>
                    <a:p>
                      <a:pPr>
                        <a:spcBef>
                          <a:spcPts val="0"/>
                        </a:spcBef>
                        <a:buNone/>
                      </a:pPr>
                      <a:r>
                        <a:rPr lang="en-GB"/>
                        <a:t>Core Processor</a:t>
                      </a:r>
                    </a:p>
                  </a:txBody>
                  <a:tcPr marT="91425" marB="91425" marR="91425" marL="91425"/>
                </a:tc>
                <a:tc>
                  <a:txBody>
                    <a:bodyPr>
                      <a:noAutofit/>
                    </a:bodyPr>
                    <a:lstStyle/>
                    <a:p>
                      <a:pPr>
                        <a:spcBef>
                          <a:spcPts val="0"/>
                        </a:spcBef>
                        <a:buNone/>
                      </a:pPr>
                      <a:r>
                        <a:rPr lang="en-GB"/>
                        <a:t>Wifi</a:t>
                      </a:r>
                    </a:p>
                  </a:txBody>
                  <a:tcPr marT="91425" marB="91425" marR="91425" marL="91425"/>
                </a:tc>
                <a:tc>
                  <a:txBody>
                    <a:bodyPr>
                      <a:noAutofit/>
                    </a:bodyPr>
                    <a:lstStyle/>
                    <a:p>
                      <a:pPr>
                        <a:spcBef>
                          <a:spcPts val="0"/>
                        </a:spcBef>
                        <a:buNone/>
                      </a:pPr>
                      <a:r>
                        <a:rPr lang="en-GB"/>
                        <a:t>Battery System</a:t>
                      </a:r>
                    </a:p>
                  </a:txBody>
                  <a:tcPr marT="91425" marB="91425" marR="91425" marL="91425"/>
                </a:tc>
                <a:tc>
                  <a:txBody>
                    <a:bodyPr>
                      <a:noAutofit/>
                    </a:bodyPr>
                    <a:lstStyle/>
                    <a:p>
                      <a:pPr>
                        <a:spcBef>
                          <a:spcPts val="0"/>
                        </a:spcBef>
                        <a:buNone/>
                      </a:pPr>
                      <a:r>
                        <a:t/>
                      </a:r>
                      <a:endParaRPr/>
                    </a:p>
                  </a:txBody>
                  <a:tcPr marT="91425" marB="91425" marR="91425" marL="91425"/>
                </a:tc>
              </a:tr>
              <a:tr h="38100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8100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8100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GB"/>
              <a:t>Hardware Optimizations</a:t>
            </a:r>
          </a:p>
        </p:txBody>
      </p:sp>
      <p:sp>
        <p:nvSpPr>
          <p:cNvPr id="98" name="Shape 9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Can we make an RF module that will work for both 2.4GHz and 924 MHz?</a:t>
            </a:r>
          </a:p>
          <a:p>
            <a:pPr indent="-228600" lvl="1" marL="914400" rtl="0">
              <a:spcBef>
                <a:spcPts val="0"/>
              </a:spcBef>
            </a:pPr>
            <a:r>
              <a:rPr lang="en-GB"/>
              <a:t>we will not likely be using both types of sensors so if we can use some external circuitry to select what frequency the RF needs to be and we can select the correct external antenna it would save space and power</a:t>
            </a:r>
          </a:p>
          <a:p>
            <a:pPr indent="-228600" lvl="0" marL="457200" rtl="0">
              <a:spcBef>
                <a:spcPts val="0"/>
              </a:spcBef>
            </a:pPr>
            <a:r>
              <a:rPr lang="en-GB"/>
              <a:t>Make the RF section a pluggable module</a:t>
            </a:r>
          </a:p>
          <a:p>
            <a:pPr indent="-228600" lvl="0" marL="457200" rtl="0">
              <a:spcBef>
                <a:spcPts val="0"/>
              </a:spcBef>
            </a:pPr>
            <a:r>
              <a:rPr lang="en-GB"/>
              <a:t>Make the Core processor a pluggable module</a:t>
            </a:r>
          </a:p>
          <a:p>
            <a:pPr indent="-228600" lvl="0" marL="457200" rtl="0">
              <a:spcBef>
                <a:spcPts val="0"/>
              </a:spcBef>
            </a:pPr>
            <a:r>
              <a:rPr lang="en-GB"/>
              <a:t>Make the backhaul modules plug directly into the RF modules</a:t>
            </a:r>
          </a:p>
          <a:p>
            <a:pPr indent="-228600" lvl="0" marL="457200">
              <a:spcBef>
                <a:spcPts val="0"/>
              </a:spcBef>
            </a:pPr>
            <a:r>
              <a:rPr lang="en-GB"/>
              <a:t>How does the battery system connect to the other modules?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GB"/>
              <a:t>Software/Firmware Changes</a:t>
            </a:r>
          </a:p>
        </p:txBody>
      </p:sp>
      <p:sp>
        <p:nvSpPr>
          <p:cNvPr id="104" name="Shape 10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The transmitter ID is not compiled into the FW</a:t>
            </a:r>
          </a:p>
          <a:p>
            <a:pPr indent="-228600" lvl="1" marL="914400" rtl="0">
              <a:spcBef>
                <a:spcPts val="0"/>
              </a:spcBef>
            </a:pPr>
            <a:r>
              <a:rPr lang="en-GB"/>
              <a:t>make the transmitter ID configurable over the serial connection the RF module</a:t>
            </a:r>
          </a:p>
          <a:p>
            <a:pPr indent="-228600" lvl="1" marL="914400" rtl="0">
              <a:spcBef>
                <a:spcPts val="0"/>
              </a:spcBef>
            </a:pPr>
            <a:r>
              <a:rPr lang="en-GB"/>
              <a:t>have a way from the application ( xdrip or others) to download the transmitter ID</a:t>
            </a:r>
          </a:p>
          <a:p>
            <a:pPr indent="-228600" lvl="0" marL="457200" rtl="0">
              <a:spcBef>
                <a:spcPts val="0"/>
              </a:spcBef>
            </a:pPr>
            <a:r>
              <a:rPr lang="en-GB"/>
              <a:t>Support different backhaul methods </a:t>
            </a:r>
          </a:p>
          <a:p>
            <a:pPr indent="-228600" lvl="1" marL="914400" rtl="0">
              <a:spcBef>
                <a:spcPts val="0"/>
              </a:spcBef>
            </a:pPr>
            <a:r>
              <a:rPr lang="en-GB"/>
              <a:t>WiFi</a:t>
            </a:r>
          </a:p>
          <a:p>
            <a:pPr indent="-228600" lvl="1" marL="914400" rtl="0">
              <a:spcBef>
                <a:spcPts val="0"/>
              </a:spcBef>
            </a:pPr>
            <a:r>
              <a:rPr lang="en-GB"/>
              <a:t>Cellular</a:t>
            </a:r>
          </a:p>
          <a:p>
            <a:pPr indent="-228600" lvl="1" marL="914400" rtl="0">
              <a:spcBef>
                <a:spcPts val="0"/>
              </a:spcBef>
            </a:pPr>
            <a:r>
              <a:rPr lang="en-GB"/>
              <a:t>BLE</a:t>
            </a:r>
          </a:p>
          <a:p>
            <a:pPr indent="-228600" lvl="1" marL="914400">
              <a:spcBef>
                <a:spcPts val="0"/>
              </a:spcBef>
            </a:pPr>
            <a:r>
              <a:rPr lang="en-GB"/>
              <a:t>USB OTG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