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4"/>
  </p:notesMasterIdLst>
  <p:sldIdLst>
    <p:sldId id="256" r:id="rId2"/>
    <p:sldId id="272" r:id="rId3"/>
    <p:sldId id="345" r:id="rId4"/>
    <p:sldId id="259" r:id="rId5"/>
    <p:sldId id="339" r:id="rId6"/>
    <p:sldId id="350" r:id="rId7"/>
    <p:sldId id="266" r:id="rId8"/>
    <p:sldId id="261" r:id="rId9"/>
    <p:sldId id="346" r:id="rId10"/>
    <p:sldId id="264" r:id="rId11"/>
    <p:sldId id="340" r:id="rId12"/>
    <p:sldId id="260" r:id="rId13"/>
    <p:sldId id="342" r:id="rId14"/>
    <p:sldId id="257" r:id="rId15"/>
    <p:sldId id="343" r:id="rId16"/>
    <p:sldId id="351" r:id="rId17"/>
    <p:sldId id="352" r:id="rId18"/>
    <p:sldId id="353" r:id="rId19"/>
    <p:sldId id="354" r:id="rId20"/>
    <p:sldId id="355" r:id="rId21"/>
    <p:sldId id="344" r:id="rId22"/>
    <p:sldId id="356" r:id="rId23"/>
    <p:sldId id="275" r:id="rId24"/>
    <p:sldId id="265" r:id="rId25"/>
    <p:sldId id="269" r:id="rId26"/>
    <p:sldId id="263" r:id="rId27"/>
    <p:sldId id="347" r:id="rId28"/>
    <p:sldId id="348" r:id="rId29"/>
    <p:sldId id="281" r:id="rId30"/>
    <p:sldId id="349" r:id="rId31"/>
    <p:sldId id="357" r:id="rId32"/>
    <p:sldId id="315" r:id="rId33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35"/>
    </p:embeddedFont>
    <p:embeddedFont>
      <p:font typeface="Hammersmith One" panose="020B0604020202020204" charset="0"/>
      <p:regular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3CB"/>
    <a:srgbClr val="5A1B00"/>
    <a:srgbClr val="334A5E"/>
    <a:srgbClr val="191617"/>
    <a:srgbClr val="D56534"/>
    <a:srgbClr val="DA8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BD3B04-115D-46A7-8F58-89D2FE4E69D2}">
  <a:tblStyle styleId="{C7BD3B04-115D-46A7-8F58-89D2FE4E6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9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0002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f7963e06d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f7963e06d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71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xl_extra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xl_extra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10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xl_extra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xl_extra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086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f7963e06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f7963e06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f7963e06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f7963e06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489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xl_extra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xl_extra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1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f7963e06d_1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f7963e06d_1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09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9f7963e06d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9f7963e06d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9f7963e06d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9f7963e06d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f7963e06d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f7963e06d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xl_extra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xl_extra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f7963e06d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f7963e06d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724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9f7963e06d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9f7963e06d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744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9f7963e06d_1_1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9f7963e06d_1_1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9f7963e06d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9f7963e06d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800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9f7963e06d_1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9f7963e06d_1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f7963e06d_1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f7963e06d_1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18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f7963e06d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f7963e06d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67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f7963e06d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f7963e06d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39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xl_extra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xl_extra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f7963e06d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f7963e06d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9f7963e06d_1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9f7963e06d_1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005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xl_extra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xl_extra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92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26435" y="2757025"/>
            <a:ext cx="863479" cy="1519796"/>
            <a:chOff x="8522150" y="2810900"/>
            <a:chExt cx="580100" cy="1021025"/>
          </a:xfrm>
        </p:grpSpPr>
        <p:sp>
          <p:nvSpPr>
            <p:cNvPr id="11" name="Google Shape;11;p2"/>
            <p:cNvSpPr/>
            <p:nvPr/>
          </p:nvSpPr>
          <p:spPr>
            <a:xfrm>
              <a:off x="8590050" y="2937950"/>
              <a:ext cx="512200" cy="893975"/>
            </a:xfrm>
            <a:custGeom>
              <a:avLst/>
              <a:gdLst/>
              <a:ahLst/>
              <a:cxnLst/>
              <a:rect l="l" t="t" r="r" b="b"/>
              <a:pathLst>
                <a:path w="20488" h="35759" extrusionOk="0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522150" y="2810900"/>
              <a:ext cx="255450" cy="254775"/>
            </a:xfrm>
            <a:custGeom>
              <a:avLst/>
              <a:gdLst/>
              <a:ahLst/>
              <a:cxnLst/>
              <a:rect l="l" t="t" r="r" b="b"/>
              <a:pathLst>
                <a:path w="10218" h="10191" fill="none" extrusionOk="0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6953439" y="1062501"/>
            <a:ext cx="4725006" cy="4462105"/>
            <a:chOff x="6769200" y="957775"/>
            <a:chExt cx="2911100" cy="2749125"/>
          </a:xfrm>
        </p:grpSpPr>
        <p:sp>
          <p:nvSpPr>
            <p:cNvPr id="14" name="Google Shape;14;p2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769200" y="1816800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983251" y="3143250"/>
            <a:ext cx="2515910" cy="445675"/>
            <a:chOff x="-114100" y="3577175"/>
            <a:chExt cx="858350" cy="445675"/>
          </a:xfrm>
        </p:grpSpPr>
        <p:sp>
          <p:nvSpPr>
            <p:cNvPr id="19" name="Google Shape;19;p2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-5400000">
            <a:off x="567895" y="2307309"/>
            <a:ext cx="842454" cy="4147110"/>
            <a:chOff x="7739775" y="376375"/>
            <a:chExt cx="565975" cy="2786100"/>
          </a:xfrm>
        </p:grpSpPr>
        <p:sp>
          <p:nvSpPr>
            <p:cNvPr id="28" name="Google Shape;28;p2"/>
            <p:cNvSpPr/>
            <p:nvPr/>
          </p:nvSpPr>
          <p:spPr>
            <a:xfrm>
              <a:off x="7852700" y="376375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55518" y="3340867"/>
            <a:ext cx="914436" cy="890922"/>
            <a:chOff x="-269375" y="2368200"/>
            <a:chExt cx="453050" cy="441400"/>
          </a:xfrm>
        </p:grpSpPr>
        <p:sp>
          <p:nvSpPr>
            <p:cNvPr id="31" name="Google Shape;31;p2"/>
            <p:cNvSpPr/>
            <p:nvPr/>
          </p:nvSpPr>
          <p:spPr>
            <a:xfrm>
              <a:off x="-77125" y="2368200"/>
              <a:ext cx="260800" cy="237050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567327" y="377776"/>
            <a:ext cx="843586" cy="836299"/>
            <a:chOff x="642539" y="644476"/>
            <a:chExt cx="843586" cy="836299"/>
          </a:xfrm>
        </p:grpSpPr>
        <p:sp>
          <p:nvSpPr>
            <p:cNvPr id="34" name="Google Shape;34;p2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2539" y="644476"/>
              <a:ext cx="206120" cy="206157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683970" y="-1114953"/>
            <a:ext cx="842454" cy="3728010"/>
            <a:chOff x="7739775" y="657934"/>
            <a:chExt cx="565975" cy="2504541"/>
          </a:xfrm>
        </p:grpSpPr>
        <p:sp>
          <p:nvSpPr>
            <p:cNvPr id="37" name="Google Shape;37;p2"/>
            <p:cNvSpPr/>
            <p:nvPr/>
          </p:nvSpPr>
          <p:spPr>
            <a:xfrm>
              <a:off x="7852700" y="657934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114388" y="1089550"/>
            <a:ext cx="4915200" cy="19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96399" y="3075850"/>
            <a:ext cx="4351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6"/>
          <p:cNvGrpSpPr/>
          <p:nvPr/>
        </p:nvGrpSpPr>
        <p:grpSpPr>
          <a:xfrm>
            <a:off x="7788150" y="159363"/>
            <a:ext cx="863489" cy="1519795"/>
            <a:chOff x="8522143" y="2810900"/>
            <a:chExt cx="580107" cy="1021025"/>
          </a:xfrm>
        </p:grpSpPr>
        <p:sp>
          <p:nvSpPr>
            <p:cNvPr id="259" name="Google Shape;259;p16"/>
            <p:cNvSpPr/>
            <p:nvPr/>
          </p:nvSpPr>
          <p:spPr>
            <a:xfrm>
              <a:off x="8590050" y="2937950"/>
              <a:ext cx="512200" cy="893975"/>
            </a:xfrm>
            <a:custGeom>
              <a:avLst/>
              <a:gdLst/>
              <a:ahLst/>
              <a:cxnLst/>
              <a:rect l="l" t="t" r="r" b="b"/>
              <a:pathLst>
                <a:path w="20488" h="35759" extrusionOk="0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522143" y="2810900"/>
              <a:ext cx="255450" cy="822847"/>
            </a:xfrm>
            <a:custGeom>
              <a:avLst/>
              <a:gdLst/>
              <a:ahLst/>
              <a:cxnLst/>
              <a:rect l="l" t="t" r="r" b="b"/>
              <a:pathLst>
                <a:path w="10218" h="10191" fill="none" extrusionOk="0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    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179024" y="4538450"/>
            <a:ext cx="2515910" cy="445675"/>
            <a:chOff x="-114100" y="3577175"/>
            <a:chExt cx="858350" cy="445675"/>
          </a:xfrm>
        </p:grpSpPr>
        <p:sp>
          <p:nvSpPr>
            <p:cNvPr id="262" name="Google Shape;262;p16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6"/>
          <p:cNvGrpSpPr/>
          <p:nvPr/>
        </p:nvGrpSpPr>
        <p:grpSpPr>
          <a:xfrm>
            <a:off x="211077" y="1206964"/>
            <a:ext cx="843586" cy="836299"/>
            <a:chOff x="642539" y="644476"/>
            <a:chExt cx="843586" cy="836299"/>
          </a:xfrm>
        </p:grpSpPr>
        <p:sp>
          <p:nvSpPr>
            <p:cNvPr id="271" name="Google Shape;271;p16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42539" y="644476"/>
              <a:ext cx="206120" cy="206157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/>
          <p:nvPr/>
        </p:nvSpPr>
        <p:spPr>
          <a:xfrm rot="-5400000">
            <a:off x="-1247824" y="2190755"/>
            <a:ext cx="2495400" cy="24954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7"/>
          <p:cNvGrpSpPr/>
          <p:nvPr/>
        </p:nvGrpSpPr>
        <p:grpSpPr>
          <a:xfrm rot="-5400000">
            <a:off x="978289" y="3269468"/>
            <a:ext cx="487000" cy="1652075"/>
            <a:chOff x="747200" y="540000"/>
            <a:chExt cx="487000" cy="1652075"/>
          </a:xfrm>
        </p:grpSpPr>
        <p:sp>
          <p:nvSpPr>
            <p:cNvPr id="276" name="Google Shape;276;p17"/>
            <p:cNvSpPr/>
            <p:nvPr/>
          </p:nvSpPr>
          <p:spPr>
            <a:xfrm>
              <a:off x="796200" y="540000"/>
              <a:ext cx="438000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747200" y="858575"/>
              <a:ext cx="206100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7"/>
          <p:cNvGrpSpPr/>
          <p:nvPr/>
        </p:nvGrpSpPr>
        <p:grpSpPr>
          <a:xfrm rot="10800000">
            <a:off x="7835927" y="286870"/>
            <a:ext cx="2852211" cy="505262"/>
            <a:chOff x="-114100" y="3577175"/>
            <a:chExt cx="858350" cy="445675"/>
          </a:xfrm>
        </p:grpSpPr>
        <p:sp>
          <p:nvSpPr>
            <p:cNvPr id="279" name="Google Shape;279;p17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5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/>
          <p:nvPr/>
        </p:nvSpPr>
        <p:spPr>
          <a:xfrm>
            <a:off x="6572250" y="237908"/>
            <a:ext cx="4667700" cy="46677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-1224401" y="4697813"/>
            <a:ext cx="2515910" cy="445675"/>
            <a:chOff x="-114100" y="3577175"/>
            <a:chExt cx="858350" cy="445675"/>
          </a:xfrm>
        </p:grpSpPr>
        <p:sp>
          <p:nvSpPr>
            <p:cNvPr id="316" name="Google Shape;316;p19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9"/>
          <p:cNvGrpSpPr/>
          <p:nvPr/>
        </p:nvGrpSpPr>
        <p:grpSpPr>
          <a:xfrm>
            <a:off x="8077022" y="-684537"/>
            <a:ext cx="955314" cy="4702626"/>
            <a:chOff x="7739772" y="376375"/>
            <a:chExt cx="565978" cy="2786081"/>
          </a:xfrm>
        </p:grpSpPr>
        <p:sp>
          <p:nvSpPr>
            <p:cNvPr id="325" name="Google Shape;325;p19"/>
            <p:cNvSpPr/>
            <p:nvPr/>
          </p:nvSpPr>
          <p:spPr>
            <a:xfrm>
              <a:off x="7852700" y="376375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7739772" y="1445876"/>
              <a:ext cx="226550" cy="1716580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9"/>
          <p:cNvGrpSpPr/>
          <p:nvPr/>
        </p:nvGrpSpPr>
        <p:grpSpPr>
          <a:xfrm>
            <a:off x="6921130" y="3788274"/>
            <a:ext cx="714551" cy="734662"/>
            <a:chOff x="-2362200" y="3559650"/>
            <a:chExt cx="1015275" cy="1043850"/>
          </a:xfrm>
        </p:grpSpPr>
        <p:sp>
          <p:nvSpPr>
            <p:cNvPr id="328" name="Google Shape;328;p19"/>
            <p:cNvSpPr/>
            <p:nvPr/>
          </p:nvSpPr>
          <p:spPr>
            <a:xfrm>
              <a:off x="-2362200" y="3761100"/>
              <a:ext cx="842400" cy="84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-1943025" y="3559650"/>
              <a:ext cx="596100" cy="5961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630936" y="310896"/>
            <a:ext cx="50292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body" idx="1"/>
          </p:nvPr>
        </p:nvSpPr>
        <p:spPr>
          <a:xfrm>
            <a:off x="621792" y="1517904"/>
            <a:ext cx="4837200" cy="21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  <a:defRPr sz="20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lphaLcPeriod"/>
              <a:defRPr sz="20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romanLcPeriod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rabicPeriod"/>
              <a:defRPr sz="20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lphaLcPeriod"/>
              <a:defRPr sz="20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romanLcPeriod"/>
              <a:defRPr sz="20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rabicPeriod"/>
              <a:defRPr sz="20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lphaLcPeriod"/>
              <a:defRPr sz="20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800"/>
              <a:buAutoNum type="romanLcPeriod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0"/>
          <p:cNvGrpSpPr/>
          <p:nvPr/>
        </p:nvGrpSpPr>
        <p:grpSpPr>
          <a:xfrm rot="6150260">
            <a:off x="-2888821" y="264977"/>
            <a:ext cx="4676355" cy="4676398"/>
            <a:chOff x="6809525" y="957775"/>
            <a:chExt cx="2749100" cy="2749125"/>
          </a:xfrm>
        </p:grpSpPr>
        <p:sp>
          <p:nvSpPr>
            <p:cNvPr id="334" name="Google Shape;334;p20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4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0"/>
          <p:cNvGrpSpPr/>
          <p:nvPr/>
        </p:nvGrpSpPr>
        <p:grpSpPr>
          <a:xfrm>
            <a:off x="8536200" y="175325"/>
            <a:ext cx="863489" cy="1519795"/>
            <a:chOff x="8522143" y="2810900"/>
            <a:chExt cx="580107" cy="1021025"/>
          </a:xfrm>
        </p:grpSpPr>
        <p:sp>
          <p:nvSpPr>
            <p:cNvPr id="337" name="Google Shape;337;p20"/>
            <p:cNvSpPr/>
            <p:nvPr/>
          </p:nvSpPr>
          <p:spPr>
            <a:xfrm>
              <a:off x="8590050" y="2937950"/>
              <a:ext cx="512200" cy="893975"/>
            </a:xfrm>
            <a:custGeom>
              <a:avLst/>
              <a:gdLst/>
              <a:ahLst/>
              <a:cxnLst/>
              <a:rect l="l" t="t" r="r" b="b"/>
              <a:pathLst>
                <a:path w="20488" h="35759" extrusionOk="0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8522143" y="2810900"/>
              <a:ext cx="255450" cy="822847"/>
            </a:xfrm>
            <a:custGeom>
              <a:avLst/>
              <a:gdLst/>
              <a:ahLst/>
              <a:cxnLst/>
              <a:rect l="l" t="t" r="r" b="b"/>
              <a:pathLst>
                <a:path w="10218" h="10191" fill="none" extrusionOk="0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    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39" name="Google Shape;339;p20"/>
          <p:cNvGrpSpPr/>
          <p:nvPr/>
        </p:nvGrpSpPr>
        <p:grpSpPr>
          <a:xfrm>
            <a:off x="7927074" y="4554413"/>
            <a:ext cx="2515910" cy="445675"/>
            <a:chOff x="-114100" y="3577175"/>
            <a:chExt cx="858350" cy="445675"/>
          </a:xfrm>
        </p:grpSpPr>
        <p:sp>
          <p:nvSpPr>
            <p:cNvPr id="340" name="Google Shape;340;p20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0"/>
          <p:cNvGrpSpPr/>
          <p:nvPr/>
        </p:nvGrpSpPr>
        <p:grpSpPr>
          <a:xfrm>
            <a:off x="959127" y="1222926"/>
            <a:ext cx="843586" cy="836299"/>
            <a:chOff x="642539" y="644476"/>
            <a:chExt cx="843586" cy="836299"/>
          </a:xfrm>
        </p:grpSpPr>
        <p:sp>
          <p:nvSpPr>
            <p:cNvPr id="349" name="Google Shape;349;p20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2539" y="644476"/>
              <a:ext cx="206120" cy="206157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-390592" y="2231026"/>
            <a:ext cx="764703" cy="3301490"/>
          </a:xfrm>
          <a:custGeom>
            <a:avLst/>
            <a:gdLst/>
            <a:ahLst/>
            <a:cxnLst/>
            <a:rect l="l" t="t" r="r" b="b"/>
            <a:pathLst>
              <a:path w="18122" h="78239" extrusionOk="0">
                <a:moveTo>
                  <a:pt x="0" y="0"/>
                </a:moveTo>
                <a:lnTo>
                  <a:pt x="0" y="78239"/>
                </a:lnTo>
                <a:lnTo>
                  <a:pt x="18122" y="78239"/>
                </a:lnTo>
                <a:lnTo>
                  <a:pt x="181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2813600" y="1576475"/>
            <a:ext cx="4392000" cy="16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3346704" y="3172968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3"/>
          <p:cNvGrpSpPr/>
          <p:nvPr/>
        </p:nvGrpSpPr>
        <p:grpSpPr>
          <a:xfrm>
            <a:off x="-349734" y="613024"/>
            <a:ext cx="1038523" cy="1026836"/>
            <a:chOff x="-269375" y="2401575"/>
            <a:chExt cx="412669" cy="408025"/>
          </a:xfrm>
        </p:grpSpPr>
        <p:sp>
          <p:nvSpPr>
            <p:cNvPr id="382" name="Google Shape;382;p23"/>
            <p:cNvSpPr/>
            <p:nvPr/>
          </p:nvSpPr>
          <p:spPr>
            <a:xfrm>
              <a:off x="-36736" y="2404911"/>
              <a:ext cx="180030" cy="163612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 flipH="1">
            <a:off x="8333285" y="4245825"/>
            <a:ext cx="829601" cy="931338"/>
            <a:chOff x="7839489" y="975710"/>
            <a:chExt cx="1064546" cy="2186753"/>
          </a:xfrm>
        </p:grpSpPr>
        <p:sp>
          <p:nvSpPr>
            <p:cNvPr id="385" name="Google Shape;385;p23"/>
            <p:cNvSpPr/>
            <p:nvPr/>
          </p:nvSpPr>
          <p:spPr>
            <a:xfrm>
              <a:off x="7852687" y="975710"/>
              <a:ext cx="1051348" cy="1356664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7839489" y="1207139"/>
              <a:ext cx="256681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3"/>
          <p:cNvSpPr/>
          <p:nvPr/>
        </p:nvSpPr>
        <p:spPr>
          <a:xfrm>
            <a:off x="-485775" y="1228725"/>
            <a:ext cx="8193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3"/>
          <p:cNvSpPr txBox="1">
            <a:spLocks noGrp="1"/>
          </p:cNvSpPr>
          <p:nvPr>
            <p:ph type="title" idx="2"/>
          </p:nvPr>
        </p:nvSpPr>
        <p:spPr>
          <a:xfrm>
            <a:off x="950976" y="3087242"/>
            <a:ext cx="2148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title" idx="3"/>
          </p:nvPr>
        </p:nvSpPr>
        <p:spPr>
          <a:xfrm>
            <a:off x="1133856" y="2602610"/>
            <a:ext cx="177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title" idx="4"/>
          </p:nvPr>
        </p:nvSpPr>
        <p:spPr>
          <a:xfrm>
            <a:off x="3497526" y="3087242"/>
            <a:ext cx="2148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title" idx="5"/>
          </p:nvPr>
        </p:nvSpPr>
        <p:spPr>
          <a:xfrm>
            <a:off x="3680406" y="2602610"/>
            <a:ext cx="177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title" idx="6"/>
          </p:nvPr>
        </p:nvSpPr>
        <p:spPr>
          <a:xfrm>
            <a:off x="6236201" y="3087242"/>
            <a:ext cx="2148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4" name="Google Shape;394;p23"/>
          <p:cNvSpPr txBox="1">
            <a:spLocks noGrp="1"/>
          </p:cNvSpPr>
          <p:nvPr>
            <p:ph type="title" idx="7"/>
          </p:nvPr>
        </p:nvSpPr>
        <p:spPr>
          <a:xfrm>
            <a:off x="6419081" y="2602610"/>
            <a:ext cx="177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8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4"/>
          <p:cNvGrpSpPr/>
          <p:nvPr/>
        </p:nvGrpSpPr>
        <p:grpSpPr>
          <a:xfrm>
            <a:off x="-349734" y="613024"/>
            <a:ext cx="1038523" cy="1026836"/>
            <a:chOff x="-269375" y="2401575"/>
            <a:chExt cx="412669" cy="408025"/>
          </a:xfrm>
        </p:grpSpPr>
        <p:sp>
          <p:nvSpPr>
            <p:cNvPr id="397" name="Google Shape;397;p24"/>
            <p:cNvSpPr/>
            <p:nvPr/>
          </p:nvSpPr>
          <p:spPr>
            <a:xfrm>
              <a:off x="-36736" y="2404911"/>
              <a:ext cx="180030" cy="163612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4"/>
          <p:cNvGrpSpPr/>
          <p:nvPr/>
        </p:nvGrpSpPr>
        <p:grpSpPr>
          <a:xfrm flipH="1">
            <a:off x="8333285" y="4245825"/>
            <a:ext cx="829601" cy="931338"/>
            <a:chOff x="7839489" y="975710"/>
            <a:chExt cx="1064546" cy="2186753"/>
          </a:xfrm>
        </p:grpSpPr>
        <p:sp>
          <p:nvSpPr>
            <p:cNvPr id="400" name="Google Shape;400;p24"/>
            <p:cNvSpPr/>
            <p:nvPr/>
          </p:nvSpPr>
          <p:spPr>
            <a:xfrm>
              <a:off x="7852687" y="975710"/>
              <a:ext cx="1051348" cy="1356664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7839489" y="1207139"/>
              <a:ext cx="256681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24"/>
          <p:cNvSpPr/>
          <p:nvPr/>
        </p:nvSpPr>
        <p:spPr>
          <a:xfrm>
            <a:off x="-485775" y="1228725"/>
            <a:ext cx="8193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/>
          </p:nvPr>
        </p:nvSpPr>
        <p:spPr>
          <a:xfrm>
            <a:off x="987552" y="1691403"/>
            <a:ext cx="2423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2"/>
          </p:nvPr>
        </p:nvSpPr>
        <p:spPr>
          <a:xfrm>
            <a:off x="1545336" y="1292352"/>
            <a:ext cx="18654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3"/>
          </p:nvPr>
        </p:nvSpPr>
        <p:spPr>
          <a:xfrm>
            <a:off x="5733288" y="1691403"/>
            <a:ext cx="2423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6" name="Google Shape;406;p24"/>
          <p:cNvSpPr txBox="1">
            <a:spLocks noGrp="1"/>
          </p:cNvSpPr>
          <p:nvPr>
            <p:ph type="title" idx="4"/>
          </p:nvPr>
        </p:nvSpPr>
        <p:spPr>
          <a:xfrm>
            <a:off x="5733288" y="1292352"/>
            <a:ext cx="18654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 idx="5"/>
          </p:nvPr>
        </p:nvSpPr>
        <p:spPr>
          <a:xfrm>
            <a:off x="987552" y="3384996"/>
            <a:ext cx="2423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title" idx="6"/>
          </p:nvPr>
        </p:nvSpPr>
        <p:spPr>
          <a:xfrm>
            <a:off x="1545336" y="2974848"/>
            <a:ext cx="18654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409" name="Google Shape;409;p24"/>
          <p:cNvSpPr txBox="1">
            <a:spLocks noGrp="1"/>
          </p:cNvSpPr>
          <p:nvPr>
            <p:ph type="title" idx="7"/>
          </p:nvPr>
        </p:nvSpPr>
        <p:spPr>
          <a:xfrm>
            <a:off x="5733288" y="3384996"/>
            <a:ext cx="24231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0" name="Google Shape;410;p24"/>
          <p:cNvSpPr txBox="1">
            <a:spLocks noGrp="1"/>
          </p:cNvSpPr>
          <p:nvPr>
            <p:ph type="title" idx="8"/>
          </p:nvPr>
        </p:nvSpPr>
        <p:spPr>
          <a:xfrm>
            <a:off x="5733288" y="2974848"/>
            <a:ext cx="18654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title" idx="9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2" name="Google Shape;412;p24"/>
          <p:cNvSpPr txBox="1">
            <a:spLocks noGrp="1"/>
          </p:cNvSpPr>
          <p:nvPr>
            <p:ph type="title" idx="13" hasCustomPrompt="1"/>
          </p:nvPr>
        </p:nvSpPr>
        <p:spPr>
          <a:xfrm>
            <a:off x="3374136" y="1417320"/>
            <a:ext cx="832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3" name="Google Shape;413;p24"/>
          <p:cNvSpPr txBox="1">
            <a:spLocks noGrp="1"/>
          </p:cNvSpPr>
          <p:nvPr>
            <p:ph type="title" idx="14" hasCustomPrompt="1"/>
          </p:nvPr>
        </p:nvSpPr>
        <p:spPr>
          <a:xfrm>
            <a:off x="4937760" y="1417320"/>
            <a:ext cx="832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24"/>
          <p:cNvSpPr txBox="1">
            <a:spLocks noGrp="1"/>
          </p:cNvSpPr>
          <p:nvPr>
            <p:ph type="title" idx="15" hasCustomPrompt="1"/>
          </p:nvPr>
        </p:nvSpPr>
        <p:spPr>
          <a:xfrm>
            <a:off x="3374136" y="3099816"/>
            <a:ext cx="832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5" name="Google Shape;415;p24"/>
          <p:cNvSpPr txBox="1">
            <a:spLocks noGrp="1"/>
          </p:cNvSpPr>
          <p:nvPr>
            <p:ph type="title" idx="16" hasCustomPrompt="1"/>
          </p:nvPr>
        </p:nvSpPr>
        <p:spPr>
          <a:xfrm>
            <a:off x="4937760" y="3099816"/>
            <a:ext cx="832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/>
          <p:nvPr/>
        </p:nvSpPr>
        <p:spPr>
          <a:xfrm>
            <a:off x="6381675" y="157203"/>
            <a:ext cx="8001000" cy="80010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28"/>
          <p:cNvGrpSpPr/>
          <p:nvPr/>
        </p:nvGrpSpPr>
        <p:grpSpPr>
          <a:xfrm>
            <a:off x="-1211576" y="4905588"/>
            <a:ext cx="2515910" cy="445675"/>
            <a:chOff x="-114100" y="3577175"/>
            <a:chExt cx="858350" cy="445675"/>
          </a:xfrm>
        </p:grpSpPr>
        <p:sp>
          <p:nvSpPr>
            <p:cNvPr id="466" name="Google Shape;466;p28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8"/>
          <p:cNvGrpSpPr/>
          <p:nvPr/>
        </p:nvGrpSpPr>
        <p:grpSpPr>
          <a:xfrm>
            <a:off x="8283947" y="-12"/>
            <a:ext cx="955314" cy="4702626"/>
            <a:chOff x="7739772" y="376375"/>
            <a:chExt cx="565978" cy="2786081"/>
          </a:xfrm>
        </p:grpSpPr>
        <p:sp>
          <p:nvSpPr>
            <p:cNvPr id="475" name="Google Shape;475;p28"/>
            <p:cNvSpPr/>
            <p:nvPr/>
          </p:nvSpPr>
          <p:spPr>
            <a:xfrm>
              <a:off x="7852700" y="376375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7739772" y="1445876"/>
              <a:ext cx="226550" cy="1716580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>
            <a:off x="6255830" y="4295042"/>
            <a:ext cx="1009521" cy="592881"/>
            <a:chOff x="-2362200" y="3761100"/>
            <a:chExt cx="1434386" cy="842400"/>
          </a:xfrm>
        </p:grpSpPr>
        <p:sp>
          <p:nvSpPr>
            <p:cNvPr id="478" name="Google Shape;478;p28"/>
            <p:cNvSpPr/>
            <p:nvPr/>
          </p:nvSpPr>
          <p:spPr>
            <a:xfrm>
              <a:off x="-2362200" y="3761100"/>
              <a:ext cx="842400" cy="84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-1943014" y="3953697"/>
              <a:ext cx="1015200" cy="3237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8"/>
          <p:cNvGrpSpPr/>
          <p:nvPr/>
        </p:nvGrpSpPr>
        <p:grpSpPr>
          <a:xfrm rot="-5400000">
            <a:off x="6941768" y="802029"/>
            <a:ext cx="914436" cy="890922"/>
            <a:chOff x="-269375" y="2368200"/>
            <a:chExt cx="453050" cy="441400"/>
          </a:xfrm>
        </p:grpSpPr>
        <p:sp>
          <p:nvSpPr>
            <p:cNvPr id="481" name="Google Shape;481;p28"/>
            <p:cNvSpPr/>
            <p:nvPr/>
          </p:nvSpPr>
          <p:spPr>
            <a:xfrm>
              <a:off x="-77125" y="2368200"/>
              <a:ext cx="260800" cy="237050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8"/>
          <p:cNvSpPr txBox="1">
            <a:spLocks noGrp="1"/>
          </p:cNvSpPr>
          <p:nvPr>
            <p:ph type="title"/>
          </p:nvPr>
        </p:nvSpPr>
        <p:spPr>
          <a:xfrm>
            <a:off x="722376" y="1371600"/>
            <a:ext cx="41514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84" name="Google Shape;484;p28"/>
          <p:cNvSpPr txBox="1">
            <a:spLocks noGrp="1"/>
          </p:cNvSpPr>
          <p:nvPr>
            <p:ph type="subTitle" idx="1"/>
          </p:nvPr>
        </p:nvSpPr>
        <p:spPr>
          <a:xfrm>
            <a:off x="722376" y="1984248"/>
            <a:ext cx="4325100" cy="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5" name="Google Shape;485;p28"/>
          <p:cNvSpPr txBox="1"/>
          <p:nvPr/>
        </p:nvSpPr>
        <p:spPr>
          <a:xfrm>
            <a:off x="610825" y="3691949"/>
            <a:ext cx="3730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12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endParaRPr sz="1600" b="1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"/>
          <p:cNvGrpSpPr/>
          <p:nvPr/>
        </p:nvGrpSpPr>
        <p:grpSpPr>
          <a:xfrm flipH="1">
            <a:off x="6460078" y="4034271"/>
            <a:ext cx="2722000" cy="644045"/>
            <a:chOff x="-114100" y="3577175"/>
            <a:chExt cx="858350" cy="445675"/>
          </a:xfrm>
        </p:grpSpPr>
        <p:sp>
          <p:nvSpPr>
            <p:cNvPr id="44" name="Google Shape;44;p3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3"/>
          <p:cNvGrpSpPr/>
          <p:nvPr/>
        </p:nvGrpSpPr>
        <p:grpSpPr>
          <a:xfrm rot="-7493259">
            <a:off x="-4186657" y="-6731329"/>
            <a:ext cx="8758509" cy="8259355"/>
            <a:chOff x="6765032" y="957775"/>
            <a:chExt cx="2915268" cy="2749125"/>
          </a:xfrm>
        </p:grpSpPr>
        <p:sp>
          <p:nvSpPr>
            <p:cNvPr id="53" name="Google Shape;53;p3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765032" y="1822534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536895" y="454684"/>
            <a:ext cx="842454" cy="3529285"/>
            <a:chOff x="7739775" y="791441"/>
            <a:chExt cx="565975" cy="2371034"/>
          </a:xfrm>
        </p:grpSpPr>
        <p:sp>
          <p:nvSpPr>
            <p:cNvPr id="58" name="Google Shape;58;p3"/>
            <p:cNvSpPr/>
            <p:nvPr/>
          </p:nvSpPr>
          <p:spPr>
            <a:xfrm>
              <a:off x="7852700" y="791441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7707450" y="4401488"/>
            <a:ext cx="1971538" cy="771241"/>
          </a:xfrm>
          <a:custGeom>
            <a:avLst/>
            <a:gdLst/>
            <a:ahLst/>
            <a:cxnLst/>
            <a:rect l="l" t="t" r="r" b="b"/>
            <a:pathLst>
              <a:path w="18122" h="78239" extrusionOk="0">
                <a:moveTo>
                  <a:pt x="0" y="0"/>
                </a:moveTo>
                <a:lnTo>
                  <a:pt x="0" y="78239"/>
                </a:lnTo>
                <a:lnTo>
                  <a:pt x="18122" y="78239"/>
                </a:lnTo>
                <a:lnTo>
                  <a:pt x="18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 flipH="1">
            <a:off x="7551827" y="501601"/>
            <a:ext cx="843586" cy="836299"/>
            <a:chOff x="642539" y="644476"/>
            <a:chExt cx="843586" cy="836299"/>
          </a:xfrm>
        </p:grpSpPr>
        <p:sp>
          <p:nvSpPr>
            <p:cNvPr id="62" name="Google Shape;62;p3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2539" y="644476"/>
              <a:ext cx="206120" cy="206157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364992" y="978408"/>
            <a:ext cx="241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364992" y="1664208"/>
            <a:ext cx="24141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hlink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" hasCustomPrompt="1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154320" y="-2264316"/>
            <a:ext cx="842454" cy="4147110"/>
            <a:chOff x="7739775" y="376375"/>
            <a:chExt cx="565975" cy="2786100"/>
          </a:xfrm>
        </p:grpSpPr>
        <p:sp>
          <p:nvSpPr>
            <p:cNvPr id="70" name="Google Shape;70;p4"/>
            <p:cNvSpPr/>
            <p:nvPr/>
          </p:nvSpPr>
          <p:spPr>
            <a:xfrm>
              <a:off x="7852700" y="376375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>
            <a:off x="8424002" y="4271933"/>
            <a:ext cx="914406" cy="541086"/>
            <a:chOff x="8934452" y="2424083"/>
            <a:chExt cx="914406" cy="541086"/>
          </a:xfrm>
        </p:grpSpPr>
        <p:sp>
          <p:nvSpPr>
            <p:cNvPr id="73" name="Google Shape;73;p4"/>
            <p:cNvSpPr/>
            <p:nvPr/>
          </p:nvSpPr>
          <p:spPr>
            <a:xfrm>
              <a:off x="9345950" y="2424083"/>
              <a:ext cx="337220" cy="445619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934452" y="2759025"/>
              <a:ext cx="914406" cy="206143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flipH="1">
            <a:off x="8543925" y="317163"/>
            <a:ext cx="2515910" cy="445675"/>
            <a:chOff x="-114100" y="3577175"/>
            <a:chExt cx="858350" cy="445675"/>
          </a:xfrm>
        </p:grpSpPr>
        <p:sp>
          <p:nvSpPr>
            <p:cNvPr id="76" name="Google Shape;76;p4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Work Sans"/>
              <a:buChar char="■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 flipH="1">
            <a:off x="4097850" y="3932163"/>
            <a:ext cx="2515910" cy="445675"/>
            <a:chOff x="-114100" y="3577175"/>
            <a:chExt cx="858350" cy="445675"/>
          </a:xfrm>
        </p:grpSpPr>
        <p:sp>
          <p:nvSpPr>
            <p:cNvPr id="120" name="Google Shape;120;p7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-179055" y="-2149966"/>
            <a:ext cx="842454" cy="3529285"/>
            <a:chOff x="7739775" y="791441"/>
            <a:chExt cx="565975" cy="2371034"/>
          </a:xfrm>
        </p:grpSpPr>
        <p:sp>
          <p:nvSpPr>
            <p:cNvPr id="129" name="Google Shape;129;p7"/>
            <p:cNvSpPr/>
            <p:nvPr/>
          </p:nvSpPr>
          <p:spPr>
            <a:xfrm>
              <a:off x="7852700" y="791441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7"/>
          <p:cNvSpPr/>
          <p:nvPr/>
        </p:nvSpPr>
        <p:spPr>
          <a:xfrm flipH="1">
            <a:off x="0" y="4347675"/>
            <a:ext cx="904200" cy="7959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05570" y="4230738"/>
            <a:ext cx="440683" cy="440721"/>
          </a:xfrm>
          <a:custGeom>
            <a:avLst/>
            <a:gdLst/>
            <a:ahLst/>
            <a:cxnLst/>
            <a:rect l="l" t="t" r="r" b="b"/>
            <a:pathLst>
              <a:path w="5539" h="5540" fill="none" extrusionOk="0">
                <a:moveTo>
                  <a:pt x="0" y="1"/>
                </a:moveTo>
                <a:lnTo>
                  <a:pt x="5539" y="1"/>
                </a:lnTo>
                <a:lnTo>
                  <a:pt x="5539" y="5539"/>
                </a:lnTo>
                <a:lnTo>
                  <a:pt x="0" y="5539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268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13216" y="1243584"/>
            <a:ext cx="34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13225" y="2057400"/>
            <a:ext cx="3090600" cy="16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9"/>
          <p:cNvGrpSpPr/>
          <p:nvPr/>
        </p:nvGrpSpPr>
        <p:grpSpPr>
          <a:xfrm>
            <a:off x="808574" y="764988"/>
            <a:ext cx="2515910" cy="445675"/>
            <a:chOff x="-114100" y="3577175"/>
            <a:chExt cx="858350" cy="445675"/>
          </a:xfrm>
        </p:grpSpPr>
        <p:sp>
          <p:nvSpPr>
            <p:cNvPr id="165" name="Google Shape;165;p9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9"/>
          <p:cNvGrpSpPr/>
          <p:nvPr/>
        </p:nvGrpSpPr>
        <p:grpSpPr>
          <a:xfrm flipH="1">
            <a:off x="8488660" y="-2150041"/>
            <a:ext cx="842454" cy="3529285"/>
            <a:chOff x="7739775" y="791441"/>
            <a:chExt cx="565975" cy="2371034"/>
          </a:xfrm>
        </p:grpSpPr>
        <p:sp>
          <p:nvSpPr>
            <p:cNvPr id="174" name="Google Shape;174;p9"/>
            <p:cNvSpPr/>
            <p:nvPr/>
          </p:nvSpPr>
          <p:spPr>
            <a:xfrm>
              <a:off x="7852700" y="791441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9"/>
          <p:cNvSpPr/>
          <p:nvPr/>
        </p:nvSpPr>
        <p:spPr>
          <a:xfrm>
            <a:off x="8247859" y="4347600"/>
            <a:ext cx="904200" cy="7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 flipH="1">
            <a:off x="4982543" y="1243509"/>
            <a:ext cx="34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 flipH="1">
            <a:off x="5348234" y="2057325"/>
            <a:ext cx="3090600" cy="16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257175" y="-1438275"/>
            <a:ext cx="2495400" cy="24954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1"/>
          <p:cNvGrpSpPr/>
          <p:nvPr/>
        </p:nvGrpSpPr>
        <p:grpSpPr>
          <a:xfrm>
            <a:off x="604325" y="205300"/>
            <a:ext cx="487000" cy="1652075"/>
            <a:chOff x="747200" y="540000"/>
            <a:chExt cx="487000" cy="1652075"/>
          </a:xfrm>
        </p:grpSpPr>
        <p:sp>
          <p:nvSpPr>
            <p:cNvPr id="197" name="Google Shape;197;p11"/>
            <p:cNvSpPr/>
            <p:nvPr/>
          </p:nvSpPr>
          <p:spPr>
            <a:xfrm>
              <a:off x="796200" y="540000"/>
              <a:ext cx="438000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747200" y="858575"/>
              <a:ext cx="206100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11"/>
          <p:cNvGrpSpPr/>
          <p:nvPr/>
        </p:nvGrpSpPr>
        <p:grpSpPr>
          <a:xfrm>
            <a:off x="6601014" y="2994916"/>
            <a:ext cx="4128231" cy="3898534"/>
            <a:chOff x="6769200" y="957775"/>
            <a:chExt cx="2911100" cy="2749125"/>
          </a:xfrm>
        </p:grpSpPr>
        <p:sp>
          <p:nvSpPr>
            <p:cNvPr id="200" name="Google Shape;200;p11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6769200" y="1816800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8122581" y="2095485"/>
            <a:ext cx="669674" cy="3436065"/>
            <a:chOff x="7739775" y="739469"/>
            <a:chExt cx="472233" cy="2423006"/>
          </a:xfrm>
        </p:grpSpPr>
        <p:sp>
          <p:nvSpPr>
            <p:cNvPr id="205" name="Google Shape;205;p11"/>
            <p:cNvSpPr/>
            <p:nvPr/>
          </p:nvSpPr>
          <p:spPr>
            <a:xfrm>
              <a:off x="7852694" y="739469"/>
              <a:ext cx="359314" cy="1592946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6723712" y="431125"/>
            <a:ext cx="2852211" cy="505262"/>
            <a:chOff x="-114100" y="3577175"/>
            <a:chExt cx="858350" cy="445675"/>
          </a:xfrm>
        </p:grpSpPr>
        <p:sp>
          <p:nvSpPr>
            <p:cNvPr id="208" name="Google Shape;208;p11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1"/>
          <p:cNvGrpSpPr/>
          <p:nvPr/>
        </p:nvGrpSpPr>
        <p:grpSpPr>
          <a:xfrm>
            <a:off x="474543" y="3864742"/>
            <a:ext cx="914436" cy="890922"/>
            <a:chOff x="-269375" y="2368200"/>
            <a:chExt cx="453050" cy="441400"/>
          </a:xfrm>
        </p:grpSpPr>
        <p:sp>
          <p:nvSpPr>
            <p:cNvPr id="217" name="Google Shape;217;p11"/>
            <p:cNvSpPr/>
            <p:nvPr/>
          </p:nvSpPr>
          <p:spPr>
            <a:xfrm>
              <a:off x="-77125" y="2368200"/>
              <a:ext cx="260800" cy="237050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1"/>
          <p:cNvSpPr txBox="1">
            <a:spLocks noGrp="1"/>
          </p:cNvSpPr>
          <p:nvPr>
            <p:ph type="title" hasCustomPrompt="1"/>
          </p:nvPr>
        </p:nvSpPr>
        <p:spPr>
          <a:xfrm>
            <a:off x="1591056" y="2270760"/>
            <a:ext cx="59619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1"/>
          </p:nvPr>
        </p:nvSpPr>
        <p:spPr>
          <a:xfrm>
            <a:off x="2916936" y="2962656"/>
            <a:ext cx="3319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5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5"/>
          <p:cNvGrpSpPr/>
          <p:nvPr/>
        </p:nvGrpSpPr>
        <p:grpSpPr>
          <a:xfrm flipH="1">
            <a:off x="281486" y="3623700"/>
            <a:ext cx="863479" cy="1519796"/>
            <a:chOff x="8522150" y="2810900"/>
            <a:chExt cx="580100" cy="1021025"/>
          </a:xfrm>
        </p:grpSpPr>
        <p:sp>
          <p:nvSpPr>
            <p:cNvPr id="243" name="Google Shape;243;p15"/>
            <p:cNvSpPr/>
            <p:nvPr/>
          </p:nvSpPr>
          <p:spPr>
            <a:xfrm>
              <a:off x="8590050" y="2937950"/>
              <a:ext cx="512200" cy="893975"/>
            </a:xfrm>
            <a:custGeom>
              <a:avLst/>
              <a:gdLst/>
              <a:ahLst/>
              <a:cxnLst/>
              <a:rect l="l" t="t" r="r" b="b"/>
              <a:pathLst>
                <a:path w="20488" h="35759" extrusionOk="0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8522150" y="2810900"/>
              <a:ext cx="255450" cy="254775"/>
            </a:xfrm>
            <a:custGeom>
              <a:avLst/>
              <a:gdLst/>
              <a:ahLst/>
              <a:cxnLst/>
              <a:rect l="l" t="t" r="r" b="b"/>
              <a:pathLst>
                <a:path w="10218" h="10191" fill="none" extrusionOk="0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5"/>
          <p:cNvGrpSpPr/>
          <p:nvPr/>
        </p:nvGrpSpPr>
        <p:grpSpPr>
          <a:xfrm flipH="1">
            <a:off x="7959854" y="3543300"/>
            <a:ext cx="2515910" cy="445675"/>
            <a:chOff x="-114100" y="3577175"/>
            <a:chExt cx="858350" cy="445675"/>
          </a:xfrm>
        </p:grpSpPr>
        <p:sp>
          <p:nvSpPr>
            <p:cNvPr id="246" name="Google Shape;246;p15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5"/>
          <p:cNvGrpSpPr/>
          <p:nvPr/>
        </p:nvGrpSpPr>
        <p:grpSpPr>
          <a:xfrm flipH="1">
            <a:off x="-33911" y="-714903"/>
            <a:ext cx="842454" cy="3728010"/>
            <a:chOff x="7739775" y="657934"/>
            <a:chExt cx="565975" cy="2504541"/>
          </a:xfrm>
        </p:grpSpPr>
        <p:sp>
          <p:nvSpPr>
            <p:cNvPr id="255" name="Google Shape;255;p15"/>
            <p:cNvSpPr/>
            <p:nvPr/>
          </p:nvSpPr>
          <p:spPr>
            <a:xfrm>
              <a:off x="7852700" y="657934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5990"/>
            <a:ext cx="77175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5" r:id="rId12"/>
    <p:sldLayoutId id="2147483666" r:id="rId13"/>
    <p:sldLayoutId id="2147483669" r:id="rId14"/>
    <p:sldLayoutId id="2147483670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ctrTitle"/>
          </p:nvPr>
        </p:nvSpPr>
        <p:spPr>
          <a:xfrm>
            <a:off x="-571500" y="1287700"/>
            <a:ext cx="7624482" cy="19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ln w="12700">
                  <a:solidFill>
                    <a:srgbClr val="D56534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WEEK 1 </a:t>
            </a:r>
            <a:br>
              <a:rPr lang="en-US" b="1" smtClean="0">
                <a:ln w="12700">
                  <a:solidFill>
                    <a:srgbClr val="D56534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b="1" smtClean="0">
                <a:ln w="12700">
                  <a:solidFill>
                    <a:srgbClr val="D56534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EASY CRACKME, KEYGENME</a:t>
            </a:r>
            <a:endParaRPr b="1">
              <a:ln w="12700">
                <a:solidFill>
                  <a:srgbClr val="D56534"/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892136" y="3116319"/>
            <a:ext cx="5160846" cy="973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smtClean="0">
                <a:latin typeface="Hammersmith One" panose="020B0604020202020204" charset="0"/>
              </a:rPr>
              <a:t>REVERSE-ENGINEERING</a:t>
            </a:r>
            <a:endParaRPr sz="2800" u="sng">
              <a:latin typeface="Hammersmith One" panose="020B0604020202020204" charset="0"/>
            </a:endParaRPr>
          </a:p>
        </p:txBody>
      </p:sp>
      <p:pic>
        <p:nvPicPr>
          <p:cNvPr id="1028" name="Picture 4" descr="Reverse engineering - Free industry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666" y="3984875"/>
            <a:ext cx="1436417" cy="143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D15D34-D520-4AFD-8004-F4872705096A}"/>
              </a:ext>
            </a:extLst>
          </p:cNvPr>
          <p:cNvSpPr/>
          <p:nvPr/>
        </p:nvSpPr>
        <p:spPr>
          <a:xfrm>
            <a:off x="5943600" y="977900"/>
            <a:ext cx="2349500" cy="2590800"/>
          </a:xfrm>
          <a:prstGeom prst="ellipse">
            <a:avLst/>
          </a:prstGeom>
          <a:solidFill>
            <a:srgbClr val="E9E3CB"/>
          </a:solidFill>
          <a:ln>
            <a:solidFill>
              <a:srgbClr val="E9E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 descr="Encryption cryptography data protection icon Vector Image">
            <a:extLst>
              <a:ext uri="{FF2B5EF4-FFF2-40B4-BE49-F238E27FC236}">
                <a16:creationId xmlns:a16="http://schemas.microsoft.com/office/drawing/2014/main" id="{903945A4-E2A7-46BE-9C9B-5ADA067C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6500" y1="50185" x2="56500" y2="50185"/>
                        <a14:foregroundMark x1="49200" y1="43056" x2="49200" y2="43056"/>
                        <a14:foregroundMark x1="32600" y1="31759" x2="32600" y2="31759"/>
                        <a14:foregroundMark x1="67300" y1="31944" x2="67300" y2="31944"/>
                        <a14:foregroundMark x1="67700" y1="64537" x2="67700" y2="64537"/>
                        <a14:foregroundMark x1="32700" y1="64074" x2="32700" y2="64074"/>
                        <a14:backgroundMark x1="46500" y1="24907" x2="46500" y2="24907"/>
                        <a14:backgroundMark x1="53700" y1="24722" x2="53700" y2="24722"/>
                        <a14:backgroundMark x1="75600" y1="45000" x2="75600" y2="45000"/>
                        <a14:backgroundMark x1="75900" y1="51574" x2="75900" y2="51574"/>
                        <a14:backgroundMark x1="25200" y1="51759" x2="25200" y2="51759"/>
                        <a14:backgroundMark x1="24900" y1="45000" x2="24900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472948"/>
            <a:ext cx="3454400" cy="37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550DAB-84E6-4A57-8FEF-84EB4946073B}"/>
              </a:ext>
            </a:extLst>
          </p:cNvPr>
          <p:cNvSpPr/>
          <p:nvPr/>
        </p:nvSpPr>
        <p:spPr>
          <a:xfrm>
            <a:off x="1053585" y="1223319"/>
            <a:ext cx="2656702" cy="1223319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239E3-0AD8-433C-8339-D39FCACC6419}"/>
              </a:ext>
            </a:extLst>
          </p:cNvPr>
          <p:cNvSpPr/>
          <p:nvPr/>
        </p:nvSpPr>
        <p:spPr>
          <a:xfrm>
            <a:off x="2304535" y="2446638"/>
            <a:ext cx="2656702" cy="1223319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126E0-4E89-4731-808E-E3F5B48A33E4}"/>
              </a:ext>
            </a:extLst>
          </p:cNvPr>
          <p:cNvSpPr/>
          <p:nvPr/>
        </p:nvSpPr>
        <p:spPr>
          <a:xfrm>
            <a:off x="716692" y="307777"/>
            <a:ext cx="5556934" cy="804331"/>
          </a:xfrm>
          <a:prstGeom prst="rect">
            <a:avLst/>
          </a:prstGeom>
          <a:solidFill>
            <a:srgbClr val="E9E3CB"/>
          </a:solidFill>
          <a:ln>
            <a:solidFill>
              <a:srgbClr val="E9E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4"/>
                </a:solidFill>
                <a:latin typeface="Hammersmith One" panose="020B0604020202020204" charset="0"/>
              </a:rPr>
              <a:t>CFF Explorer VIII</a:t>
            </a:r>
            <a:endParaRPr lang="en-US" sz="3600">
              <a:solidFill>
                <a:schemeClr val="accent4"/>
              </a:solidFill>
              <a:latin typeface="Hammersmith One" panose="020B0604020202020204" charset="0"/>
              <a:ea typeface="Roboto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43" y="977900"/>
            <a:ext cx="6168483" cy="407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6"/>
          <p:cNvSpPr txBox="1">
            <a:spLocks noGrp="1"/>
          </p:cNvSpPr>
          <p:nvPr>
            <p:ph type="title"/>
          </p:nvPr>
        </p:nvSpPr>
        <p:spPr>
          <a:xfrm>
            <a:off x="2020095" y="2551517"/>
            <a:ext cx="6221080" cy="19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/>
              <a:t>Tiến hành chạy chương trình thì flow chương trình giống như bài BabyRE, nếu chúng ta nhập đúng password của chương trình thì in flag.</a:t>
            </a:r>
            <a:endParaRPr sz="2800"/>
          </a:p>
        </p:txBody>
      </p:sp>
      <p:pic>
        <p:nvPicPr>
          <p:cNvPr id="6" name="Picture 2" descr="Data encryption icon Vector ... | Stock vector | Colourbox">
            <a:extLst>
              <a:ext uri="{FF2B5EF4-FFF2-40B4-BE49-F238E27FC236}">
                <a16:creationId xmlns:a16="http://schemas.microsoft.com/office/drawing/2014/main" id="{4205BDF1-F362-4573-B73F-203B8B29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500" y1="19125" x2="53500" y2="19125"/>
                        <a14:foregroundMark x1="45125" y1="16750" x2="45125" y2="16750"/>
                        <a14:foregroundMark x1="46875" y1="25125" x2="46875" y2="25125"/>
                        <a14:foregroundMark x1="53375" y1="24500" x2="53375" y2="24500"/>
                        <a14:foregroundMark x1="61250" y1="24750" x2="61250" y2="24750"/>
                        <a14:foregroundMark x1="45750" y1="46875" x2="45750" y2="46875"/>
                        <a14:foregroundMark x1="51000" y1="40250" x2="51000" y2="40250"/>
                        <a14:foregroundMark x1="45500" y1="59500" x2="45500" y2="59500"/>
                        <a14:foregroundMark x1="52375" y1="78375" x2="52375" y2="78375"/>
                        <a14:foregroundMark x1="59750" y1="23250" x2="59750" y2="23250"/>
                        <a14:backgroundMark x1="53000" y1="16500" x2="53000" y2="1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5660" y="1175801"/>
            <a:ext cx="3173241" cy="317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37390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6EB224-B4E0-410C-A6DC-CD6164DB3E56}"/>
              </a:ext>
            </a:extLst>
          </p:cNvPr>
          <p:cNvSpPr/>
          <p:nvPr/>
        </p:nvSpPr>
        <p:spPr>
          <a:xfrm>
            <a:off x="4749071" y="1254829"/>
            <a:ext cx="3897630" cy="226314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063970-50A6-485D-B520-A0F189779AFD}"/>
              </a:ext>
            </a:extLst>
          </p:cNvPr>
          <p:cNvSpPr/>
          <p:nvPr/>
        </p:nvSpPr>
        <p:spPr>
          <a:xfrm>
            <a:off x="1192530" y="1348740"/>
            <a:ext cx="2602230" cy="235458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Encryption? (and Why it Matters for Aussies) - Privacy Australia">
            <a:extLst>
              <a:ext uri="{FF2B5EF4-FFF2-40B4-BE49-F238E27FC236}">
                <a16:creationId xmlns:a16="http://schemas.microsoft.com/office/drawing/2014/main" id="{7EF7D7DE-2164-48F5-A99B-5E8408741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05801"/>
            <a:ext cx="3556541" cy="36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57F2D-E7C3-4C9E-B41E-90DFE261663D}"/>
              </a:ext>
            </a:extLst>
          </p:cNvPr>
          <p:cNvSpPr txBox="1"/>
          <p:nvPr/>
        </p:nvSpPr>
        <p:spPr>
          <a:xfrm>
            <a:off x="955229" y="0"/>
            <a:ext cx="307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IDA</a:t>
            </a:r>
            <a:endParaRPr lang="en-US" sz="3200">
              <a:solidFill>
                <a:srgbClr val="5A1B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13FB4-CF2A-43BF-B5BE-89E876A2F383}"/>
              </a:ext>
            </a:extLst>
          </p:cNvPr>
          <p:cNvSpPr txBox="1"/>
          <p:nvPr/>
        </p:nvSpPr>
        <p:spPr>
          <a:xfrm>
            <a:off x="4749071" y="113928"/>
            <a:ext cx="44396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Decompile chương trình để phân tích luồng thực thi của nó.</a:t>
            </a:r>
          </a:p>
          <a:p>
            <a:pPr marL="457200" indent="-457200">
              <a:buAutoNum type="arabicParenR"/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Chương trình cho nhập chuỗi có độ dài tối đa 300 ký tự.</a:t>
            </a:r>
          </a:p>
          <a:p>
            <a:pPr marL="457200" indent="-457200">
              <a:buAutoNum type="arabicParenR"/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Từ hàm main chương trình thực hiện xử lý chuỗi đầu vào bằng hàm check_Password.</a:t>
            </a:r>
          </a:p>
          <a:p>
            <a:pPr marL="457200" indent="-457200">
              <a:buAutoNum type="arabicParenR"/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Hàm check_Password kiểm tra độ dài đầu vào nhỏ hơn 55 ký tự thì return 0.</a:t>
            </a:r>
          </a:p>
          <a:p>
            <a:pPr marL="457200" indent="-457200">
              <a:buAutoNum type="arabicParenR"/>
            </a:pP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Hàm check_Password sau đó sẽ tiếp tục gọi hàm check_Char để xử lý đầu vào.</a:t>
            </a:r>
          </a:p>
          <a:p>
            <a:pPr marL="457200" indent="-457200">
              <a:buAutoNum type="arabicParenR"/>
            </a:pPr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26818"/>
            <a:ext cx="4807132" cy="4516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6EB224-B4E0-410C-A6DC-CD6164DB3E56}"/>
              </a:ext>
            </a:extLst>
          </p:cNvPr>
          <p:cNvSpPr/>
          <p:nvPr/>
        </p:nvSpPr>
        <p:spPr>
          <a:xfrm>
            <a:off x="4749071" y="1254829"/>
            <a:ext cx="3897630" cy="226314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063970-50A6-485D-B520-A0F189779AFD}"/>
              </a:ext>
            </a:extLst>
          </p:cNvPr>
          <p:cNvSpPr/>
          <p:nvPr/>
        </p:nvSpPr>
        <p:spPr>
          <a:xfrm>
            <a:off x="1192530" y="1348740"/>
            <a:ext cx="2602230" cy="235458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Encryption? (and Why it Matters for Aussies) - Privacy Australia">
            <a:extLst>
              <a:ext uri="{FF2B5EF4-FFF2-40B4-BE49-F238E27FC236}">
                <a16:creationId xmlns:a16="http://schemas.microsoft.com/office/drawing/2014/main" id="{7EF7D7DE-2164-48F5-A99B-5E8408741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05801"/>
            <a:ext cx="3556541" cy="36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57F2D-E7C3-4C9E-B41E-90DFE261663D}"/>
              </a:ext>
            </a:extLst>
          </p:cNvPr>
          <p:cNvSpPr txBox="1"/>
          <p:nvPr/>
        </p:nvSpPr>
        <p:spPr>
          <a:xfrm>
            <a:off x="925654" y="0"/>
            <a:ext cx="307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IDA</a:t>
            </a:r>
            <a:endParaRPr lang="en-US" sz="3200">
              <a:solidFill>
                <a:srgbClr val="5A1B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13FB4-CF2A-43BF-B5BE-89E876A2F383}"/>
              </a:ext>
            </a:extLst>
          </p:cNvPr>
          <p:cNvSpPr txBox="1"/>
          <p:nvPr/>
        </p:nvSpPr>
        <p:spPr>
          <a:xfrm>
            <a:off x="4801906" y="906942"/>
            <a:ext cx="4134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Hàm check_Char xử lý dữ liệu là v3 = key khởi tạo trong hàm check_Pass theo 4 case, mỗi case sẽ gọi tới một hàm được khởi tạo trong quá trình chạy chương trình. Đến đây là sẽ tiến hành </a:t>
            </a:r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Dynamic Analysis. </a:t>
            </a:r>
            <a:endParaRPr lang="en-US" sz="2400" b="1">
              <a:solidFill>
                <a:schemeClr val="bg1"/>
              </a:solidFill>
              <a:latin typeface="Times New Roman" panose="02020603050405020304" pitchFamily="18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48740"/>
            <a:ext cx="480190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>
            <a:spLocks noGrp="1"/>
          </p:cNvSpPr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Bahnschrift SemiBold SemiConden" panose="020B0502040204020203" pitchFamily="34" charset="0"/>
              </a:rPr>
              <a:t>Phân tích dữ liệu xử lý </a:t>
            </a:r>
            <a:endParaRPr>
              <a:latin typeface="Bahnschrift SemiBold SemiConden" panose="020B0502040204020203" pitchFamily="34" charset="0"/>
            </a:endParaRPr>
          </a:p>
        </p:txBody>
      </p:sp>
      <p:sp>
        <p:nvSpPr>
          <p:cNvPr id="501" name="Google Shape;501;p32"/>
          <p:cNvSpPr txBox="1">
            <a:spLocks noGrp="1"/>
          </p:cNvSpPr>
          <p:nvPr>
            <p:ph type="body" idx="1"/>
          </p:nvPr>
        </p:nvSpPr>
        <p:spPr>
          <a:xfrm>
            <a:off x="713225" y="1042300"/>
            <a:ext cx="7586044" cy="3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mà con trỏ v3 trỏ tới gồm một chuỗi dữ liệu với mỗi thành phần gồm ba dữ liệu chính.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 inst: cái này là case trong switch của hàm check_Char tương ứng với kiểu sẽ chọn để xử lý với dữ liệu ở đó</a:t>
            </a:r>
          </a:p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input_index: cái này giống với vị trí của dữ liệu sau khi được xử lý sẽ điền vào (là index của chuỗi password ta cần tìm).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cons: là data chưa được xử lý.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>
            <a:spLocks noGrp="1"/>
          </p:cNvSpPr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Bahnschrift SemiBold SemiConden" panose="020B0502040204020203" pitchFamily="34" charset="0"/>
              </a:rPr>
              <a:t>Dynamic Analysis</a:t>
            </a:r>
            <a:endParaRPr>
              <a:latin typeface="Bahnschrift SemiBold SemiConden" panose="020B0502040204020203" pitchFamily="34" charset="0"/>
            </a:endParaRPr>
          </a:p>
        </p:txBody>
      </p:sp>
      <p:sp>
        <p:nvSpPr>
          <p:cNvPr id="501" name="Google Shape;501;p32"/>
          <p:cNvSpPr txBox="1">
            <a:spLocks noGrp="1"/>
          </p:cNvSpPr>
          <p:nvPr>
            <p:ph type="body" idx="1"/>
          </p:nvPr>
        </p:nvSpPr>
        <p:spPr>
          <a:xfrm>
            <a:off x="1557956" y="1833300"/>
            <a:ext cx="7586044" cy="3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2400" baseline="-2500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42296"/>
            <a:ext cx="9144000" cy="41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Analysis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250" y="938128"/>
            <a:ext cx="7717500" cy="4101200"/>
          </a:xfrm>
        </p:spPr>
        <p:txBody>
          <a:bodyPr/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Để đọc giả mã của chương trình trong bốn trường hợp ta tiến hành debug chương trình bằng IDA rồi tiến hành make code để có thể tạo giả mã C.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Debug run qua dòng đặt breakpoint thì địa chỉ hàm encrypt được resolve lưu trong eax, jmp đến địa chỉ đó rồi ấn C (make Code) để convert từ shellcode sang assembly rồi chuột phải chọn Create Funtion =&gt; khi đó ta có thể F5 để đọc mã giả code.</a:t>
            </a:r>
          </a:p>
          <a:p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1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3225" y="955697"/>
            <a:ext cx="7717500" cy="2580580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743" y="3719414"/>
            <a:ext cx="67922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func01: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 tra kí tự a[i] tại vị trí idx bằng cách XOR với 0x20 nếu chẵn hoặc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0x52 nếu lẻ sau đó so sánh với BYTE trong data.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2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692" y="1552257"/>
            <a:ext cx="5174615" cy="2038985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8925" y="3937831"/>
            <a:ext cx="66143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func02: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 tra kí tự a[i] và a[i+1] tại vị trí idx bằng cách dịch bit nhiều lần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xor với 0x1693 sau đó so sánh với WORD trong data.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600" y="0"/>
            <a:ext cx="6784800" cy="731400"/>
          </a:xfrm>
        </p:spPr>
        <p:txBody>
          <a:bodyPr/>
          <a:lstStyle/>
          <a:p>
            <a:r>
              <a:rPr lang="en-US" smtClean="0"/>
              <a:t>Case 3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4897" y="704755"/>
            <a:ext cx="4635500" cy="32696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30397" y="704754"/>
            <a:ext cx="4106200" cy="4450895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955321"/>
            <a:ext cx="49295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func03: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 tra kí tự a[i], a[i+1], a[i+2] tại vị trí idx bằng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 dịch bit (res) sau đó so sánh với charset[res]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 từng BYTE trong data.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83F04-53F3-4FBD-869A-31D802E5F457}"/>
              </a:ext>
            </a:extLst>
          </p:cNvPr>
          <p:cNvSpPr/>
          <p:nvPr/>
        </p:nvSpPr>
        <p:spPr>
          <a:xfrm>
            <a:off x="3139440" y="274320"/>
            <a:ext cx="2819400" cy="77160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E3A06-3A1B-49B3-B608-C40DB839FD3B}"/>
              </a:ext>
            </a:extLst>
          </p:cNvPr>
          <p:cNvSpPr/>
          <p:nvPr/>
        </p:nvSpPr>
        <p:spPr>
          <a:xfrm>
            <a:off x="1752600" y="1722120"/>
            <a:ext cx="838200" cy="601028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690A3-5788-4183-A2D3-4F39E5639D63}"/>
              </a:ext>
            </a:extLst>
          </p:cNvPr>
          <p:cNvSpPr/>
          <p:nvPr/>
        </p:nvSpPr>
        <p:spPr>
          <a:xfrm>
            <a:off x="4130040" y="1874520"/>
            <a:ext cx="838200" cy="448628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3C7DB-F54C-4D2D-9561-BF31705A8D64}"/>
              </a:ext>
            </a:extLst>
          </p:cNvPr>
          <p:cNvSpPr/>
          <p:nvPr/>
        </p:nvSpPr>
        <p:spPr>
          <a:xfrm>
            <a:off x="6370320" y="1650206"/>
            <a:ext cx="716280" cy="448628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CDD89-D195-4123-9C0E-3A58DD6049E0}"/>
              </a:ext>
            </a:extLst>
          </p:cNvPr>
          <p:cNvSpPr/>
          <p:nvPr/>
        </p:nvSpPr>
        <p:spPr>
          <a:xfrm>
            <a:off x="934430" y="2922391"/>
            <a:ext cx="6641286" cy="118590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8CAC5-84E4-46C8-BACD-8A48930E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85" y="1448432"/>
            <a:ext cx="1353429" cy="12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CBA2B-7656-4F3A-9CDF-AF90B3FAF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127" y="1451078"/>
            <a:ext cx="1499746" cy="1286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03856-FB34-4398-AD82-4B2709F78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587" y="1451079"/>
            <a:ext cx="1499746" cy="12863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90C8F8-8655-498F-8FCA-77605EA32278}"/>
              </a:ext>
            </a:extLst>
          </p:cNvPr>
          <p:cNvSpPr txBox="1"/>
          <p:nvPr/>
        </p:nvSpPr>
        <p:spPr>
          <a:xfrm>
            <a:off x="2453640" y="136569"/>
            <a:ext cx="423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Bahnschrift SemiBold SemiConden" panose="020B0502040204020203" pitchFamily="34" charset="0"/>
              </a:rPr>
              <a:t>MỤC LỤC</a:t>
            </a:r>
          </a:p>
        </p:txBody>
      </p:sp>
      <p:sp>
        <p:nvSpPr>
          <p:cNvPr id="16" name="Google Shape;507;p33">
            <a:extLst>
              <a:ext uri="{FF2B5EF4-FFF2-40B4-BE49-F238E27FC236}">
                <a16:creationId xmlns:a16="http://schemas.microsoft.com/office/drawing/2014/main" id="{5E4ADB8E-5FB5-47DA-BAB2-B116161D7B13}"/>
              </a:ext>
            </a:extLst>
          </p:cNvPr>
          <p:cNvSpPr txBox="1">
            <a:spLocks/>
          </p:cNvSpPr>
          <p:nvPr/>
        </p:nvSpPr>
        <p:spPr>
          <a:xfrm>
            <a:off x="840180" y="2819841"/>
            <a:ext cx="2367274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smtClean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BABYRE</a:t>
            </a:r>
            <a:endParaRPr lang="en-US" sz="2400">
              <a:solidFill>
                <a:schemeClr val="accent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Google Shape;507;p33">
            <a:extLst>
              <a:ext uri="{FF2B5EF4-FFF2-40B4-BE49-F238E27FC236}">
                <a16:creationId xmlns:a16="http://schemas.microsoft.com/office/drawing/2014/main" id="{4A9F85D0-1C17-4522-8444-A666481E7911}"/>
              </a:ext>
            </a:extLst>
          </p:cNvPr>
          <p:cNvSpPr txBox="1">
            <a:spLocks/>
          </p:cNvSpPr>
          <p:nvPr/>
        </p:nvSpPr>
        <p:spPr>
          <a:xfrm>
            <a:off x="3419358" y="2746590"/>
            <a:ext cx="2508478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smtClean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CRACKME 1</a:t>
            </a:r>
            <a:endParaRPr lang="en-US" sz="2400">
              <a:solidFill>
                <a:schemeClr val="accent4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Google Shape;507;p33">
            <a:extLst>
              <a:ext uri="{FF2B5EF4-FFF2-40B4-BE49-F238E27FC236}">
                <a16:creationId xmlns:a16="http://schemas.microsoft.com/office/drawing/2014/main" id="{36FA4CF0-9074-4F50-95B0-BA4692594AD9}"/>
              </a:ext>
            </a:extLst>
          </p:cNvPr>
          <p:cNvSpPr txBox="1">
            <a:spLocks/>
          </p:cNvSpPr>
          <p:nvPr/>
        </p:nvSpPr>
        <p:spPr>
          <a:xfrm>
            <a:off x="6051719" y="2829397"/>
            <a:ext cx="2495795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smtClean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HIDDEN TREASURE</a:t>
            </a:r>
            <a:endParaRPr lang="en-US" sz="2400">
              <a:solidFill>
                <a:schemeClr val="accent4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2" name="Picture 2" descr="Reverse Engineering là gì và cấu trúc cụm từ Reverse Engineering trong câu  Tiếng An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30" y="3511062"/>
            <a:ext cx="7478333" cy="16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ncryption key icon Royalty Free Vector Image - VectorStock">
            <a:extLst>
              <a:ext uri="{FF2B5EF4-FFF2-40B4-BE49-F238E27FC236}">
                <a16:creationId xmlns:a16="http://schemas.microsoft.com/office/drawing/2014/main" id="{6465D333-14D7-4AB6-AF28-21FE3E33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63200" y1="24444" x2="63200" y2="24444"/>
                        <a14:foregroundMark x1="73800" y1="30926" x2="73800" y2="30926"/>
                        <a14:foregroundMark x1="50200" y1="30926" x2="50200" y2="30926"/>
                        <a14:foregroundMark x1="61300" y1="37963" x2="61300" y2="37963"/>
                        <a14:foregroundMark x1="71400" y1="42407" x2="71400" y2="42407"/>
                        <a14:foregroundMark x1="74700" y1="51296" x2="74700" y2="51296"/>
                        <a14:foregroundMark x1="60800" y1="48704" x2="60800" y2="48704"/>
                        <a14:foregroundMark x1="45900" y1="53148" x2="45900" y2="53148"/>
                        <a14:foregroundMark x1="34200" y1="40648" x2="34200" y2="40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60" y="1140687"/>
            <a:ext cx="3753906" cy="40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4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0008" y="867783"/>
            <a:ext cx="4342934" cy="4275717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2942" y="1446517"/>
            <a:ext cx="489669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func04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(gồm 2 hàm nhỏ init_array và encrypt_array):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 tra kí tự a[i], a[i+1], a[i+2], a[i+3]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 vị trí idx bằng array tạo ra từ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init_array(bằng cách dùng const char "susan")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 đó xor bằng hàm encrypt_array để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 tra với từng BYTE trong data.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6EB224-B4E0-410C-A6DC-CD6164DB3E56}"/>
              </a:ext>
            </a:extLst>
          </p:cNvPr>
          <p:cNvSpPr/>
          <p:nvPr/>
        </p:nvSpPr>
        <p:spPr>
          <a:xfrm>
            <a:off x="4749071" y="1254829"/>
            <a:ext cx="3897630" cy="226314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063970-50A6-485D-B520-A0F189779AFD}"/>
              </a:ext>
            </a:extLst>
          </p:cNvPr>
          <p:cNvSpPr/>
          <p:nvPr/>
        </p:nvSpPr>
        <p:spPr>
          <a:xfrm>
            <a:off x="1192530" y="1348740"/>
            <a:ext cx="2602230" cy="235458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57F2D-E7C3-4C9E-B41E-90DFE261663D}"/>
              </a:ext>
            </a:extLst>
          </p:cNvPr>
          <p:cNvSpPr txBox="1"/>
          <p:nvPr/>
        </p:nvSpPr>
        <p:spPr>
          <a:xfrm>
            <a:off x="1672239" y="0"/>
            <a:ext cx="307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SOLVE</a:t>
            </a:r>
            <a:endParaRPr lang="en-US" sz="3200">
              <a:solidFill>
                <a:srgbClr val="5A1B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13FB4-CF2A-43BF-B5BE-89E876A2F383}"/>
              </a:ext>
            </a:extLst>
          </p:cNvPr>
          <p:cNvSpPr txBox="1"/>
          <p:nvPr/>
        </p:nvSpPr>
        <p:spPr>
          <a:xfrm>
            <a:off x="4838218" y="1059963"/>
            <a:ext cx="4415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sẽ viết một hàm crack_me1.py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để reverse lại chức năng của 4 func trên của chương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sau đó sử dụng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password và dữ liệu vào ta sẽ đọc lấy từ địa chỉ v3 =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&amp;key (&amp;unk_A54BE8).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Run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đoạn mã python trong IDA sau để đọc lấy data từ con trỏ v3 được khởi tạo từ chương trình trong hàm check Pass_word.</a:t>
            </a:r>
          </a:p>
          <a:p>
            <a:endParaRPr lang="en-US" sz="2000">
              <a:solidFill>
                <a:srgbClr val="5A1B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6E3EC0-0412-4638-870B-94F77E11FE2D}"/>
              </a:ext>
            </a:extLst>
          </p:cNvPr>
          <p:cNvCxnSpPr>
            <a:cxnSpLocks/>
          </p:cNvCxnSpPr>
          <p:nvPr/>
        </p:nvCxnSpPr>
        <p:spPr>
          <a:xfrm flipH="1">
            <a:off x="4394930" y="3056709"/>
            <a:ext cx="47490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4775"/>
            <a:ext cx="4838218" cy="45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97" y="2483648"/>
            <a:ext cx="2280213" cy="2297626"/>
          </a:xfrm>
        </p:spPr>
        <p:txBody>
          <a:bodyPr/>
          <a:lstStyle/>
          <a:p>
            <a:r>
              <a:rPr lang="en-US" sz="2000" smtClean="0">
                <a:solidFill>
                  <a:schemeClr val="accent4"/>
                </a:solidFill>
                <a:latin typeface="Hammersmith One" panose="020B0604020202020204" charset="0"/>
                <a:cs typeface="Times New Roman" panose="02020603050405020304" pitchFamily="18" charset="0"/>
              </a:rPr>
              <a:t>Lấy được key ta tiến hành chạy chương trình và nhập key lấy flag</a:t>
            </a:r>
            <a:endParaRPr lang="en-US" sz="2000">
              <a:solidFill>
                <a:schemeClr val="accent4"/>
              </a:solidFill>
              <a:latin typeface="Hammersmith One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1179" y="880250"/>
            <a:ext cx="7323881" cy="12411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72810" y="2121421"/>
            <a:ext cx="6771190" cy="30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 txBox="1">
            <a:spLocks noGrp="1"/>
          </p:cNvSpPr>
          <p:nvPr>
            <p:ph type="title"/>
          </p:nvPr>
        </p:nvSpPr>
        <p:spPr>
          <a:xfrm>
            <a:off x="1912511" y="1270943"/>
            <a:ext cx="5318975" cy="836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Hidden Treasure</a:t>
            </a:r>
            <a:endParaRPr/>
          </a:p>
        </p:txBody>
      </p:sp>
      <p:sp>
        <p:nvSpPr>
          <p:cNvPr id="721" name="Google Shape;721;p50"/>
          <p:cNvSpPr txBox="1">
            <a:spLocks noGrp="1"/>
          </p:cNvSpPr>
          <p:nvPr>
            <p:ph type="title" idx="2"/>
          </p:nvPr>
        </p:nvSpPr>
        <p:spPr>
          <a:xfrm>
            <a:off x="3364948" y="2690198"/>
            <a:ext cx="24141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172" name="Picture 4" descr="The Art of Reverse Engineering - IPWatchdog.com | Patents &amp; Intellectual  Property 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94" y="3470312"/>
            <a:ext cx="2931608" cy="195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630936" y="310896"/>
            <a:ext cx="50292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CFF Explorer VIII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2296"/>
            <a:ext cx="6053559" cy="4128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4"/>
          <p:cNvSpPr txBox="1">
            <a:spLocks noGrp="1"/>
          </p:cNvSpPr>
          <p:nvPr>
            <p:ph type="title"/>
          </p:nvPr>
        </p:nvSpPr>
        <p:spPr>
          <a:xfrm>
            <a:off x="1266958" y="551837"/>
            <a:ext cx="59619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smtClean="0">
                <a:latin typeface="Bahnschrift SemiBold SemiConden" panose="020B0502040204020203" pitchFamily="34" charset="0"/>
              </a:rPr>
              <a:t>Overview</a:t>
            </a:r>
            <a:endParaRPr sz="5400">
              <a:latin typeface="Bahnschrift SemiBold SemiConden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238" y="1307939"/>
            <a:ext cx="5729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Đọc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và phân tích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 mã C của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từ IDA,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 thấy chương trình sẽ lấy input từ hai đối số là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ảnh (.bmp)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chuỗi string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để chèn thông tin và giấu vào ảnh. Ta sẽ chỉ tập trung quan tâm đến những đoạn code nhằm thực thi các tác vụ trên để phân tích chương trình.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>
            <a:spLocks noGrp="1"/>
          </p:cNvSpPr>
          <p:nvPr>
            <p:ph type="title" idx="4"/>
          </p:nvPr>
        </p:nvSpPr>
        <p:spPr>
          <a:xfrm>
            <a:off x="1239994" y="3828022"/>
            <a:ext cx="6619216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Đầu tiên là phần tạo mảng và đọc thông tin, nó lấy hai biến đó từ hai đối số của chương trình là </a:t>
            </a:r>
            <a:r>
              <a:rPr lang="en-US" b="1"/>
              <a:t>file ảnh(argv1)</a:t>
            </a:r>
            <a:r>
              <a:rPr lang="en-US"/>
              <a:t> và </a:t>
            </a:r>
            <a:r>
              <a:rPr lang="en-US" b="1"/>
              <a:t>string(argv2).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859420" y="82160"/>
            <a:ext cx="8284580" cy="357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>
            <a:spLocks noGrp="1"/>
          </p:cNvSpPr>
          <p:nvPr>
            <p:ph type="title" idx="4"/>
          </p:nvPr>
        </p:nvSpPr>
        <p:spPr>
          <a:xfrm>
            <a:off x="1838173" y="4348882"/>
            <a:ext cx="5060339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Sau đó chương trình tách các bit của input string và lưu vào </a:t>
            </a:r>
            <a:r>
              <a:rPr lang="en-US" smtClean="0"/>
              <a:t>mảng.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940442" y="218206"/>
            <a:ext cx="8203557" cy="39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424" y="5326477"/>
            <a:ext cx="4346756" cy="183073"/>
          </a:xfrm>
        </p:spPr>
        <p:txBody>
          <a:bodyPr/>
          <a:lstStyle/>
          <a:p>
            <a:pPr algn="l"/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 code tiếp theo thì check signature của file ảnh .bmp rồi bắt đầu thực thi việc giấu thông tin vào ảnh.</a:t>
            </a:r>
            <a:b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250180" cy="370389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50180" y="0"/>
            <a:ext cx="38938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6"/>
          <p:cNvSpPr txBox="1">
            <a:spLocks noGrp="1"/>
          </p:cNvSpPr>
          <p:nvPr>
            <p:ph type="title" idx="9"/>
          </p:nvPr>
        </p:nvSpPr>
        <p:spPr>
          <a:xfrm>
            <a:off x="813936" y="-119188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Bahnschrift SemiBold SemiConden" panose="020B0502040204020203" pitchFamily="34" charset="0"/>
              </a:rPr>
              <a:t>SOLVE</a:t>
            </a:r>
            <a:endParaRPr>
              <a:latin typeface="Bahnschrift SemiBold SemiConden" panose="020B0502040204020203" pitchFamily="34" charset="0"/>
            </a:endParaRPr>
          </a:p>
        </p:txBody>
      </p:sp>
      <p:sp>
        <p:nvSpPr>
          <p:cNvPr id="780" name="Google Shape;780;p56"/>
          <p:cNvSpPr txBox="1">
            <a:spLocks noGrp="1"/>
          </p:cNvSpPr>
          <p:nvPr>
            <p:ph type="title" idx="5"/>
          </p:nvPr>
        </p:nvSpPr>
        <p:spPr>
          <a:xfrm>
            <a:off x="1795023" y="3753685"/>
            <a:ext cx="6462686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mtClean="0"/>
              <a:t>	=&gt; Flag </a:t>
            </a:r>
            <a:r>
              <a:rPr lang="en-US"/>
              <a:t>có 0xf0 (240) / 8 = 30 byte.</a:t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SOLVE: Ta </a:t>
            </a:r>
            <a:r>
              <a:rPr lang="en-US" b="1"/>
              <a:t>tiến hành đọc data từ file để lấy được bit_arr (đặt break point và dùng python để đọc data).</a:t>
            </a:r>
            <a:r>
              <a:rPr lang="en-US"/>
              <a:t/>
            </a:r>
            <a:br>
              <a:rPr lang="en-US"/>
            </a:br>
            <a:endParaRPr sz="1600"/>
          </a:p>
        </p:txBody>
      </p:sp>
      <p:sp>
        <p:nvSpPr>
          <p:cNvPr id="782" name="Google Shape;782;p56"/>
          <p:cNvSpPr txBox="1">
            <a:spLocks noGrp="1"/>
          </p:cNvSpPr>
          <p:nvPr>
            <p:ph type="title" idx="7"/>
          </p:nvPr>
        </p:nvSpPr>
        <p:spPr>
          <a:xfrm>
            <a:off x="677898" y="504450"/>
            <a:ext cx="7579811" cy="204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Chương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trình kiểm tra header file và size có phù hợp để tiến hành chèn chuỗi vào được không, ta nhìn vào dòng có comment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`save bit to image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thì nó sẽ chèn các bit từ bit_map và chèn chúng vào phần data của ảnh.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 Ta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lấy được flag từ tấm ảnh đã cho đi kèm theo file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Dùng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HxD để kiểm tra size của flag (ở vị trí word thứ 4 tính từ đầu file).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44035"/>
            <a:ext cx="7072132" cy="150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 txBox="1">
            <a:spLocks noGrp="1"/>
          </p:cNvSpPr>
          <p:nvPr>
            <p:ph type="title"/>
          </p:nvPr>
        </p:nvSpPr>
        <p:spPr>
          <a:xfrm>
            <a:off x="1918951" y="978408"/>
            <a:ext cx="5318975" cy="836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BABYRE</a:t>
            </a:r>
            <a:endParaRPr/>
          </a:p>
        </p:txBody>
      </p:sp>
      <p:sp>
        <p:nvSpPr>
          <p:cNvPr id="721" name="Google Shape;721;p50"/>
          <p:cNvSpPr txBox="1">
            <a:spLocks noGrp="1"/>
          </p:cNvSpPr>
          <p:nvPr>
            <p:ph type="title" idx="2"/>
          </p:nvPr>
        </p:nvSpPr>
        <p:spPr>
          <a:xfrm>
            <a:off x="3371388" y="2657084"/>
            <a:ext cx="24141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6" name="Picture 2" descr="Encryption key icon Royalty Free Vector Image - VectorStock">
            <a:extLst>
              <a:ext uri="{FF2B5EF4-FFF2-40B4-BE49-F238E27FC236}">
                <a16:creationId xmlns:a16="http://schemas.microsoft.com/office/drawing/2014/main" id="{6465D333-14D7-4AB6-AF28-21FE3E33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200" y1="24444" x2="63200" y2="24444"/>
                        <a14:foregroundMark x1="73800" y1="30926" x2="73800" y2="30926"/>
                        <a14:foregroundMark x1="50200" y1="30926" x2="50200" y2="30926"/>
                        <a14:foregroundMark x1="61300" y1="37963" x2="61300" y2="37963"/>
                        <a14:foregroundMark x1="71400" y1="42407" x2="71400" y2="42407"/>
                        <a14:foregroundMark x1="74700" y1="51296" x2="74700" y2="51296"/>
                        <a14:foregroundMark x1="60800" y1="48704" x2="60800" y2="48704"/>
                        <a14:foregroundMark x1="45900" y1="53148" x2="45900" y2="53148"/>
                        <a14:foregroundMark x1="34200" y1="40648" x2="34200" y2="40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53" y="1462671"/>
            <a:ext cx="3753906" cy="40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727" y="2299347"/>
            <a:ext cx="2474229" cy="15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137" y="164168"/>
            <a:ext cx="5961900" cy="621900"/>
          </a:xfrm>
        </p:spPr>
        <p:txBody>
          <a:bodyPr/>
          <a:lstStyle/>
          <a:p>
            <a:r>
              <a:rPr lang="en-US" sz="4400" smtClean="0"/>
              <a:t>SOLVE</a:t>
            </a:r>
            <a:endParaRPr lang="en-US" sz="440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89437" y="1231935"/>
            <a:ext cx="5943600" cy="31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86" y="279914"/>
            <a:ext cx="5961900" cy="621900"/>
          </a:xfrm>
        </p:spPr>
        <p:txBody>
          <a:bodyPr/>
          <a:lstStyle/>
          <a:p>
            <a:r>
              <a:rPr lang="en-US" sz="4400" smtClean="0"/>
              <a:t>SOLVE</a:t>
            </a:r>
            <a:endParaRPr lang="en-US" sz="440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9257" y="901814"/>
            <a:ext cx="7323881" cy="39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90"/>
          <p:cNvSpPr txBox="1">
            <a:spLocks noGrp="1"/>
          </p:cNvSpPr>
          <p:nvPr>
            <p:ph type="title"/>
          </p:nvPr>
        </p:nvSpPr>
        <p:spPr>
          <a:xfrm>
            <a:off x="722376" y="1371600"/>
            <a:ext cx="41514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73" name="Google Shape;1373;p90"/>
          <p:cNvSpPr txBox="1">
            <a:spLocks noGrp="1"/>
          </p:cNvSpPr>
          <p:nvPr>
            <p:ph type="subTitle" idx="1"/>
          </p:nvPr>
        </p:nvSpPr>
        <p:spPr>
          <a:xfrm>
            <a:off x="635526" y="1664250"/>
            <a:ext cx="4325100" cy="1515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C10BB-21AE-4D4C-8CD1-68D3EF3C7A83}"/>
              </a:ext>
            </a:extLst>
          </p:cNvPr>
          <p:cNvSpPr/>
          <p:nvPr/>
        </p:nvSpPr>
        <p:spPr>
          <a:xfrm>
            <a:off x="548676" y="3683358"/>
            <a:ext cx="4325100" cy="953036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cryption key icon Royalty Free Vector Image - VectorStock">
            <a:extLst>
              <a:ext uri="{FF2B5EF4-FFF2-40B4-BE49-F238E27FC236}">
                <a16:creationId xmlns:a16="http://schemas.microsoft.com/office/drawing/2014/main" id="{1C277D0C-8FBF-4236-B6DA-A2FC1C2F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52" y="-277906"/>
            <a:ext cx="5514936" cy="595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1" name="Google Shape;531;p34"/>
          <p:cNvSpPr txBox="1">
            <a:spLocks noGrp="1"/>
          </p:cNvSpPr>
          <p:nvPr>
            <p:ph type="title"/>
          </p:nvPr>
        </p:nvSpPr>
        <p:spPr>
          <a:xfrm>
            <a:off x="698807" y="184890"/>
            <a:ext cx="4422429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CFF Explorer VIII</a:t>
            </a:r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body" idx="1"/>
          </p:nvPr>
        </p:nvSpPr>
        <p:spPr>
          <a:xfrm>
            <a:off x="713216" y="2148041"/>
            <a:ext cx="3090600" cy="16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US" sz="2400"/>
          </a:p>
        </p:txBody>
      </p:sp>
      <p:grpSp>
        <p:nvGrpSpPr>
          <p:cNvPr id="534" name="Google Shape;534;p34"/>
          <p:cNvGrpSpPr/>
          <p:nvPr/>
        </p:nvGrpSpPr>
        <p:grpSpPr>
          <a:xfrm>
            <a:off x="4773684" y="-485823"/>
            <a:ext cx="6359589" cy="6005738"/>
            <a:chOff x="6769200" y="957775"/>
            <a:chExt cx="2911100" cy="2749125"/>
          </a:xfrm>
        </p:grpSpPr>
        <p:sp>
          <p:nvSpPr>
            <p:cNvPr id="535" name="Google Shape;535;p34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6769200" y="1816800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4"/>
          <p:cNvGrpSpPr/>
          <p:nvPr/>
        </p:nvGrpSpPr>
        <p:grpSpPr>
          <a:xfrm flipH="1">
            <a:off x="8002760" y="4017906"/>
            <a:ext cx="842465" cy="1147335"/>
            <a:chOff x="7739774" y="791438"/>
            <a:chExt cx="565982" cy="770800"/>
          </a:xfrm>
        </p:grpSpPr>
        <p:sp>
          <p:nvSpPr>
            <p:cNvPr id="540" name="Google Shape;540;p34"/>
            <p:cNvSpPr/>
            <p:nvPr/>
          </p:nvSpPr>
          <p:spPr>
            <a:xfrm>
              <a:off x="7852707" y="791438"/>
              <a:ext cx="453050" cy="756180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7739774" y="1207151"/>
              <a:ext cx="226550" cy="355087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Encryption key icon Royalty Free Vector Image - VectorStock">
            <a:extLst>
              <a:ext uri="{FF2B5EF4-FFF2-40B4-BE49-F238E27FC236}">
                <a16:creationId xmlns:a16="http://schemas.microsoft.com/office/drawing/2014/main" id="{6A847D52-130C-4C69-B9DE-CB46044D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3200" y1="24444" x2="63200" y2="24444"/>
                        <a14:foregroundMark x1="73800" y1="30926" x2="73800" y2="30926"/>
                        <a14:foregroundMark x1="50200" y1="30926" x2="50200" y2="30926"/>
                        <a14:foregroundMark x1="61300" y1="37963" x2="61300" y2="37963"/>
                        <a14:foregroundMark x1="71400" y1="42407" x2="71400" y2="42407"/>
                        <a14:foregroundMark x1="74700" y1="51296" x2="74700" y2="51296"/>
                        <a14:foregroundMark x1="60800" y1="48704" x2="60800" y2="48704"/>
                        <a14:foregroundMark x1="45900" y1="53148" x2="45900" y2="53148"/>
                        <a14:foregroundMark x1="34200" y1="40648" x2="34200" y2="40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10" y="343806"/>
            <a:ext cx="4890620" cy="52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903" y="940590"/>
            <a:ext cx="5384236" cy="3423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5859" y="4745621"/>
            <a:ext cx="5683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Dùng CFF Explorer để xác định file thuộc định dạng PE32 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cryption key icon Royalty Free Vector Image - VectorStock">
            <a:extLst>
              <a:ext uri="{FF2B5EF4-FFF2-40B4-BE49-F238E27FC236}">
                <a16:creationId xmlns:a16="http://schemas.microsoft.com/office/drawing/2014/main" id="{1C277D0C-8FBF-4236-B6DA-A2FC1C2F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52" y="-277906"/>
            <a:ext cx="5514936" cy="595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1" name="Google Shape;531;p34"/>
          <p:cNvSpPr txBox="1">
            <a:spLocks noGrp="1"/>
          </p:cNvSpPr>
          <p:nvPr>
            <p:ph type="title"/>
          </p:nvPr>
        </p:nvSpPr>
        <p:spPr>
          <a:xfrm>
            <a:off x="713216" y="0"/>
            <a:ext cx="34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IDA Pro</a:t>
            </a:r>
            <a:endParaRPr/>
          </a:p>
        </p:txBody>
      </p:sp>
      <p:grpSp>
        <p:nvGrpSpPr>
          <p:cNvPr id="534" name="Google Shape;534;p34"/>
          <p:cNvGrpSpPr/>
          <p:nvPr/>
        </p:nvGrpSpPr>
        <p:grpSpPr>
          <a:xfrm>
            <a:off x="4773684" y="-485823"/>
            <a:ext cx="6359589" cy="6005738"/>
            <a:chOff x="6769200" y="957775"/>
            <a:chExt cx="2911100" cy="2749125"/>
          </a:xfrm>
        </p:grpSpPr>
        <p:sp>
          <p:nvSpPr>
            <p:cNvPr id="535" name="Google Shape;535;p34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6769200" y="1816800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4"/>
          <p:cNvGrpSpPr/>
          <p:nvPr/>
        </p:nvGrpSpPr>
        <p:grpSpPr>
          <a:xfrm flipH="1">
            <a:off x="8002760" y="4017906"/>
            <a:ext cx="842465" cy="1147335"/>
            <a:chOff x="7739774" y="791438"/>
            <a:chExt cx="565982" cy="770800"/>
          </a:xfrm>
        </p:grpSpPr>
        <p:sp>
          <p:nvSpPr>
            <p:cNvPr id="540" name="Google Shape;540;p34"/>
            <p:cNvSpPr/>
            <p:nvPr/>
          </p:nvSpPr>
          <p:spPr>
            <a:xfrm>
              <a:off x="7852707" y="791438"/>
              <a:ext cx="453050" cy="756180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7739774" y="1207151"/>
              <a:ext cx="226550" cy="355087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2" descr="Encryption key icon Royalty Free Vector Image - VectorStock">
            <a:extLst>
              <a:ext uri="{FF2B5EF4-FFF2-40B4-BE49-F238E27FC236}">
                <a16:creationId xmlns:a16="http://schemas.microsoft.com/office/drawing/2014/main" id="{EA46F0D9-5D2E-48CB-8340-5D418BF8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3200" y1="24444" x2="63200" y2="24444"/>
                        <a14:foregroundMark x1="73800" y1="30926" x2="73800" y2="30926"/>
                        <a14:foregroundMark x1="50200" y1="30926" x2="50200" y2="30926"/>
                        <a14:foregroundMark x1="61300" y1="37963" x2="61300" y2="37963"/>
                        <a14:foregroundMark x1="71400" y1="42407" x2="71400" y2="42407"/>
                        <a14:foregroundMark x1="74700" y1="51296" x2="74700" y2="51296"/>
                        <a14:foregroundMark x1="60800" y1="48704" x2="60800" y2="48704"/>
                        <a14:foregroundMark x1="45900" y1="53148" x2="45900" y2="53148"/>
                        <a14:foregroundMark x1="34200" y1="40648" x2="34200" y2="40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10" y="343806"/>
            <a:ext cx="4890620" cy="52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654" y="1513243"/>
            <a:ext cx="8633571" cy="2132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2809" y="4352575"/>
            <a:ext cx="5923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4"/>
                </a:solidFill>
                <a:latin typeface="Hammersmith One" panose="020B0604020202020204" charset="0"/>
              </a:rPr>
              <a:t>Chương trình cho phép nhập key giải mã – nếu key đúng thì sẽ in ra flag.</a:t>
            </a:r>
            <a:endParaRPr lang="en-US" sz="2400">
              <a:solidFill>
                <a:schemeClr val="accent4"/>
              </a:solidFill>
              <a:latin typeface="Hammersmith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8" y="688253"/>
            <a:ext cx="7592992" cy="4455247"/>
          </a:xfrm>
          <a:prstGeom prst="rect">
            <a:avLst/>
          </a:prstGeom>
        </p:spPr>
      </p:pic>
      <p:sp>
        <p:nvSpPr>
          <p:cNvPr id="6" name="Google Shape;531;p34"/>
          <p:cNvSpPr txBox="1">
            <a:spLocks noGrp="1"/>
          </p:cNvSpPr>
          <p:nvPr>
            <p:ph type="title"/>
          </p:nvPr>
        </p:nvSpPr>
        <p:spPr>
          <a:xfrm>
            <a:off x="632193" y="0"/>
            <a:ext cx="34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Static Analysis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3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2CED50-1A4B-481D-8F02-19B6CC9AC5BC}"/>
              </a:ext>
            </a:extLst>
          </p:cNvPr>
          <p:cNvSpPr/>
          <p:nvPr/>
        </p:nvSpPr>
        <p:spPr>
          <a:xfrm>
            <a:off x="1409700" y="271879"/>
            <a:ext cx="5981700" cy="105410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61FEB-2A87-46A5-B0CC-FA90B326E48D}"/>
              </a:ext>
            </a:extLst>
          </p:cNvPr>
          <p:cNvSpPr/>
          <p:nvPr/>
        </p:nvSpPr>
        <p:spPr>
          <a:xfrm>
            <a:off x="1079500" y="1638300"/>
            <a:ext cx="1803400" cy="105410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0E9CB-A666-45BD-AB7D-479BA8E061CE}"/>
              </a:ext>
            </a:extLst>
          </p:cNvPr>
          <p:cNvSpPr/>
          <p:nvPr/>
        </p:nvSpPr>
        <p:spPr>
          <a:xfrm>
            <a:off x="1079500" y="3183843"/>
            <a:ext cx="1803400" cy="105410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EE978-BDFB-4C58-AD28-1941E114C3C9}"/>
              </a:ext>
            </a:extLst>
          </p:cNvPr>
          <p:cNvSpPr/>
          <p:nvPr/>
        </p:nvSpPr>
        <p:spPr>
          <a:xfrm>
            <a:off x="6489700" y="2044700"/>
            <a:ext cx="1803400" cy="1054100"/>
          </a:xfrm>
          <a:prstGeom prst="rect">
            <a:avLst/>
          </a:prstGeom>
          <a:solidFill>
            <a:srgbClr val="E9E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3E06D-249E-45EF-A8DA-3D7FEBF685B4}"/>
              </a:ext>
            </a:extLst>
          </p:cNvPr>
          <p:cNvSpPr txBox="1"/>
          <p:nvPr/>
        </p:nvSpPr>
        <p:spPr>
          <a:xfrm>
            <a:off x="5484399" y="2692400"/>
            <a:ext cx="4145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Key do ta nhập vào sẽ dùng để giải </a:t>
            </a:r>
          </a:p>
          <a:p>
            <a:r>
              <a:rPr lang="en-US" sz="20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Mã theo công thức:Str[] ^ Key =&gt; Flag</a:t>
            </a:r>
          </a:p>
          <a:p>
            <a:r>
              <a:rPr lang="en-US" sz="20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(Key XOR lặp lại lần lượt 5 phần tử </a:t>
            </a:r>
          </a:p>
          <a:p>
            <a:r>
              <a:rPr lang="en-US" sz="20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của Key cho đến khi hết str[]).</a:t>
            </a:r>
            <a:endParaRPr lang="en-US" sz="2000">
              <a:solidFill>
                <a:srgbClr val="5A1B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1AE53-E9E8-4238-8862-8F0E6E49D2ED}"/>
              </a:ext>
            </a:extLst>
          </p:cNvPr>
          <p:cNvSpPr txBox="1"/>
          <p:nvPr/>
        </p:nvSpPr>
        <p:spPr>
          <a:xfrm>
            <a:off x="-196770" y="2129743"/>
            <a:ext cx="3646184" cy="1224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Chuỗi str[] = “bdnpQai|nufimnug`n{FafhrW</a:t>
            </a:r>
            <a:r>
              <a:rPr lang="en-US" sz="24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” là chuỗi bị mã hóa </a:t>
            </a:r>
            <a:endParaRPr lang="en-US" sz="2400">
              <a:solidFill>
                <a:srgbClr val="5A1B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Google Shape;531;p34"/>
          <p:cNvSpPr txBox="1">
            <a:spLocks/>
          </p:cNvSpPr>
          <p:nvPr/>
        </p:nvSpPr>
        <p:spPr>
          <a:xfrm>
            <a:off x="1981200" y="-11575"/>
            <a:ext cx="5027828" cy="1168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smtClean="0">
                <a:solidFill>
                  <a:schemeClr val="accent4"/>
                </a:solidFill>
                <a:latin typeface="Hammersmith One" panose="020B0604020202020204" charset="0"/>
              </a:rPr>
              <a:t>Solve</a:t>
            </a:r>
            <a:endParaRPr lang="en-US" sz="3600">
              <a:solidFill>
                <a:schemeClr val="accent4"/>
              </a:solidFill>
              <a:latin typeface="Hammersmith On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315" y="4065115"/>
            <a:ext cx="3229426" cy="800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C3E06D-249E-45EF-A8DA-3D7FEBF685B4}"/>
              </a:ext>
            </a:extLst>
          </p:cNvPr>
          <p:cNvSpPr txBox="1"/>
          <p:nvPr/>
        </p:nvSpPr>
        <p:spPr>
          <a:xfrm>
            <a:off x="0" y="3606001"/>
            <a:ext cx="4343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Ta có form flag với 5 ký tự đầu là ‘flag{’ – FLAG.</a:t>
            </a:r>
          </a:p>
          <a:p>
            <a:pPr marL="457200" indent="-457200">
              <a:buAutoNum type="arabicParenR"/>
            </a:pPr>
            <a:r>
              <a:rPr lang="en-US" sz="20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Dễ dàng có được 5 ký tự đầu từ str[] là ‘bdnpQ’ – str[]</a:t>
            </a:r>
          </a:p>
          <a:p>
            <a:pPr marL="457200" indent="-457200">
              <a:buAutoNum type="arabicParenR"/>
            </a:pPr>
            <a:r>
              <a:rPr lang="en-US" sz="2000" smtClean="0">
                <a:solidFill>
                  <a:srgbClr val="5A1B00"/>
                </a:solidFill>
                <a:latin typeface="Bahnschrift SemiBold SemiConden" panose="020B0502040204020203" pitchFamily="34" charset="0"/>
              </a:rPr>
              <a:t>A ^ B = C =&gt; A ^ C = B .</a:t>
            </a:r>
          </a:p>
          <a:p>
            <a:pPr marL="457200" indent="-457200">
              <a:buAutoNum type="arabicParenR"/>
            </a:pPr>
            <a:endParaRPr lang="en-US" sz="2000" smtClean="0">
              <a:solidFill>
                <a:srgbClr val="5A1B00"/>
              </a:solidFill>
              <a:latin typeface="Bahnschrift SemiBold SemiConden" panose="020B0502040204020203" pitchFamily="34" charset="0"/>
            </a:endParaRPr>
          </a:p>
          <a:p>
            <a:pPr marL="457200" indent="-457200">
              <a:buAutoNum type="arabicParenR"/>
            </a:pPr>
            <a:endParaRPr lang="en-US" sz="2000">
              <a:solidFill>
                <a:srgbClr val="5A1B00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87695" cy="2991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993" y="2695233"/>
            <a:ext cx="5068007" cy="2448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4237" y="4236334"/>
            <a:ext cx="2921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4"/>
                </a:solidFill>
                <a:latin typeface="Hammersmith One" panose="020B0604020202020204" charset="0"/>
              </a:rPr>
              <a:t>Key = [4, 8,15, 23, 42]</a:t>
            </a:r>
            <a:endParaRPr lang="en-US" sz="2000">
              <a:solidFill>
                <a:schemeClr val="accent4"/>
              </a:solidFill>
              <a:latin typeface="Hammersmith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 txBox="1">
            <a:spLocks noGrp="1"/>
          </p:cNvSpPr>
          <p:nvPr>
            <p:ph type="title"/>
          </p:nvPr>
        </p:nvSpPr>
        <p:spPr>
          <a:xfrm>
            <a:off x="1912511" y="1235023"/>
            <a:ext cx="5318975" cy="836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Crack me 1</a:t>
            </a:r>
            <a:endParaRPr/>
          </a:p>
        </p:txBody>
      </p:sp>
      <p:sp>
        <p:nvSpPr>
          <p:cNvPr id="721" name="Google Shape;721;p50"/>
          <p:cNvSpPr txBox="1">
            <a:spLocks noGrp="1"/>
          </p:cNvSpPr>
          <p:nvPr>
            <p:ph type="title" idx="2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8194" name="Picture 2" descr="154 Reverse Engineering Illustrations &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12" y="3090361"/>
            <a:ext cx="2576051" cy="257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mmar Lesson XL by Slidesgo">
  <a:themeElements>
    <a:clrScheme name="Simple Light">
      <a:dk1>
        <a:srgbClr val="FFFFFF"/>
      </a:dk1>
      <a:lt1>
        <a:srgbClr val="000000"/>
      </a:lt1>
      <a:dk2>
        <a:srgbClr val="E9E3CB"/>
      </a:dk2>
      <a:lt2>
        <a:srgbClr val="FFD7A1"/>
      </a:lt2>
      <a:accent1>
        <a:srgbClr val="68A1A4"/>
      </a:accent1>
      <a:accent2>
        <a:srgbClr val="DA8737"/>
      </a:accent2>
      <a:accent3>
        <a:srgbClr val="D56534"/>
      </a:accent3>
      <a:accent4>
        <a:srgbClr val="5A1B00"/>
      </a:accent4>
      <a:accent5>
        <a:srgbClr val="68A1A4"/>
      </a:accent5>
      <a:accent6>
        <a:srgbClr val="DA8737"/>
      </a:accent6>
      <a:hlink>
        <a:srgbClr val="1916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1061</Words>
  <Application>Microsoft Office PowerPoint</Application>
  <PresentationFormat>On-screen Show (16:9)</PresentationFormat>
  <Paragraphs>90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Times New Roman</vt:lpstr>
      <vt:lpstr>Nunito Light</vt:lpstr>
      <vt:lpstr>Work Sans</vt:lpstr>
      <vt:lpstr>Bahnschrift SemiBold SemiConden</vt:lpstr>
      <vt:lpstr>Hammersmith One</vt:lpstr>
      <vt:lpstr>Roboto</vt:lpstr>
      <vt:lpstr>Arial</vt:lpstr>
      <vt:lpstr>Grammar Lesson XL by Slidesgo</vt:lpstr>
      <vt:lpstr>WEEK 1  EASY CRACKME, KEYGENME</vt:lpstr>
      <vt:lpstr>PowerPoint Presentation</vt:lpstr>
      <vt:lpstr>BABYRE</vt:lpstr>
      <vt:lpstr>CFF Explorer VIII</vt:lpstr>
      <vt:lpstr>IDA Pro</vt:lpstr>
      <vt:lpstr>Static Analysis</vt:lpstr>
      <vt:lpstr>PowerPoint Presentation</vt:lpstr>
      <vt:lpstr>PowerPoint Presentation</vt:lpstr>
      <vt:lpstr>Crack me 1</vt:lpstr>
      <vt:lpstr>PowerPoint Presentation</vt:lpstr>
      <vt:lpstr>Tiến hành chạy chương trình thì flow chương trình giống như bài BabyRE, nếu chúng ta nhập đúng password của chương trình thì in flag.</vt:lpstr>
      <vt:lpstr>PowerPoint Presentation</vt:lpstr>
      <vt:lpstr>PowerPoint Presentation</vt:lpstr>
      <vt:lpstr>Phân tích dữ liệu xử lý </vt:lpstr>
      <vt:lpstr>Dynamic Analysis</vt:lpstr>
      <vt:lpstr>Dynamic Analysis </vt:lpstr>
      <vt:lpstr>Case 1</vt:lpstr>
      <vt:lpstr>Case 2</vt:lpstr>
      <vt:lpstr>Case 3</vt:lpstr>
      <vt:lpstr>Case 4</vt:lpstr>
      <vt:lpstr>PowerPoint Presentation</vt:lpstr>
      <vt:lpstr>SOLVE</vt:lpstr>
      <vt:lpstr>Hidden Treasure</vt:lpstr>
      <vt:lpstr>CFF Explorer VIII</vt:lpstr>
      <vt:lpstr>Overview</vt:lpstr>
      <vt:lpstr>Đầu tiên là phần tạo mảng và đọc thông tin, nó lấy hai biến đó từ hai đối số của chương trình là file ảnh(argv1) và string(argv2). </vt:lpstr>
      <vt:lpstr>Sau đó chương trình tách các bit của input string và lưu vào mảng. </vt:lpstr>
      <vt:lpstr>Đoạn code tiếp theo thì check signature của file ảnh .bmp rồi bắt đầu thực thi việc giấu thông tin vào ảnh. </vt:lpstr>
      <vt:lpstr>SOLVE</vt:lpstr>
      <vt:lpstr>SOLVE</vt:lpstr>
      <vt:lpstr>SOLVE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CRYPTOGRAPHY</dc:title>
  <dc:creator>NgocAnhPD</dc:creator>
  <cp:lastModifiedBy>Admin</cp:lastModifiedBy>
  <cp:revision>138</cp:revision>
  <dcterms:modified xsi:type="dcterms:W3CDTF">2022-12-27T05:47:00Z</dcterms:modified>
</cp:coreProperties>
</file>