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c906f2863b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c906f2863b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c906f2863b_0_1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c906f2863b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d221b9f8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d221b9f8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c906f2863b_0_1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c906f2863b_0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c906f2863b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c906f2863b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c906f2863b_0_1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c906f2863b_0_1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c906f2863b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c906f2863b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c906f2863b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c906f2863b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c906f2863b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c906f2863b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c906f2863b_0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c906f2863b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906f28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c906f28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c906f2863b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c906f2863b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c906f2863b_0_1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c906f2863b_0_1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ca3551a51b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ca3551a51b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ca3551a51b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ca3551a51b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ca3551a51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ca3551a51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ca3551a51b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ca3551a51b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22774256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22774256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ca3551a51b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ca3551a51b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ca3551a51b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ca3551a51b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ca3551a51b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ca3551a51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c906f2863b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c906f2863b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ca3551a51b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ca3551a51b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ca3551a51b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ca3551a51b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ca3551a51b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ca3551a51b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ca3551a51b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ca3551a51b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ca3551a51b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ca3551a51b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c906f2863b_0_1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c906f2863b_0_1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906f2863b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c906f2863b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c906f2863b_0_1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c906f2863b_0_1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c906f2863b_0_1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c906f2863b_0_1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c906f2863b_0_1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c906f2863b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c906f2863b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c906f2863b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60325" y="821428"/>
            <a:ext cx="4970400" cy="227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WEEK 3 REVERSE</a:t>
            </a:r>
            <a:endParaRPr/>
          </a:p>
        </p:txBody>
      </p:sp>
      <p:sp>
        <p:nvSpPr>
          <p:cNvPr id="278" name="Google Shape;278;p13"/>
          <p:cNvSpPr txBox="1"/>
          <p:nvPr>
            <p:ph idx="1" type="subTitle"/>
          </p:nvPr>
        </p:nvSpPr>
        <p:spPr>
          <a:xfrm>
            <a:off x="866450" y="28229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000"/>
              <a:t>ANTI VM</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Key[3] - GetFileAttributesW</a:t>
            </a:r>
            <a:endParaRPr/>
          </a:p>
        </p:txBody>
      </p:sp>
      <p:pic>
        <p:nvPicPr>
          <p:cNvPr id="344" name="Google Shape;344;p22"/>
          <p:cNvPicPr preferRelativeResize="0"/>
          <p:nvPr/>
        </p:nvPicPr>
        <p:blipFill>
          <a:blip r:embed="rId3">
            <a:alphaModFix/>
          </a:blip>
          <a:stretch>
            <a:fillRect/>
          </a:stretch>
        </p:blipFill>
        <p:spPr>
          <a:xfrm>
            <a:off x="152400" y="1302125"/>
            <a:ext cx="8839198" cy="19140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Key[4] GetAdaptersInfo</a:t>
            </a:r>
            <a:endParaRPr/>
          </a:p>
        </p:txBody>
      </p:sp>
      <p:sp>
        <p:nvSpPr>
          <p:cNvPr id="350" name="Google Shape;350;p23"/>
          <p:cNvSpPr txBox="1"/>
          <p:nvPr>
            <p:ph idx="1" type="subTitle"/>
          </p:nvPr>
        </p:nvSpPr>
        <p:spPr>
          <a:xfrm>
            <a:off x="534400" y="4028750"/>
            <a:ext cx="5943300" cy="702300"/>
          </a:xfrm>
          <a:prstGeom prst="rect">
            <a:avLst/>
          </a:prstGeom>
        </p:spPr>
        <p:txBody>
          <a:bodyPr anchorCtr="0" anchor="t" bIns="91425" lIns="91425" spcFirstLastPara="1" rIns="91425" wrap="square" tIns="91425">
            <a:normAutofit fontScale="62500" lnSpcReduction="20000"/>
          </a:bodyPr>
          <a:lstStyle/>
          <a:p>
            <a:pPr indent="-292100" lvl="0" marL="457200" rtl="0" algn="l">
              <a:spcBef>
                <a:spcPts val="0"/>
              </a:spcBef>
              <a:spcAft>
                <a:spcPts val="0"/>
              </a:spcAft>
              <a:buSzPct val="100000"/>
              <a:buChar char="●"/>
            </a:pPr>
            <a:r>
              <a:rPr lang="vi"/>
              <a:t>Dùng GetAdaptersInfo để kiểm tra địa chỉ MAC của máy. </a:t>
            </a:r>
            <a:endParaRPr/>
          </a:p>
          <a:p>
            <a:pPr indent="-292100" lvl="0" marL="457200" rtl="0" algn="l">
              <a:spcBef>
                <a:spcPts val="0"/>
              </a:spcBef>
              <a:spcAft>
                <a:spcPts val="0"/>
              </a:spcAft>
              <a:buSzPct val="100000"/>
              <a:buChar char="●"/>
            </a:pPr>
            <a:r>
              <a:rPr lang="vi"/>
              <a:t>GetAdaptersInfo truy xuất thông tin Adapter của máy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51" name="Google Shape;351;p23"/>
          <p:cNvPicPr preferRelativeResize="0"/>
          <p:nvPr/>
        </p:nvPicPr>
        <p:blipFill>
          <a:blip r:embed="rId3">
            <a:alphaModFix/>
          </a:blip>
          <a:stretch>
            <a:fillRect/>
          </a:stretch>
        </p:blipFill>
        <p:spPr>
          <a:xfrm>
            <a:off x="534400" y="1149725"/>
            <a:ext cx="3363799" cy="2574225"/>
          </a:xfrm>
          <a:prstGeom prst="rect">
            <a:avLst/>
          </a:prstGeom>
          <a:noFill/>
          <a:ln>
            <a:noFill/>
          </a:ln>
        </p:spPr>
      </p:pic>
      <p:pic>
        <p:nvPicPr>
          <p:cNvPr id="352" name="Google Shape;352;p23"/>
          <p:cNvPicPr preferRelativeResize="0"/>
          <p:nvPr/>
        </p:nvPicPr>
        <p:blipFill>
          <a:blip r:embed="rId4">
            <a:alphaModFix/>
          </a:blip>
          <a:stretch>
            <a:fillRect/>
          </a:stretch>
        </p:blipFill>
        <p:spPr>
          <a:xfrm>
            <a:off x="4208599" y="1149725"/>
            <a:ext cx="4785970" cy="257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Key[4] GetAdaptersInfo</a:t>
            </a:r>
            <a:endParaRPr/>
          </a:p>
        </p:txBody>
      </p:sp>
      <p:pic>
        <p:nvPicPr>
          <p:cNvPr id="358" name="Google Shape;358;p24"/>
          <p:cNvPicPr preferRelativeResize="0"/>
          <p:nvPr/>
        </p:nvPicPr>
        <p:blipFill>
          <a:blip r:embed="rId3">
            <a:alphaModFix/>
          </a:blip>
          <a:stretch>
            <a:fillRect/>
          </a:stretch>
        </p:blipFill>
        <p:spPr>
          <a:xfrm>
            <a:off x="304800" y="1433150"/>
            <a:ext cx="7222318" cy="2280125"/>
          </a:xfrm>
          <a:prstGeom prst="rect">
            <a:avLst/>
          </a:prstGeom>
          <a:noFill/>
          <a:ln>
            <a:noFill/>
          </a:ln>
        </p:spPr>
      </p:pic>
      <p:pic>
        <p:nvPicPr>
          <p:cNvPr id="359" name="Google Shape;359;p24"/>
          <p:cNvPicPr preferRelativeResize="0"/>
          <p:nvPr/>
        </p:nvPicPr>
        <p:blipFill>
          <a:blip r:embed="rId4">
            <a:alphaModFix/>
          </a:blip>
          <a:stretch>
            <a:fillRect/>
          </a:stretch>
        </p:blipFill>
        <p:spPr>
          <a:xfrm>
            <a:off x="3509923" y="1531650"/>
            <a:ext cx="3696890" cy="111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Key[5] GetAdaptersInfo</a:t>
            </a:r>
            <a:endParaRPr/>
          </a:p>
        </p:txBody>
      </p:sp>
      <p:pic>
        <p:nvPicPr>
          <p:cNvPr id="365" name="Google Shape;365;p25"/>
          <p:cNvPicPr preferRelativeResize="0"/>
          <p:nvPr/>
        </p:nvPicPr>
        <p:blipFill>
          <a:blip r:embed="rId3">
            <a:alphaModFix/>
          </a:blip>
          <a:stretch>
            <a:fillRect/>
          </a:stretch>
        </p:blipFill>
        <p:spPr>
          <a:xfrm>
            <a:off x="693275" y="947750"/>
            <a:ext cx="4018649" cy="2347875"/>
          </a:xfrm>
          <a:prstGeom prst="rect">
            <a:avLst/>
          </a:prstGeom>
          <a:noFill/>
          <a:ln>
            <a:noFill/>
          </a:ln>
        </p:spPr>
      </p:pic>
      <p:pic>
        <p:nvPicPr>
          <p:cNvPr id="366" name="Google Shape;366;p25"/>
          <p:cNvPicPr preferRelativeResize="0"/>
          <p:nvPr/>
        </p:nvPicPr>
        <p:blipFill rotWithShape="1">
          <a:blip r:embed="rId4">
            <a:alphaModFix/>
          </a:blip>
          <a:srcRect b="-7969" l="1360" r="-1359" t="7970"/>
          <a:stretch/>
        </p:blipFill>
        <p:spPr>
          <a:xfrm>
            <a:off x="778175" y="2638426"/>
            <a:ext cx="5207349" cy="2130101"/>
          </a:xfrm>
          <a:prstGeom prst="rect">
            <a:avLst/>
          </a:prstGeom>
          <a:noFill/>
          <a:ln>
            <a:noFill/>
          </a:ln>
        </p:spPr>
      </p:pic>
      <p:sp>
        <p:nvSpPr>
          <p:cNvPr id="367" name="Google Shape;367;p25"/>
          <p:cNvSpPr txBox="1"/>
          <p:nvPr>
            <p:ph idx="1" type="subTitle"/>
          </p:nvPr>
        </p:nvSpPr>
        <p:spPr>
          <a:xfrm>
            <a:off x="4976750" y="1255175"/>
            <a:ext cx="3317700" cy="10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tương tự như Key[4] nhưng kiểm tra bằng cách kiểm tra tên của adapter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Key[6] CreateFileW</a:t>
            </a:r>
            <a:endParaRPr/>
          </a:p>
        </p:txBody>
      </p:sp>
      <p:sp>
        <p:nvSpPr>
          <p:cNvPr id="373" name="Google Shape;373;p26"/>
          <p:cNvSpPr txBox="1"/>
          <p:nvPr>
            <p:ph idx="1" type="subTitle"/>
          </p:nvPr>
        </p:nvSpPr>
        <p:spPr>
          <a:xfrm>
            <a:off x="601375" y="4221100"/>
            <a:ext cx="5657100" cy="510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vi"/>
              <a:t>Với dwCreationDisposition  = 3( OPEN_EXISTING) hàm sẽ thực hiện chức năng mở tệp nếu tệp tồn tại, nếu thất bại tức file chưa tồn tại giá trị trả về là -1 (INVALID_HANDLE_VALUE )</a:t>
            </a:r>
            <a:endParaRPr/>
          </a:p>
        </p:txBody>
      </p:sp>
      <p:sp>
        <p:nvSpPr>
          <p:cNvPr id="374" name="Google Shape;374;p26"/>
          <p:cNvSpPr txBox="1"/>
          <p:nvPr/>
        </p:nvSpPr>
        <p:spPr>
          <a:xfrm>
            <a:off x="569775" y="3306850"/>
            <a:ext cx="8090100" cy="9513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300"/>
              </a:spcBef>
              <a:spcAft>
                <a:spcPts val="0"/>
              </a:spcAft>
              <a:buNone/>
            </a:pPr>
            <a:r>
              <a:rPr lang="vi" sz="1100">
                <a:solidFill>
                  <a:schemeClr val="lt1"/>
                </a:solidFill>
              </a:rPr>
              <a:t>Sử dụng CreateFileW để kiểm tra sự tồn tại của </a:t>
            </a:r>
            <a:endParaRPr sz="1100">
              <a:solidFill>
                <a:schemeClr val="lt1"/>
              </a:solidFill>
            </a:endParaRPr>
          </a:p>
          <a:p>
            <a:pPr indent="-298450" lvl="0" marL="457200" rtl="0" algn="just">
              <a:lnSpc>
                <a:spcPct val="110000"/>
              </a:lnSpc>
              <a:spcBef>
                <a:spcPts val="300"/>
              </a:spcBef>
              <a:spcAft>
                <a:spcPts val="0"/>
              </a:spcAft>
              <a:buClr>
                <a:schemeClr val="lt1"/>
              </a:buClr>
              <a:buSzPts val="1100"/>
              <a:buChar char="●"/>
            </a:pPr>
            <a:r>
              <a:rPr lang="vi" sz="1100">
                <a:solidFill>
                  <a:schemeClr val="lt1"/>
                </a:solidFill>
              </a:rPr>
              <a:t>VMWare Host Guest File System (HGFS) - hệ thông têp cho phép chia sẽ dữ liệu giữa máy ảo và máy thật</a:t>
            </a:r>
            <a:endParaRPr sz="1100">
              <a:solidFill>
                <a:schemeClr val="lt1"/>
              </a:solidFill>
            </a:endParaRPr>
          </a:p>
          <a:p>
            <a:pPr indent="-298450" lvl="0" marL="457200" rtl="0" algn="just">
              <a:lnSpc>
                <a:spcPct val="110000"/>
              </a:lnSpc>
              <a:spcBef>
                <a:spcPts val="0"/>
              </a:spcBef>
              <a:spcAft>
                <a:spcPts val="0"/>
              </a:spcAft>
              <a:buClr>
                <a:schemeClr val="lt1"/>
              </a:buClr>
              <a:buSzPts val="1100"/>
              <a:buChar char="●"/>
            </a:pPr>
            <a:r>
              <a:rPr lang="vi" sz="1100">
                <a:solidFill>
                  <a:schemeClr val="lt1"/>
                </a:solidFill>
              </a:rPr>
              <a:t>VMWare Virtual Machine Communication Interface (vmci)- cơ sở hạ tầng cung cấp khả năng liên lạc của máy ảo và hđh trên máy thật</a:t>
            </a:r>
            <a:endParaRPr sz="1100">
              <a:solidFill>
                <a:schemeClr val="lt1"/>
              </a:solidFill>
            </a:endParaRPr>
          </a:p>
        </p:txBody>
      </p:sp>
      <p:pic>
        <p:nvPicPr>
          <p:cNvPr id="375" name="Google Shape;375;p26"/>
          <p:cNvPicPr preferRelativeResize="0"/>
          <p:nvPr/>
        </p:nvPicPr>
        <p:blipFill>
          <a:blip r:embed="rId3">
            <a:alphaModFix/>
          </a:blip>
          <a:stretch>
            <a:fillRect/>
          </a:stretch>
        </p:blipFill>
        <p:spPr>
          <a:xfrm>
            <a:off x="473500" y="930450"/>
            <a:ext cx="7350460" cy="226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ctrTitle"/>
          </p:nvPr>
        </p:nvSpPr>
        <p:spPr>
          <a:xfrm>
            <a:off x="174475" y="149225"/>
            <a:ext cx="7575900" cy="1000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key[7]  CreateToolhelp32Snapshot - Process32FirstW- Process32NextW</a:t>
            </a:r>
            <a:endParaRPr/>
          </a:p>
        </p:txBody>
      </p:sp>
      <p:sp>
        <p:nvSpPr>
          <p:cNvPr id="381" name="Google Shape;381;p27"/>
          <p:cNvSpPr txBox="1"/>
          <p:nvPr>
            <p:ph idx="1" type="subTitle"/>
          </p:nvPr>
        </p:nvSpPr>
        <p:spPr>
          <a:xfrm>
            <a:off x="534400" y="4028750"/>
            <a:ext cx="69438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Kiểm tra tên các tiến trình xem có phải là các tiến trình của VM hay ko</a:t>
            </a:r>
            <a:endParaRPr/>
          </a:p>
        </p:txBody>
      </p:sp>
      <p:pic>
        <p:nvPicPr>
          <p:cNvPr id="382" name="Google Shape;382;p27"/>
          <p:cNvPicPr preferRelativeResize="0"/>
          <p:nvPr/>
        </p:nvPicPr>
        <p:blipFill>
          <a:blip r:embed="rId3">
            <a:alphaModFix/>
          </a:blip>
          <a:stretch>
            <a:fillRect/>
          </a:stretch>
        </p:blipFill>
        <p:spPr>
          <a:xfrm>
            <a:off x="4431539" y="1979500"/>
            <a:ext cx="4572011" cy="1219475"/>
          </a:xfrm>
          <a:prstGeom prst="rect">
            <a:avLst/>
          </a:prstGeom>
          <a:noFill/>
          <a:ln>
            <a:noFill/>
          </a:ln>
        </p:spPr>
      </p:pic>
      <p:pic>
        <p:nvPicPr>
          <p:cNvPr id="383" name="Google Shape;383;p27"/>
          <p:cNvPicPr preferRelativeResize="0"/>
          <p:nvPr/>
        </p:nvPicPr>
        <p:blipFill>
          <a:blip r:embed="rId4">
            <a:alphaModFix/>
          </a:blip>
          <a:stretch>
            <a:fillRect/>
          </a:stretch>
        </p:blipFill>
        <p:spPr>
          <a:xfrm>
            <a:off x="670250" y="1284651"/>
            <a:ext cx="3350035" cy="2744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key[8]  </a:t>
            </a:r>
            <a:endParaRPr/>
          </a:p>
        </p:txBody>
      </p:sp>
      <p:sp>
        <p:nvSpPr>
          <p:cNvPr id="389" name="Google Shape;389;p28"/>
          <p:cNvSpPr txBox="1"/>
          <p:nvPr>
            <p:ph idx="1" type="subTitle"/>
          </p:nvPr>
        </p:nvSpPr>
        <p:spPr>
          <a:xfrm>
            <a:off x="534400" y="4028750"/>
            <a:ext cx="69438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90" name="Google Shape;390;p28"/>
          <p:cNvPicPr preferRelativeResize="0"/>
          <p:nvPr/>
        </p:nvPicPr>
        <p:blipFill>
          <a:blip r:embed="rId3">
            <a:alphaModFix/>
          </a:blip>
          <a:stretch>
            <a:fillRect/>
          </a:stretch>
        </p:blipFill>
        <p:spPr>
          <a:xfrm>
            <a:off x="327950" y="1047600"/>
            <a:ext cx="4492025" cy="2279001"/>
          </a:xfrm>
          <a:prstGeom prst="rect">
            <a:avLst/>
          </a:prstGeom>
          <a:noFill/>
          <a:ln>
            <a:noFill/>
          </a:ln>
        </p:spPr>
      </p:pic>
      <p:pic>
        <p:nvPicPr>
          <p:cNvPr id="391" name="Google Shape;391;p28"/>
          <p:cNvPicPr preferRelativeResize="0"/>
          <p:nvPr/>
        </p:nvPicPr>
        <p:blipFill>
          <a:blip r:embed="rId4">
            <a:alphaModFix/>
          </a:blip>
          <a:stretch>
            <a:fillRect/>
          </a:stretch>
        </p:blipFill>
        <p:spPr>
          <a:xfrm>
            <a:off x="4972375" y="1302125"/>
            <a:ext cx="4019225" cy="14970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key[9]  =0</a:t>
            </a:r>
            <a:endParaRPr/>
          </a:p>
        </p:txBody>
      </p:sp>
      <p:sp>
        <p:nvSpPr>
          <p:cNvPr id="397" name="Google Shape;397;p29"/>
          <p:cNvSpPr txBox="1"/>
          <p:nvPr>
            <p:ph idx="1" type="subTitle"/>
          </p:nvPr>
        </p:nvSpPr>
        <p:spPr>
          <a:xfrm>
            <a:off x="534400" y="4028750"/>
            <a:ext cx="69438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key[9] thì ko có kĩ thuật nào được dùng để làm ảnh hưởng tới key 9</a:t>
            </a:r>
            <a:endParaRPr/>
          </a:p>
        </p:txBody>
      </p:sp>
      <p:pic>
        <p:nvPicPr>
          <p:cNvPr id="398" name="Google Shape;398;p29"/>
          <p:cNvPicPr preferRelativeResize="0"/>
          <p:nvPr/>
        </p:nvPicPr>
        <p:blipFill>
          <a:blip r:embed="rId3">
            <a:alphaModFix/>
          </a:blip>
          <a:stretch>
            <a:fillRect/>
          </a:stretch>
        </p:blipFill>
        <p:spPr>
          <a:xfrm>
            <a:off x="1161775" y="1688325"/>
            <a:ext cx="2190750" cy="22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ExitProcess </a:t>
            </a:r>
            <a:endParaRPr/>
          </a:p>
        </p:txBody>
      </p:sp>
      <p:sp>
        <p:nvSpPr>
          <p:cNvPr id="404" name="Google Shape;404;p30"/>
          <p:cNvSpPr txBox="1"/>
          <p:nvPr>
            <p:ph idx="1" type="subTitle"/>
          </p:nvPr>
        </p:nvSpPr>
        <p:spPr>
          <a:xfrm>
            <a:off x="534400" y="4028750"/>
            <a:ext cx="69438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05" name="Google Shape;405;p30"/>
          <p:cNvPicPr preferRelativeResize="0"/>
          <p:nvPr/>
        </p:nvPicPr>
        <p:blipFill>
          <a:blip r:embed="rId3">
            <a:alphaModFix/>
          </a:blip>
          <a:stretch>
            <a:fillRect/>
          </a:stretch>
        </p:blipFill>
        <p:spPr>
          <a:xfrm>
            <a:off x="345500" y="992050"/>
            <a:ext cx="5805425" cy="3115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ctrTitle"/>
          </p:nvPr>
        </p:nvSpPr>
        <p:spPr>
          <a:xfrm>
            <a:off x="174475" y="149225"/>
            <a:ext cx="7874400" cy="1000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của luồng thực thi đầu tiên</a:t>
            </a:r>
            <a:endParaRPr/>
          </a:p>
        </p:txBody>
      </p:sp>
      <p:pic>
        <p:nvPicPr>
          <p:cNvPr id="411" name="Google Shape;411;p31"/>
          <p:cNvPicPr preferRelativeResize="0"/>
          <p:nvPr/>
        </p:nvPicPr>
        <p:blipFill>
          <a:blip r:embed="rId3">
            <a:alphaModFix/>
          </a:blip>
          <a:stretch>
            <a:fillRect/>
          </a:stretch>
        </p:blipFill>
        <p:spPr>
          <a:xfrm>
            <a:off x="152400" y="1644425"/>
            <a:ext cx="8839199" cy="699042"/>
          </a:xfrm>
          <a:prstGeom prst="rect">
            <a:avLst/>
          </a:prstGeom>
          <a:noFill/>
          <a:ln>
            <a:noFill/>
          </a:ln>
        </p:spPr>
      </p:pic>
      <p:sp>
        <p:nvSpPr>
          <p:cNvPr id="412" name="Google Shape;412;p31"/>
          <p:cNvSpPr txBox="1"/>
          <p:nvPr>
            <p:ph idx="1" type="subTitle"/>
          </p:nvPr>
        </p:nvSpPr>
        <p:spPr>
          <a:xfrm>
            <a:off x="376425" y="2838175"/>
            <a:ext cx="69438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từ kết quả của luồng thực thi đầu tiên ta có được key quan trọng là </a:t>
            </a:r>
            <a:r>
              <a:rPr lang="vi">
                <a:solidFill>
                  <a:schemeClr val="dk1"/>
                </a:solidFill>
              </a:rPr>
              <a:t>BROKENVM </a:t>
            </a:r>
            <a:r>
              <a:rPr lang="vi"/>
              <a:t>ta sẽ sử dụng key này để tìm ra flag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CFF EXPLORER</a:t>
            </a:r>
            <a:endParaRPr/>
          </a:p>
        </p:txBody>
      </p:sp>
      <p:sp>
        <p:nvSpPr>
          <p:cNvPr id="284" name="Google Shape;284;p14"/>
          <p:cNvSpPr txBox="1"/>
          <p:nvPr>
            <p:ph idx="1" type="subTitle"/>
          </p:nvPr>
        </p:nvSpPr>
        <p:spPr>
          <a:xfrm>
            <a:off x="587025" y="4037550"/>
            <a:ext cx="48180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Xác định được file thuộc định dạng PE32</a:t>
            </a:r>
            <a:endParaRPr/>
          </a:p>
        </p:txBody>
      </p:sp>
      <p:pic>
        <p:nvPicPr>
          <p:cNvPr id="285" name="Google Shape;285;p14"/>
          <p:cNvPicPr preferRelativeResize="0"/>
          <p:nvPr/>
        </p:nvPicPr>
        <p:blipFill>
          <a:blip r:embed="rId3">
            <a:alphaModFix/>
          </a:blip>
          <a:stretch>
            <a:fillRect/>
          </a:stretch>
        </p:blipFill>
        <p:spPr>
          <a:xfrm>
            <a:off x="913475" y="942275"/>
            <a:ext cx="4818101" cy="2943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txBox="1"/>
          <p:nvPr>
            <p:ph type="ctrTitle"/>
          </p:nvPr>
        </p:nvSpPr>
        <p:spPr>
          <a:xfrm>
            <a:off x="174475" y="149225"/>
            <a:ext cx="7874400" cy="1000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Phân tích luồng thực thi có tham số</a:t>
            </a:r>
            <a:endParaRPr/>
          </a:p>
        </p:txBody>
      </p:sp>
      <p:sp>
        <p:nvSpPr>
          <p:cNvPr id="418" name="Google Shape;418;p32"/>
          <p:cNvSpPr txBox="1"/>
          <p:nvPr>
            <p:ph idx="1" type="subTitle"/>
          </p:nvPr>
        </p:nvSpPr>
        <p:spPr>
          <a:xfrm>
            <a:off x="5231275" y="1070825"/>
            <a:ext cx="3273900" cy="30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Chương trình tiền hành biển đổi dựa trên key nhập vào và chuỗi aN đã được cấp phát tiến hành tạo ra flag. Nếu key nhập vào đúng thì sẽ in ra flag đúng. Nếu phân tích hàm này thì hàm này sử dụng mã RC4 để biến đổi mảng aN với key là “BROKENVM” để ra flag</a:t>
            </a:r>
            <a:endParaRPr/>
          </a:p>
        </p:txBody>
      </p:sp>
      <p:pic>
        <p:nvPicPr>
          <p:cNvPr id="419" name="Google Shape;419;p32"/>
          <p:cNvPicPr preferRelativeResize="0"/>
          <p:nvPr/>
        </p:nvPicPr>
        <p:blipFill>
          <a:blip r:embed="rId3">
            <a:alphaModFix/>
          </a:blip>
          <a:stretch>
            <a:fillRect/>
          </a:stretch>
        </p:blipFill>
        <p:spPr>
          <a:xfrm>
            <a:off x="784350" y="986150"/>
            <a:ext cx="3850050" cy="400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FLAG</a:t>
            </a:r>
            <a:endParaRPr/>
          </a:p>
        </p:txBody>
      </p:sp>
      <p:sp>
        <p:nvSpPr>
          <p:cNvPr id="425" name="Google Shape;425;p33"/>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pic>
        <p:nvPicPr>
          <p:cNvPr id="426" name="Google Shape;426;p33"/>
          <p:cNvPicPr preferRelativeResize="0"/>
          <p:nvPr/>
        </p:nvPicPr>
        <p:blipFill>
          <a:blip r:embed="rId3">
            <a:alphaModFix/>
          </a:blip>
          <a:stretch>
            <a:fillRect/>
          </a:stretch>
        </p:blipFill>
        <p:spPr>
          <a:xfrm>
            <a:off x="152400" y="1302125"/>
            <a:ext cx="8839198" cy="1784636"/>
          </a:xfrm>
          <a:prstGeom prst="rect">
            <a:avLst/>
          </a:prstGeom>
          <a:noFill/>
          <a:ln>
            <a:noFill/>
          </a:ln>
        </p:spPr>
      </p:pic>
      <p:pic>
        <p:nvPicPr>
          <p:cNvPr id="427" name="Google Shape;427;p33"/>
          <p:cNvPicPr preferRelativeResize="0"/>
          <p:nvPr/>
        </p:nvPicPr>
        <p:blipFill>
          <a:blip r:embed="rId4">
            <a:alphaModFix/>
          </a:blip>
          <a:stretch>
            <a:fillRect/>
          </a:stretch>
        </p:blipFill>
        <p:spPr>
          <a:xfrm>
            <a:off x="916025" y="3461325"/>
            <a:ext cx="5643618" cy="73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33" name="Google Shape;433;p3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434" name="Google Shape;434;p34"/>
          <p:cNvPicPr preferRelativeResize="0"/>
          <p:nvPr/>
        </p:nvPicPr>
        <p:blipFill>
          <a:blip r:embed="rId3">
            <a:alphaModFix/>
          </a:blip>
          <a:stretch>
            <a:fillRect/>
          </a:stretch>
        </p:blipFill>
        <p:spPr>
          <a:xfrm>
            <a:off x="-1" y="-52650"/>
            <a:ext cx="9143999" cy="54107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40" name="Google Shape;440;p3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6"/>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[0] - by pass</a:t>
            </a:r>
            <a:endParaRPr/>
          </a:p>
        </p:txBody>
      </p:sp>
      <p:sp>
        <p:nvSpPr>
          <p:cNvPr id="446" name="Google Shape;446;p36"/>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pic>
        <p:nvPicPr>
          <p:cNvPr id="447" name="Google Shape;447;p36"/>
          <p:cNvPicPr preferRelativeResize="0"/>
          <p:nvPr/>
        </p:nvPicPr>
        <p:blipFill>
          <a:blip r:embed="rId3">
            <a:alphaModFix/>
          </a:blip>
          <a:stretch>
            <a:fillRect/>
          </a:stretch>
        </p:blipFill>
        <p:spPr>
          <a:xfrm>
            <a:off x="608825" y="1267025"/>
            <a:ext cx="2009340" cy="3688974"/>
          </a:xfrm>
          <a:prstGeom prst="rect">
            <a:avLst/>
          </a:prstGeom>
          <a:noFill/>
          <a:ln>
            <a:noFill/>
          </a:ln>
        </p:spPr>
      </p:pic>
      <p:pic>
        <p:nvPicPr>
          <p:cNvPr id="448" name="Google Shape;448;p36"/>
          <p:cNvPicPr preferRelativeResize="0"/>
          <p:nvPr/>
        </p:nvPicPr>
        <p:blipFill>
          <a:blip r:embed="rId4">
            <a:alphaModFix/>
          </a:blip>
          <a:stretch>
            <a:fillRect/>
          </a:stretch>
        </p:blipFill>
        <p:spPr>
          <a:xfrm>
            <a:off x="4113501" y="1231900"/>
            <a:ext cx="3197976" cy="3300750"/>
          </a:xfrm>
          <a:prstGeom prst="rect">
            <a:avLst/>
          </a:prstGeom>
          <a:noFill/>
          <a:ln>
            <a:noFill/>
          </a:ln>
        </p:spPr>
      </p:pic>
      <p:cxnSp>
        <p:nvCxnSpPr>
          <p:cNvPr id="449" name="Google Shape;449;p36"/>
          <p:cNvCxnSpPr/>
          <p:nvPr/>
        </p:nvCxnSpPr>
        <p:spPr>
          <a:xfrm>
            <a:off x="2830475" y="2782400"/>
            <a:ext cx="1070700" cy="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7"/>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[1] - by pass</a:t>
            </a:r>
            <a:endParaRPr/>
          </a:p>
        </p:txBody>
      </p:sp>
      <p:sp>
        <p:nvSpPr>
          <p:cNvPr id="455" name="Google Shape;455;p37"/>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456" name="Google Shape;456;p37"/>
          <p:cNvCxnSpPr/>
          <p:nvPr/>
        </p:nvCxnSpPr>
        <p:spPr>
          <a:xfrm>
            <a:off x="3692113" y="237865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457" name="Google Shape;457;p37"/>
          <p:cNvPicPr preferRelativeResize="0"/>
          <p:nvPr/>
        </p:nvPicPr>
        <p:blipFill>
          <a:blip r:embed="rId3">
            <a:alphaModFix/>
          </a:blip>
          <a:stretch>
            <a:fillRect/>
          </a:stretch>
        </p:blipFill>
        <p:spPr>
          <a:xfrm>
            <a:off x="122125" y="1288650"/>
            <a:ext cx="3241975" cy="2566200"/>
          </a:xfrm>
          <a:prstGeom prst="rect">
            <a:avLst/>
          </a:prstGeom>
          <a:noFill/>
          <a:ln>
            <a:noFill/>
          </a:ln>
        </p:spPr>
      </p:pic>
      <p:pic>
        <p:nvPicPr>
          <p:cNvPr id="458" name="Google Shape;458;p37"/>
          <p:cNvPicPr preferRelativeResize="0"/>
          <p:nvPr/>
        </p:nvPicPr>
        <p:blipFill>
          <a:blip r:embed="rId4">
            <a:alphaModFix/>
          </a:blip>
          <a:stretch>
            <a:fillRect/>
          </a:stretch>
        </p:blipFill>
        <p:spPr>
          <a:xfrm>
            <a:off x="4857899" y="1346000"/>
            <a:ext cx="3968112" cy="225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8"/>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[1] - by pass</a:t>
            </a:r>
            <a:endParaRPr/>
          </a:p>
        </p:txBody>
      </p:sp>
      <p:sp>
        <p:nvSpPr>
          <p:cNvPr id="464" name="Google Shape;464;p38"/>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465" name="Google Shape;465;p38"/>
          <p:cNvCxnSpPr/>
          <p:nvPr/>
        </p:nvCxnSpPr>
        <p:spPr>
          <a:xfrm>
            <a:off x="3692113" y="237865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466" name="Google Shape;466;p38"/>
          <p:cNvPicPr preferRelativeResize="0"/>
          <p:nvPr/>
        </p:nvPicPr>
        <p:blipFill>
          <a:blip r:embed="rId3">
            <a:alphaModFix/>
          </a:blip>
          <a:stretch>
            <a:fillRect/>
          </a:stretch>
        </p:blipFill>
        <p:spPr>
          <a:xfrm>
            <a:off x="122125" y="1288650"/>
            <a:ext cx="3241975" cy="2566200"/>
          </a:xfrm>
          <a:prstGeom prst="rect">
            <a:avLst/>
          </a:prstGeom>
          <a:noFill/>
          <a:ln>
            <a:noFill/>
          </a:ln>
        </p:spPr>
      </p:pic>
      <p:pic>
        <p:nvPicPr>
          <p:cNvPr id="467" name="Google Shape;467;p38"/>
          <p:cNvPicPr preferRelativeResize="0"/>
          <p:nvPr/>
        </p:nvPicPr>
        <p:blipFill>
          <a:blip r:embed="rId4">
            <a:alphaModFix/>
          </a:blip>
          <a:stretch>
            <a:fillRect/>
          </a:stretch>
        </p:blipFill>
        <p:spPr>
          <a:xfrm>
            <a:off x="4857899" y="1346000"/>
            <a:ext cx="3968112" cy="225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[2] - by pass</a:t>
            </a:r>
            <a:endParaRPr/>
          </a:p>
        </p:txBody>
      </p:sp>
      <p:sp>
        <p:nvSpPr>
          <p:cNvPr id="473" name="Google Shape;473;p39"/>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474" name="Google Shape;474;p39"/>
          <p:cNvCxnSpPr/>
          <p:nvPr/>
        </p:nvCxnSpPr>
        <p:spPr>
          <a:xfrm>
            <a:off x="3804750" y="257175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475" name="Google Shape;475;p39"/>
          <p:cNvPicPr preferRelativeResize="0"/>
          <p:nvPr/>
        </p:nvPicPr>
        <p:blipFill>
          <a:blip r:embed="rId3">
            <a:alphaModFix/>
          </a:blip>
          <a:stretch>
            <a:fillRect/>
          </a:stretch>
        </p:blipFill>
        <p:spPr>
          <a:xfrm>
            <a:off x="319175" y="1310900"/>
            <a:ext cx="3133725" cy="2752725"/>
          </a:xfrm>
          <a:prstGeom prst="rect">
            <a:avLst/>
          </a:prstGeom>
          <a:noFill/>
          <a:ln>
            <a:noFill/>
          </a:ln>
        </p:spPr>
      </p:pic>
      <p:pic>
        <p:nvPicPr>
          <p:cNvPr id="476" name="Google Shape;476;p39"/>
          <p:cNvPicPr preferRelativeResize="0"/>
          <p:nvPr/>
        </p:nvPicPr>
        <p:blipFill>
          <a:blip r:embed="rId4">
            <a:alphaModFix/>
          </a:blip>
          <a:stretch>
            <a:fillRect/>
          </a:stretch>
        </p:blipFill>
        <p:spPr>
          <a:xfrm>
            <a:off x="5009650" y="1442613"/>
            <a:ext cx="2377524" cy="2258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0"/>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[3] - by pass</a:t>
            </a:r>
            <a:endParaRPr/>
          </a:p>
        </p:txBody>
      </p:sp>
      <p:sp>
        <p:nvSpPr>
          <p:cNvPr id="482" name="Google Shape;482;p40"/>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483" name="Google Shape;483;p40"/>
          <p:cNvCxnSpPr/>
          <p:nvPr/>
        </p:nvCxnSpPr>
        <p:spPr>
          <a:xfrm>
            <a:off x="3365900" y="272975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484" name="Google Shape;484;p40"/>
          <p:cNvPicPr preferRelativeResize="0"/>
          <p:nvPr/>
        </p:nvPicPr>
        <p:blipFill>
          <a:blip r:embed="rId3">
            <a:alphaModFix/>
          </a:blip>
          <a:stretch>
            <a:fillRect/>
          </a:stretch>
        </p:blipFill>
        <p:spPr>
          <a:xfrm>
            <a:off x="152400" y="1302125"/>
            <a:ext cx="2882725" cy="3341076"/>
          </a:xfrm>
          <a:prstGeom prst="rect">
            <a:avLst/>
          </a:prstGeom>
          <a:noFill/>
          <a:ln>
            <a:noFill/>
          </a:ln>
        </p:spPr>
      </p:pic>
      <p:pic>
        <p:nvPicPr>
          <p:cNvPr id="485" name="Google Shape;485;p40"/>
          <p:cNvPicPr preferRelativeResize="0"/>
          <p:nvPr/>
        </p:nvPicPr>
        <p:blipFill>
          <a:blip r:embed="rId4">
            <a:alphaModFix/>
          </a:blip>
          <a:stretch>
            <a:fillRect/>
          </a:stretch>
        </p:blipFill>
        <p:spPr>
          <a:xfrm>
            <a:off x="5178600" y="1302125"/>
            <a:ext cx="2669865" cy="22582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1"/>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[4] - by pass</a:t>
            </a:r>
            <a:endParaRPr/>
          </a:p>
        </p:txBody>
      </p:sp>
      <p:sp>
        <p:nvSpPr>
          <p:cNvPr id="491" name="Google Shape;491;p41"/>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pic>
        <p:nvPicPr>
          <p:cNvPr id="492" name="Google Shape;492;p41"/>
          <p:cNvPicPr preferRelativeResize="0"/>
          <p:nvPr/>
        </p:nvPicPr>
        <p:blipFill>
          <a:blip r:embed="rId3">
            <a:alphaModFix/>
          </a:blip>
          <a:stretch>
            <a:fillRect/>
          </a:stretch>
        </p:blipFill>
        <p:spPr>
          <a:xfrm>
            <a:off x="608825" y="1267025"/>
            <a:ext cx="2009340" cy="3688974"/>
          </a:xfrm>
          <a:prstGeom prst="rect">
            <a:avLst/>
          </a:prstGeom>
          <a:noFill/>
          <a:ln>
            <a:noFill/>
          </a:ln>
        </p:spPr>
      </p:pic>
      <p:pic>
        <p:nvPicPr>
          <p:cNvPr id="493" name="Google Shape;493;p41"/>
          <p:cNvPicPr preferRelativeResize="0"/>
          <p:nvPr/>
        </p:nvPicPr>
        <p:blipFill>
          <a:blip r:embed="rId4">
            <a:alphaModFix/>
          </a:blip>
          <a:stretch>
            <a:fillRect/>
          </a:stretch>
        </p:blipFill>
        <p:spPr>
          <a:xfrm>
            <a:off x="4113501" y="1231900"/>
            <a:ext cx="3197976" cy="3300750"/>
          </a:xfrm>
          <a:prstGeom prst="rect">
            <a:avLst/>
          </a:prstGeom>
          <a:noFill/>
          <a:ln>
            <a:noFill/>
          </a:ln>
        </p:spPr>
      </p:pic>
      <p:cxnSp>
        <p:nvCxnSpPr>
          <p:cNvPr id="494" name="Google Shape;494;p41"/>
          <p:cNvCxnSpPr/>
          <p:nvPr/>
        </p:nvCxnSpPr>
        <p:spPr>
          <a:xfrm>
            <a:off x="2830475" y="2782400"/>
            <a:ext cx="1070700" cy="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IDA </a:t>
            </a:r>
            <a:endParaRPr/>
          </a:p>
        </p:txBody>
      </p:sp>
      <p:sp>
        <p:nvSpPr>
          <p:cNvPr id="291" name="Google Shape;291;p15"/>
          <p:cNvSpPr txBox="1"/>
          <p:nvPr>
            <p:ph idx="1" type="subTitle"/>
          </p:nvPr>
        </p:nvSpPr>
        <p:spPr>
          <a:xfrm>
            <a:off x="4922850" y="1307825"/>
            <a:ext cx="36525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Hàm main của chương trình có 2 luồng thực thi</a:t>
            </a:r>
            <a:endParaRPr/>
          </a:p>
          <a:p>
            <a:pPr indent="-330200" lvl="0" marL="457200" rtl="0" algn="l">
              <a:spcBef>
                <a:spcPts val="0"/>
              </a:spcBef>
              <a:spcAft>
                <a:spcPts val="0"/>
              </a:spcAft>
              <a:buSzPts val="1600"/>
              <a:buAutoNum type="arabicPeriod"/>
            </a:pPr>
            <a:r>
              <a:rPr lang="vi"/>
              <a:t>không có tham số</a:t>
            </a:r>
            <a:endParaRPr/>
          </a:p>
          <a:p>
            <a:pPr indent="-330200" lvl="0" marL="457200" rtl="0" algn="l">
              <a:spcBef>
                <a:spcPts val="0"/>
              </a:spcBef>
              <a:spcAft>
                <a:spcPts val="0"/>
              </a:spcAft>
              <a:buSzPts val="1600"/>
              <a:buAutoNum type="arabicPeriod"/>
            </a:pPr>
            <a:r>
              <a:rPr lang="vi"/>
              <a:t>có tham số </a:t>
            </a:r>
            <a:endParaRPr/>
          </a:p>
        </p:txBody>
      </p:sp>
      <p:pic>
        <p:nvPicPr>
          <p:cNvPr id="292" name="Google Shape;292;p15"/>
          <p:cNvPicPr preferRelativeResize="0"/>
          <p:nvPr/>
        </p:nvPicPr>
        <p:blipFill>
          <a:blip r:embed="rId3">
            <a:alphaModFix/>
          </a:blip>
          <a:stretch>
            <a:fillRect/>
          </a:stretch>
        </p:blipFill>
        <p:spPr>
          <a:xfrm>
            <a:off x="299825" y="1196800"/>
            <a:ext cx="4439926" cy="38447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2"/>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[5] - by pass</a:t>
            </a:r>
            <a:endParaRPr/>
          </a:p>
        </p:txBody>
      </p:sp>
      <p:sp>
        <p:nvSpPr>
          <p:cNvPr id="500" name="Google Shape;500;p42"/>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501" name="Google Shape;501;p42"/>
          <p:cNvCxnSpPr/>
          <p:nvPr/>
        </p:nvCxnSpPr>
        <p:spPr>
          <a:xfrm>
            <a:off x="4036650" y="231720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502" name="Google Shape;502;p42"/>
          <p:cNvPicPr preferRelativeResize="0"/>
          <p:nvPr/>
        </p:nvPicPr>
        <p:blipFill>
          <a:blip r:embed="rId3">
            <a:alphaModFix/>
          </a:blip>
          <a:stretch>
            <a:fillRect/>
          </a:stretch>
        </p:blipFill>
        <p:spPr>
          <a:xfrm>
            <a:off x="227950" y="1238738"/>
            <a:ext cx="3808701" cy="2069028"/>
          </a:xfrm>
          <a:prstGeom prst="rect">
            <a:avLst/>
          </a:prstGeom>
          <a:noFill/>
          <a:ln>
            <a:noFill/>
          </a:ln>
        </p:spPr>
      </p:pic>
      <p:pic>
        <p:nvPicPr>
          <p:cNvPr id="503" name="Google Shape;503;p42"/>
          <p:cNvPicPr preferRelativeResize="0"/>
          <p:nvPr/>
        </p:nvPicPr>
        <p:blipFill>
          <a:blip r:embed="rId4">
            <a:alphaModFix/>
          </a:blip>
          <a:stretch>
            <a:fillRect/>
          </a:stretch>
        </p:blipFill>
        <p:spPr>
          <a:xfrm>
            <a:off x="5178601" y="1188063"/>
            <a:ext cx="3843495" cy="2258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3"/>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[6] - by pass</a:t>
            </a:r>
            <a:endParaRPr/>
          </a:p>
        </p:txBody>
      </p:sp>
      <p:sp>
        <p:nvSpPr>
          <p:cNvPr id="509" name="Google Shape;509;p43"/>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510" name="Google Shape;510;p43"/>
          <p:cNvCxnSpPr/>
          <p:nvPr/>
        </p:nvCxnSpPr>
        <p:spPr>
          <a:xfrm>
            <a:off x="2830475" y="278240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511" name="Google Shape;511;p43"/>
          <p:cNvPicPr preferRelativeResize="0"/>
          <p:nvPr/>
        </p:nvPicPr>
        <p:blipFill>
          <a:blip r:embed="rId3">
            <a:alphaModFix/>
          </a:blip>
          <a:stretch>
            <a:fillRect/>
          </a:stretch>
        </p:blipFill>
        <p:spPr>
          <a:xfrm>
            <a:off x="284075" y="1339850"/>
            <a:ext cx="2791002" cy="3688976"/>
          </a:xfrm>
          <a:prstGeom prst="rect">
            <a:avLst/>
          </a:prstGeom>
          <a:noFill/>
          <a:ln>
            <a:noFill/>
          </a:ln>
        </p:spPr>
      </p:pic>
      <p:pic>
        <p:nvPicPr>
          <p:cNvPr id="512" name="Google Shape;512;p43"/>
          <p:cNvPicPr preferRelativeResize="0"/>
          <p:nvPr/>
        </p:nvPicPr>
        <p:blipFill>
          <a:blip r:embed="rId4">
            <a:alphaModFix/>
          </a:blip>
          <a:stretch>
            <a:fillRect/>
          </a:stretch>
        </p:blipFill>
        <p:spPr>
          <a:xfrm>
            <a:off x="4315849" y="1377575"/>
            <a:ext cx="2670875" cy="36135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4"/>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[7] - by pass</a:t>
            </a:r>
            <a:endParaRPr/>
          </a:p>
        </p:txBody>
      </p:sp>
      <p:sp>
        <p:nvSpPr>
          <p:cNvPr id="518" name="Google Shape;518;p44"/>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519" name="Google Shape;519;p44"/>
          <p:cNvCxnSpPr/>
          <p:nvPr/>
        </p:nvCxnSpPr>
        <p:spPr>
          <a:xfrm>
            <a:off x="2830475" y="278240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520" name="Google Shape;520;p44"/>
          <p:cNvPicPr preferRelativeResize="0"/>
          <p:nvPr/>
        </p:nvPicPr>
        <p:blipFill>
          <a:blip r:embed="rId3">
            <a:alphaModFix/>
          </a:blip>
          <a:stretch>
            <a:fillRect/>
          </a:stretch>
        </p:blipFill>
        <p:spPr>
          <a:xfrm>
            <a:off x="174475" y="1231900"/>
            <a:ext cx="2774169" cy="3688975"/>
          </a:xfrm>
          <a:prstGeom prst="rect">
            <a:avLst/>
          </a:prstGeom>
          <a:noFill/>
          <a:ln>
            <a:noFill/>
          </a:ln>
        </p:spPr>
      </p:pic>
      <p:pic>
        <p:nvPicPr>
          <p:cNvPr id="521" name="Google Shape;521;p44"/>
          <p:cNvPicPr preferRelativeResize="0"/>
          <p:nvPr/>
        </p:nvPicPr>
        <p:blipFill>
          <a:blip r:embed="rId4">
            <a:alphaModFix/>
          </a:blip>
          <a:stretch>
            <a:fillRect/>
          </a:stretch>
        </p:blipFill>
        <p:spPr>
          <a:xfrm>
            <a:off x="4057800" y="1231900"/>
            <a:ext cx="2661368" cy="3688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5"/>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[8] - by pass</a:t>
            </a:r>
            <a:endParaRPr/>
          </a:p>
        </p:txBody>
      </p:sp>
      <p:sp>
        <p:nvSpPr>
          <p:cNvPr id="527" name="Google Shape;527;p45"/>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528" name="Google Shape;528;p45"/>
          <p:cNvCxnSpPr/>
          <p:nvPr/>
        </p:nvCxnSpPr>
        <p:spPr>
          <a:xfrm>
            <a:off x="3365900" y="2615650"/>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529" name="Google Shape;529;p45"/>
          <p:cNvPicPr preferRelativeResize="0"/>
          <p:nvPr/>
        </p:nvPicPr>
        <p:blipFill>
          <a:blip r:embed="rId3">
            <a:alphaModFix/>
          </a:blip>
          <a:stretch>
            <a:fillRect/>
          </a:stretch>
        </p:blipFill>
        <p:spPr>
          <a:xfrm>
            <a:off x="152400" y="1302125"/>
            <a:ext cx="3400726" cy="2322900"/>
          </a:xfrm>
          <a:prstGeom prst="rect">
            <a:avLst/>
          </a:prstGeom>
          <a:noFill/>
          <a:ln>
            <a:noFill/>
          </a:ln>
        </p:spPr>
      </p:pic>
      <p:pic>
        <p:nvPicPr>
          <p:cNvPr id="530" name="Google Shape;530;p45"/>
          <p:cNvPicPr preferRelativeResize="0"/>
          <p:nvPr/>
        </p:nvPicPr>
        <p:blipFill rotWithShape="1">
          <a:blip r:embed="rId4">
            <a:alphaModFix/>
          </a:blip>
          <a:srcRect b="6716" l="5100" r="5109" t="3492"/>
          <a:stretch/>
        </p:blipFill>
        <p:spPr>
          <a:xfrm>
            <a:off x="4899226" y="1302125"/>
            <a:ext cx="2323543" cy="225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6"/>
          <p:cNvSpPr txBox="1"/>
          <p:nvPr>
            <p:ph type="ctrTitle"/>
          </p:nvPr>
        </p:nvSpPr>
        <p:spPr>
          <a:xfrm>
            <a:off x="174475" y="149225"/>
            <a:ext cx="78744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ExitProcess</a:t>
            </a:r>
            <a:endParaRPr/>
          </a:p>
        </p:txBody>
      </p:sp>
      <p:sp>
        <p:nvSpPr>
          <p:cNvPr id="536" name="Google Shape;536;p46"/>
          <p:cNvSpPr txBox="1"/>
          <p:nvPr>
            <p:ph idx="1" type="subTitle"/>
          </p:nvPr>
        </p:nvSpPr>
        <p:spPr>
          <a:xfrm>
            <a:off x="5178600" y="3712800"/>
            <a:ext cx="3326700" cy="3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cxnSp>
        <p:nvCxnSpPr>
          <p:cNvPr id="537" name="Google Shape;537;p46"/>
          <p:cNvCxnSpPr/>
          <p:nvPr/>
        </p:nvCxnSpPr>
        <p:spPr>
          <a:xfrm>
            <a:off x="4107900" y="2615625"/>
            <a:ext cx="1070700" cy="0"/>
          </a:xfrm>
          <a:prstGeom prst="straightConnector1">
            <a:avLst/>
          </a:prstGeom>
          <a:noFill/>
          <a:ln cap="flat" cmpd="sng" w="38100">
            <a:solidFill>
              <a:srgbClr val="FF0000"/>
            </a:solidFill>
            <a:prstDash val="solid"/>
            <a:round/>
            <a:headEnd len="med" w="med" type="none"/>
            <a:tailEnd len="med" w="med" type="triangle"/>
          </a:ln>
        </p:spPr>
      </p:cxnSp>
      <p:pic>
        <p:nvPicPr>
          <p:cNvPr id="538" name="Google Shape;538;p46"/>
          <p:cNvPicPr preferRelativeResize="0"/>
          <p:nvPr/>
        </p:nvPicPr>
        <p:blipFill>
          <a:blip r:embed="rId3">
            <a:alphaModFix/>
          </a:blip>
          <a:stretch>
            <a:fillRect/>
          </a:stretch>
        </p:blipFill>
        <p:spPr>
          <a:xfrm>
            <a:off x="152400" y="1302125"/>
            <a:ext cx="4116925" cy="2972425"/>
          </a:xfrm>
          <a:prstGeom prst="rect">
            <a:avLst/>
          </a:prstGeom>
          <a:noFill/>
          <a:ln>
            <a:noFill/>
          </a:ln>
        </p:spPr>
      </p:pic>
      <p:pic>
        <p:nvPicPr>
          <p:cNvPr id="539" name="Google Shape;539;p46"/>
          <p:cNvPicPr preferRelativeResize="0"/>
          <p:nvPr/>
        </p:nvPicPr>
        <p:blipFill>
          <a:blip r:embed="rId4">
            <a:alphaModFix/>
          </a:blip>
          <a:stretch>
            <a:fillRect/>
          </a:stretch>
        </p:blipFill>
        <p:spPr>
          <a:xfrm>
            <a:off x="5437637" y="1925363"/>
            <a:ext cx="3563517" cy="225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174475" y="149225"/>
            <a:ext cx="8725800" cy="983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Phân tích luồng thực thi không tham số</a:t>
            </a:r>
            <a:endParaRPr/>
          </a:p>
        </p:txBody>
      </p:sp>
      <p:sp>
        <p:nvSpPr>
          <p:cNvPr id="298" name="Google Shape;298;p16"/>
          <p:cNvSpPr txBox="1"/>
          <p:nvPr>
            <p:ph idx="1" type="subTitle"/>
          </p:nvPr>
        </p:nvSpPr>
        <p:spPr>
          <a:xfrm>
            <a:off x="4826300" y="1078450"/>
            <a:ext cx="3810600" cy="1071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vi"/>
              <a:t>antiVM</a:t>
            </a:r>
            <a:endParaRPr/>
          </a:p>
          <a:p>
            <a:pPr indent="-330200" lvl="0" marL="457200" rtl="0" algn="l">
              <a:spcBef>
                <a:spcPts val="0"/>
              </a:spcBef>
              <a:spcAft>
                <a:spcPts val="0"/>
              </a:spcAft>
              <a:buSzPts val="1600"/>
              <a:buAutoNum type="arabicPeriod"/>
            </a:pPr>
            <a:r>
              <a:rPr lang="vi"/>
              <a:t>RC4</a:t>
            </a:r>
            <a:endParaRPr/>
          </a:p>
          <a:p>
            <a:pPr indent="-330200" lvl="0" marL="457200" rtl="0" algn="l">
              <a:spcBef>
                <a:spcPts val="0"/>
              </a:spcBef>
              <a:spcAft>
                <a:spcPts val="0"/>
              </a:spcAft>
              <a:buSzPts val="1600"/>
              <a:buAutoNum type="arabicPeriod"/>
            </a:pPr>
            <a:r>
              <a:rPr lang="vi"/>
              <a:t>printf</a:t>
            </a:r>
            <a:endParaRPr/>
          </a:p>
        </p:txBody>
      </p:sp>
      <p:pic>
        <p:nvPicPr>
          <p:cNvPr id="299" name="Google Shape;299;p16"/>
          <p:cNvPicPr preferRelativeResize="0"/>
          <p:nvPr/>
        </p:nvPicPr>
        <p:blipFill>
          <a:blip r:embed="rId3">
            <a:alphaModFix/>
          </a:blip>
          <a:stretch>
            <a:fillRect/>
          </a:stretch>
        </p:blipFill>
        <p:spPr>
          <a:xfrm>
            <a:off x="332475" y="1078438"/>
            <a:ext cx="4059598" cy="2600425"/>
          </a:xfrm>
          <a:prstGeom prst="rect">
            <a:avLst/>
          </a:prstGeom>
          <a:noFill/>
          <a:ln>
            <a:noFill/>
          </a:ln>
        </p:spPr>
      </p:pic>
      <p:sp>
        <p:nvSpPr>
          <p:cNvPr id="300" name="Google Shape;300;p16"/>
          <p:cNvSpPr txBox="1"/>
          <p:nvPr>
            <p:ph idx="1" type="subTitle"/>
          </p:nvPr>
        </p:nvSpPr>
        <p:spPr>
          <a:xfrm>
            <a:off x="587025" y="4037550"/>
            <a:ext cx="4818000" cy="702300"/>
          </a:xfrm>
          <a:prstGeom prst="rect">
            <a:avLst/>
          </a:prstGeom>
        </p:spPr>
        <p:txBody>
          <a:bodyPr anchorCtr="0" anchor="t" bIns="91425" lIns="91425" spcFirstLastPara="1" rIns="91425" wrap="square" tIns="91425">
            <a:normAutofit fontScale="70000" lnSpcReduction="20000"/>
          </a:bodyPr>
          <a:lstStyle/>
          <a:p>
            <a:pPr indent="0" lvl="0" marL="0" rtl="0" algn="l">
              <a:lnSpc>
                <a:spcPct val="115000"/>
              </a:lnSpc>
              <a:spcBef>
                <a:spcPts val="1200"/>
              </a:spcBef>
              <a:spcAft>
                <a:spcPts val="1200"/>
              </a:spcAft>
              <a:buNone/>
            </a:pPr>
            <a:r>
              <a:rPr lang="vi"/>
              <a:t>Chương trình sẽ dùng hàm antiVM để kiểm tra xem phát hiện VM hay không nếu có thì sẽ thay đổi giá trị của v10=&gt; làm cho chương trình hiển thị kết quả sai</a:t>
            </a:r>
            <a:endParaRPr/>
          </a:p>
        </p:txBody>
      </p:sp>
      <p:pic>
        <p:nvPicPr>
          <p:cNvPr id="301" name="Google Shape;301;p16"/>
          <p:cNvPicPr preferRelativeResize="0"/>
          <p:nvPr/>
        </p:nvPicPr>
        <p:blipFill>
          <a:blip r:embed="rId4">
            <a:alphaModFix/>
          </a:blip>
          <a:stretch>
            <a:fillRect/>
          </a:stretch>
        </p:blipFill>
        <p:spPr>
          <a:xfrm>
            <a:off x="5457375" y="2036550"/>
            <a:ext cx="3489124" cy="2966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ctrTitle"/>
          </p:nvPr>
        </p:nvSpPr>
        <p:spPr>
          <a:xfrm>
            <a:off x="19202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antiVM</a:t>
            </a:r>
            <a:endParaRPr/>
          </a:p>
        </p:txBody>
      </p:sp>
      <p:sp>
        <p:nvSpPr>
          <p:cNvPr id="307" name="Google Shape;307;p17"/>
          <p:cNvSpPr txBox="1"/>
          <p:nvPr>
            <p:ph idx="1" type="subTitle"/>
          </p:nvPr>
        </p:nvSpPr>
        <p:spPr>
          <a:xfrm>
            <a:off x="228200" y="3976125"/>
            <a:ext cx="7575900" cy="895200"/>
          </a:xfrm>
          <a:prstGeom prst="rect">
            <a:avLst/>
          </a:prstGeom>
        </p:spPr>
        <p:txBody>
          <a:bodyPr anchorCtr="0" anchor="t" bIns="91425" lIns="91425" spcFirstLastPara="1" rIns="91425" wrap="square" tIns="91425">
            <a:normAutofit fontScale="32500"/>
          </a:bodyPr>
          <a:lstStyle/>
          <a:p>
            <a:pPr indent="0" lvl="0" marL="0" rtl="0" algn="l">
              <a:lnSpc>
                <a:spcPct val="115000"/>
              </a:lnSpc>
              <a:spcBef>
                <a:spcPts val="1200"/>
              </a:spcBef>
              <a:spcAft>
                <a:spcPts val="0"/>
              </a:spcAft>
              <a:buNone/>
            </a:pPr>
            <a:r>
              <a:rPr lang="vi" sz="5600"/>
              <a:t>Có tất cả 10 key và key này sẽ ảnh hưởng tới kết quả của hàm</a:t>
            </a:r>
            <a:endParaRPr sz="5600"/>
          </a:p>
          <a:p>
            <a:pPr indent="0" lvl="0" marL="0" rtl="0" algn="l">
              <a:spcBef>
                <a:spcPts val="1200"/>
              </a:spcBef>
              <a:spcAft>
                <a:spcPts val="0"/>
              </a:spcAft>
              <a:buNone/>
            </a:pPr>
            <a:r>
              <a:t/>
            </a:r>
            <a:endParaRPr/>
          </a:p>
        </p:txBody>
      </p:sp>
      <p:pic>
        <p:nvPicPr>
          <p:cNvPr id="308" name="Google Shape;308;p17"/>
          <p:cNvPicPr preferRelativeResize="0"/>
          <p:nvPr/>
        </p:nvPicPr>
        <p:blipFill>
          <a:blip r:embed="rId3">
            <a:alphaModFix/>
          </a:blip>
          <a:stretch>
            <a:fillRect/>
          </a:stretch>
        </p:blipFill>
        <p:spPr>
          <a:xfrm>
            <a:off x="6078000" y="1149725"/>
            <a:ext cx="3006750" cy="1966225"/>
          </a:xfrm>
          <a:prstGeom prst="rect">
            <a:avLst/>
          </a:prstGeom>
          <a:noFill/>
          <a:ln>
            <a:noFill/>
          </a:ln>
        </p:spPr>
      </p:pic>
      <p:pic>
        <p:nvPicPr>
          <p:cNvPr id="309" name="Google Shape;309;p17"/>
          <p:cNvPicPr preferRelativeResize="0"/>
          <p:nvPr/>
        </p:nvPicPr>
        <p:blipFill>
          <a:blip r:embed="rId4">
            <a:alphaModFix/>
          </a:blip>
          <a:stretch>
            <a:fillRect/>
          </a:stretch>
        </p:blipFill>
        <p:spPr>
          <a:xfrm>
            <a:off x="3093700" y="966875"/>
            <a:ext cx="2734426" cy="2905349"/>
          </a:xfrm>
          <a:prstGeom prst="rect">
            <a:avLst/>
          </a:prstGeom>
          <a:noFill/>
          <a:ln>
            <a:noFill/>
          </a:ln>
        </p:spPr>
      </p:pic>
      <p:pic>
        <p:nvPicPr>
          <p:cNvPr id="310" name="Google Shape;310;p17"/>
          <p:cNvPicPr preferRelativeResize="0"/>
          <p:nvPr/>
        </p:nvPicPr>
        <p:blipFill>
          <a:blip r:embed="rId5">
            <a:alphaModFix/>
          </a:blip>
          <a:stretch>
            <a:fillRect/>
          </a:stretch>
        </p:blipFill>
        <p:spPr>
          <a:xfrm>
            <a:off x="363050" y="1149725"/>
            <a:ext cx="2095009" cy="228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ctrTitle"/>
          </p:nvPr>
        </p:nvSpPr>
        <p:spPr>
          <a:xfrm>
            <a:off x="202775" y="113850"/>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[0] - Check Registry key</a:t>
            </a:r>
            <a:endParaRPr/>
          </a:p>
        </p:txBody>
      </p:sp>
      <p:sp>
        <p:nvSpPr>
          <p:cNvPr id="316" name="Google Shape;316;p18"/>
          <p:cNvSpPr txBox="1"/>
          <p:nvPr>
            <p:ph idx="1" type="subTitle"/>
          </p:nvPr>
        </p:nvSpPr>
        <p:spPr>
          <a:xfrm>
            <a:off x="587025" y="3467025"/>
            <a:ext cx="5478000" cy="12729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1200"/>
              </a:spcBef>
              <a:spcAft>
                <a:spcPts val="0"/>
              </a:spcAft>
              <a:buClr>
                <a:srgbClr val="FFFFFF"/>
              </a:buClr>
              <a:buSzPts val="1600"/>
              <a:buChar char="●"/>
            </a:pPr>
            <a:r>
              <a:rPr b="1" lang="vi" sz="1100">
                <a:solidFill>
                  <a:srgbClr val="FFFFFF"/>
                </a:solidFill>
                <a:latin typeface="Arial"/>
                <a:ea typeface="Arial"/>
                <a:cs typeface="Arial"/>
                <a:sym typeface="Arial"/>
              </a:rPr>
              <a:t>RegOpenKeyExW mở registry key được chỉ định</a:t>
            </a:r>
            <a:endParaRPr b="1" sz="11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Char char="●"/>
            </a:pPr>
            <a:r>
              <a:rPr b="1" lang="vi" sz="1100">
                <a:solidFill>
                  <a:srgbClr val="FFFFFF"/>
                </a:solidFill>
                <a:latin typeface="Arial"/>
                <a:ea typeface="Arial"/>
                <a:cs typeface="Arial"/>
                <a:sym typeface="Arial"/>
              </a:rPr>
              <a:t>RegQueryValueExW truy xuất loại và dữ liệu được liên kết với giá trị của registry key được chỉ </a:t>
            </a:r>
            <a:r>
              <a:rPr b="1" lang="vi" sz="1100">
                <a:solidFill>
                  <a:srgbClr val="FFFFFF"/>
                </a:solidFill>
                <a:latin typeface="Arial"/>
                <a:ea typeface="Arial"/>
                <a:cs typeface="Arial"/>
                <a:sym typeface="Arial"/>
              </a:rPr>
              <a:t>định</a:t>
            </a:r>
            <a:endParaRPr b="1" sz="1100">
              <a:latin typeface="Arial"/>
              <a:ea typeface="Arial"/>
              <a:cs typeface="Arial"/>
              <a:sym typeface="Arial"/>
            </a:endParaRPr>
          </a:p>
        </p:txBody>
      </p:sp>
      <p:pic>
        <p:nvPicPr>
          <p:cNvPr id="317" name="Google Shape;317;p18"/>
          <p:cNvPicPr preferRelativeResize="0"/>
          <p:nvPr/>
        </p:nvPicPr>
        <p:blipFill>
          <a:blip r:embed="rId3">
            <a:alphaModFix/>
          </a:blip>
          <a:stretch>
            <a:fillRect/>
          </a:stretch>
        </p:blipFill>
        <p:spPr>
          <a:xfrm>
            <a:off x="381000" y="1302125"/>
            <a:ext cx="6611822" cy="201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[0] - CheckRegisterKey</a:t>
            </a:r>
            <a:endParaRPr/>
          </a:p>
        </p:txBody>
      </p:sp>
      <p:sp>
        <p:nvSpPr>
          <p:cNvPr id="323" name="Google Shape;323;p19"/>
          <p:cNvSpPr txBox="1"/>
          <p:nvPr>
            <p:ph idx="1" type="subTitle"/>
          </p:nvPr>
        </p:nvSpPr>
        <p:spPr>
          <a:xfrm>
            <a:off x="6582900" y="1368275"/>
            <a:ext cx="2328000" cy="282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Char char="●"/>
            </a:pPr>
            <a:r>
              <a:rPr b="1" lang="vi" sz="1100">
                <a:latin typeface="Arial"/>
                <a:ea typeface="Arial"/>
                <a:cs typeface="Arial"/>
                <a:sym typeface="Arial"/>
              </a:rPr>
              <a:t>Nếu phát hiện VM thì v0 tăng lên 1 </a:t>
            </a:r>
            <a:endParaRPr b="1" sz="1100">
              <a:latin typeface="Arial"/>
              <a:ea typeface="Arial"/>
              <a:cs typeface="Arial"/>
              <a:sym typeface="Arial"/>
            </a:endParaRPr>
          </a:p>
        </p:txBody>
      </p:sp>
      <p:pic>
        <p:nvPicPr>
          <p:cNvPr id="324" name="Google Shape;324;p19"/>
          <p:cNvPicPr preferRelativeResize="0"/>
          <p:nvPr/>
        </p:nvPicPr>
        <p:blipFill>
          <a:blip r:embed="rId3">
            <a:alphaModFix/>
          </a:blip>
          <a:stretch>
            <a:fillRect/>
          </a:stretch>
        </p:blipFill>
        <p:spPr>
          <a:xfrm>
            <a:off x="228600" y="1225925"/>
            <a:ext cx="6039825" cy="361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 [1] - RegOpenKeyExW</a:t>
            </a:r>
            <a:endParaRPr/>
          </a:p>
        </p:txBody>
      </p:sp>
      <p:sp>
        <p:nvSpPr>
          <p:cNvPr id="330" name="Google Shape;330;p20"/>
          <p:cNvSpPr txBox="1"/>
          <p:nvPr>
            <p:ph idx="1" type="subTitle"/>
          </p:nvPr>
        </p:nvSpPr>
        <p:spPr>
          <a:xfrm>
            <a:off x="508050" y="3783025"/>
            <a:ext cx="60837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Kiểm tra VM bằng cách check Registry của VMware Tools nếu có thì gán v4 = 14</a:t>
            </a:r>
            <a:endParaRPr/>
          </a:p>
        </p:txBody>
      </p:sp>
      <p:pic>
        <p:nvPicPr>
          <p:cNvPr id="331" name="Google Shape;331;p20"/>
          <p:cNvPicPr preferRelativeResize="0"/>
          <p:nvPr/>
        </p:nvPicPr>
        <p:blipFill>
          <a:blip r:embed="rId3">
            <a:alphaModFix/>
          </a:blip>
          <a:stretch>
            <a:fillRect/>
          </a:stretch>
        </p:blipFill>
        <p:spPr>
          <a:xfrm>
            <a:off x="152400" y="1302125"/>
            <a:ext cx="8306865" cy="232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ctrTitle"/>
          </p:nvPr>
        </p:nvSpPr>
        <p:spPr>
          <a:xfrm>
            <a:off x="174475" y="149225"/>
            <a:ext cx="7575900" cy="100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Key[2] - GetFileAttributesW</a:t>
            </a:r>
            <a:endParaRPr/>
          </a:p>
        </p:txBody>
      </p:sp>
      <p:sp>
        <p:nvSpPr>
          <p:cNvPr id="337" name="Google Shape;337;p21"/>
          <p:cNvSpPr txBox="1"/>
          <p:nvPr>
            <p:ph idx="1" type="subTitle"/>
          </p:nvPr>
        </p:nvSpPr>
        <p:spPr>
          <a:xfrm>
            <a:off x="482750" y="3844450"/>
            <a:ext cx="5994900" cy="886500"/>
          </a:xfrm>
          <a:prstGeom prst="rect">
            <a:avLst/>
          </a:prstGeom>
        </p:spPr>
        <p:txBody>
          <a:bodyPr anchorCtr="0" anchor="t" bIns="91425" lIns="91425" spcFirstLastPara="1" rIns="91425" wrap="square" tIns="91425">
            <a:normAutofit fontScale="77500" lnSpcReduction="10000"/>
          </a:bodyPr>
          <a:lstStyle/>
          <a:p>
            <a:pPr indent="-307340" lvl="0" marL="457200" rtl="0" algn="l">
              <a:spcBef>
                <a:spcPts val="0"/>
              </a:spcBef>
              <a:spcAft>
                <a:spcPts val="0"/>
              </a:spcAft>
              <a:buSzPct val="100000"/>
              <a:buChar char="●"/>
            </a:pPr>
            <a:r>
              <a:rPr lang="vi"/>
              <a:t>GetFileAttributesW truy xuất các thuộc tính hệ thống tệp cho 1 tệp hoặc thư mục chỉ định</a:t>
            </a:r>
            <a:endParaRPr/>
          </a:p>
          <a:p>
            <a:pPr indent="-307340" lvl="0" marL="457200" rtl="0" algn="l">
              <a:spcBef>
                <a:spcPts val="0"/>
              </a:spcBef>
              <a:spcAft>
                <a:spcPts val="0"/>
              </a:spcAft>
              <a:buSzPct val="100000"/>
              <a:buChar char="●"/>
            </a:pPr>
            <a:r>
              <a:rPr lang="vi"/>
              <a:t>Nếu thất bại trả về INVALID_FILE_ATTRIBUTES (-1). Nếu chức năng thành công, giá trị trả về chứa các thuộc tính của tệp hoặc thư mục đã chỉ định.</a:t>
            </a:r>
            <a:endParaRPr/>
          </a:p>
        </p:txBody>
      </p:sp>
      <p:pic>
        <p:nvPicPr>
          <p:cNvPr id="338" name="Google Shape;338;p21"/>
          <p:cNvPicPr preferRelativeResize="0"/>
          <p:nvPr/>
        </p:nvPicPr>
        <p:blipFill>
          <a:blip r:embed="rId3">
            <a:alphaModFix/>
          </a:blip>
          <a:stretch>
            <a:fillRect/>
          </a:stretch>
        </p:blipFill>
        <p:spPr>
          <a:xfrm>
            <a:off x="152400" y="1302125"/>
            <a:ext cx="5734870" cy="238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FF0000"/>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