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71" r:id="rId4"/>
    <p:sldId id="283" r:id="rId5"/>
    <p:sldId id="282" r:id="rId6"/>
    <p:sldId id="265" r:id="rId7"/>
    <p:sldId id="262" r:id="rId8"/>
    <p:sldId id="26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62E"/>
    <a:srgbClr val="595959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7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6020" cy="2500132"/>
          </a:xfrm>
          <a:prstGeom prst="rect">
            <a:avLst/>
          </a:prstGeom>
        </p:spPr>
      </p:pic>
      <p:sp>
        <p:nvSpPr>
          <p:cNvPr id="10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6318607" y="618500"/>
            <a:ext cx="4243477" cy="1509712"/>
          </a:xfrm>
        </p:spPr>
        <p:txBody>
          <a:bodyPr>
            <a:noAutofit/>
          </a:bodyPr>
          <a:lstStyle>
            <a:lvl1pPr marL="0" indent="0" algn="ctr">
              <a:buNone/>
              <a:defRPr sz="4000" baseline="0">
                <a:solidFill>
                  <a:srgbClr val="9D9D9C"/>
                </a:solidFill>
                <a:latin typeface="Futura-Bold" pitchFamily="2" charset="0"/>
              </a:defRPr>
            </a:lvl1pPr>
            <a:lvl2pPr>
              <a:defRPr sz="4000">
                <a:latin typeface="Futura-Bold" pitchFamily="2" charset="0"/>
              </a:defRPr>
            </a:lvl2pPr>
            <a:lvl3pPr>
              <a:defRPr sz="3600">
                <a:latin typeface="Futura-Bold" pitchFamily="2" charset="0"/>
              </a:defRPr>
            </a:lvl3pPr>
            <a:lvl4pPr>
              <a:defRPr sz="3200">
                <a:latin typeface="Futura-Bold" pitchFamily="2" charset="0"/>
              </a:defRPr>
            </a:lvl4pPr>
            <a:lvl5pPr>
              <a:defRPr sz="3200">
                <a:latin typeface="Futura-Bold" pitchFamily="2" charset="0"/>
              </a:defRPr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441700"/>
            <a:ext cx="10217150" cy="2735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75"/>
            <a:ext cx="5966020" cy="2511531"/>
          </a:xfrm>
          <a:prstGeom prst="rect">
            <a:avLst/>
          </a:prstGeom>
        </p:spPr>
      </p:pic>
      <p:sp>
        <p:nvSpPr>
          <p:cNvPr id="11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6318607" y="618500"/>
            <a:ext cx="4243477" cy="1509712"/>
          </a:xfrm>
        </p:spPr>
        <p:txBody>
          <a:bodyPr>
            <a:noAutofit/>
          </a:bodyPr>
          <a:lstStyle>
            <a:lvl1pPr marL="0" indent="0" algn="ctr">
              <a:buNone/>
              <a:defRPr sz="4000" baseline="0">
                <a:solidFill>
                  <a:srgbClr val="9D9D9C"/>
                </a:solidFill>
                <a:latin typeface="Futura-Bold" pitchFamily="2" charset="0"/>
              </a:defRPr>
            </a:lvl1pPr>
            <a:lvl2pPr>
              <a:defRPr sz="4000">
                <a:latin typeface="Futura-Bold" pitchFamily="2" charset="0"/>
              </a:defRPr>
            </a:lvl2pPr>
            <a:lvl3pPr>
              <a:defRPr sz="3600">
                <a:latin typeface="Futura-Bold" pitchFamily="2" charset="0"/>
              </a:defRPr>
            </a:lvl3pPr>
            <a:lvl4pPr>
              <a:defRPr sz="3200">
                <a:latin typeface="Futura-Bold" pitchFamily="2" charset="0"/>
              </a:defRPr>
            </a:lvl4pPr>
            <a:lvl5pPr>
              <a:defRPr sz="3200">
                <a:latin typeface="Futura-Bold" pitchFamily="2" charset="0"/>
              </a:defRPr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441700"/>
            <a:ext cx="10217150" cy="2735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s secundar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9" name="Forma libre 8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987425" y="2418203"/>
            <a:ext cx="10217150" cy="2735263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3"/>
              </a:buBlip>
              <a:defRPr sz="1600" baseline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Uso de viñetas: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</a:p>
        </p:txBody>
      </p:sp>
      <p:sp>
        <p:nvSpPr>
          <p:cNvPr id="19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6356" y="1940011"/>
            <a:ext cx="2878956" cy="2056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377629" y="1940011"/>
            <a:ext cx="2893135" cy="2056651"/>
          </a:xfrm>
        </p:spPr>
        <p:txBody>
          <a:bodyPr/>
          <a:lstStyle/>
          <a:p>
            <a:pPr lvl="0"/>
            <a:endParaRPr lang="es-ES" dirty="0"/>
          </a:p>
        </p:txBody>
      </p:sp>
      <p:sp>
        <p:nvSpPr>
          <p:cNvPr id="10" name="Marcador de contenido 3"/>
          <p:cNvSpPr>
            <a:spLocks noGrp="1"/>
          </p:cNvSpPr>
          <p:nvPr>
            <p:ph sz="half" idx="10"/>
          </p:nvPr>
        </p:nvSpPr>
        <p:spPr>
          <a:xfrm>
            <a:off x="336356" y="4136969"/>
            <a:ext cx="2878956" cy="2056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s-ES" dirty="0"/>
          </a:p>
        </p:txBody>
      </p:sp>
      <p:sp>
        <p:nvSpPr>
          <p:cNvPr id="11" name="Marcador de contenido 5"/>
          <p:cNvSpPr>
            <a:spLocks noGrp="1"/>
          </p:cNvSpPr>
          <p:nvPr>
            <p:ph sz="quarter" idx="11"/>
          </p:nvPr>
        </p:nvSpPr>
        <p:spPr>
          <a:xfrm>
            <a:off x="3377629" y="4136969"/>
            <a:ext cx="2893135" cy="2056651"/>
          </a:xfrm>
        </p:spPr>
        <p:txBody>
          <a:bodyPr/>
          <a:lstStyle/>
          <a:p>
            <a:pPr lvl="0"/>
            <a:endParaRPr lang="es-ES" dirty="0"/>
          </a:p>
        </p:txBody>
      </p:sp>
      <p:sp>
        <p:nvSpPr>
          <p:cNvPr id="17" name="Forma libre 16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</a:p>
        </p:txBody>
      </p:sp>
      <p:sp>
        <p:nvSpPr>
          <p:cNvPr id="19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</a:p>
        </p:txBody>
      </p:sp>
      <p:sp>
        <p:nvSpPr>
          <p:cNvPr id="20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6719298" y="1940012"/>
            <a:ext cx="4336051" cy="423695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1330592" y="3023683"/>
            <a:ext cx="2558142" cy="2558142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 userDrawn="1"/>
        </p:nvSpPr>
        <p:spPr>
          <a:xfrm>
            <a:off x="4098472" y="3023683"/>
            <a:ext cx="2558142" cy="255814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 userDrawn="1"/>
        </p:nvSpPr>
        <p:spPr>
          <a:xfrm>
            <a:off x="6866352" y="3023683"/>
            <a:ext cx="2558142" cy="2558142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 userDrawn="1"/>
        </p:nvSpPr>
        <p:spPr>
          <a:xfrm>
            <a:off x="1330592" y="5682342"/>
            <a:ext cx="2558142" cy="160739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 userDrawn="1"/>
        </p:nvSpPr>
        <p:spPr>
          <a:xfrm>
            <a:off x="4111893" y="5682342"/>
            <a:ext cx="2558142" cy="16073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>
            <a:off x="6866352" y="5682342"/>
            <a:ext cx="2558142" cy="160739"/>
          </a:xfrm>
          <a:prstGeom prst="rect">
            <a:avLst/>
          </a:prstGeom>
          <a:solidFill>
            <a:srgbClr val="EA5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</a:p>
        </p:txBody>
      </p:sp>
      <p:sp>
        <p:nvSpPr>
          <p:cNvPr id="21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5733" y="1743638"/>
            <a:ext cx="9692811" cy="107148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6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04309" y="3229338"/>
            <a:ext cx="2256033" cy="1071481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7" name="Marcador de texto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2947" y="3229338"/>
            <a:ext cx="2256033" cy="1071481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8" name="Marcador de texto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17406" y="3266554"/>
            <a:ext cx="2256033" cy="1071481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Std Light" panose="020B0402020204020303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sp>
        <p:nvSpPr>
          <p:cNvPr id="24" name="Forma libre 23"/>
          <p:cNvSpPr/>
          <p:nvPr userDrawn="1"/>
        </p:nvSpPr>
        <p:spPr>
          <a:xfrm>
            <a:off x="0" y="758218"/>
            <a:ext cx="4282633" cy="470507"/>
          </a:xfrm>
          <a:custGeom>
            <a:avLst/>
            <a:gdLst>
              <a:gd name="connsiteX0" fmla="*/ 0 w 4104409"/>
              <a:gd name="connsiteY0" fmla="*/ 0 h 571500"/>
              <a:gd name="connsiteX1" fmla="*/ 4104409 w 4104409"/>
              <a:gd name="connsiteY1" fmla="*/ 0 h 571500"/>
              <a:gd name="connsiteX2" fmla="*/ 4104409 w 4104409"/>
              <a:gd name="connsiteY2" fmla="*/ 2687 h 571500"/>
              <a:gd name="connsiteX3" fmla="*/ 3774497 w 4104409"/>
              <a:gd name="connsiteY3" fmla="*/ 571500 h 571500"/>
              <a:gd name="connsiteX4" fmla="*/ 0 w 4104409"/>
              <a:gd name="connsiteY4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409" h="571500">
                <a:moveTo>
                  <a:pt x="0" y="0"/>
                </a:moveTo>
                <a:lnTo>
                  <a:pt x="4104409" y="0"/>
                </a:lnTo>
                <a:lnTo>
                  <a:pt x="4104409" y="2687"/>
                </a:lnTo>
                <a:lnTo>
                  <a:pt x="3774497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134313" y="394234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HAGA CLIC PARA </a:t>
            </a:r>
          </a:p>
        </p:txBody>
      </p:sp>
      <p:sp>
        <p:nvSpPr>
          <p:cNvPr id="26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4313" y="811479"/>
            <a:ext cx="3358900" cy="36398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Futura Std Book" panose="020B0502020204020303" pitchFamily="34" charset="0"/>
              </a:defRPr>
            </a:lvl1pPr>
          </a:lstStyle>
          <a:p>
            <a:pPr lvl="0"/>
            <a:r>
              <a:rPr lang="es-ES" dirty="0"/>
              <a:t>MODIFICAR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5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05" y="596848"/>
            <a:ext cx="2671529" cy="255330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3457933" y="3818974"/>
            <a:ext cx="4641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PBX: 8931100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Calle 10a No. 13b 02</a:t>
            </a: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Parque Industrial Montana</a:t>
            </a: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Manzana C - Bodega 6</a:t>
            </a: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Mosquera Cundinamarca</a:t>
            </a:r>
          </a:p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Futura Std Light" panose="020B0402020204020303" pitchFamily="34" charset="0"/>
              </a:rPr>
              <a:t>Colombia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6DD8-056E-42BA-B13A-2AA2EEA1849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3D8-CE94-4624-ACD8-FC44EDC77EF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6DD8-056E-42BA-B13A-2AA2EEA1849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73D8-CE94-4624-ACD8-FC44EDC77EF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¿Qué nos caracteriza?</a:t>
            </a:r>
          </a:p>
          <a:p>
            <a:endParaRPr lang="en-U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7EF561F-7B38-AE2F-5291-F883AB148381}"/>
              </a:ext>
            </a:extLst>
          </p:cNvPr>
          <p:cNvGrpSpPr/>
          <p:nvPr/>
        </p:nvGrpSpPr>
        <p:grpSpPr>
          <a:xfrm>
            <a:off x="1215722" y="3740597"/>
            <a:ext cx="8118357" cy="3076566"/>
            <a:chOff x="1923691" y="2789396"/>
            <a:chExt cx="8118357" cy="3076566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4357E5F0-1B98-5752-C02C-B28292605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801" y="2789397"/>
              <a:ext cx="856597" cy="856597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7B1BC5D-84C0-5F49-CA9A-5F805C883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263" y="2789398"/>
              <a:ext cx="856597" cy="85659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54EBE5D-A303-6B26-2928-932930540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339" y="2789396"/>
              <a:ext cx="856597" cy="856597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1645B41-FE3E-3622-E6BF-FFF11613A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1877" y="2789396"/>
              <a:ext cx="856597" cy="856597"/>
            </a:xfrm>
            <a:prstGeom prst="rect">
              <a:avLst/>
            </a:prstGeom>
          </p:spPr>
        </p:pic>
        <p:sp>
          <p:nvSpPr>
            <p:cNvPr id="8" name="Diagrama de flujo: conector fuera de página 7">
              <a:extLst>
                <a:ext uri="{FF2B5EF4-FFF2-40B4-BE49-F238E27FC236}">
                  <a16:creationId xmlns:a16="http://schemas.microsoft.com/office/drawing/2014/main" id="{20D119B2-FBDE-232D-1629-C9B191E3C7E3}"/>
                </a:ext>
              </a:extLst>
            </p:cNvPr>
            <p:cNvSpPr/>
            <p:nvPr/>
          </p:nvSpPr>
          <p:spPr>
            <a:xfrm>
              <a:off x="1923691" y="3761117"/>
              <a:ext cx="1483743" cy="2104845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A904FA7-5406-DC4A-3F14-E8D7792CEA3E}"/>
                </a:ext>
              </a:extLst>
            </p:cNvPr>
            <p:cNvSpPr txBox="1"/>
            <p:nvPr/>
          </p:nvSpPr>
          <p:spPr>
            <a:xfrm>
              <a:off x="1923691" y="3761118"/>
              <a:ext cx="14837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Evolucionamos de ser una pequeña ferretería familiar a convertirnos en un referente en la industria de perfiles y láminas de aluminio en Colombia</a:t>
              </a:r>
              <a:endParaRPr lang="es-CO" sz="1270" dirty="0"/>
            </a:p>
          </p:txBody>
        </p:sp>
        <p:sp>
          <p:nvSpPr>
            <p:cNvPr id="10" name="Diagrama de flujo: conector fuera de página 9">
              <a:extLst>
                <a:ext uri="{FF2B5EF4-FFF2-40B4-BE49-F238E27FC236}">
                  <a16:creationId xmlns:a16="http://schemas.microsoft.com/office/drawing/2014/main" id="{60DB3B1C-88ED-32FA-8F82-F1127CF7E77A}"/>
                </a:ext>
              </a:extLst>
            </p:cNvPr>
            <p:cNvSpPr/>
            <p:nvPr/>
          </p:nvSpPr>
          <p:spPr>
            <a:xfrm>
              <a:off x="4135229" y="3761117"/>
              <a:ext cx="1483743" cy="2104845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67987FB-31F3-E193-386C-719D0D69E14E}"/>
                </a:ext>
              </a:extLst>
            </p:cNvPr>
            <p:cNvSpPr txBox="1"/>
            <p:nvPr/>
          </p:nvSpPr>
          <p:spPr>
            <a:xfrm>
              <a:off x="4135229" y="3761118"/>
              <a:ext cx="1483743" cy="1211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Inversión en tecnología de última generación y un equipo humano altamente capacitado</a:t>
              </a:r>
              <a:r>
                <a:rPr lang="es-CO" sz="1270" dirty="0"/>
                <a:t>.</a:t>
              </a:r>
            </a:p>
          </p:txBody>
        </p:sp>
        <p:sp>
          <p:nvSpPr>
            <p:cNvPr id="12" name="Diagrama de flujo: conector fuera de página 11">
              <a:extLst>
                <a:ext uri="{FF2B5EF4-FFF2-40B4-BE49-F238E27FC236}">
                  <a16:creationId xmlns:a16="http://schemas.microsoft.com/office/drawing/2014/main" id="{0CDE4F93-9FD5-323D-BCB9-F57CD253EF70}"/>
                </a:ext>
              </a:extLst>
            </p:cNvPr>
            <p:cNvSpPr/>
            <p:nvPr/>
          </p:nvSpPr>
          <p:spPr>
            <a:xfrm>
              <a:off x="6346767" y="3761117"/>
              <a:ext cx="1483743" cy="2104845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0A5C9DA-02BA-8A37-FBEA-99E33BD816E8}"/>
                </a:ext>
              </a:extLst>
            </p:cNvPr>
            <p:cNvSpPr txBox="1"/>
            <p:nvPr/>
          </p:nvSpPr>
          <p:spPr>
            <a:xfrm>
              <a:off x="6346767" y="3761118"/>
              <a:ext cx="1483743" cy="1655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70" dirty="0"/>
                <a:t>Tenemos una amplia gama de productos y servicios. Desde extrusión de perfiles de aluminio hasta producción de ventanas.</a:t>
              </a:r>
            </a:p>
          </p:txBody>
        </p:sp>
        <p:sp>
          <p:nvSpPr>
            <p:cNvPr id="14" name="Diagrama de flujo: conector fuera de página 13">
              <a:extLst>
                <a:ext uri="{FF2B5EF4-FFF2-40B4-BE49-F238E27FC236}">
                  <a16:creationId xmlns:a16="http://schemas.microsoft.com/office/drawing/2014/main" id="{B2188886-1A7E-2E47-03AA-A9F164F7049B}"/>
                </a:ext>
              </a:extLst>
            </p:cNvPr>
            <p:cNvSpPr/>
            <p:nvPr/>
          </p:nvSpPr>
          <p:spPr>
            <a:xfrm>
              <a:off x="8558305" y="3761117"/>
              <a:ext cx="1483743" cy="2104845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AFB7FD4-FA33-AB1B-F2ED-0983DB31825A}"/>
                </a:ext>
              </a:extLst>
            </p:cNvPr>
            <p:cNvSpPr txBox="1"/>
            <p:nvPr/>
          </p:nvSpPr>
          <p:spPr>
            <a:xfrm>
              <a:off x="8558305" y="3761118"/>
              <a:ext cx="1483743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O" sz="127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9F357F2-B8CD-D7F0-3341-9CDA328508E6}"/>
                </a:ext>
              </a:extLst>
            </p:cNvPr>
            <p:cNvSpPr txBox="1"/>
            <p:nvPr/>
          </p:nvSpPr>
          <p:spPr>
            <a:xfrm>
              <a:off x="8558303" y="3761116"/>
              <a:ext cx="14837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Estamos comprometidos con el crecimiento sostenible y la expansión continua de nuestro portafolio de productos y servicios.</a:t>
              </a:r>
              <a:endParaRPr lang="es-CO" sz="1270" dirty="0"/>
            </a:p>
          </p:txBody>
        </p:sp>
      </p:grp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5E53FCC6-F266-A969-6719-BA1C0A3171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06" y="2509587"/>
            <a:ext cx="9692811" cy="1071481"/>
          </a:xfrm>
        </p:spPr>
        <p:txBody>
          <a:bodyPr>
            <a:noAutofit/>
          </a:bodyPr>
          <a:lstStyle/>
          <a:p>
            <a:pPr algn="just"/>
            <a:r>
              <a:rPr lang="es-ES" sz="1800" dirty="0">
                <a:latin typeface="Century Gothic" panose="020B0502020202020204" pitchFamily="34" charset="0"/>
              </a:rPr>
              <a:t>ALUICA S.A.S es una empresa fabricante de perfiles en aluminio con más de 40 años en el mercado, en los últimos 11 años, la compañía se dedica a brindarle soluciones industriales a los clientes, desarrollando perfiles exclusivos orientados a satisfacer las necesidades de cada proyecto.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E0EB8BB-F407-02E0-FCF4-0338884D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489" y="248308"/>
            <a:ext cx="4243477" cy="1509712"/>
          </a:xfrm>
        </p:spPr>
        <p:txBody>
          <a:bodyPr/>
          <a:lstStyle/>
          <a:p>
            <a:r>
              <a:rPr lang="es-CO" dirty="0"/>
              <a:t>Industria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2504156-98FE-176B-A2B5-91EBE543B5E9}"/>
              </a:ext>
            </a:extLst>
          </p:cNvPr>
          <p:cNvSpPr txBox="1">
            <a:spLocks/>
          </p:cNvSpPr>
          <p:nvPr/>
        </p:nvSpPr>
        <p:spPr>
          <a:xfrm>
            <a:off x="227470" y="612292"/>
            <a:ext cx="4746172" cy="144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Benchmarks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C4295F-8ECD-5770-125B-4E869E94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5202" y="3384038"/>
            <a:ext cx="8269728" cy="2951454"/>
          </a:xfrm>
          <a:prstGeom prst="rect">
            <a:avLst/>
          </a:prstGeom>
          <a:effectLst>
            <a:glow rad="101600">
              <a:schemeClr val="accent1">
                <a:alpha val="40000"/>
              </a:schemeClr>
            </a:glo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822678A-1628-D7DB-EB26-8C0709C8C71E}"/>
              </a:ext>
            </a:extLst>
          </p:cNvPr>
          <p:cNvGrpSpPr/>
          <p:nvPr/>
        </p:nvGrpSpPr>
        <p:grpSpPr>
          <a:xfrm>
            <a:off x="1560193" y="2676969"/>
            <a:ext cx="7632116" cy="646331"/>
            <a:chOff x="1560193" y="2676969"/>
            <a:chExt cx="7632116" cy="6463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6CCA96B3-6F0C-F56B-1A65-95F4DB5B82BC}"/>
                </a:ext>
              </a:extLst>
            </p:cNvPr>
            <p:cNvSpPr txBox="1"/>
            <p:nvPr/>
          </p:nvSpPr>
          <p:spPr>
            <a:xfrm>
              <a:off x="1560193" y="2815468"/>
              <a:ext cx="2080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Tecnoglass SAS (CO)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1DF9D76-157E-B50A-B469-C93C8C5CA99F}"/>
                </a:ext>
              </a:extLst>
            </p:cNvPr>
            <p:cNvSpPr txBox="1"/>
            <p:nvPr/>
          </p:nvSpPr>
          <p:spPr>
            <a:xfrm>
              <a:off x="7111583" y="2676969"/>
              <a:ext cx="2080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Tredegar Corporation (USA)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389FA92-5696-4E73-0C05-AD3E681B8F25}"/>
                </a:ext>
              </a:extLst>
            </p:cNvPr>
            <p:cNvSpPr txBox="1"/>
            <p:nvPr/>
          </p:nvSpPr>
          <p:spPr>
            <a:xfrm>
              <a:off x="4335888" y="2676969"/>
              <a:ext cx="2080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Aluminios de Colombia SA (CO)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7E2DCCAA-C00C-F4F2-0B01-0577316872FA}"/>
              </a:ext>
            </a:extLst>
          </p:cNvPr>
          <p:cNvSpPr txBox="1">
            <a:spLocks/>
          </p:cNvSpPr>
          <p:nvPr/>
        </p:nvSpPr>
        <p:spPr>
          <a:xfrm>
            <a:off x="6719298" y="1940012"/>
            <a:ext cx="4336051" cy="423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4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E0EB8BB-F407-02E0-FCF4-0338884D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489" y="248308"/>
            <a:ext cx="4243477" cy="1509712"/>
          </a:xfrm>
        </p:spPr>
        <p:txBody>
          <a:bodyPr/>
          <a:lstStyle/>
          <a:p>
            <a:r>
              <a:rPr lang="es-CO" dirty="0"/>
              <a:t>Industria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2504156-98FE-176B-A2B5-91EBE543B5E9}"/>
              </a:ext>
            </a:extLst>
          </p:cNvPr>
          <p:cNvSpPr txBox="1">
            <a:spLocks/>
          </p:cNvSpPr>
          <p:nvPr/>
        </p:nvSpPr>
        <p:spPr>
          <a:xfrm>
            <a:off x="227470" y="612292"/>
            <a:ext cx="4746172" cy="144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Canales</a:t>
            </a:r>
          </a:p>
        </p:txBody>
      </p:sp>
    </p:spTree>
    <p:extLst>
      <p:ext uri="{BB962C8B-B14F-4D97-AF65-F5344CB8AC3E}">
        <p14:creationId xmlns:p14="http://schemas.microsoft.com/office/powerpoint/2010/main" val="35147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7E2DCCAA-C00C-F4F2-0B01-0577316872FA}"/>
              </a:ext>
            </a:extLst>
          </p:cNvPr>
          <p:cNvSpPr txBox="1">
            <a:spLocks/>
          </p:cNvSpPr>
          <p:nvPr/>
        </p:nvSpPr>
        <p:spPr>
          <a:xfrm>
            <a:off x="6719298" y="1940012"/>
            <a:ext cx="4336051" cy="423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4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E0EB8BB-F407-02E0-FCF4-0338884D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489" y="248308"/>
            <a:ext cx="4243477" cy="1509712"/>
          </a:xfrm>
        </p:spPr>
        <p:txBody>
          <a:bodyPr/>
          <a:lstStyle/>
          <a:p>
            <a:r>
              <a:rPr lang="es-CO" dirty="0"/>
              <a:t>Industria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2504156-98FE-176B-A2B5-91EBE543B5E9}"/>
              </a:ext>
            </a:extLst>
          </p:cNvPr>
          <p:cNvSpPr txBox="1">
            <a:spLocks/>
          </p:cNvSpPr>
          <p:nvPr/>
        </p:nvSpPr>
        <p:spPr>
          <a:xfrm>
            <a:off x="227470" y="612292"/>
            <a:ext cx="4746172" cy="144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595959"/>
                </a:solidFill>
                <a:latin typeface="Futura Std Book" panose="020B05020202040203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37045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3054493" y="4831450"/>
            <a:ext cx="2893135" cy="205665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134313" y="394234"/>
            <a:ext cx="3602800" cy="36398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Perspectivas	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Incertidumbre</a:t>
            </a:r>
          </a:p>
          <a:p>
            <a:r>
              <a:rPr lang="es-ES" dirty="0"/>
              <a:t>Crecimiento Real alrededor de 1%</a:t>
            </a:r>
          </a:p>
          <a:p>
            <a:r>
              <a:rPr lang="es-ES" dirty="0"/>
              <a:t>Altas tasas de interés</a:t>
            </a:r>
          </a:p>
          <a:p>
            <a:endParaRPr lang="es-ES" dirty="0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6B7B543D-FCA9-885F-B9DB-23237F600A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13" y="811479"/>
            <a:ext cx="3358900" cy="36398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Macroeconómicas</a:t>
            </a:r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2246FD52-EBFC-C3D5-60B0-DAEC25E00329}"/>
              </a:ext>
            </a:extLst>
          </p:cNvPr>
          <p:cNvSpPr txBox="1">
            <a:spLocks/>
          </p:cNvSpPr>
          <p:nvPr/>
        </p:nvSpPr>
        <p:spPr>
          <a:xfrm>
            <a:off x="473103" y="1737979"/>
            <a:ext cx="2256033" cy="386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5D534E80-A160-E182-4EC5-F0D03F882AAC}"/>
              </a:ext>
            </a:extLst>
          </p:cNvPr>
          <p:cNvSpPr txBox="1">
            <a:spLocks/>
          </p:cNvSpPr>
          <p:nvPr/>
        </p:nvSpPr>
        <p:spPr>
          <a:xfrm>
            <a:off x="3141037" y="2809460"/>
            <a:ext cx="2256033" cy="1071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3A24545-003F-455D-EDCE-C1A19A32ABEE}"/>
              </a:ext>
            </a:extLst>
          </p:cNvPr>
          <p:cNvSpPr txBox="1">
            <a:spLocks/>
          </p:cNvSpPr>
          <p:nvPr/>
        </p:nvSpPr>
        <p:spPr>
          <a:xfrm>
            <a:off x="5895496" y="2809460"/>
            <a:ext cx="2256033" cy="1071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40" y="2803253"/>
            <a:ext cx="856597" cy="8565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20" y="2797994"/>
            <a:ext cx="856597" cy="856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7" y="2798130"/>
            <a:ext cx="856597" cy="8565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1" y="2797994"/>
            <a:ext cx="856597" cy="8565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14" y="2798129"/>
            <a:ext cx="856597" cy="8565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60" y="3966220"/>
            <a:ext cx="856597" cy="8565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54" y="3966217"/>
            <a:ext cx="856597" cy="85659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54" y="2797994"/>
            <a:ext cx="856597" cy="85659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7" y="3966217"/>
            <a:ext cx="856597" cy="85659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88" y="2798129"/>
            <a:ext cx="856597" cy="85659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13" y="3966219"/>
            <a:ext cx="856597" cy="85659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1" y="3966218"/>
            <a:ext cx="856597" cy="8565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6" y="3966219"/>
            <a:ext cx="856597" cy="8565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169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Futura Std Book</vt:lpstr>
      <vt:lpstr>Futura Std Light</vt:lpstr>
      <vt:lpstr>Futura-Bold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Mercadeo Aluica</dc:creator>
  <cp:lastModifiedBy>Nicolas Gonzalez Jaramillo</cp:lastModifiedBy>
  <cp:revision>23</cp:revision>
  <dcterms:created xsi:type="dcterms:W3CDTF">2020-07-03T19:39:00Z</dcterms:created>
  <dcterms:modified xsi:type="dcterms:W3CDTF">2023-04-26T22:00:57Z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A0095E1B4061483DA136E0D8C12421C0</vt:lpwstr>
  </property>
  <property fmtid="{D5CDD505-2E9C-101B-9397-08002B2CF9AE}" pid="3" name="KSOProductBuildVer">
    <vt:lpwstr>1033-11.2.0.11536</vt:lpwstr>
  </property>
</Properties>
</file>