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83" r:id="rId2"/>
    <p:sldId id="347" r:id="rId3"/>
    <p:sldId id="258" r:id="rId4"/>
    <p:sldId id="281" r:id="rId5"/>
    <p:sldId id="282" r:id="rId6"/>
    <p:sldId id="267" r:id="rId7"/>
    <p:sldId id="269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6858000" type="screen4x3"/>
  <p:notesSz cx="6856413" cy="908367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630F5-2FA8-4028-9DA3-3BC13CAFDB49}" v="1" dt="2022-10-18T02:40:37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image" Target="../media/image9.jpeg"/><Relationship Id="rId4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image" Target="../media/image9.jpeg"/><Relationship Id="rId4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1D04D-6CE2-4357-AA6B-FE75C9677C04}" type="doc">
      <dgm:prSet loTypeId="urn:microsoft.com/office/officeart/2005/8/layout/vList4" loCatId="list" qsTypeId="urn:microsoft.com/office/officeart/2005/8/quickstyle/3d1" qsCatId="3D" csTypeId="urn:microsoft.com/office/officeart/2005/8/colors/accent1_2" csCatId="accent1" phldr="1"/>
      <dgm:spPr/>
    </dgm:pt>
    <dgm:pt modelId="{D8C82DAE-7493-4BE6-A264-C6EDE5ADEBCC}">
      <dgm:prSet phldrT="[Texto]" custT="1"/>
      <dgm:spPr/>
      <dgm:t>
        <a:bodyPr/>
        <a:lstStyle/>
        <a:p>
          <a:pPr algn="just"/>
          <a:r>
            <a:rPr lang="es-CO" sz="2200" b="1" dirty="0">
              <a:latin typeface="Arial" pitchFamily="34" charset="0"/>
              <a:cs typeface="Arial" pitchFamily="34" charset="0"/>
            </a:rPr>
            <a:t>TRANSPORTE</a:t>
          </a:r>
        </a:p>
      </dgm:t>
    </dgm:pt>
    <dgm:pt modelId="{21CC1649-DA8D-40BE-B4D1-A23492BE411B}" type="parTrans" cxnId="{6BAA142B-FC1C-4A66-99DB-247ABEA71DAD}">
      <dgm:prSet/>
      <dgm:spPr/>
      <dgm:t>
        <a:bodyPr/>
        <a:lstStyle/>
        <a:p>
          <a:endParaRPr lang="es-CO"/>
        </a:p>
      </dgm:t>
    </dgm:pt>
    <dgm:pt modelId="{7525EB13-835A-4EBD-A0E9-0EFF4E48DBEB}" type="sibTrans" cxnId="{6BAA142B-FC1C-4A66-99DB-247ABEA71DAD}">
      <dgm:prSet/>
      <dgm:spPr/>
      <dgm:t>
        <a:bodyPr/>
        <a:lstStyle/>
        <a:p>
          <a:endParaRPr lang="es-CO"/>
        </a:p>
      </dgm:t>
    </dgm:pt>
    <dgm:pt modelId="{3351D649-DFF5-4945-A436-DB484BD54E20}">
      <dgm:prSet phldrT="[Texto]" custT="1"/>
      <dgm:spPr/>
      <dgm:t>
        <a:bodyPr/>
        <a:lstStyle/>
        <a:p>
          <a:pPr algn="just"/>
          <a:r>
            <a:rPr lang="es-CO" sz="2200" b="1" dirty="0">
              <a:latin typeface="Arial" pitchFamily="34" charset="0"/>
              <a:cs typeface="Arial" pitchFamily="34" charset="0"/>
            </a:rPr>
            <a:t>HOTELES</a:t>
          </a:r>
        </a:p>
      </dgm:t>
    </dgm:pt>
    <dgm:pt modelId="{015FD567-1F0A-4FEA-8627-93A7088A59C4}" type="parTrans" cxnId="{15A287A7-D597-4AA6-A710-3B5D50F0700A}">
      <dgm:prSet/>
      <dgm:spPr/>
      <dgm:t>
        <a:bodyPr/>
        <a:lstStyle/>
        <a:p>
          <a:endParaRPr lang="es-CO"/>
        </a:p>
      </dgm:t>
    </dgm:pt>
    <dgm:pt modelId="{2C17D6D2-32A5-4D58-9F02-C86F152F35CA}" type="sibTrans" cxnId="{15A287A7-D597-4AA6-A710-3B5D50F0700A}">
      <dgm:prSet/>
      <dgm:spPr/>
      <dgm:t>
        <a:bodyPr/>
        <a:lstStyle/>
        <a:p>
          <a:endParaRPr lang="es-CO"/>
        </a:p>
      </dgm:t>
    </dgm:pt>
    <dgm:pt modelId="{CCB3F60E-CF54-4595-A247-72A8B318FACC}">
      <dgm:prSet phldrT="[Texto]" custT="1"/>
      <dgm:spPr/>
      <dgm:t>
        <a:bodyPr/>
        <a:lstStyle/>
        <a:p>
          <a:pPr algn="just"/>
          <a:r>
            <a:rPr lang="es-CO" sz="2200" b="1" dirty="0">
              <a:latin typeface="Arial" pitchFamily="34" charset="0"/>
              <a:cs typeface="Arial" pitchFamily="34" charset="0"/>
            </a:rPr>
            <a:t>CONSTRUCCIÓN</a:t>
          </a:r>
        </a:p>
      </dgm:t>
    </dgm:pt>
    <dgm:pt modelId="{8E99E8E1-D889-475C-BE79-7CD81B325D3C}" type="parTrans" cxnId="{296F9DF7-3398-4923-AE2D-B817A580612E}">
      <dgm:prSet/>
      <dgm:spPr/>
      <dgm:t>
        <a:bodyPr/>
        <a:lstStyle/>
        <a:p>
          <a:endParaRPr lang="es-CO"/>
        </a:p>
      </dgm:t>
    </dgm:pt>
    <dgm:pt modelId="{CB22E1B9-CF19-4876-BCA2-118AE0CAA4A6}" type="sibTrans" cxnId="{296F9DF7-3398-4923-AE2D-B817A580612E}">
      <dgm:prSet/>
      <dgm:spPr/>
      <dgm:t>
        <a:bodyPr/>
        <a:lstStyle/>
        <a:p>
          <a:endParaRPr lang="es-CO"/>
        </a:p>
      </dgm:t>
    </dgm:pt>
    <dgm:pt modelId="{5CF4F7C4-D10A-4B36-8B3B-70286FA58B17}">
      <dgm:prSet phldrT="[Texto]" custT="1"/>
      <dgm:spPr/>
      <dgm:t>
        <a:bodyPr/>
        <a:lstStyle/>
        <a:p>
          <a:pPr algn="just"/>
          <a:r>
            <a:rPr lang="es-CO" sz="2200" b="1" dirty="0">
              <a:latin typeface="Arial" pitchFamily="34" charset="0"/>
              <a:cs typeface="Arial" pitchFamily="34" charset="0"/>
            </a:rPr>
            <a:t>SALUD</a:t>
          </a:r>
        </a:p>
      </dgm:t>
    </dgm:pt>
    <dgm:pt modelId="{338550F1-9516-4D41-AB02-41794D670823}" type="parTrans" cxnId="{59DAA5AB-7252-4F14-AC7B-B080F5163A08}">
      <dgm:prSet/>
      <dgm:spPr/>
      <dgm:t>
        <a:bodyPr/>
        <a:lstStyle/>
        <a:p>
          <a:endParaRPr lang="es-CO"/>
        </a:p>
      </dgm:t>
    </dgm:pt>
    <dgm:pt modelId="{4CB7F1CB-AE6D-4DB2-9079-3D3A907D23F7}" type="sibTrans" cxnId="{59DAA5AB-7252-4F14-AC7B-B080F5163A08}">
      <dgm:prSet/>
      <dgm:spPr/>
      <dgm:t>
        <a:bodyPr/>
        <a:lstStyle/>
        <a:p>
          <a:endParaRPr lang="es-CO"/>
        </a:p>
      </dgm:t>
    </dgm:pt>
    <dgm:pt modelId="{657C13DD-BC59-42EA-B0EA-486621AA7D0D}" type="pres">
      <dgm:prSet presAssocID="{2971D04D-6CE2-4357-AA6B-FE75C9677C04}" presName="linear" presStyleCnt="0">
        <dgm:presLayoutVars>
          <dgm:dir/>
          <dgm:resizeHandles val="exact"/>
        </dgm:presLayoutVars>
      </dgm:prSet>
      <dgm:spPr/>
    </dgm:pt>
    <dgm:pt modelId="{E18FEA57-C5FC-46AB-BAB0-C9C2E6AE7AF2}" type="pres">
      <dgm:prSet presAssocID="{D8C82DAE-7493-4BE6-A264-C6EDE5ADEBCC}" presName="comp" presStyleCnt="0"/>
      <dgm:spPr/>
    </dgm:pt>
    <dgm:pt modelId="{08DC0791-AF62-45CF-8C03-3A0EBB9D7458}" type="pres">
      <dgm:prSet presAssocID="{D8C82DAE-7493-4BE6-A264-C6EDE5ADEBCC}" presName="box" presStyleLbl="node1" presStyleIdx="0" presStyleCnt="4" custLinFactNeighborX="-7075" custLinFactNeighborY="-3782"/>
      <dgm:spPr/>
    </dgm:pt>
    <dgm:pt modelId="{7F4747E0-9A70-41FB-8A62-5C7EBC022632}" type="pres">
      <dgm:prSet presAssocID="{D8C82DAE-7493-4BE6-A264-C6EDE5ADEBCC}" presName="img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2EE87A9-6A5E-4F0F-A333-2047B24959E3}" type="pres">
      <dgm:prSet presAssocID="{D8C82DAE-7493-4BE6-A264-C6EDE5ADEBCC}" presName="text" presStyleLbl="node1" presStyleIdx="0" presStyleCnt="4">
        <dgm:presLayoutVars>
          <dgm:bulletEnabled val="1"/>
        </dgm:presLayoutVars>
      </dgm:prSet>
      <dgm:spPr/>
    </dgm:pt>
    <dgm:pt modelId="{5AC0512B-A37B-4A43-A916-23DC961E3170}" type="pres">
      <dgm:prSet presAssocID="{7525EB13-835A-4EBD-A0E9-0EFF4E48DBEB}" presName="spacer" presStyleCnt="0"/>
      <dgm:spPr/>
    </dgm:pt>
    <dgm:pt modelId="{2F0D6FCD-B46E-409C-928D-DA80DCDE11C2}" type="pres">
      <dgm:prSet presAssocID="{5CF4F7C4-D10A-4B36-8B3B-70286FA58B17}" presName="comp" presStyleCnt="0"/>
      <dgm:spPr/>
    </dgm:pt>
    <dgm:pt modelId="{ECBD3C47-476E-451E-8878-995804D42136}" type="pres">
      <dgm:prSet presAssocID="{5CF4F7C4-D10A-4B36-8B3B-70286FA58B17}" presName="box" presStyleLbl="node1" presStyleIdx="1" presStyleCnt="4"/>
      <dgm:spPr/>
    </dgm:pt>
    <dgm:pt modelId="{657C3006-1E26-480B-9259-CB40A4D6549F}" type="pres">
      <dgm:prSet presAssocID="{5CF4F7C4-D10A-4B36-8B3B-70286FA58B17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76BF4889-546A-425A-BFC5-260A2D01F919}" type="pres">
      <dgm:prSet presAssocID="{5CF4F7C4-D10A-4B36-8B3B-70286FA58B17}" presName="text" presStyleLbl="node1" presStyleIdx="1" presStyleCnt="4">
        <dgm:presLayoutVars>
          <dgm:bulletEnabled val="1"/>
        </dgm:presLayoutVars>
      </dgm:prSet>
      <dgm:spPr/>
    </dgm:pt>
    <dgm:pt modelId="{E2C233E5-2FE2-4D94-9DD9-FF13076322CB}" type="pres">
      <dgm:prSet presAssocID="{4CB7F1CB-AE6D-4DB2-9079-3D3A907D23F7}" presName="spacer" presStyleCnt="0"/>
      <dgm:spPr/>
    </dgm:pt>
    <dgm:pt modelId="{A6633E1A-98D7-4C7C-9923-6E429682044A}" type="pres">
      <dgm:prSet presAssocID="{3351D649-DFF5-4945-A436-DB484BD54E20}" presName="comp" presStyleCnt="0"/>
      <dgm:spPr/>
    </dgm:pt>
    <dgm:pt modelId="{AEDBD4EA-6266-4EEE-979F-1BC23032E993}" type="pres">
      <dgm:prSet presAssocID="{3351D649-DFF5-4945-A436-DB484BD54E20}" presName="box" presStyleLbl="node1" presStyleIdx="2" presStyleCnt="4"/>
      <dgm:spPr/>
    </dgm:pt>
    <dgm:pt modelId="{CAFD5226-A219-4BBC-BDF6-95E3F2023321}" type="pres">
      <dgm:prSet presAssocID="{3351D649-DFF5-4945-A436-DB484BD54E20}" presName="img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190A21E-0FA3-4F67-BCC6-D36CE6A7224D}" type="pres">
      <dgm:prSet presAssocID="{3351D649-DFF5-4945-A436-DB484BD54E20}" presName="text" presStyleLbl="node1" presStyleIdx="2" presStyleCnt="4">
        <dgm:presLayoutVars>
          <dgm:bulletEnabled val="1"/>
        </dgm:presLayoutVars>
      </dgm:prSet>
      <dgm:spPr/>
    </dgm:pt>
    <dgm:pt modelId="{CB80CDD2-697D-4D5C-9925-CA64F78E756A}" type="pres">
      <dgm:prSet presAssocID="{2C17D6D2-32A5-4D58-9F02-C86F152F35CA}" presName="spacer" presStyleCnt="0"/>
      <dgm:spPr/>
    </dgm:pt>
    <dgm:pt modelId="{997F11B5-1D1B-4831-B00A-1A7DE27E78B3}" type="pres">
      <dgm:prSet presAssocID="{CCB3F60E-CF54-4595-A247-72A8B318FACC}" presName="comp" presStyleCnt="0"/>
      <dgm:spPr/>
    </dgm:pt>
    <dgm:pt modelId="{CBBEE7AA-C4E6-446A-8334-16E6940EB3E7}" type="pres">
      <dgm:prSet presAssocID="{CCB3F60E-CF54-4595-A247-72A8B318FACC}" presName="box" presStyleLbl="node1" presStyleIdx="3" presStyleCnt="4"/>
      <dgm:spPr/>
    </dgm:pt>
    <dgm:pt modelId="{82473891-7C31-4BA5-A98A-A9138B656421}" type="pres">
      <dgm:prSet presAssocID="{CCB3F60E-CF54-4595-A247-72A8B318FACC}" presName="img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7F344D92-3653-4C1E-9704-A0234E1DF5C4}" type="pres">
      <dgm:prSet presAssocID="{CCB3F60E-CF54-4595-A247-72A8B318FACC}" presName="text" presStyleLbl="node1" presStyleIdx="3" presStyleCnt="4">
        <dgm:presLayoutVars>
          <dgm:bulletEnabled val="1"/>
        </dgm:presLayoutVars>
      </dgm:prSet>
      <dgm:spPr/>
    </dgm:pt>
  </dgm:ptLst>
  <dgm:cxnLst>
    <dgm:cxn modelId="{D0209F01-E59F-40ED-B2AA-E4916A790114}" type="presOf" srcId="{5CF4F7C4-D10A-4B36-8B3B-70286FA58B17}" destId="{ECBD3C47-476E-451E-8878-995804D42136}" srcOrd="0" destOrd="0" presId="urn:microsoft.com/office/officeart/2005/8/layout/vList4"/>
    <dgm:cxn modelId="{6BAA142B-FC1C-4A66-99DB-247ABEA71DAD}" srcId="{2971D04D-6CE2-4357-AA6B-FE75C9677C04}" destId="{D8C82DAE-7493-4BE6-A264-C6EDE5ADEBCC}" srcOrd="0" destOrd="0" parTransId="{21CC1649-DA8D-40BE-B4D1-A23492BE411B}" sibTransId="{7525EB13-835A-4EBD-A0E9-0EFF4E48DBEB}"/>
    <dgm:cxn modelId="{ECC7A55B-6C1A-44F5-8906-4162B54DE55B}" type="presOf" srcId="{5CF4F7C4-D10A-4B36-8B3B-70286FA58B17}" destId="{76BF4889-546A-425A-BFC5-260A2D01F919}" srcOrd="1" destOrd="0" presId="urn:microsoft.com/office/officeart/2005/8/layout/vList4"/>
    <dgm:cxn modelId="{DD4D8E43-511D-494B-A964-FCCDAA759AD8}" type="presOf" srcId="{3351D649-DFF5-4945-A436-DB484BD54E20}" destId="{AEDBD4EA-6266-4EEE-979F-1BC23032E993}" srcOrd="0" destOrd="0" presId="urn:microsoft.com/office/officeart/2005/8/layout/vList4"/>
    <dgm:cxn modelId="{744D79A0-EA7D-45C8-A980-491806B95046}" type="presOf" srcId="{CCB3F60E-CF54-4595-A247-72A8B318FACC}" destId="{CBBEE7AA-C4E6-446A-8334-16E6940EB3E7}" srcOrd="0" destOrd="0" presId="urn:microsoft.com/office/officeart/2005/8/layout/vList4"/>
    <dgm:cxn modelId="{15A287A7-D597-4AA6-A710-3B5D50F0700A}" srcId="{2971D04D-6CE2-4357-AA6B-FE75C9677C04}" destId="{3351D649-DFF5-4945-A436-DB484BD54E20}" srcOrd="2" destOrd="0" parTransId="{015FD567-1F0A-4FEA-8627-93A7088A59C4}" sibTransId="{2C17D6D2-32A5-4D58-9F02-C86F152F35CA}"/>
    <dgm:cxn modelId="{59DAA5AB-7252-4F14-AC7B-B080F5163A08}" srcId="{2971D04D-6CE2-4357-AA6B-FE75C9677C04}" destId="{5CF4F7C4-D10A-4B36-8B3B-70286FA58B17}" srcOrd="1" destOrd="0" parTransId="{338550F1-9516-4D41-AB02-41794D670823}" sibTransId="{4CB7F1CB-AE6D-4DB2-9079-3D3A907D23F7}"/>
    <dgm:cxn modelId="{406A71B1-A6C6-4460-9B4F-FAF729404F02}" type="presOf" srcId="{D8C82DAE-7493-4BE6-A264-C6EDE5ADEBCC}" destId="{82EE87A9-6A5E-4F0F-A333-2047B24959E3}" srcOrd="1" destOrd="0" presId="urn:microsoft.com/office/officeart/2005/8/layout/vList4"/>
    <dgm:cxn modelId="{43222EE2-442C-4D84-8674-27B38BD7F60C}" type="presOf" srcId="{D8C82DAE-7493-4BE6-A264-C6EDE5ADEBCC}" destId="{08DC0791-AF62-45CF-8C03-3A0EBB9D7458}" srcOrd="0" destOrd="0" presId="urn:microsoft.com/office/officeart/2005/8/layout/vList4"/>
    <dgm:cxn modelId="{3D5B1BE5-5A8D-47F5-AFEA-8AD525581476}" type="presOf" srcId="{CCB3F60E-CF54-4595-A247-72A8B318FACC}" destId="{7F344D92-3653-4C1E-9704-A0234E1DF5C4}" srcOrd="1" destOrd="0" presId="urn:microsoft.com/office/officeart/2005/8/layout/vList4"/>
    <dgm:cxn modelId="{33A88CE8-9C18-44A4-8E61-FBCD9F1FE719}" type="presOf" srcId="{3351D649-DFF5-4945-A436-DB484BD54E20}" destId="{D190A21E-0FA3-4F67-BCC6-D36CE6A7224D}" srcOrd="1" destOrd="0" presId="urn:microsoft.com/office/officeart/2005/8/layout/vList4"/>
    <dgm:cxn modelId="{296F9DF7-3398-4923-AE2D-B817A580612E}" srcId="{2971D04D-6CE2-4357-AA6B-FE75C9677C04}" destId="{CCB3F60E-CF54-4595-A247-72A8B318FACC}" srcOrd="3" destOrd="0" parTransId="{8E99E8E1-D889-475C-BE79-7CD81B325D3C}" sibTransId="{CB22E1B9-CF19-4876-BCA2-118AE0CAA4A6}"/>
    <dgm:cxn modelId="{537A0CFA-57BC-4834-9485-5428DEA5690D}" type="presOf" srcId="{2971D04D-6CE2-4357-AA6B-FE75C9677C04}" destId="{657C13DD-BC59-42EA-B0EA-486621AA7D0D}" srcOrd="0" destOrd="0" presId="urn:microsoft.com/office/officeart/2005/8/layout/vList4"/>
    <dgm:cxn modelId="{F7876A7A-001F-4974-B496-3C9FC313CA70}" type="presParOf" srcId="{657C13DD-BC59-42EA-B0EA-486621AA7D0D}" destId="{E18FEA57-C5FC-46AB-BAB0-C9C2E6AE7AF2}" srcOrd="0" destOrd="0" presId="urn:microsoft.com/office/officeart/2005/8/layout/vList4"/>
    <dgm:cxn modelId="{8785CFF5-91B8-486D-B008-FC2DD4F4C3C0}" type="presParOf" srcId="{E18FEA57-C5FC-46AB-BAB0-C9C2E6AE7AF2}" destId="{08DC0791-AF62-45CF-8C03-3A0EBB9D7458}" srcOrd="0" destOrd="0" presId="urn:microsoft.com/office/officeart/2005/8/layout/vList4"/>
    <dgm:cxn modelId="{59A78674-05B0-418A-A056-C002E6C4049F}" type="presParOf" srcId="{E18FEA57-C5FC-46AB-BAB0-C9C2E6AE7AF2}" destId="{7F4747E0-9A70-41FB-8A62-5C7EBC022632}" srcOrd="1" destOrd="0" presId="urn:microsoft.com/office/officeart/2005/8/layout/vList4"/>
    <dgm:cxn modelId="{6A6132DC-0947-43A7-BDBA-FA3E8AC8A41A}" type="presParOf" srcId="{E18FEA57-C5FC-46AB-BAB0-C9C2E6AE7AF2}" destId="{82EE87A9-6A5E-4F0F-A333-2047B24959E3}" srcOrd="2" destOrd="0" presId="urn:microsoft.com/office/officeart/2005/8/layout/vList4"/>
    <dgm:cxn modelId="{987ECBD9-2E30-47E8-82A2-7822E60AC2E2}" type="presParOf" srcId="{657C13DD-BC59-42EA-B0EA-486621AA7D0D}" destId="{5AC0512B-A37B-4A43-A916-23DC961E3170}" srcOrd="1" destOrd="0" presId="urn:microsoft.com/office/officeart/2005/8/layout/vList4"/>
    <dgm:cxn modelId="{0EAEACF4-8AA5-4E62-BE10-54EBB29681E4}" type="presParOf" srcId="{657C13DD-BC59-42EA-B0EA-486621AA7D0D}" destId="{2F0D6FCD-B46E-409C-928D-DA80DCDE11C2}" srcOrd="2" destOrd="0" presId="urn:microsoft.com/office/officeart/2005/8/layout/vList4"/>
    <dgm:cxn modelId="{40C56A24-2A4C-425B-80DB-AFF79CEE2832}" type="presParOf" srcId="{2F0D6FCD-B46E-409C-928D-DA80DCDE11C2}" destId="{ECBD3C47-476E-451E-8878-995804D42136}" srcOrd="0" destOrd="0" presId="urn:microsoft.com/office/officeart/2005/8/layout/vList4"/>
    <dgm:cxn modelId="{1C681C79-92C8-40D9-A57C-F76F8D1A0D67}" type="presParOf" srcId="{2F0D6FCD-B46E-409C-928D-DA80DCDE11C2}" destId="{657C3006-1E26-480B-9259-CB40A4D6549F}" srcOrd="1" destOrd="0" presId="urn:microsoft.com/office/officeart/2005/8/layout/vList4"/>
    <dgm:cxn modelId="{E33EF2F0-9BC9-45F8-86EA-8ED33D309AA3}" type="presParOf" srcId="{2F0D6FCD-B46E-409C-928D-DA80DCDE11C2}" destId="{76BF4889-546A-425A-BFC5-260A2D01F919}" srcOrd="2" destOrd="0" presId="urn:microsoft.com/office/officeart/2005/8/layout/vList4"/>
    <dgm:cxn modelId="{015157EA-BE33-48FC-BB6E-5C200A5BA96E}" type="presParOf" srcId="{657C13DD-BC59-42EA-B0EA-486621AA7D0D}" destId="{E2C233E5-2FE2-4D94-9DD9-FF13076322CB}" srcOrd="3" destOrd="0" presId="urn:microsoft.com/office/officeart/2005/8/layout/vList4"/>
    <dgm:cxn modelId="{17897E47-EC0E-478D-87FA-EC93BF14D3C2}" type="presParOf" srcId="{657C13DD-BC59-42EA-B0EA-486621AA7D0D}" destId="{A6633E1A-98D7-4C7C-9923-6E429682044A}" srcOrd="4" destOrd="0" presId="urn:microsoft.com/office/officeart/2005/8/layout/vList4"/>
    <dgm:cxn modelId="{C10225AC-973F-49CD-80E2-2F74F09457B7}" type="presParOf" srcId="{A6633E1A-98D7-4C7C-9923-6E429682044A}" destId="{AEDBD4EA-6266-4EEE-979F-1BC23032E993}" srcOrd="0" destOrd="0" presId="urn:microsoft.com/office/officeart/2005/8/layout/vList4"/>
    <dgm:cxn modelId="{4FF3B01B-8C45-425C-B590-744D25A230C7}" type="presParOf" srcId="{A6633E1A-98D7-4C7C-9923-6E429682044A}" destId="{CAFD5226-A219-4BBC-BDF6-95E3F2023321}" srcOrd="1" destOrd="0" presId="urn:microsoft.com/office/officeart/2005/8/layout/vList4"/>
    <dgm:cxn modelId="{51927D03-6E01-4068-81C5-A109E8F7CC35}" type="presParOf" srcId="{A6633E1A-98D7-4C7C-9923-6E429682044A}" destId="{D190A21E-0FA3-4F67-BCC6-D36CE6A7224D}" srcOrd="2" destOrd="0" presId="urn:microsoft.com/office/officeart/2005/8/layout/vList4"/>
    <dgm:cxn modelId="{CAD310DB-0303-4B4A-AF09-EA1A34955F03}" type="presParOf" srcId="{657C13DD-BC59-42EA-B0EA-486621AA7D0D}" destId="{CB80CDD2-697D-4D5C-9925-CA64F78E756A}" srcOrd="5" destOrd="0" presId="urn:microsoft.com/office/officeart/2005/8/layout/vList4"/>
    <dgm:cxn modelId="{61FC3B62-EF3D-4309-A3B1-54B96AFE01F8}" type="presParOf" srcId="{657C13DD-BC59-42EA-B0EA-486621AA7D0D}" destId="{997F11B5-1D1B-4831-B00A-1A7DE27E78B3}" srcOrd="6" destOrd="0" presId="urn:microsoft.com/office/officeart/2005/8/layout/vList4"/>
    <dgm:cxn modelId="{092090D0-5004-4F33-8290-BD1BB3E3EEE9}" type="presParOf" srcId="{997F11B5-1D1B-4831-B00A-1A7DE27E78B3}" destId="{CBBEE7AA-C4E6-446A-8334-16E6940EB3E7}" srcOrd="0" destOrd="0" presId="urn:microsoft.com/office/officeart/2005/8/layout/vList4"/>
    <dgm:cxn modelId="{3202ADA2-E5A5-4362-8CD3-5524E3CC4502}" type="presParOf" srcId="{997F11B5-1D1B-4831-B00A-1A7DE27E78B3}" destId="{82473891-7C31-4BA5-A98A-A9138B656421}" srcOrd="1" destOrd="0" presId="urn:microsoft.com/office/officeart/2005/8/layout/vList4"/>
    <dgm:cxn modelId="{27CA7207-533B-466D-A2C0-3AF62A814E0C}" type="presParOf" srcId="{997F11B5-1D1B-4831-B00A-1A7DE27E78B3}" destId="{7F344D92-3653-4C1E-9704-A0234E1DF5C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C0791-AF62-45CF-8C03-3A0EBB9D7458}">
      <dsp:nvSpPr>
        <dsp:cNvPr id="0" name=""/>
        <dsp:cNvSpPr/>
      </dsp:nvSpPr>
      <dsp:spPr>
        <a:xfrm>
          <a:off x="0" y="0"/>
          <a:ext cx="4920208" cy="974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rial" pitchFamily="34" charset="0"/>
              <a:cs typeface="Arial" pitchFamily="34" charset="0"/>
            </a:rPr>
            <a:t>TRANSPORTE</a:t>
          </a:r>
        </a:p>
      </dsp:txBody>
      <dsp:txXfrm>
        <a:off x="1081478" y="0"/>
        <a:ext cx="3838729" cy="974368"/>
      </dsp:txXfrm>
    </dsp:sp>
    <dsp:sp modelId="{7F4747E0-9A70-41FB-8A62-5C7EBC022632}">
      <dsp:nvSpPr>
        <dsp:cNvPr id="0" name=""/>
        <dsp:cNvSpPr/>
      </dsp:nvSpPr>
      <dsp:spPr>
        <a:xfrm>
          <a:off x="97436" y="97436"/>
          <a:ext cx="984041" cy="7794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CBD3C47-476E-451E-8878-995804D42136}">
      <dsp:nvSpPr>
        <dsp:cNvPr id="0" name=""/>
        <dsp:cNvSpPr/>
      </dsp:nvSpPr>
      <dsp:spPr>
        <a:xfrm>
          <a:off x="0" y="1071805"/>
          <a:ext cx="4920208" cy="974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rial" pitchFamily="34" charset="0"/>
              <a:cs typeface="Arial" pitchFamily="34" charset="0"/>
            </a:rPr>
            <a:t>SALUD</a:t>
          </a:r>
        </a:p>
      </dsp:txBody>
      <dsp:txXfrm>
        <a:off x="1081478" y="1071805"/>
        <a:ext cx="3838729" cy="974368"/>
      </dsp:txXfrm>
    </dsp:sp>
    <dsp:sp modelId="{657C3006-1E26-480B-9259-CB40A4D6549F}">
      <dsp:nvSpPr>
        <dsp:cNvPr id="0" name=""/>
        <dsp:cNvSpPr/>
      </dsp:nvSpPr>
      <dsp:spPr>
        <a:xfrm>
          <a:off x="97436" y="1169241"/>
          <a:ext cx="984041" cy="7794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EDBD4EA-6266-4EEE-979F-1BC23032E993}">
      <dsp:nvSpPr>
        <dsp:cNvPr id="0" name=""/>
        <dsp:cNvSpPr/>
      </dsp:nvSpPr>
      <dsp:spPr>
        <a:xfrm>
          <a:off x="0" y="2143610"/>
          <a:ext cx="4920208" cy="974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rial" pitchFamily="34" charset="0"/>
              <a:cs typeface="Arial" pitchFamily="34" charset="0"/>
            </a:rPr>
            <a:t>HOTELES</a:t>
          </a:r>
        </a:p>
      </dsp:txBody>
      <dsp:txXfrm>
        <a:off x="1081478" y="2143610"/>
        <a:ext cx="3838729" cy="974368"/>
      </dsp:txXfrm>
    </dsp:sp>
    <dsp:sp modelId="{CAFD5226-A219-4BBC-BDF6-95E3F2023321}">
      <dsp:nvSpPr>
        <dsp:cNvPr id="0" name=""/>
        <dsp:cNvSpPr/>
      </dsp:nvSpPr>
      <dsp:spPr>
        <a:xfrm>
          <a:off x="97436" y="2241047"/>
          <a:ext cx="984041" cy="7794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BEE7AA-C4E6-446A-8334-16E6940EB3E7}">
      <dsp:nvSpPr>
        <dsp:cNvPr id="0" name=""/>
        <dsp:cNvSpPr/>
      </dsp:nvSpPr>
      <dsp:spPr>
        <a:xfrm>
          <a:off x="0" y="3215415"/>
          <a:ext cx="4920208" cy="974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rial" pitchFamily="34" charset="0"/>
              <a:cs typeface="Arial" pitchFamily="34" charset="0"/>
            </a:rPr>
            <a:t>CONSTRUCCIÓN</a:t>
          </a:r>
        </a:p>
      </dsp:txBody>
      <dsp:txXfrm>
        <a:off x="1081478" y="3215415"/>
        <a:ext cx="3838729" cy="974368"/>
      </dsp:txXfrm>
    </dsp:sp>
    <dsp:sp modelId="{82473891-7C31-4BA5-A98A-A9138B656421}">
      <dsp:nvSpPr>
        <dsp:cNvPr id="0" name=""/>
        <dsp:cNvSpPr/>
      </dsp:nvSpPr>
      <dsp:spPr>
        <a:xfrm>
          <a:off x="97436" y="3312852"/>
          <a:ext cx="984041" cy="7794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49A7-97AE-47BC-A65B-D661FA4B77FD}" type="datetimeFigureOut">
              <a:rPr lang="es-CO" smtClean="0"/>
              <a:pPr/>
              <a:t>17/10/2022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57288" y="681038"/>
            <a:ext cx="4541837" cy="3406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14825"/>
            <a:ext cx="5484813" cy="408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3025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C5B0-C5D8-4F00-8E2E-DB72EB24EE4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22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/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6E61E9-1735-4556-BF11-69B659BCE06F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5F510-0EF6-455A-9E40-739B29B86A7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7607-D735-4011-86B7-AF89E002319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60ED0-0AC8-4383-9594-A845974FBA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 rtlCol="0">
            <a:normAutofit/>
          </a:bodyPr>
          <a:lstStyle/>
          <a:p>
            <a:pPr lvl="0"/>
            <a:endParaRPr lang="es-CO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CF92C-533A-4A24-AF93-C29906BAFE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DBE40-74CF-4331-AC0E-F4672B7B1B3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68A35-A21A-4513-9807-85A1210522C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1170D-FEFE-4C2B-9DB8-8637C640E4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4A215-ADF3-423C-A40E-5037F13F1CA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FA46-1767-4EB5-B05B-904A2BEE452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9E74B-764D-4A20-B47F-A59D51157FF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BBCA5-284D-4BB6-A0CA-B08F2B118D7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03601-6133-4EC3-9FD1-4411FD14597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EAFA46-1767-4EB5-B05B-904A2BEE452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online.wsj.com/article/SB10001424052702303822204577468931588846146.html?mod=WSJS_gestion_LeadStory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2000240"/>
            <a:ext cx="7772400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O" sz="3500" b="1">
                <a:solidFill>
                  <a:srgbClr val="17375E"/>
                </a:solidFill>
                <a:latin typeface="Arial" charset="0"/>
                <a:ea typeface="+mn-ea"/>
                <a:cs typeface="Arial" charset="0"/>
              </a:rPr>
              <a:t>Contabilidad </a:t>
            </a:r>
            <a:r>
              <a:rPr lang="es-CO" sz="3500" b="1" dirty="0">
                <a:solidFill>
                  <a:srgbClr val="17375E"/>
                </a:solidFill>
                <a:latin typeface="Arial" charset="0"/>
                <a:ea typeface="+mn-ea"/>
                <a:cs typeface="Arial" charset="0"/>
              </a:rPr>
              <a:t>gerencial</a:t>
            </a:r>
          </a:p>
        </p:txBody>
      </p:sp>
      <p:sp>
        <p:nvSpPr>
          <p:cNvPr id="8195" name="2 Subtítulo"/>
          <p:cNvSpPr>
            <a:spLocks noGrp="1"/>
          </p:cNvSpPr>
          <p:nvPr>
            <p:ph type="subTitle" idx="1"/>
          </p:nvPr>
        </p:nvSpPr>
        <p:spPr>
          <a:xfrm>
            <a:off x="2123728" y="3645024"/>
            <a:ext cx="5643602" cy="2016224"/>
          </a:xfrm>
        </p:spPr>
        <p:txBody>
          <a:bodyPr rtlCol="0">
            <a:normAutofit/>
          </a:bodyPr>
          <a:lstStyle/>
          <a:p>
            <a:pPr marL="769938" indent="-742950"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s-CO" sz="1800" b="1" dirty="0">
                <a:solidFill>
                  <a:schemeClr val="tx1"/>
                </a:solidFill>
                <a:latin typeface="Arial" charset="0"/>
                <a:cs typeface="Arial" charset="0"/>
              </a:rPr>
              <a:t>Costeo absorbente</a:t>
            </a:r>
          </a:p>
          <a:p>
            <a:pPr marL="769938" indent="-742950"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s-CO" sz="1800" b="1" dirty="0">
                <a:solidFill>
                  <a:schemeClr val="tx1"/>
                </a:solidFill>
                <a:latin typeface="Arial" charset="0"/>
                <a:cs typeface="Arial" charset="0"/>
              </a:rPr>
              <a:t>Costeo variable</a:t>
            </a:r>
          </a:p>
          <a:p>
            <a:pPr marL="769938" indent="-742950"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s-CO" sz="1800" b="1" dirty="0">
                <a:solidFill>
                  <a:schemeClr val="tx1"/>
                </a:solidFill>
                <a:latin typeface="Arial" charset="0"/>
                <a:cs typeface="Arial" charset="0"/>
              </a:rPr>
              <a:t>Escenarios Producción VS Ventas</a:t>
            </a:r>
          </a:p>
          <a:p>
            <a:pPr marL="769938" indent="-742950"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s-CO" sz="1800" b="1" dirty="0">
                <a:solidFill>
                  <a:schemeClr val="tx1"/>
                </a:solidFill>
                <a:latin typeface="Arial" charset="0"/>
                <a:cs typeface="Arial" charset="0"/>
              </a:rPr>
              <a:t>Puntos de equilibrio </a:t>
            </a:r>
          </a:p>
          <a:p>
            <a:pPr marL="769938" indent="-742950"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s-CO" sz="1800" b="1" dirty="0">
                <a:solidFill>
                  <a:schemeClr val="tx1"/>
                </a:solidFill>
                <a:latin typeface="Arial" charset="0"/>
                <a:cs typeface="Arial" charset="0"/>
              </a:rPr>
              <a:t>Márgenes de seguridad</a:t>
            </a:r>
          </a:p>
          <a:p>
            <a:pPr marL="769938" indent="-742950"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s-CO" sz="1800" b="1" dirty="0">
                <a:solidFill>
                  <a:schemeClr val="tx1"/>
                </a:solidFill>
                <a:latin typeface="Arial" charset="0"/>
                <a:cs typeface="Arial" charset="0"/>
              </a:rPr>
              <a:t>Análisis para múltiples referencias</a:t>
            </a:r>
          </a:p>
          <a:p>
            <a:pPr marL="769938" indent="-742950"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s-CO" sz="1800" b="1" dirty="0">
                <a:solidFill>
                  <a:schemeClr val="tx1"/>
                </a:solidFill>
                <a:latin typeface="Arial" charset="0"/>
                <a:cs typeface="Arial" charset="0"/>
              </a:rPr>
              <a:t>Ejercicios de aplicación</a:t>
            </a:r>
          </a:p>
          <a:p>
            <a:pPr marL="769938" indent="-742950" algn="just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s-CO" sz="350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5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11188" y="333375"/>
            <a:ext cx="8229600" cy="792163"/>
          </a:xfrm>
        </p:spPr>
        <p:txBody>
          <a:bodyPr/>
          <a:lstStyle/>
          <a:p>
            <a:pPr eaLnBrk="1" hangingPunct="1"/>
            <a:r>
              <a:rPr lang="es-CO" sz="3000" b="1" dirty="0">
                <a:solidFill>
                  <a:srgbClr val="17375E"/>
                </a:solidFill>
                <a:latin typeface="Arial" charset="0"/>
                <a:cs typeface="Arial" charset="0"/>
              </a:rPr>
              <a:t>ANÁLISIS COSTO-VOLUMEN-UTILIDAD</a:t>
            </a:r>
            <a:r>
              <a:rPr lang="es-CO" sz="3000" b="1" dirty="0">
                <a:latin typeface="Arial" charset="0"/>
              </a:rPr>
              <a:t> </a:t>
            </a:r>
            <a:endParaRPr lang="es-ES" sz="3000" b="1" dirty="0">
              <a:latin typeface="Arial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285720" y="1385888"/>
            <a:ext cx="8177240" cy="4972070"/>
          </a:xfrm>
        </p:spPr>
        <p:txBody>
          <a:bodyPr/>
          <a:lstStyle/>
          <a:p>
            <a:pPr marL="609600" indent="-609600" algn="just" eaLnBrk="1" hangingPunct="1"/>
            <a:r>
              <a:rPr lang="es-CO" sz="2100" b="1" dirty="0">
                <a:latin typeface="Arial" charset="0"/>
              </a:rPr>
              <a:t>PUNTO DE EQUILIBRIO EN DINERO:</a:t>
            </a:r>
          </a:p>
          <a:p>
            <a:pPr marL="609600" indent="-609600" algn="just" eaLnBrk="1" hangingPunct="1">
              <a:buFont typeface="Arial" charset="0"/>
              <a:buNone/>
            </a:pPr>
            <a:endParaRPr lang="es-CO" sz="2100" b="1" dirty="0">
              <a:latin typeface="Arial" charset="0"/>
            </a:endParaRPr>
          </a:p>
          <a:p>
            <a:pPr marL="609600" indent="-609600" algn="just" eaLnBrk="1" hangingPunct="1"/>
            <a:endParaRPr lang="es-CO" sz="2100" b="1" dirty="0">
              <a:latin typeface="Arial" charset="0"/>
            </a:endParaRPr>
          </a:p>
          <a:p>
            <a:pPr marL="609600" indent="-609600" algn="just" eaLnBrk="1" hangingPunct="1"/>
            <a:endParaRPr lang="es-CO" sz="2100" b="1" dirty="0">
              <a:latin typeface="Arial" charset="0"/>
            </a:endParaRPr>
          </a:p>
          <a:p>
            <a:pPr marL="609600" indent="-609600" algn="just" eaLnBrk="1" hangingPunct="1"/>
            <a:endParaRPr lang="es-CO" sz="2100" b="1" dirty="0">
              <a:latin typeface="Arial" charset="0"/>
            </a:endParaRPr>
          </a:p>
          <a:p>
            <a:pPr marL="609600" indent="-609600" algn="just" eaLnBrk="1" hangingPunct="1"/>
            <a:endParaRPr lang="es-CO" sz="2100" b="1" dirty="0">
              <a:latin typeface="Arial" charset="0"/>
            </a:endParaRPr>
          </a:p>
          <a:p>
            <a:pPr marL="609600" indent="-609600" algn="just" eaLnBrk="1" hangingPunct="1"/>
            <a:r>
              <a:rPr lang="es-CO" sz="2100" b="1" dirty="0">
                <a:latin typeface="Arial" charset="0"/>
              </a:rPr>
              <a:t>COEFICIENTE DE CONTRIBUCIÓN: </a:t>
            </a:r>
            <a:r>
              <a:rPr lang="es-CO" sz="2100" dirty="0">
                <a:latin typeface="Arial" charset="0"/>
              </a:rPr>
              <a:t>Es lo que me queda por cada peso vendido para entrar a cubrir los costos fijos del negocio y generar Utilidad Operacional 	</a:t>
            </a:r>
          </a:p>
          <a:p>
            <a:pPr marL="609600" indent="-609600" eaLnBrk="1" hangingPunct="1"/>
            <a:endParaRPr lang="es-CO" sz="2100" dirty="0">
              <a:latin typeface="Arial" charset="0"/>
            </a:endParaRPr>
          </a:p>
          <a:p>
            <a:pPr marL="609600" indent="-609600" eaLnBrk="1" hangingPunct="1">
              <a:buFont typeface="Arial" charset="0"/>
              <a:buNone/>
            </a:pPr>
            <a:endParaRPr lang="es-CO" sz="3500" dirty="0">
              <a:latin typeface="Arial" charset="0"/>
            </a:endParaRP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989138"/>
            <a:ext cx="2305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5084763"/>
            <a:ext cx="1905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297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11188" y="333375"/>
            <a:ext cx="8229600" cy="941388"/>
          </a:xfrm>
        </p:spPr>
        <p:txBody>
          <a:bodyPr/>
          <a:lstStyle/>
          <a:p>
            <a:pPr eaLnBrk="1" hangingPunct="1"/>
            <a:r>
              <a:rPr lang="es-CO" sz="3000" b="1" dirty="0">
                <a:solidFill>
                  <a:srgbClr val="17375E"/>
                </a:solidFill>
                <a:latin typeface="Arial" charset="0"/>
                <a:cs typeface="Arial" charset="0"/>
              </a:rPr>
              <a:t>ANÁLISIS COSTO-VOLUMEN-UTILIDAD</a:t>
            </a:r>
            <a:endParaRPr lang="es-ES" sz="3000" b="1" dirty="0">
              <a:solidFill>
                <a:srgbClr val="17375E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323850" y="1385888"/>
            <a:ext cx="8064574" cy="4257690"/>
          </a:xfrm>
        </p:spPr>
        <p:txBody>
          <a:bodyPr/>
          <a:lstStyle/>
          <a:p>
            <a:pPr marL="609600" indent="-609600" algn="just" eaLnBrk="1" hangingPunct="1"/>
            <a:r>
              <a:rPr lang="es-CO" sz="2000" b="1" dirty="0">
                <a:latin typeface="Arial" charset="0"/>
              </a:rPr>
              <a:t>MARGEN DE SEGURIDAD: </a:t>
            </a:r>
            <a:r>
              <a:rPr lang="es-CO" sz="2000" dirty="0">
                <a:latin typeface="Arial" charset="0"/>
              </a:rPr>
              <a:t>Hasta que porcentaje pueden disminuir las ventas sin que la Utilidad Operativa sea menor que CERO:</a:t>
            </a:r>
          </a:p>
          <a:p>
            <a:pPr marL="609600" indent="-609600" algn="just" eaLnBrk="1" hangingPunct="1"/>
            <a:endParaRPr lang="es-CO" sz="2000" dirty="0">
              <a:latin typeface="Arial" charset="0"/>
            </a:endParaRPr>
          </a:p>
          <a:p>
            <a:pPr marL="609600" indent="-609600" algn="just" eaLnBrk="1" hangingPunct="1"/>
            <a:endParaRPr lang="es-CO" sz="2000" dirty="0">
              <a:latin typeface="Arial" charset="0"/>
            </a:endParaRPr>
          </a:p>
          <a:p>
            <a:pPr marL="609600" indent="-609600" algn="just" eaLnBrk="1" hangingPunct="1"/>
            <a:endParaRPr lang="es-CO" sz="2000" dirty="0">
              <a:latin typeface="Arial" charset="0"/>
            </a:endParaRPr>
          </a:p>
          <a:p>
            <a:pPr marL="609600" indent="-609600" algn="just" eaLnBrk="1" hangingPunct="1"/>
            <a:endParaRPr lang="es-CO" sz="2000" dirty="0">
              <a:latin typeface="Arial" charset="0"/>
            </a:endParaRPr>
          </a:p>
          <a:p>
            <a:pPr marL="609600" indent="-609600" algn="just" eaLnBrk="1" hangingPunct="1"/>
            <a:endParaRPr lang="es-CO" sz="2000" dirty="0">
              <a:latin typeface="Arial" charset="0"/>
            </a:endParaRPr>
          </a:p>
          <a:p>
            <a:pPr marL="609600" indent="-609600" algn="just" eaLnBrk="1" hangingPunct="1"/>
            <a:r>
              <a:rPr lang="es-CO" sz="2000" b="1" dirty="0">
                <a:latin typeface="Arial" charset="0"/>
              </a:rPr>
              <a:t>PUNTO DE CIERRE O ABANDONO:</a:t>
            </a:r>
            <a:r>
              <a:rPr lang="es-CO" sz="2000" dirty="0">
                <a:latin typeface="Arial" charset="0"/>
              </a:rPr>
              <a:t> Un producto se debe sacar del mercado cuando no brinda ganancias que permitan al menos para cubrir sus costos fijos</a:t>
            </a:r>
            <a:r>
              <a:rPr lang="es-CO" sz="2200" dirty="0">
                <a:latin typeface="Arial" charset="0"/>
              </a:rPr>
              <a:t>.</a:t>
            </a:r>
            <a:endParaRPr lang="es-CO" sz="3500" dirty="0">
              <a:latin typeface="Arial" charset="0"/>
            </a:endParaRP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781300"/>
            <a:ext cx="48863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4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11188" y="333375"/>
            <a:ext cx="8229600" cy="941388"/>
          </a:xfrm>
        </p:spPr>
        <p:txBody>
          <a:bodyPr/>
          <a:lstStyle/>
          <a:p>
            <a:pPr eaLnBrk="1" hangingPunct="1"/>
            <a:r>
              <a:rPr lang="es-CO" sz="3000" b="1" dirty="0">
                <a:solidFill>
                  <a:srgbClr val="17375E"/>
                </a:solidFill>
                <a:latin typeface="Arial" charset="0"/>
                <a:cs typeface="Arial" charset="0"/>
              </a:rPr>
              <a:t>ANÁLISIS COSTO-VOLUMEN-UTILIDAD</a:t>
            </a:r>
            <a:endParaRPr lang="es-ES" sz="3000" b="1" dirty="0">
              <a:solidFill>
                <a:srgbClr val="17375E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224051894"/>
              </p:ext>
            </p:extLst>
          </p:nvPr>
        </p:nvGraphicFramePr>
        <p:xfrm>
          <a:off x="2051720" y="1268760"/>
          <a:ext cx="4920208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Botón de acción: Información">
            <a:hlinkClick r:id="rId7" highlightClick="1"/>
          </p:cNvPr>
          <p:cNvSpPr/>
          <p:nvPr/>
        </p:nvSpPr>
        <p:spPr>
          <a:xfrm>
            <a:off x="5220590" y="1658026"/>
            <a:ext cx="288032" cy="288032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779912" y="5584418"/>
            <a:ext cx="17280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100" b="1" kern="0" dirty="0">
                <a:solidFill>
                  <a:srgbClr val="000000"/>
                </a:solidFill>
              </a:rPr>
              <a:t>Fuente. Autoría propia</a:t>
            </a:r>
          </a:p>
        </p:txBody>
      </p:sp>
    </p:spTree>
    <p:extLst>
      <p:ext uri="{BB962C8B-B14F-4D97-AF65-F5344CB8AC3E}">
        <p14:creationId xmlns:p14="http://schemas.microsoft.com/office/powerpoint/2010/main" val="320775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pPr eaLnBrk="1" hangingPunct="1"/>
            <a:r>
              <a:rPr lang="es-AR" sz="5500" b="1" dirty="0">
                <a:solidFill>
                  <a:srgbClr val="17375E"/>
                </a:solidFill>
                <a:latin typeface="Arial" charset="0"/>
                <a:cs typeface="Arial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85866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624013"/>
            <a:ext cx="86677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8688" y="252413"/>
            <a:ext cx="7429500" cy="4619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s-PE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ESTADO DE RESULTADOS</a:t>
            </a:r>
            <a:endParaRPr lang="es-P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2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509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O" sz="3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COSTEO ABSORBENTE</a:t>
            </a:r>
            <a:endParaRPr lang="es-ES" sz="3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357" name="Group 189"/>
          <p:cNvGraphicFramePr>
            <a:graphicFrameLocks noGrp="1"/>
          </p:cNvGraphicFramePr>
          <p:nvPr>
            <p:ph type="tbl" idx="1"/>
          </p:nvPr>
        </p:nvGraphicFramePr>
        <p:xfrm>
          <a:off x="1331913" y="1557338"/>
          <a:ext cx="6275387" cy="3962400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es-C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Ingresos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CMV (Costo de la Mercancía Vendida)</a:t>
                      </a:r>
                      <a:endParaRPr kumimoji="0" lang="es-C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 Costos fijos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+ Costos variables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Ajuste por variación de la capacidad</a:t>
                      </a:r>
                      <a:endParaRPr kumimoji="0" lang="es-CO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Utilidad Bruta</a:t>
                      </a:r>
                      <a:endParaRPr kumimoji="0" lang="es-C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Gastos Operacionales (Admon – Ventas)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+ Gastos Fijos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+ Gastos Variables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= 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Utilidad Operacional</a:t>
                      </a:r>
                      <a:endParaRPr kumimoji="0" lang="es-C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33375"/>
            <a:ext cx="8229600" cy="941388"/>
          </a:xfrm>
        </p:spPr>
        <p:txBody>
          <a:bodyPr/>
          <a:lstStyle/>
          <a:p>
            <a:r>
              <a:rPr lang="es-CO" sz="3000" b="1" dirty="0">
                <a:solidFill>
                  <a:srgbClr val="17375E"/>
                </a:solidFill>
                <a:latin typeface="Arial" charset="0"/>
                <a:cs typeface="Arial" charset="0"/>
              </a:rPr>
              <a:t>ANÁLISIS DE CAPACIDADES</a:t>
            </a:r>
            <a:endParaRPr lang="es-ES" sz="30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00125"/>
            <a:ext cx="8177213" cy="4286250"/>
          </a:xfrm>
        </p:spPr>
        <p:txBody>
          <a:bodyPr/>
          <a:lstStyle/>
          <a:p>
            <a:pPr marL="457200" indent="-457200" algn="just">
              <a:buAutoNum type="arabicPeriod"/>
            </a:pPr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AutoNum type="arabicPeriod"/>
            </a:pPr>
            <a:r>
              <a:rPr lang="it-IT" sz="2000" b="1" dirty="0">
                <a:latin typeface="Arial" pitchFamily="34" charset="0"/>
                <a:cs typeface="Arial" pitchFamily="34" charset="0"/>
              </a:rPr>
              <a:t>Capacidad instalada (teórica):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Es la capacidad que se obtiene si todos los recursos trabajaran al 100%. Es utópica.</a:t>
            </a:r>
          </a:p>
          <a:p>
            <a:pPr marL="457200" indent="-457200" algn="just">
              <a:buNone/>
            </a:pPr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None/>
            </a:pPr>
            <a:r>
              <a:rPr lang="it-IT" sz="2000" b="1" dirty="0">
                <a:latin typeface="Arial" pitchFamily="34" charset="0"/>
                <a:cs typeface="Arial" pitchFamily="34" charset="0"/>
              </a:rPr>
              <a:t>2.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it-IT" sz="2000" b="1" dirty="0">
                <a:latin typeface="Arial" pitchFamily="34" charset="0"/>
                <a:cs typeface="Arial" pitchFamily="34" charset="0"/>
              </a:rPr>
              <a:t>Capacidad alcanzable o práctica: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Tiene en cuenta la eficiencia (a la capacidad instalada se le restan las pérdidas). Asume una demanda infinita.</a:t>
            </a:r>
          </a:p>
          <a:p>
            <a:pPr marL="457200" indent="-457200" algn="just">
              <a:buNone/>
            </a:pPr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None/>
            </a:pPr>
            <a:r>
              <a:rPr lang="it-IT" sz="2000" b="1" dirty="0">
                <a:latin typeface="Arial" pitchFamily="34" charset="0"/>
                <a:cs typeface="Arial" pitchFamily="34" charset="0"/>
              </a:rPr>
              <a:t>3.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b="1" dirty="0">
                <a:latin typeface="Arial" pitchFamily="34" charset="0"/>
                <a:cs typeface="Arial" pitchFamily="34" charset="0"/>
              </a:rPr>
              <a:t>Capacidad normal: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Capacidad alcanzable ajustada a unas condiciones de demanda de mediano y largo plazo (periodos de 6 meses en adelante). Esta capacidad es la usada a la hora de determinar los costos fijos.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33375"/>
            <a:ext cx="8229600" cy="941388"/>
          </a:xfrm>
        </p:spPr>
        <p:txBody>
          <a:bodyPr/>
          <a:lstStyle/>
          <a:p>
            <a:r>
              <a:rPr lang="es-CO" sz="3000" b="1" dirty="0">
                <a:solidFill>
                  <a:srgbClr val="17375E"/>
                </a:solidFill>
                <a:latin typeface="Arial" charset="0"/>
                <a:cs typeface="Arial" charset="0"/>
              </a:rPr>
              <a:t>ANÁLISIS DE CAPACIDADES</a:t>
            </a:r>
            <a:endParaRPr lang="es-ES" sz="30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00125"/>
            <a:ext cx="8177213" cy="4286250"/>
          </a:xfrm>
        </p:spPr>
        <p:txBody>
          <a:bodyPr/>
          <a:lstStyle/>
          <a:p>
            <a:pPr marL="457200" indent="-457200" algn="just">
              <a:buNone/>
            </a:pPr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None/>
            </a:pPr>
            <a:r>
              <a:rPr lang="it-IT" sz="2000" b="1" dirty="0">
                <a:latin typeface="Arial" pitchFamily="34" charset="0"/>
                <a:cs typeface="Arial" pitchFamily="34" charset="0"/>
              </a:rPr>
              <a:t>4. Capacidad en exceso: 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Es la diferencia entre la capacidad alcanzable y la capacidad normal. Aquella capacidad que se está dejando de utilizar por condiciones de mercado.</a:t>
            </a:r>
          </a:p>
          <a:p>
            <a:pPr marL="457200" indent="-457200" algn="just">
              <a:buNone/>
            </a:pPr>
            <a:endParaRPr lang="it-IT" sz="20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AutoNum type="arabicPeriod" startAt="5"/>
            </a:pPr>
            <a:r>
              <a:rPr lang="it-IT" sz="2000" b="1" dirty="0">
                <a:latin typeface="Arial" pitchFamily="34" charset="0"/>
                <a:cs typeface="Arial" pitchFamily="34" charset="0"/>
              </a:rPr>
              <a:t>Capacidad estimada: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Es la capacidad alcanzable ajustada a una demanda en un periodo de tiempo en particular: una semana un   mes. Se orienta al corto plazo.</a:t>
            </a:r>
          </a:p>
          <a:p>
            <a:pPr marL="457200" indent="-457200" algn="just">
              <a:buAutoNum type="arabicPeriod" startAt="5"/>
            </a:pPr>
            <a:endParaRPr lang="es-CO" sz="20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AutoNum type="arabicPeriod" startAt="5"/>
            </a:pPr>
            <a:r>
              <a:rPr lang="it-IT" sz="2000" b="1" dirty="0">
                <a:latin typeface="Arial" pitchFamily="34" charset="0"/>
                <a:cs typeface="Arial" pitchFamily="34" charset="0"/>
              </a:rPr>
              <a:t>Capacidad ociosa:</a:t>
            </a:r>
            <a:r>
              <a:rPr lang="it-IT" sz="2000" dirty="0">
                <a:latin typeface="Arial" pitchFamily="34" charset="0"/>
                <a:cs typeface="Arial" pitchFamily="34" charset="0"/>
              </a:rPr>
              <a:t> Es la diferencia entre la capacidad estimada y    la capacidad normal. </a:t>
            </a:r>
            <a:endParaRPr lang="es-CO" sz="19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223963"/>
          </a:xfrm>
        </p:spPr>
        <p:txBody>
          <a:bodyPr>
            <a:normAutofit/>
          </a:bodyPr>
          <a:lstStyle/>
          <a:p>
            <a:r>
              <a:rPr lang="es-CO" sz="3000" b="1" dirty="0">
                <a:solidFill>
                  <a:srgbClr val="17375E"/>
                </a:solidFill>
                <a:latin typeface="Arial" charset="0"/>
                <a:cs typeface="Arial" charset="0"/>
              </a:rPr>
              <a:t>COSTEO VARIABLE</a:t>
            </a:r>
            <a:endParaRPr lang="es-ES" sz="3000" b="1" dirty="0"/>
          </a:p>
        </p:txBody>
      </p:sp>
      <p:graphicFrame>
        <p:nvGraphicFramePr>
          <p:cNvPr id="30817" name="Group 97"/>
          <p:cNvGraphicFramePr>
            <a:graphicFrameLocks noGrp="1"/>
          </p:cNvGraphicFramePr>
          <p:nvPr>
            <p:ph type="tbl" idx="1"/>
          </p:nvPr>
        </p:nvGraphicFramePr>
        <p:xfrm>
          <a:off x="1331913" y="1557338"/>
          <a:ext cx="6275387" cy="3962400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es-C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Ingresos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CMV (Costo de la Mercancía Vendida)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 Costos variables 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Margen de contribución bruto</a:t>
                      </a:r>
                      <a:endParaRPr kumimoji="0" lang="es-C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Gastos  Variables de Operación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= 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Margen de contribución total</a:t>
                      </a: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Fijos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+ Costos (Producción)     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O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+ Gastos (Administración y ventas)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Utilidad operacional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941387"/>
          </a:xfrm>
        </p:spPr>
        <p:txBody>
          <a:bodyPr/>
          <a:lstStyle/>
          <a:p>
            <a:r>
              <a:rPr lang="es-CO" sz="3000" b="1" dirty="0">
                <a:solidFill>
                  <a:srgbClr val="17375E"/>
                </a:solidFill>
                <a:latin typeface="Arial" charset="0"/>
                <a:cs typeface="Arial" charset="0"/>
              </a:rPr>
              <a:t>ANÁLISIS PRODUCCIÓN VS VENTAS</a:t>
            </a:r>
            <a:endParaRPr lang="es-ES" sz="3000" b="1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7848600" cy="4897437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s-CO" sz="1900" b="1" dirty="0">
              <a:latin typeface="Arial" charset="0"/>
              <a:cs typeface="Arial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CO" sz="1900" b="1" dirty="0">
                <a:latin typeface="Arial" charset="0"/>
                <a:cs typeface="Arial" charset="0"/>
              </a:rPr>
              <a:t>1. Producción &gt; Ventas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s-CO" sz="1900" dirty="0">
                <a:latin typeface="Arial" charset="0"/>
                <a:cs typeface="Arial" charset="0"/>
              </a:rPr>
              <a:t>	Utilidad Absorbente&gt; Utilidad Variable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s-CO" sz="1900" dirty="0">
                <a:latin typeface="Arial" charset="0"/>
                <a:cs typeface="Arial" charset="0"/>
              </a:rPr>
              <a:t>	La utilidad operacional es mayor en el costeo absorbente porque el inventario absorbe los costos fijos hasta que la mercancía se venda. 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s-CO" sz="1900" dirty="0">
                <a:latin typeface="Arial" charset="0"/>
                <a:cs typeface="Arial" charset="0"/>
              </a:rPr>
              <a:t>	En el costeo variable los costos fijos son tenidos en cuenta en el E/R sin importar si la mercancía ha sido vendida.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endParaRPr lang="es-CO" sz="1900" dirty="0">
              <a:latin typeface="Arial" charset="0"/>
              <a:cs typeface="Arial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s-CO" sz="1900" b="1" dirty="0">
                <a:latin typeface="Arial" charset="0"/>
                <a:cs typeface="Arial" charset="0"/>
              </a:rPr>
              <a:t>2.</a:t>
            </a:r>
            <a:r>
              <a:rPr lang="es-CO" sz="1900" dirty="0">
                <a:latin typeface="Arial" charset="0"/>
                <a:cs typeface="Arial" charset="0"/>
              </a:rPr>
              <a:t> </a:t>
            </a:r>
            <a:r>
              <a:rPr lang="es-CO" sz="1900" b="1" dirty="0">
                <a:latin typeface="Arial" charset="0"/>
                <a:cs typeface="Arial" charset="0"/>
              </a:rPr>
              <a:t>Producción &lt; Ventas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s-CO" sz="1900" dirty="0">
                <a:latin typeface="Arial" charset="0"/>
                <a:cs typeface="Arial" charset="0"/>
              </a:rPr>
              <a:t>	Utilidad Absorbente &lt; Utilidad Variable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s-CO" sz="1900" dirty="0">
                <a:latin typeface="Arial" charset="0"/>
                <a:cs typeface="Arial" charset="0"/>
              </a:rPr>
              <a:t>	Se tiene inventario de periodos anteriores.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endParaRPr lang="es-CO" sz="1900" dirty="0">
              <a:latin typeface="Arial" charset="0"/>
              <a:cs typeface="Arial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s-CO" sz="1900" b="1" dirty="0">
                <a:latin typeface="Arial" charset="0"/>
                <a:cs typeface="Arial" charset="0"/>
              </a:rPr>
              <a:t>3.</a:t>
            </a:r>
            <a:r>
              <a:rPr lang="es-CO" sz="1900" dirty="0">
                <a:latin typeface="Arial" charset="0"/>
                <a:cs typeface="Arial" charset="0"/>
              </a:rPr>
              <a:t> </a:t>
            </a:r>
            <a:r>
              <a:rPr lang="es-CO" sz="1900" b="1" dirty="0">
                <a:latin typeface="Arial" charset="0"/>
                <a:cs typeface="Arial" charset="0"/>
              </a:rPr>
              <a:t>Producción = Ventas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s-CO" sz="1900" dirty="0">
                <a:latin typeface="Arial" charset="0"/>
                <a:cs typeface="Arial" charset="0"/>
              </a:rPr>
              <a:t>	Utilidad Absorbente = Utilidad Variable</a:t>
            </a:r>
            <a:endParaRPr lang="es-ES" sz="19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11188" y="333375"/>
            <a:ext cx="8229600" cy="941388"/>
          </a:xfrm>
        </p:spPr>
        <p:txBody>
          <a:bodyPr/>
          <a:lstStyle/>
          <a:p>
            <a:pPr eaLnBrk="1" hangingPunct="1"/>
            <a:r>
              <a:rPr lang="es-CO" sz="3000" b="1" dirty="0">
                <a:solidFill>
                  <a:srgbClr val="17375E"/>
                </a:solidFill>
                <a:latin typeface="Arial" charset="0"/>
                <a:cs typeface="Arial" charset="0"/>
              </a:rPr>
              <a:t>ANÁLISIS COSTO-VOLUMEN-UTILIDAD</a:t>
            </a:r>
            <a:endParaRPr lang="es-ES" sz="3000" b="1" dirty="0">
              <a:solidFill>
                <a:srgbClr val="17375E"/>
              </a:solidFill>
              <a:latin typeface="Arial" charset="0"/>
              <a:cs typeface="Arial" charset="0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609600" indent="-609600" eaLnBrk="1" hangingPunct="1"/>
            <a:endParaRPr lang="es-CO" sz="2200" b="1" dirty="0">
              <a:latin typeface="Arial" charset="0"/>
            </a:endParaRPr>
          </a:p>
          <a:p>
            <a:pPr marL="609600" indent="-609600" algn="just" eaLnBrk="1" hangingPunct="1"/>
            <a:r>
              <a:rPr lang="es-CO" sz="2100" b="1" dirty="0">
                <a:latin typeface="Arial" charset="0"/>
              </a:rPr>
              <a:t>PUNTO DE EQUILIBRIO OPERACIONAL: </a:t>
            </a:r>
            <a:r>
              <a:rPr lang="es-CO" sz="2100" dirty="0">
                <a:latin typeface="Arial" charset="0"/>
              </a:rPr>
              <a:t>Punto de las ventas de la empresa en el que la UTILIDAD OPERACIONAL es CERO.</a:t>
            </a:r>
          </a:p>
          <a:p>
            <a:pPr marL="609600" indent="-609600" algn="just" eaLnBrk="1" hangingPunct="1">
              <a:buFont typeface="Arial" charset="0"/>
              <a:buNone/>
            </a:pPr>
            <a:r>
              <a:rPr lang="es-CO" sz="2100" b="1" dirty="0">
                <a:latin typeface="Arial" charset="0"/>
              </a:rPr>
              <a:t>	</a:t>
            </a:r>
          </a:p>
          <a:p>
            <a:pPr marL="609600" indent="-609600" algn="just" eaLnBrk="1" hangingPunct="1">
              <a:buFont typeface="Arial" charset="0"/>
              <a:buNone/>
            </a:pPr>
            <a:r>
              <a:rPr lang="es-CO" sz="2100" b="1" dirty="0">
                <a:latin typeface="Arial" charset="0"/>
              </a:rPr>
              <a:t>	Ecuación Punto Equilibrio:</a:t>
            </a:r>
          </a:p>
          <a:p>
            <a:pPr marL="609600" indent="-609600" algn="just" eaLnBrk="1" hangingPunct="1">
              <a:buFont typeface="Arial" charset="0"/>
              <a:buNone/>
            </a:pPr>
            <a:endParaRPr lang="es-CO" sz="2100" b="1" dirty="0">
              <a:latin typeface="Arial" charset="0"/>
            </a:endParaRPr>
          </a:p>
          <a:p>
            <a:pPr marL="609600" indent="-609600" algn="just" eaLnBrk="1" hangingPunct="1"/>
            <a:endParaRPr lang="es-CO" sz="2100" b="1" dirty="0">
              <a:latin typeface="Arial" charset="0"/>
            </a:endParaRPr>
          </a:p>
          <a:p>
            <a:pPr marL="609600" indent="-609600" algn="just" eaLnBrk="1" hangingPunct="1"/>
            <a:r>
              <a:rPr lang="es-CO" sz="2100" b="1" dirty="0">
                <a:latin typeface="Arial" charset="0"/>
              </a:rPr>
              <a:t>MARGEN DE CONTRIBUCIÓN UNITARIO: </a:t>
            </a:r>
            <a:r>
              <a:rPr lang="es-CO" sz="2100" dirty="0">
                <a:latin typeface="Arial" charset="0"/>
              </a:rPr>
              <a:t>Es el dinero que me queda por UNIDAD VENDIDA para entrar a cubrir los costos y gastos fijos del negocio.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500306"/>
            <a:ext cx="2266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5157788"/>
            <a:ext cx="2590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043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11188" y="333375"/>
            <a:ext cx="8229600" cy="719138"/>
          </a:xfrm>
        </p:spPr>
        <p:txBody>
          <a:bodyPr/>
          <a:lstStyle/>
          <a:p>
            <a:pPr eaLnBrk="1" hangingPunct="1"/>
            <a:r>
              <a:rPr lang="es-CO" sz="3000" b="1" dirty="0">
                <a:solidFill>
                  <a:srgbClr val="17375E"/>
                </a:solidFill>
                <a:latin typeface="Arial" charset="0"/>
                <a:cs typeface="Arial" charset="0"/>
              </a:rPr>
              <a:t>ANÁLISIS COSTO-VOLUMEN-UTILIDAD</a:t>
            </a:r>
            <a:endParaRPr lang="es-ES" sz="3000" b="1" dirty="0">
              <a:latin typeface="Arial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323850" y="1125538"/>
            <a:ext cx="8496300" cy="451804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endParaRPr lang="es-CO" sz="2200" b="1" dirty="0">
              <a:latin typeface="Arial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s-CO" sz="2200" b="1" dirty="0">
                <a:latin typeface="Arial" charset="0"/>
              </a:rPr>
              <a:t>ANÁLISIS GRÁFICO:	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s-CO" sz="2200" b="1" dirty="0">
                <a:latin typeface="Arial" charset="0"/>
              </a:rPr>
              <a:t>	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s-CO" sz="2200" b="1" dirty="0">
              <a:latin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s-CO" sz="2200" b="1" dirty="0">
              <a:latin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s-CO" sz="2200" b="1" dirty="0">
              <a:latin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s-CO" sz="2200" b="1" dirty="0">
              <a:latin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s-CO" sz="2200" b="1" dirty="0">
              <a:latin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s-CO" sz="2200" b="1" dirty="0">
              <a:latin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s-CO" sz="2200" b="1" dirty="0">
              <a:latin typeface="Arial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s-CO" sz="2200" b="1" dirty="0">
              <a:latin typeface="Arial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s-CO" sz="2200" b="1" dirty="0">
              <a:latin typeface="Arial" charset="0"/>
            </a:endParaRPr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48958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304651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 CREA TRANSFORM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 CREA TRANSFORMA.thmx</Template>
  <TotalTime>916</TotalTime>
  <Words>557</Words>
  <Application>Microsoft Office PowerPoint</Application>
  <PresentationFormat>Presentación en pantalla 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INSPIRA CREA TRANSFORMA</vt:lpstr>
      <vt:lpstr>Contabilidad gerencial</vt:lpstr>
      <vt:lpstr>Presentación de PowerPoint</vt:lpstr>
      <vt:lpstr>COSTEO ABSORBENTE</vt:lpstr>
      <vt:lpstr>ANÁLISIS DE CAPACIDADES</vt:lpstr>
      <vt:lpstr>ANÁLISIS DE CAPACIDADES</vt:lpstr>
      <vt:lpstr>COSTEO VARIABLE</vt:lpstr>
      <vt:lpstr>ANÁLISIS PRODUCCIÓN VS VENTAS</vt:lpstr>
      <vt:lpstr>ANÁLISIS COSTO-VOLUMEN-UTILIDAD</vt:lpstr>
      <vt:lpstr>ANÁLISIS COSTO-VOLUMEN-UTILIDAD</vt:lpstr>
      <vt:lpstr>ANÁLISIS COSTO-VOLUMEN-UTILIDAD </vt:lpstr>
      <vt:lpstr>ANÁLISIS COSTO-VOLUMEN-UTILIDAD</vt:lpstr>
      <vt:lpstr>ANÁLISIS COSTO-VOLUMEN-UTILIDAD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RESULTADOS</dc:title>
  <dc:creator>Padres</dc:creator>
  <cp:lastModifiedBy>Victor Manuel Sierra Naranjo</cp:lastModifiedBy>
  <cp:revision>69</cp:revision>
  <dcterms:created xsi:type="dcterms:W3CDTF">2008-08-03T15:07:11Z</dcterms:created>
  <dcterms:modified xsi:type="dcterms:W3CDTF">2022-10-18T02:40:48Z</dcterms:modified>
</cp:coreProperties>
</file>