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67" r:id="rId6"/>
    <p:sldId id="262" r:id="rId7"/>
    <p:sldId id="265" r:id="rId8"/>
    <p:sldId id="264" r:id="rId9"/>
    <p:sldId id="279" r:id="rId10"/>
    <p:sldId id="272" r:id="rId11"/>
    <p:sldId id="281" r:id="rId12"/>
    <p:sldId id="282" r:id="rId13"/>
  </p:sldIdLst>
  <p:sldSz cx="9144000" cy="5143500" type="screen16x9"/>
  <p:notesSz cx="6858000" cy="9144000"/>
  <p:embeddedFontLst>
    <p:embeddedFont>
      <p:font typeface="Titillium Web" panose="00000500000000000000" pitchFamily="2" charset="0"/>
      <p:regular r:id="rId15"/>
      <p:bold r:id="rId16"/>
      <p:italic r:id="rId17"/>
      <p:boldItalic r:id="rId18"/>
    </p:embeddedFont>
    <p:embeddedFont>
      <p:font typeface="Titillium Web ExtraLight" panose="000003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EB44B9-4524-4C0D-8AF8-5427DF5A4584}">
  <a:tblStyle styleId="{65EB44B9-4524-4C0D-8AF8-5427DF5A45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6F2201-81D1-4D0E-8F2B-302A704BEF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07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8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9" name="Google Shape;549;p8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0" name="Google Shape;550;p8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1" name="Google Shape;551;p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707400" y="794988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 dirty="0"/>
              <a:t>SUBASTAS</a:t>
            </a:r>
            <a:endParaRPr sz="66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2045AD3-25B5-B236-B979-B3826C6B67B0}"/>
              </a:ext>
            </a:extLst>
          </p:cNvPr>
          <p:cNvSpPr txBox="1"/>
          <p:nvPr/>
        </p:nvSpPr>
        <p:spPr>
          <a:xfrm>
            <a:off x="5925014" y="794988"/>
            <a:ext cx="4096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bg1"/>
                </a:solidFill>
              </a:rPr>
              <a:t>Daniel Gomez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bg1"/>
                </a:solidFill>
              </a:rPr>
              <a:t>Nicolas Gonzalez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bg1"/>
                </a:solidFill>
              </a:rPr>
              <a:t>Beto Vallejo</a:t>
            </a:r>
            <a:endParaRPr lang="es-CO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1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Estrategia Dominante</a:t>
            </a:r>
            <a:endParaRPr dirty="0"/>
          </a:p>
        </p:txBody>
      </p:sp>
      <p:sp>
        <p:nvSpPr>
          <p:cNvPr id="946" name="Google Shape;946;p3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0E83E2C-2867-E31E-9F70-7D61D734133D}"/>
              </a:ext>
            </a:extLst>
          </p:cNvPr>
          <p:cNvGrpSpPr/>
          <p:nvPr/>
        </p:nvGrpSpPr>
        <p:grpSpPr>
          <a:xfrm>
            <a:off x="278522" y="2250293"/>
            <a:ext cx="8586753" cy="642914"/>
            <a:chOff x="0" y="1623691"/>
            <a:chExt cx="8586753" cy="642914"/>
          </a:xfrm>
        </p:grpSpPr>
        <p:sp>
          <p:nvSpPr>
            <p:cNvPr id="948" name="Google Shape;948;p31"/>
            <p:cNvSpPr/>
            <p:nvPr/>
          </p:nvSpPr>
          <p:spPr>
            <a:xfrm>
              <a:off x="5410967" y="1623691"/>
              <a:ext cx="3175786" cy="642708"/>
            </a:xfrm>
            <a:prstGeom prst="chevron">
              <a:avLst>
                <a:gd name="adj" fmla="val 50000"/>
              </a:avLst>
            </a:prstGeom>
            <a:solidFill>
              <a:srgbClr val="FFFFFF">
                <a:alpha val="5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Mayor</a:t>
              </a:r>
              <a:endParaRPr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0" y="1623897"/>
              <a:ext cx="3407507" cy="642708"/>
            </a:xfrm>
            <a:prstGeom prst="homePlate">
              <a:avLst>
                <a:gd name="adj" fmla="val 50000"/>
              </a:avLst>
            </a:pr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Menor</a:t>
              </a:r>
              <a:endParaRPr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2828497" y="1623691"/>
              <a:ext cx="3175786" cy="642708"/>
            </a:xfrm>
            <a:prstGeom prst="chevron">
              <a:avLst>
                <a:gd name="adj" fmla="val 50000"/>
              </a:avLst>
            </a:prstGeom>
            <a:solidFill>
              <a:srgbClr val="FFFFFF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dirty="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Precio de Reserva</a:t>
              </a:r>
              <a:endParaRPr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6043401-E996-88D1-85EF-A8A7F1686C88}"/>
              </a:ext>
            </a:extLst>
          </p:cNvPr>
          <p:cNvCxnSpPr/>
          <p:nvPr/>
        </p:nvCxnSpPr>
        <p:spPr>
          <a:xfrm>
            <a:off x="429491" y="3144982"/>
            <a:ext cx="8136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7FC3D7DE-F8D8-2C74-3C21-1D2A352370DC}"/>
              </a:ext>
            </a:extLst>
          </p:cNvPr>
          <p:cNvSpPr/>
          <p:nvPr/>
        </p:nvSpPr>
        <p:spPr>
          <a:xfrm>
            <a:off x="4352012" y="3325090"/>
            <a:ext cx="685800" cy="41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100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7F70231-B33E-137F-4AC5-7947A52D76E2}"/>
              </a:ext>
            </a:extLst>
          </p:cNvPr>
          <p:cNvSpPr/>
          <p:nvPr/>
        </p:nvSpPr>
        <p:spPr>
          <a:xfrm>
            <a:off x="1769542" y="3325086"/>
            <a:ext cx="685800" cy="41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85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DCB89B4-1055-BBDB-FE23-646DADBC83FB}"/>
              </a:ext>
            </a:extLst>
          </p:cNvPr>
          <p:cNvSpPr/>
          <p:nvPr/>
        </p:nvSpPr>
        <p:spPr>
          <a:xfrm>
            <a:off x="6934482" y="3332015"/>
            <a:ext cx="685800" cy="41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120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E690266-75CB-AA69-2E3D-9DC0CBB9042C}"/>
              </a:ext>
            </a:extLst>
          </p:cNvPr>
          <p:cNvSpPr/>
          <p:nvPr/>
        </p:nvSpPr>
        <p:spPr>
          <a:xfrm>
            <a:off x="678938" y="3325086"/>
            <a:ext cx="685800" cy="41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80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FA470E1-28E3-25BA-B9F5-F9B5E3E945FB}"/>
              </a:ext>
            </a:extLst>
          </p:cNvPr>
          <p:cNvSpPr/>
          <p:nvPr/>
        </p:nvSpPr>
        <p:spPr>
          <a:xfrm>
            <a:off x="2764119" y="3325085"/>
            <a:ext cx="685800" cy="41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87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C248AB0-A22C-1061-4F42-6AD1F304F4F8}"/>
              </a:ext>
            </a:extLst>
          </p:cNvPr>
          <p:cNvSpPr txBox="1"/>
          <p:nvPr/>
        </p:nvSpPr>
        <p:spPr>
          <a:xfrm>
            <a:off x="2564974" y="1329355"/>
            <a:ext cx="4259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Precio de Reserva = Valoración Propia del Objeto</a:t>
            </a:r>
            <a:endParaRPr lang="es-CO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4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4313240" cy="620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La Maldicion del Ganador</a:t>
            </a:r>
            <a:endParaRPr b="1" dirty="0"/>
          </a:p>
        </p:txBody>
      </p:sp>
      <p:sp>
        <p:nvSpPr>
          <p:cNvPr id="858" name="Google Shape;858;p24"/>
          <p:cNvSpPr txBox="1">
            <a:spLocks noGrp="1"/>
          </p:cNvSpPr>
          <p:nvPr>
            <p:ph type="body" idx="1"/>
          </p:nvPr>
        </p:nvSpPr>
        <p:spPr>
          <a:xfrm>
            <a:off x="451273" y="1241502"/>
            <a:ext cx="3985200" cy="3579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0000"/>
              </a:lnSpc>
              <a:buClr>
                <a:srgbClr val="907038"/>
              </a:buClr>
            </a:pPr>
            <a:r>
              <a:rPr lang="es-ES" sz="1400" dirty="0"/>
              <a:t>Vamos a subastar un tarro lleno de monedas que no pueden abrir o contar, solo observar.</a:t>
            </a:r>
          </a:p>
          <a:p>
            <a:pPr marL="285750" indent="-285750">
              <a:lnSpc>
                <a:spcPct val="110000"/>
              </a:lnSpc>
              <a:buClr>
                <a:srgbClr val="907038"/>
              </a:buClr>
            </a:pPr>
            <a:r>
              <a:rPr lang="es-ES" sz="1400" dirty="0"/>
              <a:t>Se hacen las estimaciones de los postores y son 540, 590, 615, 650 y 690. </a:t>
            </a:r>
          </a:p>
          <a:p>
            <a:pPr marL="285750" indent="-285750">
              <a:lnSpc>
                <a:spcPct val="110000"/>
              </a:lnSpc>
              <a:buClr>
                <a:srgbClr val="907038"/>
              </a:buClr>
            </a:pPr>
            <a:r>
              <a:rPr lang="es-ES" sz="1400" dirty="0"/>
              <a:t>Supongamos que, en realidad, hay 620 monedas en el tarro. </a:t>
            </a:r>
          </a:p>
          <a:p>
            <a:pPr marL="285750" indent="-285750">
              <a:lnSpc>
                <a:spcPct val="110000"/>
              </a:lnSpc>
              <a:buClr>
                <a:srgbClr val="907038"/>
              </a:buClr>
            </a:pPr>
            <a:r>
              <a:rPr lang="es-ES" sz="1400" dirty="0"/>
              <a:t>Por último, su estimación es 690 y que ganará la subasta con una puja de 6,80 dólares. </a:t>
            </a:r>
          </a:p>
          <a:p>
            <a:pPr marL="285750" indent="-285750">
              <a:lnSpc>
                <a:spcPct val="110000"/>
              </a:lnSpc>
              <a:buClr>
                <a:srgbClr val="907038"/>
              </a:buClr>
            </a:pPr>
            <a:r>
              <a:rPr lang="es-ES" sz="1400" dirty="0"/>
              <a:t>¿Debería estar contento por ganar? </a:t>
            </a:r>
          </a:p>
          <a:p>
            <a:pPr marL="285750" indent="-285750">
              <a:lnSpc>
                <a:spcPct val="110000"/>
              </a:lnSpc>
              <a:buClr>
                <a:srgbClr val="907038"/>
              </a:buClr>
            </a:pPr>
            <a:r>
              <a:rPr lang="es-ES" sz="1400" dirty="0"/>
              <a:t>No: habrá pagado 6,80 dólares por un tarro de monedas que vale 6,20. </a:t>
            </a:r>
          </a:p>
          <a:p>
            <a:pPr marL="285750" indent="-285750">
              <a:lnSpc>
                <a:spcPct val="110000"/>
              </a:lnSpc>
              <a:buClr>
                <a:srgbClr val="907038"/>
              </a:buClr>
            </a:pPr>
            <a:r>
              <a:rPr lang="es-ES" sz="1400" dirty="0"/>
              <a:t>Gana el que más se equivoca</a:t>
            </a:r>
            <a:endParaRPr lang="es-CO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sp>
        <p:nvSpPr>
          <p:cNvPr id="859" name="Google Shape;859;p2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860" name="Google Shape;860;p24"/>
          <p:cNvPicPr preferRelativeResize="0"/>
          <p:nvPr/>
        </p:nvPicPr>
        <p:blipFill rotWithShape="1">
          <a:blip r:embed="rId3">
            <a:alphaModFix/>
          </a:blip>
          <a:srcRect l="33084" t="10435" r="23188" b="1652"/>
          <a:stretch/>
        </p:blipFill>
        <p:spPr>
          <a:xfrm>
            <a:off x="5546725" y="544875"/>
            <a:ext cx="3039851" cy="40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Lleno de monedas en tarro de cristal con grifo de ahorro e inversión | Foto  Premium">
            <a:extLst>
              <a:ext uri="{FF2B5EF4-FFF2-40B4-BE49-F238E27FC236}">
                <a16:creationId xmlns:a16="http://schemas.microsoft.com/office/drawing/2014/main" id="{4FE1934A-BEC2-5893-93C3-C4E39CE3E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25" y="544874"/>
            <a:ext cx="3038400" cy="405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70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CB53C-AB16-7F12-76D0-478349FE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b="1" dirty="0"/>
              <a:t>Desventajas</a:t>
            </a:r>
            <a:endParaRPr lang="es-CO" sz="3200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2D793A-CFD1-A63B-F4BF-343460E6FB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12</a:t>
            </a:fld>
            <a:endParaRPr lang="es-CO"/>
          </a:p>
        </p:txBody>
      </p:sp>
      <p:pic>
        <p:nvPicPr>
          <p:cNvPr id="3074" name="Picture 2" descr="Reforma legal endurecería investigaciones y sanciones por colusión -  SUSTEMPO">
            <a:extLst>
              <a:ext uri="{FF2B5EF4-FFF2-40B4-BE49-F238E27FC236}">
                <a16:creationId xmlns:a16="http://schemas.microsoft.com/office/drawing/2014/main" id="{5C1A03BD-4841-7429-314B-1B45CB2FF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425" y="1505816"/>
            <a:ext cx="6286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86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8"/>
          <p:cNvSpPr txBox="1">
            <a:spLocks noGrp="1"/>
          </p:cNvSpPr>
          <p:nvPr>
            <p:ph type="body" idx="1"/>
          </p:nvPr>
        </p:nvSpPr>
        <p:spPr>
          <a:xfrm>
            <a:off x="1247520" y="1812395"/>
            <a:ext cx="6648960" cy="2194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400" b="1" dirty="0"/>
              <a:t>“Es un necio quien confunde valor con Precio”</a:t>
            </a:r>
            <a:endParaRPr sz="4400" b="1" dirty="0"/>
          </a:p>
        </p:txBody>
      </p:sp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INTRODUCCION</a:t>
            </a:r>
            <a:endParaRPr dirty="0"/>
          </a:p>
        </p:txBody>
      </p:sp>
      <p:sp>
        <p:nvSpPr>
          <p:cNvPr id="808" name="Google Shape;808;p19"/>
          <p:cNvSpPr txBox="1">
            <a:spLocks noGrp="1"/>
          </p:cNvSpPr>
          <p:nvPr>
            <p:ph type="subTitle" idx="1"/>
          </p:nvPr>
        </p:nvSpPr>
        <p:spPr>
          <a:xfrm>
            <a:off x="448270" y="1585134"/>
            <a:ext cx="4012894" cy="3367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Generalidades sobre las subastas.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Reducen costos de transacción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Maximizan el beneficio de quien diseña la subasta.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Eficientes para transar articulos únicos o diferenciados cuyo precio fluctúa en el tiempo.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Muy populares en internet</a:t>
            </a:r>
            <a:endParaRPr dirty="0"/>
          </a:p>
        </p:txBody>
      </p:sp>
      <p:pic>
        <p:nvPicPr>
          <p:cNvPr id="2050" name="Picture 2" descr="Un atún rojo se vende en Japón por 1,5 millones de euros (y no es el  récord) - AS.com">
            <a:extLst>
              <a:ext uri="{FF2B5EF4-FFF2-40B4-BE49-F238E27FC236}">
                <a16:creationId xmlns:a16="http://schemas.microsoft.com/office/drawing/2014/main" id="{4CA57057-C5C4-834D-4D3B-58C8779AA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967" y="769295"/>
            <a:ext cx="2900763" cy="163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ederal Communications Commission - Wikipedia">
            <a:extLst>
              <a:ext uri="{FF2B5EF4-FFF2-40B4-BE49-F238E27FC236}">
                <a16:creationId xmlns:a16="http://schemas.microsoft.com/office/drawing/2014/main" id="{B4CCD6B3-9B85-E25B-92E0-68B6249F2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85" y="264458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¿Qué es una Subasta?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8114388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s-ES" dirty="0"/>
              <a:t>Oferente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s-ES" dirty="0"/>
              <a:t>Ofertante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s-ES" dirty="0"/>
              <a:t>Información Disponible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b="0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Una subasta es un evento en el que se ofrecen productos o servicios al público para la venta al mejor postor. Los participantes en una subasta presentan ofertas sucesivas o simultaneas, compitiendo entre ellos para obtener el artículo subastado. El artículo se vende al postor que presente la mejor oferta.</a:t>
            </a:r>
            <a:endParaRPr lang="en-US" sz="18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6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Subastas</a:t>
            </a:r>
            <a:endParaRPr dirty="0"/>
          </a:p>
        </p:txBody>
      </p:sp>
      <p:sp>
        <p:nvSpPr>
          <p:cNvPr id="872" name="Google Shape;872;p2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73" name="Google Shape;873;p26"/>
          <p:cNvSpPr/>
          <p:nvPr/>
        </p:nvSpPr>
        <p:spPr>
          <a:xfrm rot="-711057">
            <a:off x="6976677" y="2972399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74" name="Google Shape;874;p26"/>
          <p:cNvSpPr/>
          <p:nvPr/>
        </p:nvSpPr>
        <p:spPr>
          <a:xfrm rot="711057" flipH="1">
            <a:off x="5435971" y="2972399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76" name="Google Shape;876;p26"/>
          <p:cNvSpPr/>
          <p:nvPr/>
        </p:nvSpPr>
        <p:spPr>
          <a:xfrm rot="19810524">
            <a:off x="6852687" y="3074718"/>
            <a:ext cx="192413" cy="192413"/>
          </a:xfrm>
          <a:prstGeom prst="ellipse">
            <a:avLst/>
          </a:prstGeom>
          <a:solidFill>
            <a:srgbClr val="6E86B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77" name="Google Shape;877;p26"/>
          <p:cNvSpPr txBox="1"/>
          <p:nvPr/>
        </p:nvSpPr>
        <p:spPr>
          <a:xfrm>
            <a:off x="6521554" y="3272001"/>
            <a:ext cx="835722" cy="330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Subasta al Segundo Precio</a:t>
            </a:r>
            <a:endParaRPr sz="10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81" name="Google Shape;881;p26"/>
          <p:cNvSpPr/>
          <p:nvPr/>
        </p:nvSpPr>
        <p:spPr>
          <a:xfrm rot="-711057">
            <a:off x="3899789" y="2972399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83" name="Google Shape;883;p26"/>
          <p:cNvSpPr/>
          <p:nvPr/>
        </p:nvSpPr>
        <p:spPr>
          <a:xfrm rot="19810524">
            <a:off x="5349997" y="2746834"/>
            <a:ext cx="192413" cy="192413"/>
          </a:xfrm>
          <a:prstGeom prst="ellipse">
            <a:avLst/>
          </a:prstGeom>
          <a:solidFill>
            <a:srgbClr val="6E86B6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84" name="Google Shape;884;p26"/>
          <p:cNvSpPr txBox="1"/>
          <p:nvPr/>
        </p:nvSpPr>
        <p:spPr>
          <a:xfrm>
            <a:off x="5028288" y="2002242"/>
            <a:ext cx="835722" cy="330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Subasta al Primer Precio</a:t>
            </a:r>
            <a:endParaRPr sz="10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88" name="Google Shape;888;p26"/>
          <p:cNvSpPr/>
          <p:nvPr/>
        </p:nvSpPr>
        <p:spPr>
          <a:xfrm rot="711057" flipH="1">
            <a:off x="2350760" y="2972399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6E86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90" name="Google Shape;890;p26"/>
          <p:cNvSpPr txBox="1"/>
          <p:nvPr/>
        </p:nvSpPr>
        <p:spPr>
          <a:xfrm>
            <a:off x="3521663" y="3272001"/>
            <a:ext cx="835722" cy="330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rPr>
              <a:t>Subasta Holandesa</a:t>
            </a:r>
            <a:endParaRPr sz="1000" dirty="0">
              <a:solidFill>
                <a:srgbClr val="6E86B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91" name="Google Shape;891;p26"/>
          <p:cNvSpPr/>
          <p:nvPr/>
        </p:nvSpPr>
        <p:spPr>
          <a:xfrm rot="19810524">
            <a:off x="3843305" y="3074718"/>
            <a:ext cx="192413" cy="192413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6E86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95" name="Google Shape;895;p26"/>
          <p:cNvSpPr/>
          <p:nvPr/>
        </p:nvSpPr>
        <p:spPr>
          <a:xfrm rot="-711057">
            <a:off x="822911" y="2972399"/>
            <a:ext cx="1620031" cy="69019"/>
          </a:xfrm>
          <a:prstGeom prst="roundRect">
            <a:avLst>
              <a:gd name="adj" fmla="val 50000"/>
            </a:avLst>
          </a:prstGeom>
          <a:solidFill>
            <a:srgbClr val="6E86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98" name="Google Shape;898;p26"/>
          <p:cNvSpPr txBox="1"/>
          <p:nvPr/>
        </p:nvSpPr>
        <p:spPr>
          <a:xfrm>
            <a:off x="1975114" y="2167732"/>
            <a:ext cx="835722" cy="330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rPr>
              <a:t>Subasta Inglesa</a:t>
            </a:r>
            <a:endParaRPr sz="1000" dirty="0">
              <a:solidFill>
                <a:srgbClr val="6E86B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01" name="Google Shape;901;p26"/>
          <p:cNvSpPr/>
          <p:nvPr/>
        </p:nvSpPr>
        <p:spPr>
          <a:xfrm rot="19810524">
            <a:off x="2296769" y="2746834"/>
            <a:ext cx="192413" cy="192413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6E86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1"/>
          <p:cNvSpPr txBox="1">
            <a:spLocks noGrp="1"/>
          </p:cNvSpPr>
          <p:nvPr>
            <p:ph type="ctrTitle" idx="4294967295"/>
          </p:nvPr>
        </p:nvSpPr>
        <p:spPr>
          <a:xfrm>
            <a:off x="641048" y="2230244"/>
            <a:ext cx="4819017" cy="11696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 dirty="0"/>
              <a:t>MAXIMIZAR EL BENEFICIO</a:t>
            </a:r>
            <a:endParaRPr sz="6600" b="1" dirty="0"/>
          </a:p>
        </p:txBody>
      </p:sp>
      <p:sp>
        <p:nvSpPr>
          <p:cNvPr id="822" name="Google Shape;822;p21"/>
          <p:cNvSpPr txBox="1">
            <a:spLocks noGrp="1"/>
          </p:cNvSpPr>
          <p:nvPr>
            <p:ph type="subTitle" idx="4294967295"/>
          </p:nvPr>
        </p:nvSpPr>
        <p:spPr>
          <a:xfrm>
            <a:off x="641049" y="3411552"/>
            <a:ext cx="51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El precio se establece en funcion de la oferta mas alta.</a:t>
            </a:r>
            <a:endParaRPr sz="1800" dirty="0"/>
          </a:p>
        </p:txBody>
      </p:sp>
      <p:grpSp>
        <p:nvGrpSpPr>
          <p:cNvPr id="823" name="Google Shape;823;p21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Google Shape;82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1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Google Shape;82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2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4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620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Valoración</a:t>
            </a:r>
            <a:endParaRPr b="1" dirty="0"/>
          </a:p>
        </p:txBody>
      </p:sp>
      <p:sp>
        <p:nvSpPr>
          <p:cNvPr id="858" name="Google Shape;858;p24"/>
          <p:cNvSpPr txBox="1">
            <a:spLocks noGrp="1"/>
          </p:cNvSpPr>
          <p:nvPr>
            <p:ph type="body" idx="1"/>
          </p:nvPr>
        </p:nvSpPr>
        <p:spPr>
          <a:xfrm>
            <a:off x="452724" y="1424180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000" b="0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La valoración en las subastas es un proceso importante que ayuda a determinar el valor del objeto subastado. La valoración se realiza para establecer un precio base o un valor estimado para el objeto subastado, lo que permite a los postores saber cuánto pueden estar dispuestos a pagar.</a:t>
            </a:r>
            <a:endParaRPr sz="20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sp>
        <p:nvSpPr>
          <p:cNvPr id="859" name="Google Shape;859;p2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860" name="Google Shape;860;p24"/>
          <p:cNvPicPr preferRelativeResize="0"/>
          <p:nvPr/>
        </p:nvPicPr>
        <p:blipFill rotWithShape="1">
          <a:blip r:embed="rId3">
            <a:alphaModFix/>
          </a:blip>
          <a:srcRect l="33084" t="10435" r="23188" b="1652"/>
          <a:stretch/>
        </p:blipFill>
        <p:spPr>
          <a:xfrm>
            <a:off x="5546725" y="544875"/>
            <a:ext cx="3039851" cy="40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3"/>
          <p:cNvSpPr txBox="1">
            <a:spLocks noGrp="1"/>
          </p:cNvSpPr>
          <p:nvPr>
            <p:ph type="title"/>
          </p:nvPr>
        </p:nvSpPr>
        <p:spPr>
          <a:xfrm>
            <a:off x="311545" y="211529"/>
            <a:ext cx="827051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</a:t>
            </a:r>
            <a:r>
              <a:rPr lang="es-CO" b="1" dirty="0"/>
              <a:t>l</a:t>
            </a:r>
            <a:r>
              <a:rPr lang="en" b="1" dirty="0"/>
              <a:t>gunos Proxis de Valoracion y Tazacion</a:t>
            </a:r>
            <a:endParaRPr b="1" dirty="0"/>
          </a:p>
        </p:txBody>
      </p:sp>
      <p:sp>
        <p:nvSpPr>
          <p:cNvPr id="849" name="Google Shape;849;p23"/>
          <p:cNvSpPr txBox="1">
            <a:spLocks noGrp="1"/>
          </p:cNvSpPr>
          <p:nvPr>
            <p:ph type="body" idx="1"/>
          </p:nvPr>
        </p:nvSpPr>
        <p:spPr>
          <a:xfrm>
            <a:off x="735981" y="1817752"/>
            <a:ext cx="7672038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b="1" dirty="0"/>
              <a:t>Valoración de Mercado</a:t>
            </a:r>
          </a:p>
          <a:p>
            <a:pPr marL="285750" indent="-285750">
              <a:buClr>
                <a:schemeClr val="bg1"/>
              </a:buClr>
              <a:buSzPct val="100000"/>
            </a:pPr>
            <a:r>
              <a:rPr lang="es-ES" sz="1600" b="1" dirty="0">
                <a:solidFill>
                  <a:schemeClr val="bg1"/>
                </a:solidFill>
              </a:rPr>
              <a:t>Mercado organizado con precios determinados por oferta y demanda. </a:t>
            </a:r>
          </a:p>
          <a:p>
            <a:pPr marL="285750" indent="-285750">
              <a:buClr>
                <a:schemeClr val="bg1"/>
              </a:buClr>
              <a:buSzPct val="100000"/>
            </a:pPr>
            <a:r>
              <a:rPr lang="es-ES" sz="1600" b="1" dirty="0">
                <a:solidFill>
                  <a:schemeClr val="bg1"/>
                </a:solidFill>
              </a:rPr>
              <a:t>(Valor Razonable) NIIF 13</a:t>
            </a:r>
          </a:p>
          <a:p>
            <a:pPr marL="285750" indent="-285750">
              <a:buClr>
                <a:schemeClr val="bg1"/>
              </a:buClr>
              <a:buSzPct val="100000"/>
            </a:pPr>
            <a:r>
              <a:rPr lang="es-ES" sz="1600" b="1" dirty="0">
                <a:solidFill>
                  <a:schemeClr val="bg1"/>
                </a:solidFill>
              </a:rPr>
              <a:t>Nivel 1: Mercados principales y organizados con precios visible determinados por oferta y demanda. (Precios Cotizados)</a:t>
            </a:r>
          </a:p>
          <a:p>
            <a:pPr marL="285750" indent="-285750">
              <a:buClr>
                <a:schemeClr val="bg1"/>
              </a:buClr>
              <a:buSzPct val="100000"/>
            </a:pPr>
            <a:r>
              <a:rPr lang="es-ES" sz="1600" b="1" dirty="0">
                <a:solidFill>
                  <a:schemeClr val="bg1"/>
                </a:solidFill>
              </a:rPr>
              <a:t>Nivel 2: Datos observables, no necesariamente cotizados o símiles del nivel 1.</a:t>
            </a:r>
          </a:p>
          <a:p>
            <a:pPr marL="285750" indent="-285750">
              <a:buClr>
                <a:schemeClr val="bg1"/>
              </a:buClr>
              <a:buSzPct val="100000"/>
            </a:pPr>
            <a:r>
              <a:rPr lang="es-ES" sz="1600" b="1" dirty="0">
                <a:solidFill>
                  <a:schemeClr val="bg1"/>
                </a:solidFill>
              </a:rPr>
              <a:t>Nivel 3: datos no observables, mercados inactivos etc.</a:t>
            </a:r>
            <a:br>
              <a:rPr lang="es-ES" sz="1600" b="1" dirty="0">
                <a:solidFill>
                  <a:schemeClr val="bg1"/>
                </a:solidFill>
              </a:rPr>
            </a:br>
            <a:r>
              <a:rPr lang="es-ES" sz="1600" b="1" dirty="0">
                <a:solidFill>
                  <a:schemeClr val="bg1"/>
                </a:solidFill>
              </a:rPr>
              <a:t>Técnicas de medición, peritaje experto, proxis de transacciones etc.</a:t>
            </a:r>
          </a:p>
          <a:p>
            <a:pPr marL="285750" indent="-285750">
              <a:buClr>
                <a:schemeClr val="bg1"/>
              </a:buClr>
              <a:buSzPct val="100000"/>
            </a:pP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850" name="Google Shape;850;p23"/>
          <p:cNvSpPr txBox="1">
            <a:spLocks noGrp="1"/>
          </p:cNvSpPr>
          <p:nvPr>
            <p:ph type="body" idx="2"/>
          </p:nvPr>
        </p:nvSpPr>
        <p:spPr>
          <a:xfrm>
            <a:off x="368793" y="1056984"/>
            <a:ext cx="2477400" cy="658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/>
              <a:t>Valoración histórica</a:t>
            </a:r>
            <a:endParaRPr b="1" dirty="0"/>
          </a:p>
        </p:txBody>
      </p:sp>
      <p:sp>
        <p:nvSpPr>
          <p:cNvPr id="851" name="Google Shape;851;p23"/>
          <p:cNvSpPr txBox="1">
            <a:spLocks noGrp="1"/>
          </p:cNvSpPr>
          <p:nvPr>
            <p:ph type="body" idx="3"/>
          </p:nvPr>
        </p:nvSpPr>
        <p:spPr>
          <a:xfrm>
            <a:off x="6387875" y="1056984"/>
            <a:ext cx="2477400" cy="658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/>
              <a:t>Valoración de Expertos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2" name="Google Shape;852;p2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CB53C-AB16-7F12-76D0-478349FE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b="1" dirty="0"/>
              <a:t>Valoraciones en el Contexto de la Subasta</a:t>
            </a:r>
            <a:endParaRPr lang="es-CO" sz="3200" b="1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BF9641-A726-922B-A30E-E1CF1E570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675" y="1235873"/>
            <a:ext cx="3676208" cy="2818200"/>
          </a:xfrm>
        </p:spPr>
        <p:txBody>
          <a:bodyPr/>
          <a:lstStyle/>
          <a:p>
            <a:r>
              <a:rPr lang="es-ES" dirty="0"/>
              <a:t>Valoraciones Privadas</a:t>
            </a:r>
          </a:p>
          <a:p>
            <a:pPr marL="114300" indent="0">
              <a:buNone/>
            </a:pPr>
            <a:r>
              <a:rPr lang="es-CO" dirty="0"/>
              <a:t>Los ofertantes tienen conocimiento de su propia estimación del objeto pero no la de los demás. </a:t>
            </a:r>
          </a:p>
          <a:p>
            <a:pPr marL="114300" indent="0">
              <a:buNone/>
            </a:pP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8C79EB-DA7F-2403-2676-9074B6E26FA4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728119" y="1235873"/>
            <a:ext cx="3932661" cy="2818200"/>
          </a:xfrm>
        </p:spPr>
        <p:txBody>
          <a:bodyPr/>
          <a:lstStyle/>
          <a:p>
            <a:r>
              <a:rPr lang="es-ES" dirty="0"/>
              <a:t>Valoraciones Comunes</a:t>
            </a:r>
          </a:p>
          <a:p>
            <a:pPr marL="114300" indent="0">
              <a:buNone/>
            </a:pPr>
            <a:r>
              <a:rPr lang="es-CO" dirty="0"/>
              <a:t>Los ofertantes no conocen su propia estimación del objeto, pero si conocen alguna señal acerca del precio de mercado. (Las ofertas de los demás) </a:t>
            </a:r>
          </a:p>
          <a:p>
            <a:pPr marL="114300" indent="0">
              <a:buNone/>
            </a:pPr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2D793A-CFD1-A63B-F4BF-343460E6FB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5235166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479</Words>
  <Application>Microsoft Office PowerPoint</Application>
  <PresentationFormat>Presentación en pantalla (16:9)</PresentationFormat>
  <Paragraphs>69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Titillium Web ExtraLight</vt:lpstr>
      <vt:lpstr>Arial</vt:lpstr>
      <vt:lpstr>Titillium Web</vt:lpstr>
      <vt:lpstr>Thaliard template</vt:lpstr>
      <vt:lpstr>SUBASTAS</vt:lpstr>
      <vt:lpstr>Presentación de PowerPoint</vt:lpstr>
      <vt:lpstr>INTRODUCCION</vt:lpstr>
      <vt:lpstr>¿Qué es una Subasta?</vt:lpstr>
      <vt:lpstr>Tipos de Subastas</vt:lpstr>
      <vt:lpstr>MAXIMIZAR EL BENEFICIO</vt:lpstr>
      <vt:lpstr>Valoración</vt:lpstr>
      <vt:lpstr>Algunos Proxis de Valoracion y Tazacion</vt:lpstr>
      <vt:lpstr>Valoraciones en el Contexto de la Subasta</vt:lpstr>
      <vt:lpstr>Estrategia Dominante</vt:lpstr>
      <vt:lpstr>La Maldicion del Ganador</vt:lpstr>
      <vt:lpstr>Desventajas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SUBASTAS</dc:title>
  <dc:creator>Daniel Gomez</dc:creator>
  <cp:lastModifiedBy>Nicolas Gonzalez Jaramillo</cp:lastModifiedBy>
  <cp:revision>9</cp:revision>
  <dcterms:modified xsi:type="dcterms:W3CDTF">2023-02-24T19:08:44Z</dcterms:modified>
</cp:coreProperties>
</file>