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0" r:id="rId1"/>
  </p:sldMasterIdLst>
  <p:sldIdLst>
    <p:sldId id="256" r:id="rId2"/>
    <p:sldId id="279" r:id="rId3"/>
    <p:sldId id="280" r:id="rId4"/>
    <p:sldId id="258" r:id="rId5"/>
    <p:sldId id="260" r:id="rId6"/>
    <p:sldId id="261" r:id="rId7"/>
    <p:sldId id="263" r:id="rId8"/>
    <p:sldId id="264" r:id="rId9"/>
    <p:sldId id="273" r:id="rId10"/>
    <p:sldId id="259" r:id="rId11"/>
    <p:sldId id="265" r:id="rId12"/>
    <p:sldId id="266" r:id="rId13"/>
    <p:sldId id="267" r:id="rId14"/>
    <p:sldId id="268" r:id="rId15"/>
    <p:sldId id="277" r:id="rId16"/>
    <p:sldId id="27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110" d="100"/>
          <a:sy n="110" d="100"/>
        </p:scale>
        <p:origin x="630" y="1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ata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rawing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5F17D0E8-345F-487D-9023-3176CBC32BE3}"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E3ACA21D-4D08-4892-9A9E-F2622AD01F31}">
      <dgm:prSet/>
      <dgm:spPr/>
      <dgm:t>
        <a:bodyPr/>
        <a:lstStyle/>
        <a:p>
          <a:r>
            <a:rPr lang="es-CO" dirty="0"/>
            <a:t>Se hacen ofertas simultáneamente e independientemente dentro de un juego no-cooperativo.</a:t>
          </a:r>
          <a:endParaRPr lang="en-US" dirty="0"/>
        </a:p>
      </dgm:t>
    </dgm:pt>
    <dgm:pt modelId="{402498CB-C5F2-4CDF-B581-3F43DB47EA8E}" type="parTrans" cxnId="{A44EBFD5-7F32-4934-B0AA-2FE2435A8B04}">
      <dgm:prSet/>
      <dgm:spPr/>
      <dgm:t>
        <a:bodyPr/>
        <a:lstStyle/>
        <a:p>
          <a:endParaRPr lang="en-US"/>
        </a:p>
      </dgm:t>
    </dgm:pt>
    <dgm:pt modelId="{D4FDA6F1-ED1F-4C75-95AA-EEDC7C546EDE}" type="sibTrans" cxnId="{A44EBFD5-7F32-4934-B0AA-2FE2435A8B04}">
      <dgm:prSet/>
      <dgm:spPr/>
      <dgm:t>
        <a:bodyPr/>
        <a:lstStyle/>
        <a:p>
          <a:endParaRPr lang="en-US"/>
        </a:p>
      </dgm:t>
    </dgm:pt>
    <dgm:pt modelId="{F6368FC6-E4D2-4407-AEE7-35C5BF83CFB1}">
      <dgm:prSet/>
      <dgm:spPr/>
      <dgm:t>
        <a:bodyPr/>
        <a:lstStyle/>
        <a:p>
          <a:r>
            <a:rPr lang="es-CO"/>
            <a:t>Ganancias del oferente i:</a:t>
          </a:r>
          <a:endParaRPr lang="en-US"/>
        </a:p>
      </dgm:t>
    </dgm:pt>
    <dgm:pt modelId="{8D91BDBB-9FA7-4BB7-BB95-487F19B7A407}" type="parTrans" cxnId="{BFA6193A-30DE-4E68-BA95-9351C9C13C77}">
      <dgm:prSet/>
      <dgm:spPr/>
      <dgm:t>
        <a:bodyPr/>
        <a:lstStyle/>
        <a:p>
          <a:endParaRPr lang="en-US"/>
        </a:p>
      </dgm:t>
    </dgm:pt>
    <dgm:pt modelId="{C71A9367-FF56-4E89-B43D-40F2F40EE4B3}" type="sibTrans" cxnId="{BFA6193A-30DE-4E68-BA95-9351C9C13C77}">
      <dgm:prSet/>
      <dgm:spPr/>
      <dgm:t>
        <a:bodyPr/>
        <a:lstStyle/>
        <a:p>
          <a:endParaRPr lang="en-US"/>
        </a:p>
      </dgm:t>
    </dgm:pt>
    <dgm:pt modelId="{BD69150F-A988-4371-BB8B-F215D63B5554}">
      <dgm:prSet/>
      <dgm:spPr/>
      <dgm:t>
        <a:bodyPr/>
        <a:lstStyle/>
        <a:p>
          <a:r>
            <a:rPr lang="es-CO" u="sng"/>
            <a:t>Si gana el objeto: </a:t>
          </a:r>
          <a:r>
            <a:rPr lang="es-CO"/>
            <a:t> Vi -  y </a:t>
          </a:r>
          <a:endParaRPr lang="en-US"/>
        </a:p>
      </dgm:t>
    </dgm:pt>
    <dgm:pt modelId="{09F77A88-96EF-4EDB-82AE-E53278A87290}" type="parTrans" cxnId="{E9DDDA42-7C55-40EF-91E4-8F41391119D0}">
      <dgm:prSet/>
      <dgm:spPr/>
      <dgm:t>
        <a:bodyPr/>
        <a:lstStyle/>
        <a:p>
          <a:endParaRPr lang="en-US"/>
        </a:p>
      </dgm:t>
    </dgm:pt>
    <dgm:pt modelId="{117358E1-0CF9-4BA4-BDCB-0432D2B69BF4}" type="sibTrans" cxnId="{E9DDDA42-7C55-40EF-91E4-8F41391119D0}">
      <dgm:prSet/>
      <dgm:spPr/>
      <dgm:t>
        <a:bodyPr/>
        <a:lstStyle/>
        <a:p>
          <a:endParaRPr lang="en-US"/>
        </a:p>
      </dgm:t>
    </dgm:pt>
    <dgm:pt modelId="{663DF7DD-AA8D-436C-A669-4BAB387A32BA}">
      <dgm:prSet/>
      <dgm:spPr/>
      <dgm:t>
        <a:bodyPr/>
        <a:lstStyle/>
        <a:p>
          <a:r>
            <a:rPr lang="es-CO"/>
            <a:t>Vi: Valoración privada del objeto al momento de ofrecer.</a:t>
          </a:r>
          <a:endParaRPr lang="en-US"/>
        </a:p>
      </dgm:t>
    </dgm:pt>
    <dgm:pt modelId="{0776DFB5-E0F6-487F-9EAE-7E41863BE88F}" type="parTrans" cxnId="{A134AFB4-42B1-4F78-B342-D36A7919A626}">
      <dgm:prSet/>
      <dgm:spPr/>
      <dgm:t>
        <a:bodyPr/>
        <a:lstStyle/>
        <a:p>
          <a:endParaRPr lang="en-US"/>
        </a:p>
      </dgm:t>
    </dgm:pt>
    <dgm:pt modelId="{1D99BA01-F323-461F-AA2F-B622D8D3C97C}" type="sibTrans" cxnId="{A134AFB4-42B1-4F78-B342-D36A7919A626}">
      <dgm:prSet/>
      <dgm:spPr/>
      <dgm:t>
        <a:bodyPr/>
        <a:lstStyle/>
        <a:p>
          <a:endParaRPr lang="en-US"/>
        </a:p>
      </dgm:t>
    </dgm:pt>
    <dgm:pt modelId="{AF21ED6C-A64B-4818-B8A8-648AF122CFF8}">
      <dgm:prSet/>
      <dgm:spPr/>
      <dgm:t>
        <a:bodyPr/>
        <a:lstStyle/>
        <a:p>
          <a:r>
            <a:rPr lang="es-CO"/>
            <a:t>Y: Pago final al que llego.</a:t>
          </a:r>
          <a:endParaRPr lang="en-US"/>
        </a:p>
      </dgm:t>
    </dgm:pt>
    <dgm:pt modelId="{DC5EC1D4-4323-4C9F-BF78-5DCD48FCEF88}" type="parTrans" cxnId="{76827BA0-8C77-4F79-AA7C-BB1887115B22}">
      <dgm:prSet/>
      <dgm:spPr/>
      <dgm:t>
        <a:bodyPr/>
        <a:lstStyle/>
        <a:p>
          <a:endParaRPr lang="en-US"/>
        </a:p>
      </dgm:t>
    </dgm:pt>
    <dgm:pt modelId="{6F08BF30-A763-4958-AFDF-C259C4A89785}" type="sibTrans" cxnId="{76827BA0-8C77-4F79-AA7C-BB1887115B22}">
      <dgm:prSet/>
      <dgm:spPr/>
      <dgm:t>
        <a:bodyPr/>
        <a:lstStyle/>
        <a:p>
          <a:endParaRPr lang="en-US"/>
        </a:p>
      </dgm:t>
    </dgm:pt>
    <dgm:pt modelId="{1399019D-70D7-4035-881A-75500A592726}">
      <dgm:prSet/>
      <dgm:spPr/>
      <dgm:t>
        <a:bodyPr/>
        <a:lstStyle/>
        <a:p>
          <a:r>
            <a:rPr lang="es-CO" u="sng"/>
            <a:t>No gana el objeto: </a:t>
          </a:r>
          <a:r>
            <a:rPr lang="es-CO"/>
            <a:t>Cero.</a:t>
          </a:r>
          <a:endParaRPr lang="en-US"/>
        </a:p>
      </dgm:t>
    </dgm:pt>
    <dgm:pt modelId="{32CB53B9-FE0D-421C-B31E-6231FB39FBD7}" type="parTrans" cxnId="{D49EC5FC-DB44-4338-8C0F-7A59E2587348}">
      <dgm:prSet/>
      <dgm:spPr/>
      <dgm:t>
        <a:bodyPr/>
        <a:lstStyle/>
        <a:p>
          <a:endParaRPr lang="en-US"/>
        </a:p>
      </dgm:t>
    </dgm:pt>
    <dgm:pt modelId="{9121E400-2232-425F-B5D0-3FD574D31573}" type="sibTrans" cxnId="{D49EC5FC-DB44-4338-8C0F-7A59E2587348}">
      <dgm:prSet/>
      <dgm:spPr/>
      <dgm:t>
        <a:bodyPr/>
        <a:lstStyle/>
        <a:p>
          <a:endParaRPr lang="en-US"/>
        </a:p>
      </dgm:t>
    </dgm:pt>
    <dgm:pt modelId="{EB0515B0-6992-489E-BB38-51F0188DAA41}" type="pres">
      <dgm:prSet presAssocID="{5F17D0E8-345F-487D-9023-3176CBC32BE3}" presName="root" presStyleCnt="0">
        <dgm:presLayoutVars>
          <dgm:dir/>
          <dgm:resizeHandles val="exact"/>
        </dgm:presLayoutVars>
      </dgm:prSet>
      <dgm:spPr/>
    </dgm:pt>
    <dgm:pt modelId="{DA247CFE-3AAF-4A53-84F7-BFF09E82648B}" type="pres">
      <dgm:prSet presAssocID="{E3ACA21D-4D08-4892-9A9E-F2622AD01F31}" presName="compNode" presStyleCnt="0"/>
      <dgm:spPr/>
    </dgm:pt>
    <dgm:pt modelId="{0D7C5BBC-CDCD-4C62-880A-74C1E8C1849B}" type="pres">
      <dgm:prSet presAssocID="{E3ACA21D-4D08-4892-9A9E-F2622AD01F31}" presName="bgRect" presStyleLbl="bgShp" presStyleIdx="0" presStyleCnt="6"/>
      <dgm:spPr/>
    </dgm:pt>
    <dgm:pt modelId="{0051DB2F-5386-4C35-8D1B-A697B36F1151}" type="pres">
      <dgm:prSet presAssocID="{E3ACA21D-4D08-4892-9A9E-F2622AD01F31}"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laying Cards"/>
        </a:ext>
      </dgm:extLst>
    </dgm:pt>
    <dgm:pt modelId="{E8B083CF-FDB5-4505-BC36-C63950460112}" type="pres">
      <dgm:prSet presAssocID="{E3ACA21D-4D08-4892-9A9E-F2622AD01F31}" presName="spaceRect" presStyleCnt="0"/>
      <dgm:spPr/>
    </dgm:pt>
    <dgm:pt modelId="{B89076DE-59F9-4E26-9140-94443674698B}" type="pres">
      <dgm:prSet presAssocID="{E3ACA21D-4D08-4892-9A9E-F2622AD01F31}" presName="parTx" presStyleLbl="revTx" presStyleIdx="0" presStyleCnt="6">
        <dgm:presLayoutVars>
          <dgm:chMax val="0"/>
          <dgm:chPref val="0"/>
        </dgm:presLayoutVars>
      </dgm:prSet>
      <dgm:spPr/>
    </dgm:pt>
    <dgm:pt modelId="{3E3FB859-F0FC-4904-9D2A-509D049152BC}" type="pres">
      <dgm:prSet presAssocID="{D4FDA6F1-ED1F-4C75-95AA-EEDC7C546EDE}" presName="sibTrans" presStyleCnt="0"/>
      <dgm:spPr/>
    </dgm:pt>
    <dgm:pt modelId="{A2AABFD0-80B0-4778-B60C-24D85C2AD9D1}" type="pres">
      <dgm:prSet presAssocID="{F6368FC6-E4D2-4407-AEE7-35C5BF83CFB1}" presName="compNode" presStyleCnt="0"/>
      <dgm:spPr/>
    </dgm:pt>
    <dgm:pt modelId="{3A49D430-BAB9-4802-ABF9-9948EF915499}" type="pres">
      <dgm:prSet presAssocID="{F6368FC6-E4D2-4407-AEE7-35C5BF83CFB1}" presName="bgRect" presStyleLbl="bgShp" presStyleIdx="1" presStyleCnt="6"/>
      <dgm:spPr/>
    </dgm:pt>
    <dgm:pt modelId="{643A3718-BCFD-4D52-AC27-FE5912FEACB6}" type="pres">
      <dgm:prSet presAssocID="{F6368FC6-E4D2-4407-AEE7-35C5BF83CFB1}"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Graph with Upward Trend"/>
        </a:ext>
      </dgm:extLst>
    </dgm:pt>
    <dgm:pt modelId="{69D82B7C-D936-4CB7-AC09-C3A16FCC8403}" type="pres">
      <dgm:prSet presAssocID="{F6368FC6-E4D2-4407-AEE7-35C5BF83CFB1}" presName="spaceRect" presStyleCnt="0"/>
      <dgm:spPr/>
    </dgm:pt>
    <dgm:pt modelId="{BFD6A8BD-4EC1-4A2B-A1BA-6C576F566DB5}" type="pres">
      <dgm:prSet presAssocID="{F6368FC6-E4D2-4407-AEE7-35C5BF83CFB1}" presName="parTx" presStyleLbl="revTx" presStyleIdx="1" presStyleCnt="6">
        <dgm:presLayoutVars>
          <dgm:chMax val="0"/>
          <dgm:chPref val="0"/>
        </dgm:presLayoutVars>
      </dgm:prSet>
      <dgm:spPr/>
    </dgm:pt>
    <dgm:pt modelId="{39B1D3E7-2A37-4A62-9F37-4EC0ACB019F0}" type="pres">
      <dgm:prSet presAssocID="{C71A9367-FF56-4E89-B43D-40F2F40EE4B3}" presName="sibTrans" presStyleCnt="0"/>
      <dgm:spPr/>
    </dgm:pt>
    <dgm:pt modelId="{8A8ED86A-6822-4E02-B4DA-BF1B186E5EA6}" type="pres">
      <dgm:prSet presAssocID="{BD69150F-A988-4371-BB8B-F215D63B5554}" presName="compNode" presStyleCnt="0"/>
      <dgm:spPr/>
    </dgm:pt>
    <dgm:pt modelId="{C6154FDB-93F2-4D5D-ABD2-B73207D37B02}" type="pres">
      <dgm:prSet presAssocID="{BD69150F-A988-4371-BB8B-F215D63B5554}" presName="bgRect" presStyleLbl="bgShp" presStyleIdx="2" presStyleCnt="6"/>
      <dgm:spPr/>
    </dgm:pt>
    <dgm:pt modelId="{93093943-E9C7-4EB3-8981-4EDD6024934F}" type="pres">
      <dgm:prSet presAssocID="{BD69150F-A988-4371-BB8B-F215D63B5554}"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odium"/>
        </a:ext>
      </dgm:extLst>
    </dgm:pt>
    <dgm:pt modelId="{2098607F-880A-49FE-B321-EF466D6B04A9}" type="pres">
      <dgm:prSet presAssocID="{BD69150F-A988-4371-BB8B-F215D63B5554}" presName="spaceRect" presStyleCnt="0"/>
      <dgm:spPr/>
    </dgm:pt>
    <dgm:pt modelId="{F6E4F2F9-0122-46BA-AC46-B26BC7AB7C5C}" type="pres">
      <dgm:prSet presAssocID="{BD69150F-A988-4371-BB8B-F215D63B5554}" presName="parTx" presStyleLbl="revTx" presStyleIdx="2" presStyleCnt="6">
        <dgm:presLayoutVars>
          <dgm:chMax val="0"/>
          <dgm:chPref val="0"/>
        </dgm:presLayoutVars>
      </dgm:prSet>
      <dgm:spPr/>
    </dgm:pt>
    <dgm:pt modelId="{DE59EFBA-7F53-4EA5-AD25-D08199C7537D}" type="pres">
      <dgm:prSet presAssocID="{117358E1-0CF9-4BA4-BDCB-0432D2B69BF4}" presName="sibTrans" presStyleCnt="0"/>
      <dgm:spPr/>
    </dgm:pt>
    <dgm:pt modelId="{31491ECA-05A0-4E70-966D-9823C14398AE}" type="pres">
      <dgm:prSet presAssocID="{663DF7DD-AA8D-436C-A669-4BAB387A32BA}" presName="compNode" presStyleCnt="0"/>
      <dgm:spPr/>
    </dgm:pt>
    <dgm:pt modelId="{1E6DCE15-2457-4BED-80EF-01A669A5B889}" type="pres">
      <dgm:prSet presAssocID="{663DF7DD-AA8D-436C-A669-4BAB387A32BA}" presName="bgRect" presStyleLbl="bgShp" presStyleIdx="3" presStyleCnt="6"/>
      <dgm:spPr/>
    </dgm:pt>
    <dgm:pt modelId="{157F5DA9-8E3B-4BE5-94E9-C21A85D66B83}" type="pres">
      <dgm:prSet presAssocID="{663DF7DD-AA8D-436C-A669-4BAB387A32BA}"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itcoin"/>
        </a:ext>
      </dgm:extLst>
    </dgm:pt>
    <dgm:pt modelId="{F1F7004F-2186-4AFC-AD11-8B7F917E6687}" type="pres">
      <dgm:prSet presAssocID="{663DF7DD-AA8D-436C-A669-4BAB387A32BA}" presName="spaceRect" presStyleCnt="0"/>
      <dgm:spPr/>
    </dgm:pt>
    <dgm:pt modelId="{78106AC0-0289-4991-B12F-DC87873A55D4}" type="pres">
      <dgm:prSet presAssocID="{663DF7DD-AA8D-436C-A669-4BAB387A32BA}" presName="parTx" presStyleLbl="revTx" presStyleIdx="3" presStyleCnt="6">
        <dgm:presLayoutVars>
          <dgm:chMax val="0"/>
          <dgm:chPref val="0"/>
        </dgm:presLayoutVars>
      </dgm:prSet>
      <dgm:spPr/>
    </dgm:pt>
    <dgm:pt modelId="{FA8CF7A7-11E2-4DE1-8423-1FDE9B1DEFA3}" type="pres">
      <dgm:prSet presAssocID="{1D99BA01-F323-461F-AA2F-B622D8D3C97C}" presName="sibTrans" presStyleCnt="0"/>
      <dgm:spPr/>
    </dgm:pt>
    <dgm:pt modelId="{1DA72B88-7FAA-4048-AD21-6C330BA51BF9}" type="pres">
      <dgm:prSet presAssocID="{AF21ED6C-A64B-4818-B8A8-648AF122CFF8}" presName="compNode" presStyleCnt="0"/>
      <dgm:spPr/>
    </dgm:pt>
    <dgm:pt modelId="{AC38D702-58CF-4BDA-A381-5051379F0308}" type="pres">
      <dgm:prSet presAssocID="{AF21ED6C-A64B-4818-B8A8-648AF122CFF8}" presName="bgRect" presStyleLbl="bgShp" presStyleIdx="4" presStyleCnt="6"/>
      <dgm:spPr/>
    </dgm:pt>
    <dgm:pt modelId="{314371E3-04F3-4899-923E-54DC0CF324CF}" type="pres">
      <dgm:prSet presAssocID="{AF21ED6C-A64B-4818-B8A8-648AF122CFF8}"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ollar"/>
        </a:ext>
      </dgm:extLst>
    </dgm:pt>
    <dgm:pt modelId="{64B91827-4EF7-4997-9CB7-B59A5FA4AACF}" type="pres">
      <dgm:prSet presAssocID="{AF21ED6C-A64B-4818-B8A8-648AF122CFF8}" presName="spaceRect" presStyleCnt="0"/>
      <dgm:spPr/>
    </dgm:pt>
    <dgm:pt modelId="{AD79037B-8842-46D8-84A2-83A9DD535AFE}" type="pres">
      <dgm:prSet presAssocID="{AF21ED6C-A64B-4818-B8A8-648AF122CFF8}" presName="parTx" presStyleLbl="revTx" presStyleIdx="4" presStyleCnt="6">
        <dgm:presLayoutVars>
          <dgm:chMax val="0"/>
          <dgm:chPref val="0"/>
        </dgm:presLayoutVars>
      </dgm:prSet>
      <dgm:spPr/>
    </dgm:pt>
    <dgm:pt modelId="{CABDDBE4-E619-4D45-8C0E-FF30700855F9}" type="pres">
      <dgm:prSet presAssocID="{6F08BF30-A763-4958-AFDF-C259C4A89785}" presName="sibTrans" presStyleCnt="0"/>
      <dgm:spPr/>
    </dgm:pt>
    <dgm:pt modelId="{47482CD4-B195-484F-B114-0E6E69587291}" type="pres">
      <dgm:prSet presAssocID="{1399019D-70D7-4035-881A-75500A592726}" presName="compNode" presStyleCnt="0"/>
      <dgm:spPr/>
    </dgm:pt>
    <dgm:pt modelId="{A36B278E-36ED-4C94-BF90-4D97EF528256}" type="pres">
      <dgm:prSet presAssocID="{1399019D-70D7-4035-881A-75500A592726}" presName="bgRect" presStyleLbl="bgShp" presStyleIdx="5" presStyleCnt="6"/>
      <dgm:spPr/>
    </dgm:pt>
    <dgm:pt modelId="{131A569D-6770-4A51-B8AE-6C84E71886AA}" type="pres">
      <dgm:prSet presAssocID="{1399019D-70D7-4035-881A-75500A592726}"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Trophy"/>
        </a:ext>
      </dgm:extLst>
    </dgm:pt>
    <dgm:pt modelId="{7A3A5988-3492-47D8-A3B7-14DB0B4BA2A8}" type="pres">
      <dgm:prSet presAssocID="{1399019D-70D7-4035-881A-75500A592726}" presName="spaceRect" presStyleCnt="0"/>
      <dgm:spPr/>
    </dgm:pt>
    <dgm:pt modelId="{1484A119-DBC6-48B4-AFF4-69459BF795C7}" type="pres">
      <dgm:prSet presAssocID="{1399019D-70D7-4035-881A-75500A592726}" presName="parTx" presStyleLbl="revTx" presStyleIdx="5" presStyleCnt="6">
        <dgm:presLayoutVars>
          <dgm:chMax val="0"/>
          <dgm:chPref val="0"/>
        </dgm:presLayoutVars>
      </dgm:prSet>
      <dgm:spPr/>
    </dgm:pt>
  </dgm:ptLst>
  <dgm:cxnLst>
    <dgm:cxn modelId="{B666B803-1FCB-45A1-B205-6C7F8294ABB8}" type="presOf" srcId="{1399019D-70D7-4035-881A-75500A592726}" destId="{1484A119-DBC6-48B4-AFF4-69459BF795C7}" srcOrd="0" destOrd="0" presId="urn:microsoft.com/office/officeart/2018/2/layout/IconVerticalSolidList"/>
    <dgm:cxn modelId="{16FBA10D-6785-4CA3-8EBD-6D80281B4302}" type="presOf" srcId="{F6368FC6-E4D2-4407-AEE7-35C5BF83CFB1}" destId="{BFD6A8BD-4EC1-4A2B-A1BA-6C576F566DB5}" srcOrd="0" destOrd="0" presId="urn:microsoft.com/office/officeart/2018/2/layout/IconVerticalSolidList"/>
    <dgm:cxn modelId="{BFA6193A-30DE-4E68-BA95-9351C9C13C77}" srcId="{5F17D0E8-345F-487D-9023-3176CBC32BE3}" destId="{F6368FC6-E4D2-4407-AEE7-35C5BF83CFB1}" srcOrd="1" destOrd="0" parTransId="{8D91BDBB-9FA7-4BB7-BB95-487F19B7A407}" sibTransId="{C71A9367-FF56-4E89-B43D-40F2F40EE4B3}"/>
    <dgm:cxn modelId="{1D29A842-E914-42F5-BC8D-CFAAF4A0045E}" type="presOf" srcId="{AF21ED6C-A64B-4818-B8A8-648AF122CFF8}" destId="{AD79037B-8842-46D8-84A2-83A9DD535AFE}" srcOrd="0" destOrd="0" presId="urn:microsoft.com/office/officeart/2018/2/layout/IconVerticalSolidList"/>
    <dgm:cxn modelId="{E9DDDA42-7C55-40EF-91E4-8F41391119D0}" srcId="{5F17D0E8-345F-487D-9023-3176CBC32BE3}" destId="{BD69150F-A988-4371-BB8B-F215D63B5554}" srcOrd="2" destOrd="0" parTransId="{09F77A88-96EF-4EDB-82AE-E53278A87290}" sibTransId="{117358E1-0CF9-4BA4-BDCB-0432D2B69BF4}"/>
    <dgm:cxn modelId="{3FCD076C-DBC4-485C-BF7F-B6A0FE059C7B}" type="presOf" srcId="{663DF7DD-AA8D-436C-A669-4BAB387A32BA}" destId="{78106AC0-0289-4991-B12F-DC87873A55D4}" srcOrd="0" destOrd="0" presId="urn:microsoft.com/office/officeart/2018/2/layout/IconVerticalSolidList"/>
    <dgm:cxn modelId="{76827BA0-8C77-4F79-AA7C-BB1887115B22}" srcId="{5F17D0E8-345F-487D-9023-3176CBC32BE3}" destId="{AF21ED6C-A64B-4818-B8A8-648AF122CFF8}" srcOrd="4" destOrd="0" parTransId="{DC5EC1D4-4323-4C9F-BF78-5DCD48FCEF88}" sibTransId="{6F08BF30-A763-4958-AFDF-C259C4A89785}"/>
    <dgm:cxn modelId="{A134AFB4-42B1-4F78-B342-D36A7919A626}" srcId="{5F17D0E8-345F-487D-9023-3176CBC32BE3}" destId="{663DF7DD-AA8D-436C-A669-4BAB387A32BA}" srcOrd="3" destOrd="0" parTransId="{0776DFB5-E0F6-487F-9EAE-7E41863BE88F}" sibTransId="{1D99BA01-F323-461F-AA2F-B622D8D3C97C}"/>
    <dgm:cxn modelId="{37CE42BB-F4B4-4D22-B622-AC15CA1F41E7}" type="presOf" srcId="{5F17D0E8-345F-487D-9023-3176CBC32BE3}" destId="{EB0515B0-6992-489E-BB38-51F0188DAA41}" srcOrd="0" destOrd="0" presId="urn:microsoft.com/office/officeart/2018/2/layout/IconVerticalSolidList"/>
    <dgm:cxn modelId="{E06210C9-9890-41CC-AE71-DCBAA97866D1}" type="presOf" srcId="{BD69150F-A988-4371-BB8B-F215D63B5554}" destId="{F6E4F2F9-0122-46BA-AC46-B26BC7AB7C5C}" srcOrd="0" destOrd="0" presId="urn:microsoft.com/office/officeart/2018/2/layout/IconVerticalSolidList"/>
    <dgm:cxn modelId="{A44EBFD5-7F32-4934-B0AA-2FE2435A8B04}" srcId="{5F17D0E8-345F-487D-9023-3176CBC32BE3}" destId="{E3ACA21D-4D08-4892-9A9E-F2622AD01F31}" srcOrd="0" destOrd="0" parTransId="{402498CB-C5F2-4CDF-B581-3F43DB47EA8E}" sibTransId="{D4FDA6F1-ED1F-4C75-95AA-EEDC7C546EDE}"/>
    <dgm:cxn modelId="{81D007E8-7EF2-40F3-8B23-83CA8EB2A5AB}" type="presOf" srcId="{E3ACA21D-4D08-4892-9A9E-F2622AD01F31}" destId="{B89076DE-59F9-4E26-9140-94443674698B}" srcOrd="0" destOrd="0" presId="urn:microsoft.com/office/officeart/2018/2/layout/IconVerticalSolidList"/>
    <dgm:cxn modelId="{D49EC5FC-DB44-4338-8C0F-7A59E2587348}" srcId="{5F17D0E8-345F-487D-9023-3176CBC32BE3}" destId="{1399019D-70D7-4035-881A-75500A592726}" srcOrd="5" destOrd="0" parTransId="{32CB53B9-FE0D-421C-B31E-6231FB39FBD7}" sibTransId="{9121E400-2232-425F-B5D0-3FD574D31573}"/>
    <dgm:cxn modelId="{C6021DA9-0A45-4FF4-B020-A80AC79AF3FF}" type="presParOf" srcId="{EB0515B0-6992-489E-BB38-51F0188DAA41}" destId="{DA247CFE-3AAF-4A53-84F7-BFF09E82648B}" srcOrd="0" destOrd="0" presId="urn:microsoft.com/office/officeart/2018/2/layout/IconVerticalSolidList"/>
    <dgm:cxn modelId="{857768C6-9AFC-422E-B037-42E6DDDFA3A0}" type="presParOf" srcId="{DA247CFE-3AAF-4A53-84F7-BFF09E82648B}" destId="{0D7C5BBC-CDCD-4C62-880A-74C1E8C1849B}" srcOrd="0" destOrd="0" presId="urn:microsoft.com/office/officeart/2018/2/layout/IconVerticalSolidList"/>
    <dgm:cxn modelId="{63837C5F-4B3C-4C39-9D75-1F6BFDF9080F}" type="presParOf" srcId="{DA247CFE-3AAF-4A53-84F7-BFF09E82648B}" destId="{0051DB2F-5386-4C35-8D1B-A697B36F1151}" srcOrd="1" destOrd="0" presId="urn:microsoft.com/office/officeart/2018/2/layout/IconVerticalSolidList"/>
    <dgm:cxn modelId="{CE2345AC-9BB6-41BB-8978-28CDC48212E4}" type="presParOf" srcId="{DA247CFE-3AAF-4A53-84F7-BFF09E82648B}" destId="{E8B083CF-FDB5-4505-BC36-C63950460112}" srcOrd="2" destOrd="0" presId="urn:microsoft.com/office/officeart/2018/2/layout/IconVerticalSolidList"/>
    <dgm:cxn modelId="{DEE5D10D-3B16-42CE-8358-3C5D624F4BD5}" type="presParOf" srcId="{DA247CFE-3AAF-4A53-84F7-BFF09E82648B}" destId="{B89076DE-59F9-4E26-9140-94443674698B}" srcOrd="3" destOrd="0" presId="urn:microsoft.com/office/officeart/2018/2/layout/IconVerticalSolidList"/>
    <dgm:cxn modelId="{170091CE-F737-47D8-9F71-CA70D2EDE150}" type="presParOf" srcId="{EB0515B0-6992-489E-BB38-51F0188DAA41}" destId="{3E3FB859-F0FC-4904-9D2A-509D049152BC}" srcOrd="1" destOrd="0" presId="urn:microsoft.com/office/officeart/2018/2/layout/IconVerticalSolidList"/>
    <dgm:cxn modelId="{D7B6312F-A748-492B-B830-41E4E045B9CB}" type="presParOf" srcId="{EB0515B0-6992-489E-BB38-51F0188DAA41}" destId="{A2AABFD0-80B0-4778-B60C-24D85C2AD9D1}" srcOrd="2" destOrd="0" presId="urn:microsoft.com/office/officeart/2018/2/layout/IconVerticalSolidList"/>
    <dgm:cxn modelId="{7ABE13B1-A883-428E-8300-D343EBCCBFEE}" type="presParOf" srcId="{A2AABFD0-80B0-4778-B60C-24D85C2AD9D1}" destId="{3A49D430-BAB9-4802-ABF9-9948EF915499}" srcOrd="0" destOrd="0" presId="urn:microsoft.com/office/officeart/2018/2/layout/IconVerticalSolidList"/>
    <dgm:cxn modelId="{DF456FDA-3A80-44CD-876C-878CA5CF4E64}" type="presParOf" srcId="{A2AABFD0-80B0-4778-B60C-24D85C2AD9D1}" destId="{643A3718-BCFD-4D52-AC27-FE5912FEACB6}" srcOrd="1" destOrd="0" presId="urn:microsoft.com/office/officeart/2018/2/layout/IconVerticalSolidList"/>
    <dgm:cxn modelId="{CE7D4BC2-B72C-48C3-8F54-A689DB8E90BC}" type="presParOf" srcId="{A2AABFD0-80B0-4778-B60C-24D85C2AD9D1}" destId="{69D82B7C-D936-4CB7-AC09-C3A16FCC8403}" srcOrd="2" destOrd="0" presId="urn:microsoft.com/office/officeart/2018/2/layout/IconVerticalSolidList"/>
    <dgm:cxn modelId="{1932517D-5237-4782-B459-7E35B7FB029D}" type="presParOf" srcId="{A2AABFD0-80B0-4778-B60C-24D85C2AD9D1}" destId="{BFD6A8BD-4EC1-4A2B-A1BA-6C576F566DB5}" srcOrd="3" destOrd="0" presId="urn:microsoft.com/office/officeart/2018/2/layout/IconVerticalSolidList"/>
    <dgm:cxn modelId="{741FB4C4-82AC-43E7-9E1C-36B5FC5F2EDF}" type="presParOf" srcId="{EB0515B0-6992-489E-BB38-51F0188DAA41}" destId="{39B1D3E7-2A37-4A62-9F37-4EC0ACB019F0}" srcOrd="3" destOrd="0" presId="urn:microsoft.com/office/officeart/2018/2/layout/IconVerticalSolidList"/>
    <dgm:cxn modelId="{6E3B2A1B-D004-46C6-9428-F9D05266EEB0}" type="presParOf" srcId="{EB0515B0-6992-489E-BB38-51F0188DAA41}" destId="{8A8ED86A-6822-4E02-B4DA-BF1B186E5EA6}" srcOrd="4" destOrd="0" presId="urn:microsoft.com/office/officeart/2018/2/layout/IconVerticalSolidList"/>
    <dgm:cxn modelId="{5E41D6B3-EEAA-40C4-B974-45B07B0E0B88}" type="presParOf" srcId="{8A8ED86A-6822-4E02-B4DA-BF1B186E5EA6}" destId="{C6154FDB-93F2-4D5D-ABD2-B73207D37B02}" srcOrd="0" destOrd="0" presId="urn:microsoft.com/office/officeart/2018/2/layout/IconVerticalSolidList"/>
    <dgm:cxn modelId="{87456FB2-803E-47C3-B7CA-C02C4FC695DC}" type="presParOf" srcId="{8A8ED86A-6822-4E02-B4DA-BF1B186E5EA6}" destId="{93093943-E9C7-4EB3-8981-4EDD6024934F}" srcOrd="1" destOrd="0" presId="urn:microsoft.com/office/officeart/2018/2/layout/IconVerticalSolidList"/>
    <dgm:cxn modelId="{50EF5360-B69D-4C88-95B9-6DB368A8C0DA}" type="presParOf" srcId="{8A8ED86A-6822-4E02-B4DA-BF1B186E5EA6}" destId="{2098607F-880A-49FE-B321-EF466D6B04A9}" srcOrd="2" destOrd="0" presId="urn:microsoft.com/office/officeart/2018/2/layout/IconVerticalSolidList"/>
    <dgm:cxn modelId="{5BEAA5B5-AF5D-4677-B60A-814B3925E1FE}" type="presParOf" srcId="{8A8ED86A-6822-4E02-B4DA-BF1B186E5EA6}" destId="{F6E4F2F9-0122-46BA-AC46-B26BC7AB7C5C}" srcOrd="3" destOrd="0" presId="urn:microsoft.com/office/officeart/2018/2/layout/IconVerticalSolidList"/>
    <dgm:cxn modelId="{515F689D-3255-4E8D-BC80-49D55A29086F}" type="presParOf" srcId="{EB0515B0-6992-489E-BB38-51F0188DAA41}" destId="{DE59EFBA-7F53-4EA5-AD25-D08199C7537D}" srcOrd="5" destOrd="0" presId="urn:microsoft.com/office/officeart/2018/2/layout/IconVerticalSolidList"/>
    <dgm:cxn modelId="{A20448E0-B5CF-4418-8C0E-F58FCBC68143}" type="presParOf" srcId="{EB0515B0-6992-489E-BB38-51F0188DAA41}" destId="{31491ECA-05A0-4E70-966D-9823C14398AE}" srcOrd="6" destOrd="0" presId="urn:microsoft.com/office/officeart/2018/2/layout/IconVerticalSolidList"/>
    <dgm:cxn modelId="{4E4CE4BB-8FA7-4709-BBA3-FD9614917708}" type="presParOf" srcId="{31491ECA-05A0-4E70-966D-9823C14398AE}" destId="{1E6DCE15-2457-4BED-80EF-01A669A5B889}" srcOrd="0" destOrd="0" presId="urn:microsoft.com/office/officeart/2018/2/layout/IconVerticalSolidList"/>
    <dgm:cxn modelId="{8D60E565-1BCB-432F-BED4-592DF8A343BB}" type="presParOf" srcId="{31491ECA-05A0-4E70-966D-9823C14398AE}" destId="{157F5DA9-8E3B-4BE5-94E9-C21A85D66B83}" srcOrd="1" destOrd="0" presId="urn:microsoft.com/office/officeart/2018/2/layout/IconVerticalSolidList"/>
    <dgm:cxn modelId="{DE7C0336-1984-406B-8ECD-B37FB5B40814}" type="presParOf" srcId="{31491ECA-05A0-4E70-966D-9823C14398AE}" destId="{F1F7004F-2186-4AFC-AD11-8B7F917E6687}" srcOrd="2" destOrd="0" presId="urn:microsoft.com/office/officeart/2018/2/layout/IconVerticalSolidList"/>
    <dgm:cxn modelId="{28789766-E60C-40A9-B41A-8283BF64239E}" type="presParOf" srcId="{31491ECA-05A0-4E70-966D-9823C14398AE}" destId="{78106AC0-0289-4991-B12F-DC87873A55D4}" srcOrd="3" destOrd="0" presId="urn:microsoft.com/office/officeart/2018/2/layout/IconVerticalSolidList"/>
    <dgm:cxn modelId="{0BB442F5-9F0A-48C6-908F-D3BAD2F687D5}" type="presParOf" srcId="{EB0515B0-6992-489E-BB38-51F0188DAA41}" destId="{FA8CF7A7-11E2-4DE1-8423-1FDE9B1DEFA3}" srcOrd="7" destOrd="0" presId="urn:microsoft.com/office/officeart/2018/2/layout/IconVerticalSolidList"/>
    <dgm:cxn modelId="{8F9E14F7-E8CA-4E32-862D-D3929E221FDA}" type="presParOf" srcId="{EB0515B0-6992-489E-BB38-51F0188DAA41}" destId="{1DA72B88-7FAA-4048-AD21-6C330BA51BF9}" srcOrd="8" destOrd="0" presId="urn:microsoft.com/office/officeart/2018/2/layout/IconVerticalSolidList"/>
    <dgm:cxn modelId="{1B47A212-7429-453B-94E1-0DA2E60D2EDF}" type="presParOf" srcId="{1DA72B88-7FAA-4048-AD21-6C330BA51BF9}" destId="{AC38D702-58CF-4BDA-A381-5051379F0308}" srcOrd="0" destOrd="0" presId="urn:microsoft.com/office/officeart/2018/2/layout/IconVerticalSolidList"/>
    <dgm:cxn modelId="{8AD01A55-14F4-4A8D-8BBC-624FF9B5F3F9}" type="presParOf" srcId="{1DA72B88-7FAA-4048-AD21-6C330BA51BF9}" destId="{314371E3-04F3-4899-923E-54DC0CF324CF}" srcOrd="1" destOrd="0" presId="urn:microsoft.com/office/officeart/2018/2/layout/IconVerticalSolidList"/>
    <dgm:cxn modelId="{9F332DCA-CEB9-49A5-A77D-EB62DE30FE34}" type="presParOf" srcId="{1DA72B88-7FAA-4048-AD21-6C330BA51BF9}" destId="{64B91827-4EF7-4997-9CB7-B59A5FA4AACF}" srcOrd="2" destOrd="0" presId="urn:microsoft.com/office/officeart/2018/2/layout/IconVerticalSolidList"/>
    <dgm:cxn modelId="{8C2951D8-4FAC-4976-A9C8-A7B639B7B465}" type="presParOf" srcId="{1DA72B88-7FAA-4048-AD21-6C330BA51BF9}" destId="{AD79037B-8842-46D8-84A2-83A9DD535AFE}" srcOrd="3" destOrd="0" presId="urn:microsoft.com/office/officeart/2018/2/layout/IconVerticalSolidList"/>
    <dgm:cxn modelId="{8F23E0BC-D1E0-4130-A302-404D3A8CAF74}" type="presParOf" srcId="{EB0515B0-6992-489E-BB38-51F0188DAA41}" destId="{CABDDBE4-E619-4D45-8C0E-FF30700855F9}" srcOrd="9" destOrd="0" presId="urn:microsoft.com/office/officeart/2018/2/layout/IconVerticalSolidList"/>
    <dgm:cxn modelId="{9E362F76-D4FE-4D76-9C26-373FA1F2D36E}" type="presParOf" srcId="{EB0515B0-6992-489E-BB38-51F0188DAA41}" destId="{47482CD4-B195-484F-B114-0E6E69587291}" srcOrd="10" destOrd="0" presId="urn:microsoft.com/office/officeart/2018/2/layout/IconVerticalSolidList"/>
    <dgm:cxn modelId="{E277C3D4-0BBF-47E5-898F-0A0F10F81ACD}" type="presParOf" srcId="{47482CD4-B195-484F-B114-0E6E69587291}" destId="{A36B278E-36ED-4C94-BF90-4D97EF528256}" srcOrd="0" destOrd="0" presId="urn:microsoft.com/office/officeart/2018/2/layout/IconVerticalSolidList"/>
    <dgm:cxn modelId="{1CA1D1C2-AEE2-445D-B08B-E5289AAFA016}" type="presParOf" srcId="{47482CD4-B195-484F-B114-0E6E69587291}" destId="{131A569D-6770-4A51-B8AE-6C84E71886AA}" srcOrd="1" destOrd="0" presId="urn:microsoft.com/office/officeart/2018/2/layout/IconVerticalSolidList"/>
    <dgm:cxn modelId="{376CBF6D-03F7-4D18-AE64-A7BDA5FDE3C7}" type="presParOf" srcId="{47482CD4-B195-484F-B114-0E6E69587291}" destId="{7A3A5988-3492-47D8-A3B7-14DB0B4BA2A8}" srcOrd="2" destOrd="0" presId="urn:microsoft.com/office/officeart/2018/2/layout/IconVerticalSolidList"/>
    <dgm:cxn modelId="{DA722A5B-488F-4AD5-806A-3AC5C709FDF6}" type="presParOf" srcId="{47482CD4-B195-484F-B114-0E6E69587291}" destId="{1484A119-DBC6-48B4-AFF4-69459BF795C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941ACE6-8114-4F01-94C1-32A5368F1F9F}" type="doc">
      <dgm:prSet loTypeId="urn:microsoft.com/office/officeart/2005/8/layout/default" loCatId="list" qsTypeId="urn:microsoft.com/office/officeart/2005/8/quickstyle/simple2" qsCatId="simple" csTypeId="urn:microsoft.com/office/officeart/2005/8/colors/colorful1" csCatId="colorful"/>
      <dgm:spPr/>
      <dgm:t>
        <a:bodyPr/>
        <a:lstStyle/>
        <a:p>
          <a:endParaRPr lang="en-US"/>
        </a:p>
      </dgm:t>
    </dgm:pt>
    <dgm:pt modelId="{C2328EB3-39C3-4C9A-ADA6-2091B862DEBC}">
      <dgm:prSet/>
      <dgm:spPr/>
      <dgm:t>
        <a:bodyPr/>
        <a:lstStyle/>
        <a:p>
          <a:r>
            <a:rPr lang="es-ES"/>
            <a:t>Supongamos que 4 personas participan en una subasta oral para comprar un gran tarro lleno de monedas de 1 centavo.</a:t>
          </a:r>
          <a:endParaRPr lang="en-US"/>
        </a:p>
      </dgm:t>
    </dgm:pt>
    <dgm:pt modelId="{EAD7462C-651B-4A93-98AC-0DB298E29E53}" type="parTrans" cxnId="{36103A3A-4231-4273-A581-B3BEEDDB11D7}">
      <dgm:prSet/>
      <dgm:spPr/>
      <dgm:t>
        <a:bodyPr/>
        <a:lstStyle/>
        <a:p>
          <a:endParaRPr lang="en-US"/>
        </a:p>
      </dgm:t>
    </dgm:pt>
    <dgm:pt modelId="{10F12E61-AFAF-4BD5-B474-41948CE128D7}" type="sibTrans" cxnId="{36103A3A-4231-4273-A581-B3BEEDDB11D7}">
      <dgm:prSet/>
      <dgm:spPr/>
      <dgm:t>
        <a:bodyPr/>
        <a:lstStyle/>
        <a:p>
          <a:endParaRPr lang="en-US"/>
        </a:p>
      </dgm:t>
    </dgm:pt>
    <dgm:pt modelId="{3A3E58E3-C0BD-4C9B-9F3D-9445BB832F0C}">
      <dgm:prSet/>
      <dgm:spPr/>
      <dgm:t>
        <a:bodyPr/>
        <a:lstStyle/>
        <a:p>
          <a:r>
            <a:rPr lang="es-ES"/>
            <a:t>Cada postor puede examinar el tarro pero no puede abrirlo y contar las monedas. </a:t>
          </a:r>
          <a:endParaRPr lang="en-US"/>
        </a:p>
      </dgm:t>
    </dgm:pt>
    <dgm:pt modelId="{06A9052E-A3EA-4C55-9901-696317B5528D}" type="parTrans" cxnId="{E91DF592-CD55-439B-B2A9-052965CFF0F2}">
      <dgm:prSet/>
      <dgm:spPr/>
      <dgm:t>
        <a:bodyPr/>
        <a:lstStyle/>
        <a:p>
          <a:endParaRPr lang="en-US"/>
        </a:p>
      </dgm:t>
    </dgm:pt>
    <dgm:pt modelId="{5D44A69B-9967-4D70-B684-5F5BAD226886}" type="sibTrans" cxnId="{E91DF592-CD55-439B-B2A9-052965CFF0F2}">
      <dgm:prSet/>
      <dgm:spPr/>
      <dgm:t>
        <a:bodyPr/>
        <a:lstStyle/>
        <a:p>
          <a:endParaRPr lang="en-US"/>
        </a:p>
      </dgm:t>
    </dgm:pt>
    <dgm:pt modelId="{EE9E804D-28DB-4205-AA90-0CFF7FDDD087}">
      <dgm:prSet/>
      <dgm:spPr/>
      <dgm:t>
        <a:bodyPr/>
        <a:lstStyle/>
        <a:p>
          <a:r>
            <a:rPr lang="es-ES"/>
            <a:t>Es posible que usted tenga la tentación de pujar hasta su propia estimación del número de monedas que hay en el tarro, pero no más. </a:t>
          </a:r>
          <a:endParaRPr lang="en-US"/>
        </a:p>
      </dgm:t>
    </dgm:pt>
    <dgm:pt modelId="{7FA02643-7806-4C93-AB91-BB6B5F32BFF6}" type="parTrans" cxnId="{FD865666-39D4-41C7-8520-1EA19213B509}">
      <dgm:prSet/>
      <dgm:spPr/>
      <dgm:t>
        <a:bodyPr/>
        <a:lstStyle/>
        <a:p>
          <a:endParaRPr lang="en-US"/>
        </a:p>
      </dgm:t>
    </dgm:pt>
    <dgm:pt modelId="{A9354632-396E-4135-9B5D-A4CEB234722F}" type="sibTrans" cxnId="{FD865666-39D4-41C7-8520-1EA19213B509}">
      <dgm:prSet/>
      <dgm:spPr/>
      <dgm:t>
        <a:bodyPr/>
        <a:lstStyle/>
        <a:p>
          <a:endParaRPr lang="en-US"/>
        </a:p>
      </dgm:t>
    </dgm:pt>
    <dgm:pt modelId="{8768B28C-CFD3-4AD4-B5E8-5AC8C63C873D}">
      <dgm:prSet/>
      <dgm:spPr/>
      <dgm:t>
        <a:bodyPr/>
        <a:lstStyle/>
        <a:p>
          <a:r>
            <a:rPr lang="es-ES"/>
            <a:t>Todos han estimado por separado el número y esas estimaciones están sujetas a error: unas serán demasiado altas y otras demasiado bajas. </a:t>
          </a:r>
          <a:endParaRPr lang="en-US"/>
        </a:p>
      </dgm:t>
    </dgm:pt>
    <dgm:pt modelId="{5C4A9B08-741D-44BD-93DC-D29412346C8A}" type="parTrans" cxnId="{92F570C1-95B2-4815-8C9A-D0BDCDBEAF80}">
      <dgm:prSet/>
      <dgm:spPr/>
      <dgm:t>
        <a:bodyPr/>
        <a:lstStyle/>
        <a:p>
          <a:endParaRPr lang="en-US"/>
        </a:p>
      </dgm:t>
    </dgm:pt>
    <dgm:pt modelId="{DD39D00E-A25F-4F47-8493-0F475E1F03B5}" type="sibTrans" cxnId="{92F570C1-95B2-4815-8C9A-D0BDCDBEAF80}">
      <dgm:prSet/>
      <dgm:spPr/>
      <dgm:t>
        <a:bodyPr/>
        <a:lstStyle/>
        <a:p>
          <a:endParaRPr lang="en-US"/>
        </a:p>
      </dgm:t>
    </dgm:pt>
    <dgm:pt modelId="{D89E818C-3858-4AD8-B4C9-F6AEDE261DAD}">
      <dgm:prSet/>
      <dgm:spPr/>
      <dgm:t>
        <a:bodyPr/>
        <a:lstStyle/>
        <a:p>
          <a:r>
            <a:rPr lang="es-ES"/>
            <a:t>¿Qué postor ganará? Si cada uno puja hasta su propia estimación, es probable que el postor que gane sea la persona que haya cometido el mayor error, que haya sobreestimado más el número de monedas.</a:t>
          </a:r>
          <a:endParaRPr lang="en-US"/>
        </a:p>
      </dgm:t>
    </dgm:pt>
    <dgm:pt modelId="{1D7A09A9-E6D7-4906-901F-DC0693DCFA44}" type="parTrans" cxnId="{53D1B5CE-718D-4D07-A465-3193C16CB1E5}">
      <dgm:prSet/>
      <dgm:spPr/>
      <dgm:t>
        <a:bodyPr/>
        <a:lstStyle/>
        <a:p>
          <a:endParaRPr lang="en-US"/>
        </a:p>
      </dgm:t>
    </dgm:pt>
    <dgm:pt modelId="{A860935E-C15A-4829-A495-B42BFA775A88}" type="sibTrans" cxnId="{53D1B5CE-718D-4D07-A465-3193C16CB1E5}">
      <dgm:prSet/>
      <dgm:spPr/>
      <dgm:t>
        <a:bodyPr/>
        <a:lstStyle/>
        <a:p>
          <a:endParaRPr lang="en-US"/>
        </a:p>
      </dgm:t>
    </dgm:pt>
    <dgm:pt modelId="{8245AE04-917E-45B7-9B3F-B4D38F3CEDA1}" type="pres">
      <dgm:prSet presAssocID="{A941ACE6-8114-4F01-94C1-32A5368F1F9F}" presName="diagram" presStyleCnt="0">
        <dgm:presLayoutVars>
          <dgm:dir/>
          <dgm:resizeHandles val="exact"/>
        </dgm:presLayoutVars>
      </dgm:prSet>
      <dgm:spPr/>
    </dgm:pt>
    <dgm:pt modelId="{021A5508-6959-4C71-8049-C2CA54C18DAC}" type="pres">
      <dgm:prSet presAssocID="{C2328EB3-39C3-4C9A-ADA6-2091B862DEBC}" presName="node" presStyleLbl="node1" presStyleIdx="0" presStyleCnt="5">
        <dgm:presLayoutVars>
          <dgm:bulletEnabled val="1"/>
        </dgm:presLayoutVars>
      </dgm:prSet>
      <dgm:spPr/>
    </dgm:pt>
    <dgm:pt modelId="{2121F27D-EDA8-4417-8F72-98021F28E31A}" type="pres">
      <dgm:prSet presAssocID="{10F12E61-AFAF-4BD5-B474-41948CE128D7}" presName="sibTrans" presStyleCnt="0"/>
      <dgm:spPr/>
    </dgm:pt>
    <dgm:pt modelId="{CE946BCE-F19B-4DD8-AD66-16D97FA25CC6}" type="pres">
      <dgm:prSet presAssocID="{3A3E58E3-C0BD-4C9B-9F3D-9445BB832F0C}" presName="node" presStyleLbl="node1" presStyleIdx="1" presStyleCnt="5">
        <dgm:presLayoutVars>
          <dgm:bulletEnabled val="1"/>
        </dgm:presLayoutVars>
      </dgm:prSet>
      <dgm:spPr/>
    </dgm:pt>
    <dgm:pt modelId="{CA91C1BD-81F8-49F4-A0CE-A86288F6132D}" type="pres">
      <dgm:prSet presAssocID="{5D44A69B-9967-4D70-B684-5F5BAD226886}" presName="sibTrans" presStyleCnt="0"/>
      <dgm:spPr/>
    </dgm:pt>
    <dgm:pt modelId="{02193CB5-086A-44CF-995A-16167D81685C}" type="pres">
      <dgm:prSet presAssocID="{EE9E804D-28DB-4205-AA90-0CFF7FDDD087}" presName="node" presStyleLbl="node1" presStyleIdx="2" presStyleCnt="5">
        <dgm:presLayoutVars>
          <dgm:bulletEnabled val="1"/>
        </dgm:presLayoutVars>
      </dgm:prSet>
      <dgm:spPr/>
    </dgm:pt>
    <dgm:pt modelId="{7D772B1B-DDD2-4879-906E-CE48C1626729}" type="pres">
      <dgm:prSet presAssocID="{A9354632-396E-4135-9B5D-A4CEB234722F}" presName="sibTrans" presStyleCnt="0"/>
      <dgm:spPr/>
    </dgm:pt>
    <dgm:pt modelId="{C09A7A2C-62D3-489E-BA17-CF311346F2BA}" type="pres">
      <dgm:prSet presAssocID="{8768B28C-CFD3-4AD4-B5E8-5AC8C63C873D}" presName="node" presStyleLbl="node1" presStyleIdx="3" presStyleCnt="5">
        <dgm:presLayoutVars>
          <dgm:bulletEnabled val="1"/>
        </dgm:presLayoutVars>
      </dgm:prSet>
      <dgm:spPr/>
    </dgm:pt>
    <dgm:pt modelId="{5DC17A46-D818-471A-96CB-8DE4D43A2B32}" type="pres">
      <dgm:prSet presAssocID="{DD39D00E-A25F-4F47-8493-0F475E1F03B5}" presName="sibTrans" presStyleCnt="0"/>
      <dgm:spPr/>
    </dgm:pt>
    <dgm:pt modelId="{D4A45C2A-3D32-400A-8296-DBD04413EAFB}" type="pres">
      <dgm:prSet presAssocID="{D89E818C-3858-4AD8-B4C9-F6AEDE261DAD}" presName="node" presStyleLbl="node1" presStyleIdx="4" presStyleCnt="5">
        <dgm:presLayoutVars>
          <dgm:bulletEnabled val="1"/>
        </dgm:presLayoutVars>
      </dgm:prSet>
      <dgm:spPr/>
    </dgm:pt>
  </dgm:ptLst>
  <dgm:cxnLst>
    <dgm:cxn modelId="{10EA092D-A5D2-42AE-960D-E2082D8C95D5}" type="presOf" srcId="{D89E818C-3858-4AD8-B4C9-F6AEDE261DAD}" destId="{D4A45C2A-3D32-400A-8296-DBD04413EAFB}" srcOrd="0" destOrd="0" presId="urn:microsoft.com/office/officeart/2005/8/layout/default"/>
    <dgm:cxn modelId="{36103A3A-4231-4273-A581-B3BEEDDB11D7}" srcId="{A941ACE6-8114-4F01-94C1-32A5368F1F9F}" destId="{C2328EB3-39C3-4C9A-ADA6-2091B862DEBC}" srcOrd="0" destOrd="0" parTransId="{EAD7462C-651B-4A93-98AC-0DB298E29E53}" sibTransId="{10F12E61-AFAF-4BD5-B474-41948CE128D7}"/>
    <dgm:cxn modelId="{FD865666-39D4-41C7-8520-1EA19213B509}" srcId="{A941ACE6-8114-4F01-94C1-32A5368F1F9F}" destId="{EE9E804D-28DB-4205-AA90-0CFF7FDDD087}" srcOrd="2" destOrd="0" parTransId="{7FA02643-7806-4C93-AB91-BB6B5F32BFF6}" sibTransId="{A9354632-396E-4135-9B5D-A4CEB234722F}"/>
    <dgm:cxn modelId="{48434E71-A762-4E9D-97E5-FFB133E3573B}" type="presOf" srcId="{C2328EB3-39C3-4C9A-ADA6-2091B862DEBC}" destId="{021A5508-6959-4C71-8049-C2CA54C18DAC}" srcOrd="0" destOrd="0" presId="urn:microsoft.com/office/officeart/2005/8/layout/default"/>
    <dgm:cxn modelId="{E91DF592-CD55-439B-B2A9-052965CFF0F2}" srcId="{A941ACE6-8114-4F01-94C1-32A5368F1F9F}" destId="{3A3E58E3-C0BD-4C9B-9F3D-9445BB832F0C}" srcOrd="1" destOrd="0" parTransId="{06A9052E-A3EA-4C55-9901-696317B5528D}" sibTransId="{5D44A69B-9967-4D70-B684-5F5BAD226886}"/>
    <dgm:cxn modelId="{39E522C1-030D-420F-AD7A-D942F9C78646}" type="presOf" srcId="{3A3E58E3-C0BD-4C9B-9F3D-9445BB832F0C}" destId="{CE946BCE-F19B-4DD8-AD66-16D97FA25CC6}" srcOrd="0" destOrd="0" presId="urn:microsoft.com/office/officeart/2005/8/layout/default"/>
    <dgm:cxn modelId="{92F570C1-95B2-4815-8C9A-D0BDCDBEAF80}" srcId="{A941ACE6-8114-4F01-94C1-32A5368F1F9F}" destId="{8768B28C-CFD3-4AD4-B5E8-5AC8C63C873D}" srcOrd="3" destOrd="0" parTransId="{5C4A9B08-741D-44BD-93DC-D29412346C8A}" sibTransId="{DD39D00E-A25F-4F47-8493-0F475E1F03B5}"/>
    <dgm:cxn modelId="{53D1B5CE-718D-4D07-A465-3193C16CB1E5}" srcId="{A941ACE6-8114-4F01-94C1-32A5368F1F9F}" destId="{D89E818C-3858-4AD8-B4C9-F6AEDE261DAD}" srcOrd="4" destOrd="0" parTransId="{1D7A09A9-E6D7-4906-901F-DC0693DCFA44}" sibTransId="{A860935E-C15A-4829-A495-B42BFA775A88}"/>
    <dgm:cxn modelId="{4D6457D3-D645-497D-9676-5B633B6717CB}" type="presOf" srcId="{A941ACE6-8114-4F01-94C1-32A5368F1F9F}" destId="{8245AE04-917E-45B7-9B3F-B4D38F3CEDA1}" srcOrd="0" destOrd="0" presId="urn:microsoft.com/office/officeart/2005/8/layout/default"/>
    <dgm:cxn modelId="{77D22BF7-D4EE-406C-9C3C-2DEE270637C0}" type="presOf" srcId="{EE9E804D-28DB-4205-AA90-0CFF7FDDD087}" destId="{02193CB5-086A-44CF-995A-16167D81685C}" srcOrd="0" destOrd="0" presId="urn:microsoft.com/office/officeart/2005/8/layout/default"/>
    <dgm:cxn modelId="{A733E3FF-C533-44AC-8317-6774EB673F79}" type="presOf" srcId="{8768B28C-CFD3-4AD4-B5E8-5AC8C63C873D}" destId="{C09A7A2C-62D3-489E-BA17-CF311346F2BA}" srcOrd="0" destOrd="0" presId="urn:microsoft.com/office/officeart/2005/8/layout/default"/>
    <dgm:cxn modelId="{956EB1B8-C560-4524-9521-759CC70F6493}" type="presParOf" srcId="{8245AE04-917E-45B7-9B3F-B4D38F3CEDA1}" destId="{021A5508-6959-4C71-8049-C2CA54C18DAC}" srcOrd="0" destOrd="0" presId="urn:microsoft.com/office/officeart/2005/8/layout/default"/>
    <dgm:cxn modelId="{80500A1D-721D-47BB-9D58-DD4AAC2AEADD}" type="presParOf" srcId="{8245AE04-917E-45B7-9B3F-B4D38F3CEDA1}" destId="{2121F27D-EDA8-4417-8F72-98021F28E31A}" srcOrd="1" destOrd="0" presId="urn:microsoft.com/office/officeart/2005/8/layout/default"/>
    <dgm:cxn modelId="{A44D402D-2E80-45D3-B67B-F5547FAAE538}" type="presParOf" srcId="{8245AE04-917E-45B7-9B3F-B4D38F3CEDA1}" destId="{CE946BCE-F19B-4DD8-AD66-16D97FA25CC6}" srcOrd="2" destOrd="0" presId="urn:microsoft.com/office/officeart/2005/8/layout/default"/>
    <dgm:cxn modelId="{4DB69BFB-4ED7-46A9-97D1-BD64B0869946}" type="presParOf" srcId="{8245AE04-917E-45B7-9B3F-B4D38F3CEDA1}" destId="{CA91C1BD-81F8-49F4-A0CE-A86288F6132D}" srcOrd="3" destOrd="0" presId="urn:microsoft.com/office/officeart/2005/8/layout/default"/>
    <dgm:cxn modelId="{F903E0A3-2827-4E00-ADED-D7CCADEDA961}" type="presParOf" srcId="{8245AE04-917E-45B7-9B3F-B4D38F3CEDA1}" destId="{02193CB5-086A-44CF-995A-16167D81685C}" srcOrd="4" destOrd="0" presId="urn:microsoft.com/office/officeart/2005/8/layout/default"/>
    <dgm:cxn modelId="{D0766BBE-B88F-4606-AB39-FAAD12C648CD}" type="presParOf" srcId="{8245AE04-917E-45B7-9B3F-B4D38F3CEDA1}" destId="{7D772B1B-DDD2-4879-906E-CE48C1626729}" srcOrd="5" destOrd="0" presId="urn:microsoft.com/office/officeart/2005/8/layout/default"/>
    <dgm:cxn modelId="{A62C8370-AD9A-44D0-A89F-4179535FAAF0}" type="presParOf" srcId="{8245AE04-917E-45B7-9B3F-B4D38F3CEDA1}" destId="{C09A7A2C-62D3-489E-BA17-CF311346F2BA}" srcOrd="6" destOrd="0" presId="urn:microsoft.com/office/officeart/2005/8/layout/default"/>
    <dgm:cxn modelId="{0C6C32C7-D9A5-4BAD-8B13-36A06014FA7A}" type="presParOf" srcId="{8245AE04-917E-45B7-9B3F-B4D38F3CEDA1}" destId="{5DC17A46-D818-471A-96CB-8DE4D43A2B32}" srcOrd="7" destOrd="0" presId="urn:microsoft.com/office/officeart/2005/8/layout/default"/>
    <dgm:cxn modelId="{1A703FC2-35DA-45DC-9FC6-14923751D8ED}" type="presParOf" srcId="{8245AE04-917E-45B7-9B3F-B4D38F3CEDA1}" destId="{D4A45C2A-3D32-400A-8296-DBD04413EAFB}"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2213749-E0FB-45EF-AD76-FEE1C669FF0E}"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38D518A9-ED8C-49B1-ACA3-2CA2891A5A5E}">
      <dgm:prSet custT="1"/>
      <dgm:spPr/>
      <dgm:t>
        <a:bodyPr/>
        <a:lstStyle/>
        <a:p>
          <a:pPr>
            <a:defRPr cap="all"/>
          </a:pPr>
          <a:r>
            <a:rPr lang="es-CO" sz="1800" dirty="0"/>
            <a:t>Tienden a forzar a los ofertantes a ofrecer un poco mas y esto aumenta las ofertas de los demás reduciendo sus beneficios</a:t>
          </a:r>
          <a:endParaRPr lang="en-US" sz="1800" dirty="0"/>
        </a:p>
      </dgm:t>
    </dgm:pt>
    <dgm:pt modelId="{9AB6C9BB-1251-41C1-BC22-81232032785C}" type="parTrans" cxnId="{CA803AA3-7410-4AC9-9ABD-389D1D4BD834}">
      <dgm:prSet/>
      <dgm:spPr/>
      <dgm:t>
        <a:bodyPr/>
        <a:lstStyle/>
        <a:p>
          <a:endParaRPr lang="en-US"/>
        </a:p>
      </dgm:t>
    </dgm:pt>
    <dgm:pt modelId="{40F11869-45C6-441A-88EF-EC492AF92560}" type="sibTrans" cxnId="{CA803AA3-7410-4AC9-9ABD-389D1D4BD834}">
      <dgm:prSet/>
      <dgm:spPr/>
      <dgm:t>
        <a:bodyPr/>
        <a:lstStyle/>
        <a:p>
          <a:endParaRPr lang="en-US"/>
        </a:p>
      </dgm:t>
    </dgm:pt>
    <dgm:pt modelId="{728F3955-25E7-4965-BF16-1B00FB752FF3}">
      <dgm:prSet custT="1"/>
      <dgm:spPr/>
      <dgm:t>
        <a:bodyPr/>
        <a:lstStyle/>
        <a:p>
          <a:pPr>
            <a:defRPr cap="all"/>
          </a:pPr>
          <a:r>
            <a:rPr lang="es-CO" sz="1800" dirty="0"/>
            <a:t>Estos también pueden llegar a imposibilitar la subasta </a:t>
          </a:r>
          <a:endParaRPr lang="en-US" sz="1800" dirty="0"/>
        </a:p>
      </dgm:t>
    </dgm:pt>
    <dgm:pt modelId="{840EBC49-54B6-4D7D-A027-9FF3583FB231}" type="parTrans" cxnId="{A6E26B07-69D0-49D6-873A-C6935EDC8DC2}">
      <dgm:prSet/>
      <dgm:spPr/>
      <dgm:t>
        <a:bodyPr/>
        <a:lstStyle/>
        <a:p>
          <a:endParaRPr lang="en-US"/>
        </a:p>
      </dgm:t>
    </dgm:pt>
    <dgm:pt modelId="{BE871E60-35CA-4D9E-8051-BB9FDDD9D89E}" type="sibTrans" cxnId="{A6E26B07-69D0-49D6-873A-C6935EDC8DC2}">
      <dgm:prSet/>
      <dgm:spPr/>
      <dgm:t>
        <a:bodyPr/>
        <a:lstStyle/>
        <a:p>
          <a:endParaRPr lang="en-US"/>
        </a:p>
      </dgm:t>
    </dgm:pt>
    <dgm:pt modelId="{9BDD8973-04D4-460F-B880-3C4AEA13829A}" type="pres">
      <dgm:prSet presAssocID="{52213749-E0FB-45EF-AD76-FEE1C669FF0E}" presName="root" presStyleCnt="0">
        <dgm:presLayoutVars>
          <dgm:dir/>
          <dgm:resizeHandles val="exact"/>
        </dgm:presLayoutVars>
      </dgm:prSet>
      <dgm:spPr/>
    </dgm:pt>
    <dgm:pt modelId="{ED0DCECF-2CD1-4A68-A876-AC43EE0FE229}" type="pres">
      <dgm:prSet presAssocID="{38D518A9-ED8C-49B1-ACA3-2CA2891A5A5E}" presName="compNode" presStyleCnt="0"/>
      <dgm:spPr/>
    </dgm:pt>
    <dgm:pt modelId="{767B03EE-FC5F-44CD-B85D-63EB39E1BE96}" type="pres">
      <dgm:prSet presAssocID="{38D518A9-ED8C-49B1-ACA3-2CA2891A5A5E}" presName="iconBgRect" presStyleLbl="bgShp" presStyleIdx="0" presStyleCnt="2"/>
      <dgm:spPr/>
    </dgm:pt>
    <dgm:pt modelId="{8FDD4BDA-2C06-4FD7-8917-08DC1B3F2A33}" type="pres">
      <dgm:prSet presAssocID="{38D518A9-ED8C-49B1-ACA3-2CA2891A5A5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llar"/>
        </a:ext>
      </dgm:extLst>
    </dgm:pt>
    <dgm:pt modelId="{5EF248B7-51A9-44DE-8C84-C91CB2980BF0}" type="pres">
      <dgm:prSet presAssocID="{38D518A9-ED8C-49B1-ACA3-2CA2891A5A5E}" presName="spaceRect" presStyleCnt="0"/>
      <dgm:spPr/>
    </dgm:pt>
    <dgm:pt modelId="{95DFAD64-771A-4D01-8587-56D8AC98CBC8}" type="pres">
      <dgm:prSet presAssocID="{38D518A9-ED8C-49B1-ACA3-2CA2891A5A5E}" presName="textRect" presStyleLbl="revTx" presStyleIdx="0" presStyleCnt="2">
        <dgm:presLayoutVars>
          <dgm:chMax val="1"/>
          <dgm:chPref val="1"/>
        </dgm:presLayoutVars>
      </dgm:prSet>
      <dgm:spPr/>
    </dgm:pt>
    <dgm:pt modelId="{BC8E8E93-DB1B-4232-B7EF-8DDFD4249937}" type="pres">
      <dgm:prSet presAssocID="{40F11869-45C6-441A-88EF-EC492AF92560}" presName="sibTrans" presStyleCnt="0"/>
      <dgm:spPr/>
    </dgm:pt>
    <dgm:pt modelId="{A2A5E36D-D9D4-424E-A90C-8D866F9C6B56}" type="pres">
      <dgm:prSet presAssocID="{728F3955-25E7-4965-BF16-1B00FB752FF3}" presName="compNode" presStyleCnt="0"/>
      <dgm:spPr/>
    </dgm:pt>
    <dgm:pt modelId="{385DE063-7C94-4AE7-BDAF-11CF0DBE761A}" type="pres">
      <dgm:prSet presAssocID="{728F3955-25E7-4965-BF16-1B00FB752FF3}" presName="iconBgRect" presStyleLbl="bgShp" presStyleIdx="1" presStyleCnt="2"/>
      <dgm:spPr/>
    </dgm:pt>
    <dgm:pt modelId="{4E174426-9503-4E3D-8879-606F2A84BFC1}" type="pres">
      <dgm:prSet presAssocID="{728F3955-25E7-4965-BF16-1B00FB752FF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itcoin"/>
        </a:ext>
      </dgm:extLst>
    </dgm:pt>
    <dgm:pt modelId="{56F283B6-1D27-4783-8086-73CEAFA0153B}" type="pres">
      <dgm:prSet presAssocID="{728F3955-25E7-4965-BF16-1B00FB752FF3}" presName="spaceRect" presStyleCnt="0"/>
      <dgm:spPr/>
    </dgm:pt>
    <dgm:pt modelId="{0184FB7C-3BD0-46BF-BB5F-49E99AC758B0}" type="pres">
      <dgm:prSet presAssocID="{728F3955-25E7-4965-BF16-1B00FB752FF3}" presName="textRect" presStyleLbl="revTx" presStyleIdx="1" presStyleCnt="2">
        <dgm:presLayoutVars>
          <dgm:chMax val="1"/>
          <dgm:chPref val="1"/>
        </dgm:presLayoutVars>
      </dgm:prSet>
      <dgm:spPr/>
    </dgm:pt>
  </dgm:ptLst>
  <dgm:cxnLst>
    <dgm:cxn modelId="{A6E26B07-69D0-49D6-873A-C6935EDC8DC2}" srcId="{52213749-E0FB-45EF-AD76-FEE1C669FF0E}" destId="{728F3955-25E7-4965-BF16-1B00FB752FF3}" srcOrd="1" destOrd="0" parTransId="{840EBC49-54B6-4D7D-A027-9FF3583FB231}" sibTransId="{BE871E60-35CA-4D9E-8051-BB9FDDD9D89E}"/>
    <dgm:cxn modelId="{4102F43A-9CC0-40C4-A9EC-9579D4957043}" type="presOf" srcId="{52213749-E0FB-45EF-AD76-FEE1C669FF0E}" destId="{9BDD8973-04D4-460F-B880-3C4AEA13829A}" srcOrd="0" destOrd="0" presId="urn:microsoft.com/office/officeart/2018/5/layout/IconCircleLabelList"/>
    <dgm:cxn modelId="{CA803AA3-7410-4AC9-9ABD-389D1D4BD834}" srcId="{52213749-E0FB-45EF-AD76-FEE1C669FF0E}" destId="{38D518A9-ED8C-49B1-ACA3-2CA2891A5A5E}" srcOrd="0" destOrd="0" parTransId="{9AB6C9BB-1251-41C1-BC22-81232032785C}" sibTransId="{40F11869-45C6-441A-88EF-EC492AF92560}"/>
    <dgm:cxn modelId="{07ED92A4-901A-4821-A778-EA6F69530C8E}" type="presOf" srcId="{38D518A9-ED8C-49B1-ACA3-2CA2891A5A5E}" destId="{95DFAD64-771A-4D01-8587-56D8AC98CBC8}" srcOrd="0" destOrd="0" presId="urn:microsoft.com/office/officeart/2018/5/layout/IconCircleLabelList"/>
    <dgm:cxn modelId="{528510AB-5DE8-480A-B193-77BCA8F12B3C}" type="presOf" srcId="{728F3955-25E7-4965-BF16-1B00FB752FF3}" destId="{0184FB7C-3BD0-46BF-BB5F-49E99AC758B0}" srcOrd="0" destOrd="0" presId="urn:microsoft.com/office/officeart/2018/5/layout/IconCircleLabelList"/>
    <dgm:cxn modelId="{EA85527E-A202-4D2B-9313-5C1019415D77}" type="presParOf" srcId="{9BDD8973-04D4-460F-B880-3C4AEA13829A}" destId="{ED0DCECF-2CD1-4A68-A876-AC43EE0FE229}" srcOrd="0" destOrd="0" presId="urn:microsoft.com/office/officeart/2018/5/layout/IconCircleLabelList"/>
    <dgm:cxn modelId="{D6F891D2-0F7B-4C1F-811F-2F650944EB51}" type="presParOf" srcId="{ED0DCECF-2CD1-4A68-A876-AC43EE0FE229}" destId="{767B03EE-FC5F-44CD-B85D-63EB39E1BE96}" srcOrd="0" destOrd="0" presId="urn:microsoft.com/office/officeart/2018/5/layout/IconCircleLabelList"/>
    <dgm:cxn modelId="{999899DD-76C0-4DAA-8DFE-CA6A5C5E1C97}" type="presParOf" srcId="{ED0DCECF-2CD1-4A68-A876-AC43EE0FE229}" destId="{8FDD4BDA-2C06-4FD7-8917-08DC1B3F2A33}" srcOrd="1" destOrd="0" presId="urn:microsoft.com/office/officeart/2018/5/layout/IconCircleLabelList"/>
    <dgm:cxn modelId="{A57A1667-50B6-4CCB-8F49-A441AE87BCB9}" type="presParOf" srcId="{ED0DCECF-2CD1-4A68-A876-AC43EE0FE229}" destId="{5EF248B7-51A9-44DE-8C84-C91CB2980BF0}" srcOrd="2" destOrd="0" presId="urn:microsoft.com/office/officeart/2018/5/layout/IconCircleLabelList"/>
    <dgm:cxn modelId="{60C1A5BF-F155-4169-A682-2EE9436969DE}" type="presParOf" srcId="{ED0DCECF-2CD1-4A68-A876-AC43EE0FE229}" destId="{95DFAD64-771A-4D01-8587-56D8AC98CBC8}" srcOrd="3" destOrd="0" presId="urn:microsoft.com/office/officeart/2018/5/layout/IconCircleLabelList"/>
    <dgm:cxn modelId="{23D9D32F-54F4-4E77-BF56-7A43E4300D49}" type="presParOf" srcId="{9BDD8973-04D4-460F-B880-3C4AEA13829A}" destId="{BC8E8E93-DB1B-4232-B7EF-8DDFD4249937}" srcOrd="1" destOrd="0" presId="urn:microsoft.com/office/officeart/2018/5/layout/IconCircleLabelList"/>
    <dgm:cxn modelId="{212A4F3C-09DD-4458-9254-D07237B43A62}" type="presParOf" srcId="{9BDD8973-04D4-460F-B880-3C4AEA13829A}" destId="{A2A5E36D-D9D4-424E-A90C-8D866F9C6B56}" srcOrd="2" destOrd="0" presId="urn:microsoft.com/office/officeart/2018/5/layout/IconCircleLabelList"/>
    <dgm:cxn modelId="{F2F9463F-0D3F-4AFC-AECF-033322C881DD}" type="presParOf" srcId="{A2A5E36D-D9D4-424E-A90C-8D866F9C6B56}" destId="{385DE063-7C94-4AE7-BDAF-11CF0DBE761A}" srcOrd="0" destOrd="0" presId="urn:microsoft.com/office/officeart/2018/5/layout/IconCircleLabelList"/>
    <dgm:cxn modelId="{2B193FEC-A001-4FBF-ABAD-C4B88DF9EC2B}" type="presParOf" srcId="{A2A5E36D-D9D4-424E-A90C-8D866F9C6B56}" destId="{4E174426-9503-4E3D-8879-606F2A84BFC1}" srcOrd="1" destOrd="0" presId="urn:microsoft.com/office/officeart/2018/5/layout/IconCircleLabelList"/>
    <dgm:cxn modelId="{1D9EA981-C5AA-43D4-B58F-FFE7C094C49B}" type="presParOf" srcId="{A2A5E36D-D9D4-424E-A90C-8D866F9C6B56}" destId="{56F283B6-1D27-4783-8086-73CEAFA0153B}" srcOrd="2" destOrd="0" presId="urn:microsoft.com/office/officeart/2018/5/layout/IconCircleLabelList"/>
    <dgm:cxn modelId="{B07E79D8-FB3E-4F84-B7EE-16F61239AFC3}" type="presParOf" srcId="{A2A5E36D-D9D4-424E-A90C-8D866F9C6B56}" destId="{0184FB7C-3BD0-46BF-BB5F-49E99AC758B0}"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7C5BBC-CDCD-4C62-880A-74C1E8C1849B}">
      <dsp:nvSpPr>
        <dsp:cNvPr id="0" name=""/>
        <dsp:cNvSpPr/>
      </dsp:nvSpPr>
      <dsp:spPr>
        <a:xfrm>
          <a:off x="0" y="1350"/>
          <a:ext cx="10576558" cy="57555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51DB2F-5386-4C35-8D1B-A697B36F1151}">
      <dsp:nvSpPr>
        <dsp:cNvPr id="0" name=""/>
        <dsp:cNvSpPr/>
      </dsp:nvSpPr>
      <dsp:spPr>
        <a:xfrm>
          <a:off x="174105" y="130850"/>
          <a:ext cx="316554" cy="3165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89076DE-59F9-4E26-9140-94443674698B}">
      <dsp:nvSpPr>
        <dsp:cNvPr id="0" name=""/>
        <dsp:cNvSpPr/>
      </dsp:nvSpPr>
      <dsp:spPr>
        <a:xfrm>
          <a:off x="664764" y="1350"/>
          <a:ext cx="9911793" cy="5755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13" tIns="60913" rIns="60913" bIns="60913" numCol="1" spcCol="1270" anchor="ctr" anchorCtr="0">
          <a:noAutofit/>
        </a:bodyPr>
        <a:lstStyle/>
        <a:p>
          <a:pPr marL="0" lvl="0" indent="0" algn="l" defTabSz="800100">
            <a:lnSpc>
              <a:spcPct val="90000"/>
            </a:lnSpc>
            <a:spcBef>
              <a:spcPct val="0"/>
            </a:spcBef>
            <a:spcAft>
              <a:spcPct val="35000"/>
            </a:spcAft>
            <a:buNone/>
          </a:pPr>
          <a:r>
            <a:rPr lang="es-CO" sz="1800" kern="1200" dirty="0"/>
            <a:t>Se hacen ofertas simultáneamente e independientemente dentro de un juego no-cooperativo.</a:t>
          </a:r>
          <a:endParaRPr lang="en-US" sz="1800" kern="1200" dirty="0"/>
        </a:p>
      </dsp:txBody>
      <dsp:txXfrm>
        <a:off x="664764" y="1350"/>
        <a:ext cx="9911793" cy="575554"/>
      </dsp:txXfrm>
    </dsp:sp>
    <dsp:sp modelId="{3A49D430-BAB9-4802-ABF9-9948EF915499}">
      <dsp:nvSpPr>
        <dsp:cNvPr id="0" name=""/>
        <dsp:cNvSpPr/>
      </dsp:nvSpPr>
      <dsp:spPr>
        <a:xfrm>
          <a:off x="0" y="720793"/>
          <a:ext cx="10576558" cy="57555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3A3718-BCFD-4D52-AC27-FE5912FEACB6}">
      <dsp:nvSpPr>
        <dsp:cNvPr id="0" name=""/>
        <dsp:cNvSpPr/>
      </dsp:nvSpPr>
      <dsp:spPr>
        <a:xfrm>
          <a:off x="174105" y="850292"/>
          <a:ext cx="316554" cy="3165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FD6A8BD-4EC1-4A2B-A1BA-6C576F566DB5}">
      <dsp:nvSpPr>
        <dsp:cNvPr id="0" name=""/>
        <dsp:cNvSpPr/>
      </dsp:nvSpPr>
      <dsp:spPr>
        <a:xfrm>
          <a:off x="664764" y="720793"/>
          <a:ext cx="9911793" cy="5755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13" tIns="60913" rIns="60913" bIns="60913" numCol="1" spcCol="1270" anchor="ctr" anchorCtr="0">
          <a:noAutofit/>
        </a:bodyPr>
        <a:lstStyle/>
        <a:p>
          <a:pPr marL="0" lvl="0" indent="0" algn="l" defTabSz="800100">
            <a:lnSpc>
              <a:spcPct val="90000"/>
            </a:lnSpc>
            <a:spcBef>
              <a:spcPct val="0"/>
            </a:spcBef>
            <a:spcAft>
              <a:spcPct val="35000"/>
            </a:spcAft>
            <a:buNone/>
          </a:pPr>
          <a:r>
            <a:rPr lang="es-CO" sz="1800" kern="1200"/>
            <a:t>Ganancias del oferente i:</a:t>
          </a:r>
          <a:endParaRPr lang="en-US" sz="1800" kern="1200"/>
        </a:p>
      </dsp:txBody>
      <dsp:txXfrm>
        <a:off x="664764" y="720793"/>
        <a:ext cx="9911793" cy="575554"/>
      </dsp:txXfrm>
    </dsp:sp>
    <dsp:sp modelId="{C6154FDB-93F2-4D5D-ABD2-B73207D37B02}">
      <dsp:nvSpPr>
        <dsp:cNvPr id="0" name=""/>
        <dsp:cNvSpPr/>
      </dsp:nvSpPr>
      <dsp:spPr>
        <a:xfrm>
          <a:off x="0" y="1440235"/>
          <a:ext cx="10576558" cy="57555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093943-E9C7-4EB3-8981-4EDD6024934F}">
      <dsp:nvSpPr>
        <dsp:cNvPr id="0" name=""/>
        <dsp:cNvSpPr/>
      </dsp:nvSpPr>
      <dsp:spPr>
        <a:xfrm>
          <a:off x="174105" y="1569735"/>
          <a:ext cx="316554" cy="3165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6E4F2F9-0122-46BA-AC46-B26BC7AB7C5C}">
      <dsp:nvSpPr>
        <dsp:cNvPr id="0" name=""/>
        <dsp:cNvSpPr/>
      </dsp:nvSpPr>
      <dsp:spPr>
        <a:xfrm>
          <a:off x="664764" y="1440235"/>
          <a:ext cx="9911793" cy="5755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13" tIns="60913" rIns="60913" bIns="60913" numCol="1" spcCol="1270" anchor="ctr" anchorCtr="0">
          <a:noAutofit/>
        </a:bodyPr>
        <a:lstStyle/>
        <a:p>
          <a:pPr marL="0" lvl="0" indent="0" algn="l" defTabSz="800100">
            <a:lnSpc>
              <a:spcPct val="90000"/>
            </a:lnSpc>
            <a:spcBef>
              <a:spcPct val="0"/>
            </a:spcBef>
            <a:spcAft>
              <a:spcPct val="35000"/>
            </a:spcAft>
            <a:buNone/>
          </a:pPr>
          <a:r>
            <a:rPr lang="es-CO" sz="1800" u="sng" kern="1200"/>
            <a:t>Si gana el objeto: </a:t>
          </a:r>
          <a:r>
            <a:rPr lang="es-CO" sz="1800" kern="1200"/>
            <a:t> Vi -  y </a:t>
          </a:r>
          <a:endParaRPr lang="en-US" sz="1800" kern="1200"/>
        </a:p>
      </dsp:txBody>
      <dsp:txXfrm>
        <a:off x="664764" y="1440235"/>
        <a:ext cx="9911793" cy="575554"/>
      </dsp:txXfrm>
    </dsp:sp>
    <dsp:sp modelId="{1E6DCE15-2457-4BED-80EF-01A669A5B889}">
      <dsp:nvSpPr>
        <dsp:cNvPr id="0" name=""/>
        <dsp:cNvSpPr/>
      </dsp:nvSpPr>
      <dsp:spPr>
        <a:xfrm>
          <a:off x="0" y="2159678"/>
          <a:ext cx="10576558" cy="575554"/>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7F5DA9-8E3B-4BE5-94E9-C21A85D66B83}">
      <dsp:nvSpPr>
        <dsp:cNvPr id="0" name=""/>
        <dsp:cNvSpPr/>
      </dsp:nvSpPr>
      <dsp:spPr>
        <a:xfrm>
          <a:off x="174105" y="2289177"/>
          <a:ext cx="316554" cy="3165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8106AC0-0289-4991-B12F-DC87873A55D4}">
      <dsp:nvSpPr>
        <dsp:cNvPr id="0" name=""/>
        <dsp:cNvSpPr/>
      </dsp:nvSpPr>
      <dsp:spPr>
        <a:xfrm>
          <a:off x="664764" y="2159678"/>
          <a:ext cx="9911793" cy="5755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13" tIns="60913" rIns="60913" bIns="60913" numCol="1" spcCol="1270" anchor="ctr" anchorCtr="0">
          <a:noAutofit/>
        </a:bodyPr>
        <a:lstStyle/>
        <a:p>
          <a:pPr marL="0" lvl="0" indent="0" algn="l" defTabSz="800100">
            <a:lnSpc>
              <a:spcPct val="90000"/>
            </a:lnSpc>
            <a:spcBef>
              <a:spcPct val="0"/>
            </a:spcBef>
            <a:spcAft>
              <a:spcPct val="35000"/>
            </a:spcAft>
            <a:buNone/>
          </a:pPr>
          <a:r>
            <a:rPr lang="es-CO" sz="1800" kern="1200"/>
            <a:t>Vi: Valoración privada del objeto al momento de ofrecer.</a:t>
          </a:r>
          <a:endParaRPr lang="en-US" sz="1800" kern="1200"/>
        </a:p>
      </dsp:txBody>
      <dsp:txXfrm>
        <a:off x="664764" y="2159678"/>
        <a:ext cx="9911793" cy="575554"/>
      </dsp:txXfrm>
    </dsp:sp>
    <dsp:sp modelId="{AC38D702-58CF-4BDA-A381-5051379F0308}">
      <dsp:nvSpPr>
        <dsp:cNvPr id="0" name=""/>
        <dsp:cNvSpPr/>
      </dsp:nvSpPr>
      <dsp:spPr>
        <a:xfrm>
          <a:off x="0" y="2879120"/>
          <a:ext cx="10576558" cy="575554"/>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4371E3-04F3-4899-923E-54DC0CF324CF}">
      <dsp:nvSpPr>
        <dsp:cNvPr id="0" name=""/>
        <dsp:cNvSpPr/>
      </dsp:nvSpPr>
      <dsp:spPr>
        <a:xfrm>
          <a:off x="174105" y="3008620"/>
          <a:ext cx="316554" cy="31655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D79037B-8842-46D8-84A2-83A9DD535AFE}">
      <dsp:nvSpPr>
        <dsp:cNvPr id="0" name=""/>
        <dsp:cNvSpPr/>
      </dsp:nvSpPr>
      <dsp:spPr>
        <a:xfrm>
          <a:off x="664764" y="2879120"/>
          <a:ext cx="9911793" cy="5755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13" tIns="60913" rIns="60913" bIns="60913" numCol="1" spcCol="1270" anchor="ctr" anchorCtr="0">
          <a:noAutofit/>
        </a:bodyPr>
        <a:lstStyle/>
        <a:p>
          <a:pPr marL="0" lvl="0" indent="0" algn="l" defTabSz="800100">
            <a:lnSpc>
              <a:spcPct val="90000"/>
            </a:lnSpc>
            <a:spcBef>
              <a:spcPct val="0"/>
            </a:spcBef>
            <a:spcAft>
              <a:spcPct val="35000"/>
            </a:spcAft>
            <a:buNone/>
          </a:pPr>
          <a:r>
            <a:rPr lang="es-CO" sz="1800" kern="1200"/>
            <a:t>Y: Pago final al que llego.</a:t>
          </a:r>
          <a:endParaRPr lang="en-US" sz="1800" kern="1200"/>
        </a:p>
      </dsp:txBody>
      <dsp:txXfrm>
        <a:off x="664764" y="2879120"/>
        <a:ext cx="9911793" cy="575554"/>
      </dsp:txXfrm>
    </dsp:sp>
    <dsp:sp modelId="{A36B278E-36ED-4C94-BF90-4D97EF528256}">
      <dsp:nvSpPr>
        <dsp:cNvPr id="0" name=""/>
        <dsp:cNvSpPr/>
      </dsp:nvSpPr>
      <dsp:spPr>
        <a:xfrm>
          <a:off x="0" y="3598563"/>
          <a:ext cx="10576558" cy="57555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1A569D-6770-4A51-B8AE-6C84E71886AA}">
      <dsp:nvSpPr>
        <dsp:cNvPr id="0" name=""/>
        <dsp:cNvSpPr/>
      </dsp:nvSpPr>
      <dsp:spPr>
        <a:xfrm>
          <a:off x="174105" y="3728062"/>
          <a:ext cx="316554" cy="31655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484A119-DBC6-48B4-AFF4-69459BF795C7}">
      <dsp:nvSpPr>
        <dsp:cNvPr id="0" name=""/>
        <dsp:cNvSpPr/>
      </dsp:nvSpPr>
      <dsp:spPr>
        <a:xfrm>
          <a:off x="664764" y="3598563"/>
          <a:ext cx="9911793" cy="5755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13" tIns="60913" rIns="60913" bIns="60913" numCol="1" spcCol="1270" anchor="ctr" anchorCtr="0">
          <a:noAutofit/>
        </a:bodyPr>
        <a:lstStyle/>
        <a:p>
          <a:pPr marL="0" lvl="0" indent="0" algn="l" defTabSz="800100">
            <a:lnSpc>
              <a:spcPct val="90000"/>
            </a:lnSpc>
            <a:spcBef>
              <a:spcPct val="0"/>
            </a:spcBef>
            <a:spcAft>
              <a:spcPct val="35000"/>
            </a:spcAft>
            <a:buNone/>
          </a:pPr>
          <a:r>
            <a:rPr lang="es-CO" sz="1800" u="sng" kern="1200"/>
            <a:t>No gana el objeto: </a:t>
          </a:r>
          <a:r>
            <a:rPr lang="es-CO" sz="1800" kern="1200"/>
            <a:t>Cero.</a:t>
          </a:r>
          <a:endParaRPr lang="en-US" sz="1800" kern="1200"/>
        </a:p>
      </dsp:txBody>
      <dsp:txXfrm>
        <a:off x="664764" y="3598563"/>
        <a:ext cx="9911793" cy="5755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1A5508-6959-4C71-8049-C2CA54C18DAC}">
      <dsp:nvSpPr>
        <dsp:cNvPr id="0" name=""/>
        <dsp:cNvSpPr/>
      </dsp:nvSpPr>
      <dsp:spPr>
        <a:xfrm>
          <a:off x="156995" y="3150"/>
          <a:ext cx="3207052" cy="1924231"/>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 sz="1600" kern="1200"/>
            <a:t>Supongamos que 4 personas participan en una subasta oral para comprar un gran tarro lleno de monedas de 1 centavo.</a:t>
          </a:r>
          <a:endParaRPr lang="en-US" sz="1600" kern="1200"/>
        </a:p>
      </dsp:txBody>
      <dsp:txXfrm>
        <a:off x="156995" y="3150"/>
        <a:ext cx="3207052" cy="1924231"/>
      </dsp:txXfrm>
    </dsp:sp>
    <dsp:sp modelId="{CE946BCE-F19B-4DD8-AD66-16D97FA25CC6}">
      <dsp:nvSpPr>
        <dsp:cNvPr id="0" name=""/>
        <dsp:cNvSpPr/>
      </dsp:nvSpPr>
      <dsp:spPr>
        <a:xfrm>
          <a:off x="3684752" y="3150"/>
          <a:ext cx="3207052" cy="1924231"/>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 sz="1600" kern="1200"/>
            <a:t>Cada postor puede examinar el tarro pero no puede abrirlo y contar las monedas. </a:t>
          </a:r>
          <a:endParaRPr lang="en-US" sz="1600" kern="1200"/>
        </a:p>
      </dsp:txBody>
      <dsp:txXfrm>
        <a:off x="3684752" y="3150"/>
        <a:ext cx="3207052" cy="1924231"/>
      </dsp:txXfrm>
    </dsp:sp>
    <dsp:sp modelId="{02193CB5-086A-44CF-995A-16167D81685C}">
      <dsp:nvSpPr>
        <dsp:cNvPr id="0" name=""/>
        <dsp:cNvSpPr/>
      </dsp:nvSpPr>
      <dsp:spPr>
        <a:xfrm>
          <a:off x="7212510" y="3150"/>
          <a:ext cx="3207052" cy="1924231"/>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 sz="1600" kern="1200"/>
            <a:t>Es posible que usted tenga la tentación de pujar hasta su propia estimación del número de monedas que hay en el tarro, pero no más. </a:t>
          </a:r>
          <a:endParaRPr lang="en-US" sz="1600" kern="1200"/>
        </a:p>
      </dsp:txBody>
      <dsp:txXfrm>
        <a:off x="7212510" y="3150"/>
        <a:ext cx="3207052" cy="1924231"/>
      </dsp:txXfrm>
    </dsp:sp>
    <dsp:sp modelId="{C09A7A2C-62D3-489E-BA17-CF311346F2BA}">
      <dsp:nvSpPr>
        <dsp:cNvPr id="0" name=""/>
        <dsp:cNvSpPr/>
      </dsp:nvSpPr>
      <dsp:spPr>
        <a:xfrm>
          <a:off x="1920874" y="2248086"/>
          <a:ext cx="3207052" cy="1924231"/>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 sz="1600" kern="1200"/>
            <a:t>Todos han estimado por separado el número y esas estimaciones están sujetas a error: unas serán demasiado altas y otras demasiado bajas. </a:t>
          </a:r>
          <a:endParaRPr lang="en-US" sz="1600" kern="1200"/>
        </a:p>
      </dsp:txBody>
      <dsp:txXfrm>
        <a:off x="1920874" y="2248086"/>
        <a:ext cx="3207052" cy="1924231"/>
      </dsp:txXfrm>
    </dsp:sp>
    <dsp:sp modelId="{D4A45C2A-3D32-400A-8296-DBD04413EAFB}">
      <dsp:nvSpPr>
        <dsp:cNvPr id="0" name=""/>
        <dsp:cNvSpPr/>
      </dsp:nvSpPr>
      <dsp:spPr>
        <a:xfrm>
          <a:off x="5448631" y="2248086"/>
          <a:ext cx="3207052" cy="1924231"/>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 sz="1600" kern="1200"/>
            <a:t>¿Qué postor ganará? Si cada uno puja hasta su propia estimación, es probable que el postor que gane sea la persona que haya cometido el mayor error, que haya sobreestimado más el número de monedas.</a:t>
          </a:r>
          <a:endParaRPr lang="en-US" sz="1600" kern="1200"/>
        </a:p>
      </dsp:txBody>
      <dsp:txXfrm>
        <a:off x="5448631" y="2248086"/>
        <a:ext cx="3207052" cy="192423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7B03EE-FC5F-44CD-B85D-63EB39E1BE96}">
      <dsp:nvSpPr>
        <dsp:cNvPr id="0" name=""/>
        <dsp:cNvSpPr/>
      </dsp:nvSpPr>
      <dsp:spPr>
        <a:xfrm>
          <a:off x="2075279" y="40233"/>
          <a:ext cx="2196000" cy="2196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DD4BDA-2C06-4FD7-8917-08DC1B3F2A33}">
      <dsp:nvSpPr>
        <dsp:cNvPr id="0" name=""/>
        <dsp:cNvSpPr/>
      </dsp:nvSpPr>
      <dsp:spPr>
        <a:xfrm>
          <a:off x="2543279" y="508233"/>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5DFAD64-771A-4D01-8587-56D8AC98CBC8}">
      <dsp:nvSpPr>
        <dsp:cNvPr id="0" name=""/>
        <dsp:cNvSpPr/>
      </dsp:nvSpPr>
      <dsp:spPr>
        <a:xfrm>
          <a:off x="1373279" y="2920234"/>
          <a:ext cx="3600000" cy="121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s-CO" sz="1800" kern="1200" dirty="0"/>
            <a:t>Tienden a forzar a los ofertantes a ofrecer un poco mas y esto aumenta las ofertas de los demás reduciendo sus beneficios</a:t>
          </a:r>
          <a:endParaRPr lang="en-US" sz="1800" kern="1200" dirty="0"/>
        </a:p>
      </dsp:txBody>
      <dsp:txXfrm>
        <a:off x="1373279" y="2920234"/>
        <a:ext cx="3600000" cy="1215000"/>
      </dsp:txXfrm>
    </dsp:sp>
    <dsp:sp modelId="{385DE063-7C94-4AE7-BDAF-11CF0DBE761A}">
      <dsp:nvSpPr>
        <dsp:cNvPr id="0" name=""/>
        <dsp:cNvSpPr/>
      </dsp:nvSpPr>
      <dsp:spPr>
        <a:xfrm>
          <a:off x="6305279" y="40233"/>
          <a:ext cx="2196000" cy="2196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174426-9503-4E3D-8879-606F2A84BFC1}">
      <dsp:nvSpPr>
        <dsp:cNvPr id="0" name=""/>
        <dsp:cNvSpPr/>
      </dsp:nvSpPr>
      <dsp:spPr>
        <a:xfrm>
          <a:off x="6773279" y="508233"/>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184FB7C-3BD0-46BF-BB5F-49E99AC758B0}">
      <dsp:nvSpPr>
        <dsp:cNvPr id="0" name=""/>
        <dsp:cNvSpPr/>
      </dsp:nvSpPr>
      <dsp:spPr>
        <a:xfrm>
          <a:off x="5603279" y="2920234"/>
          <a:ext cx="3600000" cy="121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s-CO" sz="1800" kern="1200" dirty="0"/>
            <a:t>Estos también pueden llegar a imposibilitar la subasta </a:t>
          </a:r>
          <a:endParaRPr lang="en-US" sz="1800" kern="1200" dirty="0"/>
        </a:p>
      </dsp:txBody>
      <dsp:txXfrm>
        <a:off x="5603279" y="2920234"/>
        <a:ext cx="3600000" cy="1215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smtClean="0"/>
              <a:pPr/>
              <a:t>2/23/2023</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073692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4196077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smtClean="0"/>
              <a:t>2/23/2023</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690381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552652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smtClean="0"/>
              <a:t>2/23/2023</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4160770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s-ES"/>
              <a:t>Haga clic para modificar el estilo de título del patrón</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smtClean="0"/>
              <a:t>2/23/2023</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540136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5125305" y="1488985"/>
            <a:ext cx="6264350" cy="1696853"/>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5118447" y="4351687"/>
            <a:ext cx="6265588" cy="170406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smtClean="0"/>
              <a:t>2/23/2023</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217854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2/23/2023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181173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smtClean="0"/>
              <a:t>2/23/2023</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693883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t>2/23/2023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397997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smtClean="0"/>
              <a:t>2/23/2023</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629676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smtClean="0"/>
              <a:pPr/>
              <a:t>2/23/2023</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3354401096"/>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4000"/>
                <a:lumMod val="116000"/>
              </a:schemeClr>
            </a:gs>
            <a:gs pos="100000">
              <a:schemeClr val="bg2">
                <a:tint val="98000"/>
                <a:shade val="86000"/>
                <a:satMod val="90000"/>
                <a:lumMod val="88000"/>
              </a:schemeClr>
            </a:gs>
          </a:gsLst>
          <a:path path="circle">
            <a:fillToRect l="50000" t="15000" r="50000" b="169000"/>
          </a:path>
        </a:gra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15E1AC81-83F2-45A8-9054-15570F4E25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9" name="Freeform 5">
              <a:extLst>
                <a:ext uri="{FF2B5EF4-FFF2-40B4-BE49-F238E27FC236}">
                  <a16:creationId xmlns:a16="http://schemas.microsoft.com/office/drawing/2014/main" id="{B15AA7C5-9BFE-4B90-A119-467AFACE9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 name="Freeform 6">
              <a:extLst>
                <a:ext uri="{FF2B5EF4-FFF2-40B4-BE49-F238E27FC236}">
                  <a16:creationId xmlns:a16="http://schemas.microsoft.com/office/drawing/2014/main" id="{944AB87D-35AF-4719-9940-5822E77023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 name="Freeform 7">
              <a:extLst>
                <a:ext uri="{FF2B5EF4-FFF2-40B4-BE49-F238E27FC236}">
                  <a16:creationId xmlns:a16="http://schemas.microsoft.com/office/drawing/2014/main" id="{E8B33BE3-7890-4628-9322-7EFBA3375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8">
              <a:extLst>
                <a:ext uri="{FF2B5EF4-FFF2-40B4-BE49-F238E27FC236}">
                  <a16:creationId xmlns:a16="http://schemas.microsoft.com/office/drawing/2014/main" id="{01AD3ECF-519E-45E2-99DA-F5C1B5071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3" name="Freeform 9">
              <a:extLst>
                <a:ext uri="{FF2B5EF4-FFF2-40B4-BE49-F238E27FC236}">
                  <a16:creationId xmlns:a16="http://schemas.microsoft.com/office/drawing/2014/main" id="{C050E700-0FF1-4D25-B54C-84BA04FCD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 name="Freeform 10">
              <a:extLst>
                <a:ext uri="{FF2B5EF4-FFF2-40B4-BE49-F238E27FC236}">
                  <a16:creationId xmlns:a16="http://schemas.microsoft.com/office/drawing/2014/main" id="{720D9C11-F5C9-41B0-B2F2-EE20BC3D0C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11">
              <a:extLst>
                <a:ext uri="{FF2B5EF4-FFF2-40B4-BE49-F238E27FC236}">
                  <a16:creationId xmlns:a16="http://schemas.microsoft.com/office/drawing/2014/main" id="{623A9DA0-857E-4CDE-80EA-F30F1CE55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2">
              <a:extLst>
                <a:ext uri="{FF2B5EF4-FFF2-40B4-BE49-F238E27FC236}">
                  <a16:creationId xmlns:a16="http://schemas.microsoft.com/office/drawing/2014/main" id="{C48B8F4C-2C83-46F6-AFCD-58166AEB18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3">
              <a:extLst>
                <a:ext uri="{FF2B5EF4-FFF2-40B4-BE49-F238E27FC236}">
                  <a16:creationId xmlns:a16="http://schemas.microsoft.com/office/drawing/2014/main" id="{234C3795-C44D-41A7-A8F6-891387A66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4">
              <a:extLst>
                <a:ext uri="{FF2B5EF4-FFF2-40B4-BE49-F238E27FC236}">
                  <a16:creationId xmlns:a16="http://schemas.microsoft.com/office/drawing/2014/main" id="{91CC36F4-5DFA-4954-B354-97B180E98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5">
              <a:extLst>
                <a:ext uri="{FF2B5EF4-FFF2-40B4-BE49-F238E27FC236}">
                  <a16:creationId xmlns:a16="http://schemas.microsoft.com/office/drawing/2014/main" id="{7087A08E-C024-457D-8F99-1F340CED6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6">
              <a:extLst>
                <a:ext uri="{FF2B5EF4-FFF2-40B4-BE49-F238E27FC236}">
                  <a16:creationId xmlns:a16="http://schemas.microsoft.com/office/drawing/2014/main" id="{61CFBC61-7F57-45D7-860E-BF51B0EDA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7">
              <a:extLst>
                <a:ext uri="{FF2B5EF4-FFF2-40B4-BE49-F238E27FC236}">
                  <a16:creationId xmlns:a16="http://schemas.microsoft.com/office/drawing/2014/main" id="{2591C3DB-4880-431E-BC3D-37F1378AC5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8">
              <a:extLst>
                <a:ext uri="{FF2B5EF4-FFF2-40B4-BE49-F238E27FC236}">
                  <a16:creationId xmlns:a16="http://schemas.microsoft.com/office/drawing/2014/main" id="{79557EFE-4199-4E24-8A13-1B9CC1715A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9">
              <a:extLst>
                <a:ext uri="{FF2B5EF4-FFF2-40B4-BE49-F238E27FC236}">
                  <a16:creationId xmlns:a16="http://schemas.microsoft.com/office/drawing/2014/main" id="{0B965615-6052-4907-A136-9CAD14604C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20">
              <a:extLst>
                <a:ext uri="{FF2B5EF4-FFF2-40B4-BE49-F238E27FC236}">
                  <a16:creationId xmlns:a16="http://schemas.microsoft.com/office/drawing/2014/main" id="{F788FFC4-205D-47C1-91E7-DD1A52E0A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5" name="Freeform 21">
              <a:extLst>
                <a:ext uri="{FF2B5EF4-FFF2-40B4-BE49-F238E27FC236}">
                  <a16:creationId xmlns:a16="http://schemas.microsoft.com/office/drawing/2014/main" id="{462FADD6-C927-46ED-A6E6-273B35C2F1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6" name="Freeform 22">
              <a:extLst>
                <a:ext uri="{FF2B5EF4-FFF2-40B4-BE49-F238E27FC236}">
                  <a16:creationId xmlns:a16="http://schemas.microsoft.com/office/drawing/2014/main" id="{AF64005E-134D-4444-9425-FB1C188985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3">
              <a:extLst>
                <a:ext uri="{FF2B5EF4-FFF2-40B4-BE49-F238E27FC236}">
                  <a16:creationId xmlns:a16="http://schemas.microsoft.com/office/drawing/2014/main" id="{E2565CA7-A8CB-463D-8D25-4F41235BC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4">
              <a:extLst>
                <a:ext uri="{FF2B5EF4-FFF2-40B4-BE49-F238E27FC236}">
                  <a16:creationId xmlns:a16="http://schemas.microsoft.com/office/drawing/2014/main" id="{41ABBFC0-4EEA-4634-A73B-945729D6B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5">
              <a:extLst>
                <a:ext uri="{FF2B5EF4-FFF2-40B4-BE49-F238E27FC236}">
                  <a16:creationId xmlns:a16="http://schemas.microsoft.com/office/drawing/2014/main" id="{E422F11F-726A-4A93-9D1B-B1400B061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1" name="Group 30">
            <a:extLst>
              <a:ext uri="{FF2B5EF4-FFF2-40B4-BE49-F238E27FC236}">
                <a16:creationId xmlns:a16="http://schemas.microsoft.com/office/drawing/2014/main" id="{FBF129BC-EA9E-4D20-898B-399F7727DFB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32" name="Rectangle 31">
              <a:extLst>
                <a:ext uri="{FF2B5EF4-FFF2-40B4-BE49-F238E27FC236}">
                  <a16:creationId xmlns:a16="http://schemas.microsoft.com/office/drawing/2014/main" id="{CFF42BAE-3249-46C8-9108-A83C87206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3" name="Isosceles Triangle 22">
              <a:extLst>
                <a:ext uri="{FF2B5EF4-FFF2-40B4-BE49-F238E27FC236}">
                  <a16:creationId xmlns:a16="http://schemas.microsoft.com/office/drawing/2014/main" id="{4DDE2BA8-4174-4A99-BB09-0BA28F2685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33">
              <a:extLst>
                <a:ext uri="{FF2B5EF4-FFF2-40B4-BE49-F238E27FC236}">
                  <a16:creationId xmlns:a16="http://schemas.microsoft.com/office/drawing/2014/main" id="{4A893933-F7DD-4DA6-85C7-4CFF58741E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36" name="Rectangle 35">
            <a:extLst>
              <a:ext uri="{FF2B5EF4-FFF2-40B4-BE49-F238E27FC236}">
                <a16:creationId xmlns:a16="http://schemas.microsoft.com/office/drawing/2014/main" id="{90F08744-9D7B-4693-B8D6-2A5210AE96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2">
            <a:extLst>
              <a:ext uri="{FF2B5EF4-FFF2-40B4-BE49-F238E27FC236}">
                <a16:creationId xmlns:a16="http://schemas.microsoft.com/office/drawing/2014/main" id="{5B2E630F-F386-44FA-B1A1-C10A9BF434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336127">
            <a:off x="296272" y="1026251"/>
            <a:ext cx="7298578" cy="5088488"/>
          </a:xfrm>
          <a:custGeom>
            <a:avLst/>
            <a:gdLst>
              <a:gd name="connsiteX0" fmla="*/ 0 w 6428838"/>
              <a:gd name="connsiteY0" fmla="*/ 2579031 h 5158062"/>
              <a:gd name="connsiteX1" fmla="*/ 3214419 w 6428838"/>
              <a:gd name="connsiteY1" fmla="*/ 0 h 5158062"/>
              <a:gd name="connsiteX2" fmla="*/ 6428838 w 6428838"/>
              <a:gd name="connsiteY2" fmla="*/ 2579031 h 5158062"/>
              <a:gd name="connsiteX3" fmla="*/ 3214419 w 6428838"/>
              <a:gd name="connsiteY3" fmla="*/ 5158062 h 5158062"/>
              <a:gd name="connsiteX4" fmla="*/ 0 w 6428838"/>
              <a:gd name="connsiteY4" fmla="*/ 2579031 h 5158062"/>
              <a:gd name="connsiteX0" fmla="*/ 3321 w 6432159"/>
              <a:gd name="connsiteY0" fmla="*/ 2647125 h 5226156"/>
              <a:gd name="connsiteX1" fmla="*/ 2789723 w 6432159"/>
              <a:gd name="connsiteY1" fmla="*/ 0 h 5226156"/>
              <a:gd name="connsiteX2" fmla="*/ 6432159 w 6432159"/>
              <a:gd name="connsiteY2" fmla="*/ 2647125 h 5226156"/>
              <a:gd name="connsiteX3" fmla="*/ 3217740 w 6432159"/>
              <a:gd name="connsiteY3" fmla="*/ 5226156 h 5226156"/>
              <a:gd name="connsiteX4" fmla="*/ 3321 w 6432159"/>
              <a:gd name="connsiteY4" fmla="*/ 2647125 h 5226156"/>
              <a:gd name="connsiteX0" fmla="*/ 1953 w 6566979"/>
              <a:gd name="connsiteY0" fmla="*/ 2695803 h 5226224"/>
              <a:gd name="connsiteX1" fmla="*/ 2924543 w 6566979"/>
              <a:gd name="connsiteY1" fmla="*/ 39 h 5226224"/>
              <a:gd name="connsiteX2" fmla="*/ 6566979 w 6566979"/>
              <a:gd name="connsiteY2" fmla="*/ 2647164 h 5226224"/>
              <a:gd name="connsiteX3" fmla="*/ 3352560 w 6566979"/>
              <a:gd name="connsiteY3" fmla="*/ 5226195 h 5226224"/>
              <a:gd name="connsiteX4" fmla="*/ 1953 w 6566979"/>
              <a:gd name="connsiteY4" fmla="*/ 2695803 h 5226224"/>
              <a:gd name="connsiteX0" fmla="*/ 8982 w 6574008"/>
              <a:gd name="connsiteY0" fmla="*/ 2695803 h 5226313"/>
              <a:gd name="connsiteX1" fmla="*/ 2931572 w 6574008"/>
              <a:gd name="connsiteY1" fmla="*/ 39 h 5226313"/>
              <a:gd name="connsiteX2" fmla="*/ 6574008 w 6574008"/>
              <a:gd name="connsiteY2" fmla="*/ 2647164 h 5226313"/>
              <a:gd name="connsiteX3" fmla="*/ 3359589 w 6574008"/>
              <a:gd name="connsiteY3" fmla="*/ 5226195 h 5226313"/>
              <a:gd name="connsiteX4" fmla="*/ 8982 w 6574008"/>
              <a:gd name="connsiteY4" fmla="*/ 2695803 h 5226313"/>
              <a:gd name="connsiteX0" fmla="*/ 11929 w 6576955"/>
              <a:gd name="connsiteY0" fmla="*/ 2695953 h 5226463"/>
              <a:gd name="connsiteX1" fmla="*/ 2934519 w 6576955"/>
              <a:gd name="connsiteY1" fmla="*/ 189 h 5226463"/>
              <a:gd name="connsiteX2" fmla="*/ 6576955 w 6576955"/>
              <a:gd name="connsiteY2" fmla="*/ 2647314 h 5226463"/>
              <a:gd name="connsiteX3" fmla="*/ 3362536 w 6576955"/>
              <a:gd name="connsiteY3" fmla="*/ 5226345 h 5226463"/>
              <a:gd name="connsiteX4" fmla="*/ 11929 w 6576955"/>
              <a:gd name="connsiteY4" fmla="*/ 2695953 h 5226463"/>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92159"/>
              <a:gd name="connsiteX1" fmla="*/ 2931852 w 6963394"/>
              <a:gd name="connsiteY1" fmla="*/ 10033 h 5292159"/>
              <a:gd name="connsiteX2" fmla="*/ 6963394 w 6963394"/>
              <a:gd name="connsiteY2" fmla="*/ 3318639 h 5292159"/>
              <a:gd name="connsiteX3" fmla="*/ 3359869 w 6963394"/>
              <a:gd name="connsiteY3" fmla="*/ 5236189 h 5292159"/>
              <a:gd name="connsiteX4" fmla="*/ 9262 w 6963394"/>
              <a:gd name="connsiteY4" fmla="*/ 2705797 h 5292159"/>
              <a:gd name="connsiteX0" fmla="*/ 9262 w 6963394"/>
              <a:gd name="connsiteY0" fmla="*/ 2705797 h 5259961"/>
              <a:gd name="connsiteX1" fmla="*/ 2931852 w 6963394"/>
              <a:gd name="connsiteY1" fmla="*/ 10033 h 5259961"/>
              <a:gd name="connsiteX2" fmla="*/ 6963394 w 6963394"/>
              <a:gd name="connsiteY2" fmla="*/ 3318639 h 5259961"/>
              <a:gd name="connsiteX3" fmla="*/ 3359869 w 6963394"/>
              <a:gd name="connsiteY3" fmla="*/ 5236189 h 5259961"/>
              <a:gd name="connsiteX4" fmla="*/ 9262 w 6963394"/>
              <a:gd name="connsiteY4" fmla="*/ 2705797 h 5259961"/>
              <a:gd name="connsiteX0" fmla="*/ 9557 w 7352795"/>
              <a:gd name="connsiteY0" fmla="*/ 2707501 h 5252013"/>
              <a:gd name="connsiteX1" fmla="*/ 2932147 w 7352795"/>
              <a:gd name="connsiteY1" fmla="*/ 11737 h 5252013"/>
              <a:gd name="connsiteX2" fmla="*/ 7352795 w 7352795"/>
              <a:gd name="connsiteY2" fmla="*/ 3378709 h 5252013"/>
              <a:gd name="connsiteX3" fmla="*/ 3360164 w 7352795"/>
              <a:gd name="connsiteY3" fmla="*/ 5237893 h 5252013"/>
              <a:gd name="connsiteX4" fmla="*/ 9557 w 7352795"/>
              <a:gd name="connsiteY4" fmla="*/ 2707501 h 5252013"/>
              <a:gd name="connsiteX0" fmla="*/ 8078 w 7789061"/>
              <a:gd name="connsiteY0" fmla="*/ 2744796 h 5249051"/>
              <a:gd name="connsiteX1" fmla="*/ 3368413 w 7789061"/>
              <a:gd name="connsiteY1" fmla="*/ 10121 h 5249051"/>
              <a:gd name="connsiteX2" fmla="*/ 7789061 w 7789061"/>
              <a:gd name="connsiteY2" fmla="*/ 3377093 h 5249051"/>
              <a:gd name="connsiteX3" fmla="*/ 3796430 w 7789061"/>
              <a:gd name="connsiteY3" fmla="*/ 5236277 h 5249051"/>
              <a:gd name="connsiteX4" fmla="*/ 8078 w 7789061"/>
              <a:gd name="connsiteY4" fmla="*/ 2744796 h 5249051"/>
              <a:gd name="connsiteX0" fmla="*/ 8078 w 7789061"/>
              <a:gd name="connsiteY0" fmla="*/ 2744796 h 5271741"/>
              <a:gd name="connsiteX1" fmla="*/ 3368413 w 7789061"/>
              <a:gd name="connsiteY1" fmla="*/ 10121 h 5271741"/>
              <a:gd name="connsiteX2" fmla="*/ 7789061 w 7789061"/>
              <a:gd name="connsiteY2" fmla="*/ 3377093 h 5271741"/>
              <a:gd name="connsiteX3" fmla="*/ 3796430 w 7789061"/>
              <a:gd name="connsiteY3" fmla="*/ 5236277 h 5271741"/>
              <a:gd name="connsiteX4" fmla="*/ 8078 w 7789061"/>
              <a:gd name="connsiteY4" fmla="*/ 2744796 h 5271741"/>
              <a:gd name="connsiteX0" fmla="*/ 1055 w 7782038"/>
              <a:gd name="connsiteY0" fmla="*/ 2738806 h 5438018"/>
              <a:gd name="connsiteX1" fmla="*/ 3361390 w 7782038"/>
              <a:gd name="connsiteY1" fmla="*/ 4131 h 5438018"/>
              <a:gd name="connsiteX2" fmla="*/ 7782038 w 7782038"/>
              <a:gd name="connsiteY2" fmla="*/ 3371103 h 5438018"/>
              <a:gd name="connsiteX3" fmla="*/ 3692130 w 7782038"/>
              <a:gd name="connsiteY3" fmla="*/ 5415113 h 5438018"/>
              <a:gd name="connsiteX4" fmla="*/ 1055 w 7782038"/>
              <a:gd name="connsiteY4" fmla="*/ 2738806 h 5438018"/>
              <a:gd name="connsiteX0" fmla="*/ 28883 w 7809866"/>
              <a:gd name="connsiteY0" fmla="*/ 2742147 h 5441359"/>
              <a:gd name="connsiteX1" fmla="*/ 3389218 w 7809866"/>
              <a:gd name="connsiteY1" fmla="*/ 7472 h 5441359"/>
              <a:gd name="connsiteX2" fmla="*/ 7809866 w 7809866"/>
              <a:gd name="connsiteY2" fmla="*/ 3374444 h 5441359"/>
              <a:gd name="connsiteX3" fmla="*/ 3719958 w 7809866"/>
              <a:gd name="connsiteY3" fmla="*/ 5418454 h 5441359"/>
              <a:gd name="connsiteX4" fmla="*/ 28883 w 7809866"/>
              <a:gd name="connsiteY4" fmla="*/ 2742147 h 5441359"/>
              <a:gd name="connsiteX0" fmla="*/ 36549 w 7817532"/>
              <a:gd name="connsiteY0" fmla="*/ 2751085 h 5450297"/>
              <a:gd name="connsiteX1" fmla="*/ 3396884 w 7817532"/>
              <a:gd name="connsiteY1" fmla="*/ 16410 h 5450297"/>
              <a:gd name="connsiteX2" fmla="*/ 7817532 w 7817532"/>
              <a:gd name="connsiteY2" fmla="*/ 3383382 h 5450297"/>
              <a:gd name="connsiteX3" fmla="*/ 3727624 w 7817532"/>
              <a:gd name="connsiteY3" fmla="*/ 5427392 h 5450297"/>
              <a:gd name="connsiteX4" fmla="*/ 36549 w 7817532"/>
              <a:gd name="connsiteY4" fmla="*/ 2751085 h 5450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32" h="5450297">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73567C09-8B4D-49A6-A711-C44C5807D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554541" y="-619573"/>
            <a:ext cx="9016699" cy="8033868"/>
          </a:xfrm>
          <a:custGeom>
            <a:avLst/>
            <a:gdLst>
              <a:gd name="connsiteX0" fmla="*/ 6078066 w 9016699"/>
              <a:gd name="connsiteY0" fmla="*/ 782055 h 8033868"/>
              <a:gd name="connsiteX1" fmla="*/ 8705208 w 9016699"/>
              <a:gd name="connsiteY1" fmla="*/ 3409197 h 8033868"/>
              <a:gd name="connsiteX2" fmla="*/ 8793057 w 9016699"/>
              <a:gd name="connsiteY2" fmla="*/ 3617452 h 8033868"/>
              <a:gd name="connsiteX3" fmla="*/ 9016699 w 9016699"/>
              <a:gd name="connsiteY3" fmla="*/ 4793120 h 8033868"/>
              <a:gd name="connsiteX4" fmla="*/ 8960084 w 9016699"/>
              <a:gd name="connsiteY4" fmla="*/ 5272709 h 8033868"/>
              <a:gd name="connsiteX5" fmla="*/ 8920563 w 9016699"/>
              <a:gd name="connsiteY5" fmla="*/ 5444162 h 8033868"/>
              <a:gd name="connsiteX6" fmla="*/ 6620466 w 9016699"/>
              <a:gd name="connsiteY6" fmla="*/ 7744259 h 8033868"/>
              <a:gd name="connsiteX7" fmla="*/ 6480006 w 9016699"/>
              <a:gd name="connsiteY7" fmla="*/ 7795347 h 8033868"/>
              <a:gd name="connsiteX8" fmla="*/ 4389696 w 9016699"/>
              <a:gd name="connsiteY8" fmla="*/ 7987178 h 8033868"/>
              <a:gd name="connsiteX9" fmla="*/ 3086984 w 9016699"/>
              <a:gd name="connsiteY9" fmla="*/ 7466023 h 8033868"/>
              <a:gd name="connsiteX10" fmla="*/ 3024300 w 9016699"/>
              <a:gd name="connsiteY10" fmla="*/ 7426965 h 8033868"/>
              <a:gd name="connsiteX11" fmla="*/ 519567 w 9016699"/>
              <a:gd name="connsiteY11" fmla="*/ 4922232 h 8033868"/>
              <a:gd name="connsiteX12" fmla="*/ 419495 w 9016699"/>
              <a:gd name="connsiteY12" fmla="*/ 4733719 h 8033868"/>
              <a:gd name="connsiteX13" fmla="*/ 3514 w 9016699"/>
              <a:gd name="connsiteY13" fmla="*/ 3245168 h 8033868"/>
              <a:gd name="connsiteX14" fmla="*/ 4193329 w 9016699"/>
              <a:gd name="connsiteY14" fmla="*/ 36108 h 8033868"/>
              <a:gd name="connsiteX15" fmla="*/ 5977677 w 9016699"/>
              <a:gd name="connsiteY15" fmla="*/ 722908 h 8033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016699" h="8033868">
                <a:moveTo>
                  <a:pt x="6078066" y="782055"/>
                </a:moveTo>
                <a:lnTo>
                  <a:pt x="8705208" y="3409197"/>
                </a:lnTo>
                <a:lnTo>
                  <a:pt x="8793057" y="3617452"/>
                </a:lnTo>
                <a:cubicBezTo>
                  <a:pt x="8935615" y="3988374"/>
                  <a:pt x="9016699" y="4381324"/>
                  <a:pt x="9016699" y="4793120"/>
                </a:cubicBezTo>
                <a:cubicBezTo>
                  <a:pt x="9008675" y="4960329"/>
                  <a:pt x="8989449" y="5120121"/>
                  <a:pt x="8960084" y="5272709"/>
                </a:cubicBezTo>
                <a:lnTo>
                  <a:pt x="8920563" y="5444162"/>
                </a:lnTo>
                <a:lnTo>
                  <a:pt x="6620466" y="7744259"/>
                </a:lnTo>
                <a:lnTo>
                  <a:pt x="6480006" y="7795347"/>
                </a:lnTo>
                <a:cubicBezTo>
                  <a:pt x="5726471" y="8035167"/>
                  <a:pt x="4953020" y="8083925"/>
                  <a:pt x="4389696" y="7987178"/>
                </a:cubicBezTo>
                <a:cubicBezTo>
                  <a:pt x="4014146" y="7922680"/>
                  <a:pt x="3559510" y="7740111"/>
                  <a:pt x="3086984" y="7466023"/>
                </a:cubicBezTo>
                <a:lnTo>
                  <a:pt x="3024300" y="7426965"/>
                </a:lnTo>
                <a:lnTo>
                  <a:pt x="519567" y="4922232"/>
                </a:lnTo>
                <a:lnTo>
                  <a:pt x="419495" y="4733719"/>
                </a:lnTo>
                <a:cubicBezTo>
                  <a:pt x="181303" y="4258474"/>
                  <a:pt x="28977" y="3756361"/>
                  <a:pt x="3514" y="3245168"/>
                </a:cubicBezTo>
                <a:cubicBezTo>
                  <a:pt x="-112889" y="908287"/>
                  <a:pt x="2691131" y="-221884"/>
                  <a:pt x="4193329" y="36108"/>
                </a:cubicBezTo>
                <a:cubicBezTo>
                  <a:pt x="4662766" y="116730"/>
                  <a:pt x="5309837" y="354143"/>
                  <a:pt x="5977677" y="72290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p:cNvSpPr>
            <a:spLocks noGrp="1"/>
          </p:cNvSpPr>
          <p:nvPr>
            <p:ph type="ctrTitle"/>
          </p:nvPr>
        </p:nvSpPr>
        <p:spPr>
          <a:xfrm>
            <a:off x="807720" y="2349925"/>
            <a:ext cx="2441894" cy="2456442"/>
          </a:xfrm>
        </p:spPr>
        <p:txBody>
          <a:bodyPr vert="horz" lIns="228600" tIns="228600" rIns="228600" bIns="228600" rtlCol="0" anchor="ctr">
            <a:normAutofit/>
          </a:bodyPr>
          <a:lstStyle/>
          <a:p>
            <a:pPr algn="l">
              <a:lnSpc>
                <a:spcPct val="85000"/>
              </a:lnSpc>
            </a:pPr>
            <a:r>
              <a:rPr lang="en-US" sz="3200"/>
              <a:t>SUBASTAS </a:t>
            </a:r>
          </a:p>
        </p:txBody>
      </p:sp>
      <p:sp>
        <p:nvSpPr>
          <p:cNvPr id="3" name="Subtítulo 2"/>
          <p:cNvSpPr>
            <a:spLocks noGrp="1"/>
          </p:cNvSpPr>
          <p:nvPr>
            <p:ph type="subTitle" idx="1"/>
          </p:nvPr>
        </p:nvSpPr>
        <p:spPr>
          <a:xfrm>
            <a:off x="4846319" y="1111249"/>
            <a:ext cx="6554001" cy="4635503"/>
          </a:xfrm>
        </p:spPr>
        <p:txBody>
          <a:bodyPr vert="horz" lIns="91440" tIns="45720" rIns="91440" bIns="45720" rtlCol="0" anchor="ctr">
            <a:normAutofit/>
          </a:bodyPr>
          <a:lstStyle/>
          <a:p>
            <a:pPr indent="-228600" algn="l">
              <a:lnSpc>
                <a:spcPct val="120000"/>
              </a:lnSpc>
              <a:buFont typeface="Wingdings" panose="05000000000000000000" pitchFamily="2" charset="2"/>
              <a:buChar char="§"/>
            </a:pPr>
            <a:r>
              <a:rPr lang="en-US" dirty="0">
                <a:solidFill>
                  <a:schemeClr val="tx1"/>
                </a:solidFill>
              </a:rPr>
              <a:t>Daniel Gómez	</a:t>
            </a:r>
          </a:p>
          <a:p>
            <a:pPr indent="-228600" algn="l">
              <a:lnSpc>
                <a:spcPct val="120000"/>
              </a:lnSpc>
              <a:buFont typeface="Wingdings" panose="05000000000000000000" pitchFamily="2" charset="2"/>
              <a:buChar char="§"/>
            </a:pPr>
            <a:r>
              <a:rPr lang="en-US" dirty="0">
                <a:solidFill>
                  <a:schemeClr val="tx1"/>
                </a:solidFill>
              </a:rPr>
              <a:t>Nicolás González</a:t>
            </a:r>
          </a:p>
          <a:p>
            <a:pPr indent="-228600" algn="l">
              <a:lnSpc>
                <a:spcPct val="120000"/>
              </a:lnSpc>
              <a:buFont typeface="Wingdings" panose="05000000000000000000" pitchFamily="2" charset="2"/>
              <a:buChar char="§"/>
            </a:pPr>
            <a:r>
              <a:rPr lang="en-US" dirty="0">
                <a:solidFill>
                  <a:schemeClr val="tx1"/>
                </a:solidFill>
              </a:rPr>
              <a:t>Diego Vallejo</a:t>
            </a:r>
          </a:p>
          <a:p>
            <a:pPr indent="-228600" algn="l">
              <a:lnSpc>
                <a:spcPct val="120000"/>
              </a:lnSpc>
              <a:buFont typeface="Wingdings" panose="05000000000000000000" pitchFamily="2" charset="2"/>
              <a:buChar char="§"/>
            </a:pPr>
            <a:endParaRPr lang="en-US" dirty="0">
              <a:solidFill>
                <a:schemeClr val="tx1"/>
              </a:solidFill>
            </a:endParaRPr>
          </a:p>
        </p:txBody>
      </p:sp>
    </p:spTree>
    <p:extLst>
      <p:ext uri="{BB962C8B-B14F-4D97-AF65-F5344CB8AC3E}">
        <p14:creationId xmlns:p14="http://schemas.microsoft.com/office/powerpoint/2010/main" val="82282484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Tipos de subastas </a:t>
            </a:r>
          </a:p>
        </p:txBody>
      </p:sp>
      <p:sp>
        <p:nvSpPr>
          <p:cNvPr id="3" name="Marcador de contenido 2"/>
          <p:cNvSpPr>
            <a:spLocks noGrp="1"/>
          </p:cNvSpPr>
          <p:nvPr>
            <p:ph sz="half" idx="1"/>
          </p:nvPr>
        </p:nvSpPr>
        <p:spPr>
          <a:xfrm>
            <a:off x="6061404" y="2106002"/>
            <a:ext cx="5251031" cy="2937397"/>
          </a:xfrm>
        </p:spPr>
        <p:txBody>
          <a:bodyPr>
            <a:normAutofit fontScale="92500" lnSpcReduction="10000"/>
          </a:bodyPr>
          <a:lstStyle/>
          <a:p>
            <a:pPr marL="0" indent="0">
              <a:buNone/>
            </a:pPr>
            <a:r>
              <a:rPr lang="es-CO" dirty="0"/>
              <a:t>Subasta Inglesa</a:t>
            </a:r>
          </a:p>
          <a:p>
            <a:pPr marL="0" indent="0">
              <a:buNone/>
            </a:pPr>
            <a:endParaRPr lang="es-CO" dirty="0"/>
          </a:p>
          <a:p>
            <a:pPr marL="0" indent="0">
              <a:buNone/>
            </a:pPr>
            <a:r>
              <a:rPr lang="es-CO" dirty="0"/>
              <a:t>Subasta Holandesa </a:t>
            </a:r>
          </a:p>
          <a:p>
            <a:pPr marL="0" indent="0">
              <a:buNone/>
            </a:pPr>
            <a:endParaRPr lang="es-CO" dirty="0"/>
          </a:p>
          <a:p>
            <a:pPr marL="0" indent="0">
              <a:buNone/>
            </a:pPr>
            <a:r>
              <a:rPr lang="es-CO" dirty="0"/>
              <a:t>Subasta de primer precio </a:t>
            </a:r>
          </a:p>
          <a:p>
            <a:pPr marL="0" indent="0">
              <a:buNone/>
            </a:pPr>
            <a:endParaRPr lang="es-CO" dirty="0"/>
          </a:p>
          <a:p>
            <a:pPr marL="0" indent="0">
              <a:buNone/>
            </a:pPr>
            <a:r>
              <a:rPr lang="es-CO" dirty="0"/>
              <a:t>Subasta de segundo precio </a:t>
            </a:r>
          </a:p>
        </p:txBody>
      </p:sp>
      <p:cxnSp>
        <p:nvCxnSpPr>
          <p:cNvPr id="6" name="Conector recto de flecha 5"/>
          <p:cNvCxnSpPr>
            <a:stCxn id="2" idx="3"/>
          </p:cNvCxnSpPr>
          <p:nvPr/>
        </p:nvCxnSpPr>
        <p:spPr>
          <a:xfrm flipV="1">
            <a:off x="4389828" y="2339669"/>
            <a:ext cx="1671576" cy="12350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Conector recto de flecha 6"/>
          <p:cNvCxnSpPr>
            <a:stCxn id="2" idx="3"/>
          </p:cNvCxnSpPr>
          <p:nvPr/>
        </p:nvCxnSpPr>
        <p:spPr>
          <a:xfrm flipV="1">
            <a:off x="4389828" y="3100794"/>
            <a:ext cx="1671576" cy="4739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Conector recto de flecha 7"/>
          <p:cNvCxnSpPr>
            <a:stCxn id="2" idx="3"/>
          </p:cNvCxnSpPr>
          <p:nvPr/>
        </p:nvCxnSpPr>
        <p:spPr>
          <a:xfrm>
            <a:off x="4389828" y="3574702"/>
            <a:ext cx="1671576" cy="345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onector recto de flecha 8"/>
          <p:cNvCxnSpPr>
            <a:stCxn id="2" idx="3"/>
          </p:cNvCxnSpPr>
          <p:nvPr/>
        </p:nvCxnSpPr>
        <p:spPr>
          <a:xfrm>
            <a:off x="4389828" y="3574702"/>
            <a:ext cx="1671576" cy="11453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 name="Imagen 4" descr="Imagen que contiene texto, señal, firmar, calle&#10;&#10;Descripción generada automáticamente">
            <a:extLst>
              <a:ext uri="{FF2B5EF4-FFF2-40B4-BE49-F238E27FC236}">
                <a16:creationId xmlns:a16="http://schemas.microsoft.com/office/drawing/2014/main" id="{A293EB63-877E-4FC8-8C7F-2D0647437195}"/>
              </a:ext>
            </a:extLst>
          </p:cNvPr>
          <p:cNvPicPr>
            <a:picLocks noChangeAspect="1"/>
          </p:cNvPicPr>
          <p:nvPr/>
        </p:nvPicPr>
        <p:blipFill>
          <a:blip r:embed="rId2"/>
          <a:stretch>
            <a:fillRect/>
          </a:stretch>
        </p:blipFill>
        <p:spPr>
          <a:xfrm>
            <a:off x="9286103" y="4681383"/>
            <a:ext cx="2905897" cy="2176617"/>
          </a:xfrm>
          <a:prstGeom prst="rect">
            <a:avLst/>
          </a:prstGeom>
        </p:spPr>
      </p:pic>
    </p:spTree>
    <p:extLst>
      <p:ext uri="{BB962C8B-B14F-4D97-AF65-F5344CB8AC3E}">
        <p14:creationId xmlns:p14="http://schemas.microsoft.com/office/powerpoint/2010/main" val="2744811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CO" dirty="0"/>
              <a:t>Maximización de los ingresos de una subasta </a:t>
            </a:r>
            <a:br>
              <a:rPr lang="es-CO" dirty="0"/>
            </a:br>
            <a:r>
              <a:rPr lang="es-CO" sz="1800" dirty="0"/>
              <a:t>(Punto de vista del vendedor)</a:t>
            </a:r>
          </a:p>
        </p:txBody>
      </p:sp>
      <p:sp>
        <p:nvSpPr>
          <p:cNvPr id="3" name="Marcador de contenido 2"/>
          <p:cNvSpPr>
            <a:spLocks noGrp="1"/>
          </p:cNvSpPr>
          <p:nvPr>
            <p:ph sz="half" idx="1"/>
          </p:nvPr>
        </p:nvSpPr>
        <p:spPr>
          <a:xfrm>
            <a:off x="5434149" y="1478511"/>
            <a:ext cx="6252754" cy="4748118"/>
          </a:xfrm>
        </p:spPr>
        <p:txBody>
          <a:bodyPr>
            <a:normAutofit lnSpcReduction="10000"/>
          </a:bodyPr>
          <a:lstStyle/>
          <a:p>
            <a:pPr marL="0" indent="0">
              <a:buNone/>
            </a:pPr>
            <a:r>
              <a:rPr lang="es-ES" dirty="0"/>
              <a:t>1. En una subasta de valor privado</a:t>
            </a:r>
          </a:p>
          <a:p>
            <a:pPr marL="0" indent="0">
              <a:buNone/>
            </a:pPr>
            <a:r>
              <a:rPr lang="es-ES" dirty="0"/>
              <a:t>Se debe conseguir que haya el mayor número posible de postores, los postores adicionales elevan las valoraciones. </a:t>
            </a:r>
          </a:p>
          <a:p>
            <a:endParaRPr lang="es-ES" dirty="0"/>
          </a:p>
          <a:p>
            <a:pPr marL="0" indent="0">
              <a:buNone/>
            </a:pPr>
            <a:r>
              <a:rPr lang="es-ES" dirty="0"/>
              <a:t>2. En una subasta de valor común</a:t>
            </a:r>
          </a:p>
          <a:p>
            <a:pPr marL="342900" indent="-342900">
              <a:buAutoNum type="alphaLcParenBoth"/>
            </a:pPr>
            <a:r>
              <a:rPr lang="es-ES" dirty="0"/>
              <a:t>Debe utilizarse una subasta abierta en lugar de una subasta mediante plicas, ya que por regla general una subasta (abierta) inglesa de valor común genera mayores ingresos esperados que una subasta mediante plicas. </a:t>
            </a:r>
          </a:p>
          <a:p>
            <a:pPr marL="342900" indent="-342900">
              <a:buAutoNum type="alphaLcParenBoth"/>
            </a:pPr>
            <a:r>
              <a:rPr lang="es-ES" dirty="0"/>
              <a:t>Debe revelarse información sobre el verdadero valor del objeto que se subasta a fin de reducir la preocupación. </a:t>
            </a:r>
          </a:p>
          <a:p>
            <a:pPr marL="0" indent="0">
              <a:buNone/>
            </a:pPr>
            <a:endParaRPr lang="es-ES" dirty="0"/>
          </a:p>
        </p:txBody>
      </p:sp>
      <p:cxnSp>
        <p:nvCxnSpPr>
          <p:cNvPr id="6" name="Conector recto de flecha 5"/>
          <p:cNvCxnSpPr>
            <a:stCxn id="2" idx="3"/>
          </p:cNvCxnSpPr>
          <p:nvPr/>
        </p:nvCxnSpPr>
        <p:spPr>
          <a:xfrm flipV="1">
            <a:off x="4389828" y="1776549"/>
            <a:ext cx="1148823" cy="17981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Conector recto de flecha 7"/>
          <p:cNvCxnSpPr>
            <a:stCxn id="2" idx="3"/>
          </p:cNvCxnSpPr>
          <p:nvPr/>
        </p:nvCxnSpPr>
        <p:spPr>
          <a:xfrm flipV="1">
            <a:off x="4389828" y="3274423"/>
            <a:ext cx="1044321" cy="3002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3104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a:t>Diseño de subastas</a:t>
            </a:r>
          </a:p>
        </p:txBody>
      </p:sp>
      <p:sp>
        <p:nvSpPr>
          <p:cNvPr id="3" name="2 Marcador de contenido"/>
          <p:cNvSpPr>
            <a:spLocks noGrp="1"/>
          </p:cNvSpPr>
          <p:nvPr>
            <p:ph sz="half" idx="1"/>
          </p:nvPr>
        </p:nvSpPr>
        <p:spPr>
          <a:xfrm>
            <a:off x="5132600" y="2702325"/>
            <a:ext cx="6269591" cy="2382651"/>
          </a:xfrm>
        </p:spPr>
        <p:txBody>
          <a:bodyPr>
            <a:normAutofit/>
          </a:bodyPr>
          <a:lstStyle/>
          <a:p>
            <a:r>
              <a:rPr lang="es-CO" sz="1600" dirty="0"/>
              <a:t>1. imponer un adecuado precio de reserva(o mínima oferta)</a:t>
            </a:r>
          </a:p>
          <a:p>
            <a:r>
              <a:rPr lang="es-CO" sz="1600" dirty="0"/>
              <a:t>2. utilizar subastas precio ascendente en lugar de sobre sellado</a:t>
            </a:r>
          </a:p>
          <a:p>
            <a:r>
              <a:rPr lang="es-CO" sz="1600" dirty="0"/>
              <a:t>3.Revelar información acerca del valor del objeto</a:t>
            </a:r>
          </a:p>
          <a:p>
            <a:r>
              <a:rPr lang="es-CO" sz="1600" dirty="0"/>
              <a:t>4.Conciliar información acerca del grado de competencia</a:t>
            </a:r>
          </a:p>
          <a:p>
            <a:r>
              <a:rPr lang="es-CO" sz="1600" dirty="0"/>
              <a:t>5.Limitar a ofertantes que tengan ventaja conocida</a:t>
            </a:r>
          </a:p>
        </p:txBody>
      </p:sp>
      <p:sp>
        <p:nvSpPr>
          <p:cNvPr id="6" name="2 Marcador de contenido"/>
          <p:cNvSpPr>
            <a:spLocks noGrp="1"/>
          </p:cNvSpPr>
          <p:nvPr>
            <p:ph sz="half" idx="1"/>
          </p:nvPr>
        </p:nvSpPr>
        <p:spPr>
          <a:xfrm>
            <a:off x="5179493" y="1694142"/>
            <a:ext cx="6269591" cy="838044"/>
          </a:xfrm>
        </p:spPr>
        <p:txBody>
          <a:bodyPr>
            <a:normAutofit/>
          </a:bodyPr>
          <a:lstStyle/>
          <a:p>
            <a:r>
              <a:rPr lang="es-CO" sz="1600" dirty="0"/>
              <a:t>Se utilizan para mejorar el funcionamiento de los mercados junto con la teoría económica y la experiencia </a:t>
            </a:r>
          </a:p>
        </p:txBody>
      </p:sp>
    </p:spTree>
    <p:extLst>
      <p:ext uri="{BB962C8B-B14F-4D97-AF65-F5344CB8AC3E}">
        <p14:creationId xmlns:p14="http://schemas.microsoft.com/office/powerpoint/2010/main" val="2491765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B5504F5-A44D-4727-B62D-D306EE4C0C9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2E83A18-C907-44D5-83DF-CFB1812545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E845C857-E334-431F-9264-4BEF01228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426C9BD9-ECC0-4C60-87C1-D07F8F075A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7FBDFA8E-61C4-4F76-819E-308A16DEE2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761F1C21-70B1-4D4E-831C-75DB8E7EA9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FD6B914E-6122-42BE-91C5-72FA400D02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25950DE0-F9E4-4487-93B8-F6FDB00B2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319D2307-45E1-4592-8192-9C9102D4E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1A93A333-9537-4DEC-A527-7733E1096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76DEF779-F072-40FD-A3BF-84E3B8C6D1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6861570E-EBF4-48B8-AB90-2A40B52287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68EF8EC2-E3C0-4C22-B1B8-6E30AC2445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AC3BE00B-705F-42C6-94CE-E89B1FA4E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F23249F0-6642-4CDD-B89B-7EC0C254A7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9E5173CD-2C19-40D0-B444-CF38FF2207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C46A9203-B0FB-426A-9F90-6953A96AEF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F0B66C88-C270-4AE6-B12C-71CFC5F1ED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9113790B-9AB2-45C0-85DD-4E73038947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36488705-890C-4BDD-AC3C-9807F6A6E5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CCF65277-1D63-4A4A-957E-9F12111D91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AD6DFDD0-50F6-498B-A4E6-DC6D9A7952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3" name="Group 32">
            <a:extLst>
              <a:ext uri="{FF2B5EF4-FFF2-40B4-BE49-F238E27FC236}">
                <a16:creationId xmlns:a16="http://schemas.microsoft.com/office/drawing/2014/main" id="{02A5D777-C3C4-4D83-B4A3-0C83DBE1CB1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34" name="Rectangle 33">
              <a:extLst>
                <a:ext uri="{FF2B5EF4-FFF2-40B4-BE49-F238E27FC236}">
                  <a16:creationId xmlns:a16="http://schemas.microsoft.com/office/drawing/2014/main" id="{580A9110-3349-42C1-8186-CB70C1FD44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Isosceles Triangle 22">
              <a:extLst>
                <a:ext uri="{FF2B5EF4-FFF2-40B4-BE49-F238E27FC236}">
                  <a16:creationId xmlns:a16="http://schemas.microsoft.com/office/drawing/2014/main" id="{4F5EDCDF-C218-4482-A13E-8CFB87D0D0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3EB8EB4B-9F73-4DB2-B849-B88E0435D8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38" name="Rectangle 37">
            <a:extLst>
              <a:ext uri="{FF2B5EF4-FFF2-40B4-BE49-F238E27FC236}">
                <a16:creationId xmlns:a16="http://schemas.microsoft.com/office/drawing/2014/main" id="{982413CC-69E6-4BDA-A88D-E4EF8F95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4F1F7357-8633-4CE7-BF80-475EE8A2FA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41" name="Freeform 5">
              <a:extLst>
                <a:ext uri="{FF2B5EF4-FFF2-40B4-BE49-F238E27FC236}">
                  <a16:creationId xmlns:a16="http://schemas.microsoft.com/office/drawing/2014/main" id="{E402FE4E-C12D-497C-AF81-F08E4E02B4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6">
              <a:extLst>
                <a:ext uri="{FF2B5EF4-FFF2-40B4-BE49-F238E27FC236}">
                  <a16:creationId xmlns:a16="http://schemas.microsoft.com/office/drawing/2014/main" id="{59247B10-170D-4E62-849A-38FCB43C6A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Freeform 7">
              <a:extLst>
                <a:ext uri="{FF2B5EF4-FFF2-40B4-BE49-F238E27FC236}">
                  <a16:creationId xmlns:a16="http://schemas.microsoft.com/office/drawing/2014/main" id="{89A587A7-1BEF-45AA-9EFC-6558A8749C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8">
              <a:extLst>
                <a:ext uri="{FF2B5EF4-FFF2-40B4-BE49-F238E27FC236}">
                  <a16:creationId xmlns:a16="http://schemas.microsoft.com/office/drawing/2014/main" id="{AC25B5A1-6EF7-44EC-A2F0-1EDC96A79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9">
              <a:extLst>
                <a:ext uri="{FF2B5EF4-FFF2-40B4-BE49-F238E27FC236}">
                  <a16:creationId xmlns:a16="http://schemas.microsoft.com/office/drawing/2014/main" id="{80B8582C-7E17-4115-9FF1-979C8405CB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10">
              <a:extLst>
                <a:ext uri="{FF2B5EF4-FFF2-40B4-BE49-F238E27FC236}">
                  <a16:creationId xmlns:a16="http://schemas.microsoft.com/office/drawing/2014/main" id="{F6C4AB66-7A18-4E51-935B-237F4CA827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11">
              <a:extLst>
                <a:ext uri="{FF2B5EF4-FFF2-40B4-BE49-F238E27FC236}">
                  <a16:creationId xmlns:a16="http://schemas.microsoft.com/office/drawing/2014/main" id="{CDF12911-A240-4580-8788-0C49DB1FED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12">
              <a:extLst>
                <a:ext uri="{FF2B5EF4-FFF2-40B4-BE49-F238E27FC236}">
                  <a16:creationId xmlns:a16="http://schemas.microsoft.com/office/drawing/2014/main" id="{EAE0F5DE-442D-4F6C-B02C-2568ED1958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13">
              <a:extLst>
                <a:ext uri="{FF2B5EF4-FFF2-40B4-BE49-F238E27FC236}">
                  <a16:creationId xmlns:a16="http://schemas.microsoft.com/office/drawing/2014/main" id="{4F24A002-AFDE-4034-85BE-CBF005AE92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14">
              <a:extLst>
                <a:ext uri="{FF2B5EF4-FFF2-40B4-BE49-F238E27FC236}">
                  <a16:creationId xmlns:a16="http://schemas.microsoft.com/office/drawing/2014/main" id="{36F0721E-B4B0-4A6C-A92C-F8DE92D3AC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5">
              <a:extLst>
                <a:ext uri="{FF2B5EF4-FFF2-40B4-BE49-F238E27FC236}">
                  <a16:creationId xmlns:a16="http://schemas.microsoft.com/office/drawing/2014/main" id="{54D2DC98-69F8-4F2F-9D45-BDFFA5E2BB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6">
              <a:extLst>
                <a:ext uri="{FF2B5EF4-FFF2-40B4-BE49-F238E27FC236}">
                  <a16:creationId xmlns:a16="http://schemas.microsoft.com/office/drawing/2014/main" id="{0A636E33-DC38-40B9-B941-037E5D8603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17">
              <a:extLst>
                <a:ext uri="{FF2B5EF4-FFF2-40B4-BE49-F238E27FC236}">
                  <a16:creationId xmlns:a16="http://schemas.microsoft.com/office/drawing/2014/main" id="{03D30690-68C2-4AEC-9789-1495D97E19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18">
              <a:extLst>
                <a:ext uri="{FF2B5EF4-FFF2-40B4-BE49-F238E27FC236}">
                  <a16:creationId xmlns:a16="http://schemas.microsoft.com/office/drawing/2014/main" id="{1020B1B9-821B-49FB-BDC9-57DA08CBC3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19">
              <a:extLst>
                <a:ext uri="{FF2B5EF4-FFF2-40B4-BE49-F238E27FC236}">
                  <a16:creationId xmlns:a16="http://schemas.microsoft.com/office/drawing/2014/main" id="{720EDCE4-8B18-413F-989E-E79628E5AF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20">
              <a:extLst>
                <a:ext uri="{FF2B5EF4-FFF2-40B4-BE49-F238E27FC236}">
                  <a16:creationId xmlns:a16="http://schemas.microsoft.com/office/drawing/2014/main" id="{8563351E-0DDD-4FC8-8D0C-1E446E3C1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21">
              <a:extLst>
                <a:ext uri="{FF2B5EF4-FFF2-40B4-BE49-F238E27FC236}">
                  <a16:creationId xmlns:a16="http://schemas.microsoft.com/office/drawing/2014/main" id="{15E8B705-64E7-4513-B3CB-BF46C35732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22">
              <a:extLst>
                <a:ext uri="{FF2B5EF4-FFF2-40B4-BE49-F238E27FC236}">
                  <a16:creationId xmlns:a16="http://schemas.microsoft.com/office/drawing/2014/main" id="{30DAEE1C-EBB5-47F5-9E76-564FCFDBFC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Freeform 23">
              <a:extLst>
                <a:ext uri="{FF2B5EF4-FFF2-40B4-BE49-F238E27FC236}">
                  <a16:creationId xmlns:a16="http://schemas.microsoft.com/office/drawing/2014/main" id="{EDB255E9-A3E2-4098-99A1-FE38FAD15D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Freeform 24">
              <a:extLst>
                <a:ext uri="{FF2B5EF4-FFF2-40B4-BE49-F238E27FC236}">
                  <a16:creationId xmlns:a16="http://schemas.microsoft.com/office/drawing/2014/main" id="{D2507F2A-27AF-4833-8273-5FC9A98863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Freeform 25">
              <a:extLst>
                <a:ext uri="{FF2B5EF4-FFF2-40B4-BE49-F238E27FC236}">
                  <a16:creationId xmlns:a16="http://schemas.microsoft.com/office/drawing/2014/main" id="{8DFB8904-0CB8-45AD-ABD2-F7A582365E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1 Título"/>
          <p:cNvSpPr>
            <a:spLocks noGrp="1"/>
          </p:cNvSpPr>
          <p:nvPr>
            <p:ph type="title"/>
          </p:nvPr>
        </p:nvSpPr>
        <p:spPr>
          <a:xfrm>
            <a:off x="1759287" y="798881"/>
            <a:ext cx="8673427" cy="1048945"/>
          </a:xfrm>
        </p:spPr>
        <p:txBody>
          <a:bodyPr vert="horz" lIns="228600" tIns="228600" rIns="228600" bIns="228600" rtlCol="0" anchor="ctr">
            <a:normAutofit/>
          </a:bodyPr>
          <a:lstStyle/>
          <a:p>
            <a:r>
              <a:rPr lang="en-US" b="0" i="0" kern="1200" cap="none" spc="-150">
                <a:solidFill>
                  <a:schemeClr val="tx1"/>
                </a:solidFill>
                <a:effectLst/>
                <a:latin typeface="+mj-lt"/>
                <a:ea typeface="+mj-ea"/>
                <a:cs typeface="+mj-cs"/>
              </a:rPr>
              <a:t>Efectos del precio de reserva</a:t>
            </a:r>
          </a:p>
        </p:txBody>
      </p:sp>
      <p:graphicFrame>
        <p:nvGraphicFramePr>
          <p:cNvPr id="5" name="2 Marcador de contenido">
            <a:extLst>
              <a:ext uri="{FF2B5EF4-FFF2-40B4-BE49-F238E27FC236}">
                <a16:creationId xmlns:a16="http://schemas.microsoft.com/office/drawing/2014/main" id="{EE09A991-6F2A-49B0-BDE8-CE3A6EE78642}"/>
              </a:ext>
            </a:extLst>
          </p:cNvPr>
          <p:cNvGraphicFramePr>
            <a:graphicFrameLocks noGrp="1"/>
          </p:cNvGraphicFramePr>
          <p:nvPr>
            <p:ph sz="half" idx="1"/>
            <p:extLst>
              <p:ext uri="{D42A27DB-BD31-4B8C-83A1-F6EECF244321}">
                <p14:modId xmlns:p14="http://schemas.microsoft.com/office/powerpoint/2010/main" val="3055387883"/>
              </p:ext>
            </p:extLst>
          </p:nvPr>
        </p:nvGraphicFramePr>
        <p:xfrm>
          <a:off x="807722" y="1990976"/>
          <a:ext cx="10576558" cy="41754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50485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a:t>Ventajas de las subastas </a:t>
            </a:r>
          </a:p>
        </p:txBody>
      </p:sp>
      <p:sp>
        <p:nvSpPr>
          <p:cNvPr id="3" name="2 Marcador de contenido"/>
          <p:cNvSpPr>
            <a:spLocks noGrp="1"/>
          </p:cNvSpPr>
          <p:nvPr>
            <p:ph sz="half" idx="1"/>
          </p:nvPr>
        </p:nvSpPr>
        <p:spPr>
          <a:xfrm>
            <a:off x="5120878" y="1359241"/>
            <a:ext cx="6269591" cy="2382651"/>
          </a:xfrm>
        </p:spPr>
        <p:txBody>
          <a:bodyPr>
            <a:normAutofit fontScale="92500"/>
          </a:bodyPr>
          <a:lstStyle/>
          <a:p>
            <a:r>
              <a:rPr lang="es-CO" sz="2200" dirty="0"/>
              <a:t>Subasta inglesa: </a:t>
            </a:r>
          </a:p>
          <a:p>
            <a:r>
              <a:rPr lang="es-CO" dirty="0"/>
              <a:t>Se ve el comportamiento de los demás </a:t>
            </a:r>
          </a:p>
          <a:p>
            <a:r>
              <a:rPr lang="es-CO" dirty="0"/>
              <a:t>Afiliación creada: el precio pagado por el ofertante ganador es influenciado por su información y la de los demás, </a:t>
            </a:r>
          </a:p>
          <a:p>
            <a:r>
              <a:rPr lang="es-CO" dirty="0"/>
              <a:t>Tienden a conducir el precio para beneficio del vendedor</a:t>
            </a:r>
          </a:p>
        </p:txBody>
      </p:sp>
      <p:sp>
        <p:nvSpPr>
          <p:cNvPr id="4" name="3 Marcador de contenido"/>
          <p:cNvSpPr>
            <a:spLocks noGrp="1"/>
          </p:cNvSpPr>
          <p:nvPr>
            <p:ph sz="half" idx="2"/>
          </p:nvPr>
        </p:nvSpPr>
        <p:spPr>
          <a:xfrm>
            <a:off x="5120878" y="4240573"/>
            <a:ext cx="6272022" cy="2383586"/>
          </a:xfrm>
        </p:spPr>
        <p:txBody>
          <a:bodyPr>
            <a:normAutofit fontScale="92500"/>
          </a:bodyPr>
          <a:lstStyle/>
          <a:p>
            <a:r>
              <a:rPr lang="es-CO" sz="2200" dirty="0"/>
              <a:t>Subasta de sobre sellado</a:t>
            </a:r>
            <a:r>
              <a:rPr lang="es-CO" dirty="0"/>
              <a:t>:</a:t>
            </a:r>
          </a:p>
          <a:p>
            <a:r>
              <a:rPr lang="es-CO" dirty="0"/>
              <a:t> aversión al riesgo a favor del vendedor(los compradores ofertan mas para reducir el riesgo den perder) </a:t>
            </a:r>
          </a:p>
          <a:p>
            <a:endParaRPr lang="es-CO" sz="1700" dirty="0"/>
          </a:p>
        </p:txBody>
      </p:sp>
    </p:spTree>
    <p:extLst>
      <p:ext uri="{BB962C8B-B14F-4D97-AF65-F5344CB8AC3E}">
        <p14:creationId xmlns:p14="http://schemas.microsoft.com/office/powerpoint/2010/main" val="33258386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8DD8E1A-9945-4DBA-BC40-7A028BF32D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0" name="Freeform 5">
              <a:extLst>
                <a:ext uri="{FF2B5EF4-FFF2-40B4-BE49-F238E27FC236}">
                  <a16:creationId xmlns:a16="http://schemas.microsoft.com/office/drawing/2014/main" id="{FE1C52F1-9DDF-4839-9B8F-25F7F8D42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 name="Freeform 6">
              <a:extLst>
                <a:ext uri="{FF2B5EF4-FFF2-40B4-BE49-F238E27FC236}">
                  <a16:creationId xmlns:a16="http://schemas.microsoft.com/office/drawing/2014/main" id="{DB25E450-AEBE-4B5B-9CD7-7DDA5128D0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7">
              <a:extLst>
                <a:ext uri="{FF2B5EF4-FFF2-40B4-BE49-F238E27FC236}">
                  <a16:creationId xmlns:a16="http://schemas.microsoft.com/office/drawing/2014/main" id="{D57AF4B2-B19E-4839-9D9C-06AD5370C3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8">
              <a:extLst>
                <a:ext uri="{FF2B5EF4-FFF2-40B4-BE49-F238E27FC236}">
                  <a16:creationId xmlns:a16="http://schemas.microsoft.com/office/drawing/2014/main" id="{2949CEBF-F4A7-44B2-8A3B-22558718F7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 name="Freeform 9">
              <a:extLst>
                <a:ext uri="{FF2B5EF4-FFF2-40B4-BE49-F238E27FC236}">
                  <a16:creationId xmlns:a16="http://schemas.microsoft.com/office/drawing/2014/main" id="{28EAA589-93ED-485D-96BB-B9B21EC96B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10">
              <a:extLst>
                <a:ext uri="{FF2B5EF4-FFF2-40B4-BE49-F238E27FC236}">
                  <a16:creationId xmlns:a16="http://schemas.microsoft.com/office/drawing/2014/main" id="{4BB4F238-A1F2-45F6-9074-18C4A9F921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1">
              <a:extLst>
                <a:ext uri="{FF2B5EF4-FFF2-40B4-BE49-F238E27FC236}">
                  <a16:creationId xmlns:a16="http://schemas.microsoft.com/office/drawing/2014/main" id="{1C658EE5-B46E-48ED-822D-1C3F08ECAD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2">
              <a:extLst>
                <a:ext uri="{FF2B5EF4-FFF2-40B4-BE49-F238E27FC236}">
                  <a16:creationId xmlns:a16="http://schemas.microsoft.com/office/drawing/2014/main" id="{82AA74BE-73A4-4ADC-B86C-833704C0C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3">
              <a:extLst>
                <a:ext uri="{FF2B5EF4-FFF2-40B4-BE49-F238E27FC236}">
                  <a16:creationId xmlns:a16="http://schemas.microsoft.com/office/drawing/2014/main" id="{2018BD4B-A593-4075-9FDB-4739C6D53D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4">
              <a:extLst>
                <a:ext uri="{FF2B5EF4-FFF2-40B4-BE49-F238E27FC236}">
                  <a16:creationId xmlns:a16="http://schemas.microsoft.com/office/drawing/2014/main" id="{0D16E44B-CE60-491F-B907-D02B0B1EE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5">
              <a:extLst>
                <a:ext uri="{FF2B5EF4-FFF2-40B4-BE49-F238E27FC236}">
                  <a16:creationId xmlns:a16="http://schemas.microsoft.com/office/drawing/2014/main" id="{2DFA7256-7E90-44B6-8E90-2111C1A1F6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6">
              <a:extLst>
                <a:ext uri="{FF2B5EF4-FFF2-40B4-BE49-F238E27FC236}">
                  <a16:creationId xmlns:a16="http://schemas.microsoft.com/office/drawing/2014/main" id="{CE31CD09-2348-4B3A-9C97-CEECA4ABC0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7">
              <a:extLst>
                <a:ext uri="{FF2B5EF4-FFF2-40B4-BE49-F238E27FC236}">
                  <a16:creationId xmlns:a16="http://schemas.microsoft.com/office/drawing/2014/main" id="{4E5422EF-93F2-41A9-B30F-9EFE9241DE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8">
              <a:extLst>
                <a:ext uri="{FF2B5EF4-FFF2-40B4-BE49-F238E27FC236}">
                  <a16:creationId xmlns:a16="http://schemas.microsoft.com/office/drawing/2014/main" id="{7920E29F-BB48-485F-95FF-5C372339C4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9">
              <a:extLst>
                <a:ext uri="{FF2B5EF4-FFF2-40B4-BE49-F238E27FC236}">
                  <a16:creationId xmlns:a16="http://schemas.microsoft.com/office/drawing/2014/main" id="{ACFDB0E0-ECEB-4EEB-925D-4BE22979C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20">
              <a:extLst>
                <a:ext uri="{FF2B5EF4-FFF2-40B4-BE49-F238E27FC236}">
                  <a16:creationId xmlns:a16="http://schemas.microsoft.com/office/drawing/2014/main" id="{30CE2542-FFC2-4E6A-9F84-265FE415D9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6" name="Freeform 21">
              <a:extLst>
                <a:ext uri="{FF2B5EF4-FFF2-40B4-BE49-F238E27FC236}">
                  <a16:creationId xmlns:a16="http://schemas.microsoft.com/office/drawing/2014/main" id="{2864C497-B900-4D3E-895C-A2A823A3C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7" name="Freeform 22">
              <a:extLst>
                <a:ext uri="{FF2B5EF4-FFF2-40B4-BE49-F238E27FC236}">
                  <a16:creationId xmlns:a16="http://schemas.microsoft.com/office/drawing/2014/main" id="{26441ED2-272A-4395-9966-F5B1C8D3F5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3">
              <a:extLst>
                <a:ext uri="{FF2B5EF4-FFF2-40B4-BE49-F238E27FC236}">
                  <a16:creationId xmlns:a16="http://schemas.microsoft.com/office/drawing/2014/main" id="{701CA35D-3DE0-4BE9-96A9-31A6F24DB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4">
              <a:extLst>
                <a:ext uri="{FF2B5EF4-FFF2-40B4-BE49-F238E27FC236}">
                  <a16:creationId xmlns:a16="http://schemas.microsoft.com/office/drawing/2014/main" id="{C9367E8C-A75F-4D57-8B79-1B3EEDFD83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5">
              <a:extLst>
                <a:ext uri="{FF2B5EF4-FFF2-40B4-BE49-F238E27FC236}">
                  <a16:creationId xmlns:a16="http://schemas.microsoft.com/office/drawing/2014/main" id="{0846F98D-8409-4D6C-B830-625CC19EB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2" name="Group 31">
            <a:extLst>
              <a:ext uri="{FF2B5EF4-FFF2-40B4-BE49-F238E27FC236}">
                <a16:creationId xmlns:a16="http://schemas.microsoft.com/office/drawing/2014/main" id="{F35369DB-627C-41BD-9041-6426E8BF66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33" name="Rectangle 32">
              <a:extLst>
                <a:ext uri="{FF2B5EF4-FFF2-40B4-BE49-F238E27FC236}">
                  <a16:creationId xmlns:a16="http://schemas.microsoft.com/office/drawing/2014/main" id="{9BA15987-DDC0-4CAB-AF5B-7D11E25D20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Isosceles Triangle 22">
              <a:extLst>
                <a:ext uri="{FF2B5EF4-FFF2-40B4-BE49-F238E27FC236}">
                  <a16:creationId xmlns:a16="http://schemas.microsoft.com/office/drawing/2014/main" id="{9B6DF8F2-BD4C-48F5-8CDC-95B311500F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Rectangle 34">
              <a:extLst>
                <a:ext uri="{FF2B5EF4-FFF2-40B4-BE49-F238E27FC236}">
                  <a16:creationId xmlns:a16="http://schemas.microsoft.com/office/drawing/2014/main" id="{8E989FB2-D6DE-43D1-84D5-1C80F9901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37" name="Rectangle 36">
            <a:extLst>
              <a:ext uri="{FF2B5EF4-FFF2-40B4-BE49-F238E27FC236}">
                <a16:creationId xmlns:a16="http://schemas.microsoft.com/office/drawing/2014/main" id="{828D1E49-2A21-4A83-A0E0-FB1597B4B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088B852E-5494-418B-A833-75CF016A9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40" name="Freeform 5">
              <a:extLst>
                <a:ext uri="{FF2B5EF4-FFF2-40B4-BE49-F238E27FC236}">
                  <a16:creationId xmlns:a16="http://schemas.microsoft.com/office/drawing/2014/main" id="{DF31E3C1-1A46-4329-9F80-B576692FEE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Freeform 6">
              <a:extLst>
                <a:ext uri="{FF2B5EF4-FFF2-40B4-BE49-F238E27FC236}">
                  <a16:creationId xmlns:a16="http://schemas.microsoft.com/office/drawing/2014/main" id="{294B4592-99CA-47B1-816F-CE2D44F65B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7">
              <a:extLst>
                <a:ext uri="{FF2B5EF4-FFF2-40B4-BE49-F238E27FC236}">
                  <a16:creationId xmlns:a16="http://schemas.microsoft.com/office/drawing/2014/main" id="{BF690E4C-72F8-4AC5-AF99-562763CC67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Freeform 8">
              <a:extLst>
                <a:ext uri="{FF2B5EF4-FFF2-40B4-BE49-F238E27FC236}">
                  <a16:creationId xmlns:a16="http://schemas.microsoft.com/office/drawing/2014/main" id="{F834CDD4-CAB8-4ACC-9AAC-5399C743DE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9">
              <a:extLst>
                <a:ext uri="{FF2B5EF4-FFF2-40B4-BE49-F238E27FC236}">
                  <a16:creationId xmlns:a16="http://schemas.microsoft.com/office/drawing/2014/main" id="{1AEB045A-6821-475B-A28E-047437ABEF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10">
              <a:extLst>
                <a:ext uri="{FF2B5EF4-FFF2-40B4-BE49-F238E27FC236}">
                  <a16:creationId xmlns:a16="http://schemas.microsoft.com/office/drawing/2014/main" id="{D9B790C0-3D34-4626-BAFB-6EB473F40C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11">
              <a:extLst>
                <a:ext uri="{FF2B5EF4-FFF2-40B4-BE49-F238E27FC236}">
                  <a16:creationId xmlns:a16="http://schemas.microsoft.com/office/drawing/2014/main" id="{EDA4D87F-91A4-4628-9A6E-F01820A7EE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12">
              <a:extLst>
                <a:ext uri="{FF2B5EF4-FFF2-40B4-BE49-F238E27FC236}">
                  <a16:creationId xmlns:a16="http://schemas.microsoft.com/office/drawing/2014/main" id="{045DAB88-124C-459C-A889-DAE9C9BE285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13">
              <a:extLst>
                <a:ext uri="{FF2B5EF4-FFF2-40B4-BE49-F238E27FC236}">
                  <a16:creationId xmlns:a16="http://schemas.microsoft.com/office/drawing/2014/main" id="{85D44010-1DAA-4CAC-B83F-7E3E8C455D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14">
              <a:extLst>
                <a:ext uri="{FF2B5EF4-FFF2-40B4-BE49-F238E27FC236}">
                  <a16:creationId xmlns:a16="http://schemas.microsoft.com/office/drawing/2014/main" id="{E8C01D66-5C93-4A2E-AA74-DE97574EA4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15">
              <a:extLst>
                <a:ext uri="{FF2B5EF4-FFF2-40B4-BE49-F238E27FC236}">
                  <a16:creationId xmlns:a16="http://schemas.microsoft.com/office/drawing/2014/main" id="{E2E1A6E1-6C4A-47D3-81E2-9F8624F1BB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6">
              <a:extLst>
                <a:ext uri="{FF2B5EF4-FFF2-40B4-BE49-F238E27FC236}">
                  <a16:creationId xmlns:a16="http://schemas.microsoft.com/office/drawing/2014/main" id="{3E849CB5-4526-49DC-B77B-A20FDB7FFD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7">
              <a:extLst>
                <a:ext uri="{FF2B5EF4-FFF2-40B4-BE49-F238E27FC236}">
                  <a16:creationId xmlns:a16="http://schemas.microsoft.com/office/drawing/2014/main" id="{5A18C8A4-FB2A-44C1-93D3-26C6DDFE0C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18">
              <a:extLst>
                <a:ext uri="{FF2B5EF4-FFF2-40B4-BE49-F238E27FC236}">
                  <a16:creationId xmlns:a16="http://schemas.microsoft.com/office/drawing/2014/main" id="{85D014FD-8C5A-4071-B19E-4910AAB618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19">
              <a:extLst>
                <a:ext uri="{FF2B5EF4-FFF2-40B4-BE49-F238E27FC236}">
                  <a16:creationId xmlns:a16="http://schemas.microsoft.com/office/drawing/2014/main" id="{A37D7262-3596-4026-9AD4-E94332E526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20">
              <a:extLst>
                <a:ext uri="{FF2B5EF4-FFF2-40B4-BE49-F238E27FC236}">
                  <a16:creationId xmlns:a16="http://schemas.microsoft.com/office/drawing/2014/main" id="{187E37E0-AAC3-4B33-AF36-334ACCBD33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21">
              <a:extLst>
                <a:ext uri="{FF2B5EF4-FFF2-40B4-BE49-F238E27FC236}">
                  <a16:creationId xmlns:a16="http://schemas.microsoft.com/office/drawing/2014/main" id="{409758BB-8A0E-4BEB-BC0C-F410AD98CD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22">
              <a:extLst>
                <a:ext uri="{FF2B5EF4-FFF2-40B4-BE49-F238E27FC236}">
                  <a16:creationId xmlns:a16="http://schemas.microsoft.com/office/drawing/2014/main" id="{97C4EFE2-9D25-4978-BD9A-873B492702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23">
              <a:extLst>
                <a:ext uri="{FF2B5EF4-FFF2-40B4-BE49-F238E27FC236}">
                  <a16:creationId xmlns:a16="http://schemas.microsoft.com/office/drawing/2014/main" id="{9CCAF82A-A0E0-4B55-A97B-EFFAE79AF7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Freeform 24">
              <a:extLst>
                <a:ext uri="{FF2B5EF4-FFF2-40B4-BE49-F238E27FC236}">
                  <a16:creationId xmlns:a16="http://schemas.microsoft.com/office/drawing/2014/main" id="{4F800DD8-3954-4F73-8807-16F1CFAC1E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Freeform 25">
              <a:extLst>
                <a:ext uri="{FF2B5EF4-FFF2-40B4-BE49-F238E27FC236}">
                  <a16:creationId xmlns:a16="http://schemas.microsoft.com/office/drawing/2014/main" id="{84E1C91A-4B06-4852-918C-6380FA986B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ítulo 1">
            <a:extLst>
              <a:ext uri="{FF2B5EF4-FFF2-40B4-BE49-F238E27FC236}">
                <a16:creationId xmlns:a16="http://schemas.microsoft.com/office/drawing/2014/main" id="{1D0A82C3-D27E-4877-9C30-A885AE1AB7C9}"/>
              </a:ext>
            </a:extLst>
          </p:cNvPr>
          <p:cNvSpPr txBox="1">
            <a:spLocks/>
          </p:cNvSpPr>
          <p:nvPr/>
        </p:nvSpPr>
        <p:spPr>
          <a:xfrm>
            <a:off x="904877" y="795527"/>
            <a:ext cx="10488547" cy="1190912"/>
          </a:xfrm>
          <a:prstGeom prst="rect">
            <a:avLst/>
          </a:prstGeom>
        </p:spPr>
        <p:txBody>
          <a:bodyPr vert="horz" lIns="228600" tIns="228600" rIns="228600" bIns="228600" rtlCol="0" anchor="ctr">
            <a:normAutofit/>
          </a:bodyPr>
          <a:lst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a:lstStyle>
          <a:p>
            <a:pPr>
              <a:spcAft>
                <a:spcPts val="600"/>
              </a:spcAft>
            </a:pPr>
            <a:r>
              <a:rPr lang="en-US">
                <a:solidFill>
                  <a:schemeClr val="tx2"/>
                </a:solidFill>
              </a:rPr>
              <a:t>Problemas de las subastas</a:t>
            </a:r>
          </a:p>
        </p:txBody>
      </p:sp>
      <p:sp>
        <p:nvSpPr>
          <p:cNvPr id="62" name="Rectangle 61">
            <a:extLst>
              <a:ext uri="{FF2B5EF4-FFF2-40B4-BE49-F238E27FC236}">
                <a16:creationId xmlns:a16="http://schemas.microsoft.com/office/drawing/2014/main" id="{E972DE0D-2E53-4159-ABD3-C60152426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030" y="2250281"/>
            <a:ext cx="4959318" cy="3678237"/>
          </a:xfrm>
          <a:prstGeom prst="rect">
            <a:avLst/>
          </a:prstGeom>
          <a:solidFill>
            <a:schemeClr val="bg1"/>
          </a:solidFill>
          <a:ln w="19050">
            <a:solidFill>
              <a:srgbClr val="F6FE06"/>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n 2">
            <a:extLst>
              <a:ext uri="{FF2B5EF4-FFF2-40B4-BE49-F238E27FC236}">
                <a16:creationId xmlns:a16="http://schemas.microsoft.com/office/drawing/2014/main" id="{44E2636A-F9A4-4C4B-B4BF-D0BAD81DC4E1}"/>
              </a:ext>
            </a:extLst>
          </p:cNvPr>
          <p:cNvPicPr>
            <a:picLocks noChangeAspect="1"/>
          </p:cNvPicPr>
          <p:nvPr/>
        </p:nvPicPr>
        <p:blipFill rotWithShape="1">
          <a:blip r:embed="rId2"/>
          <a:srcRect r="1248" b="-1"/>
          <a:stretch/>
        </p:blipFill>
        <p:spPr>
          <a:xfrm>
            <a:off x="1103257" y="2416047"/>
            <a:ext cx="4626864" cy="3346704"/>
          </a:xfrm>
          <a:prstGeom prst="rect">
            <a:avLst/>
          </a:prstGeom>
          <a:ln w="12700">
            <a:noFill/>
          </a:ln>
        </p:spPr>
      </p:pic>
      <p:sp>
        <p:nvSpPr>
          <p:cNvPr id="4" name="CuadroTexto 3">
            <a:extLst>
              <a:ext uri="{FF2B5EF4-FFF2-40B4-BE49-F238E27FC236}">
                <a16:creationId xmlns:a16="http://schemas.microsoft.com/office/drawing/2014/main" id="{C983A5B3-27C4-48ED-96B5-D408B6C97532}"/>
              </a:ext>
            </a:extLst>
          </p:cNvPr>
          <p:cNvSpPr txBox="1"/>
          <p:nvPr/>
        </p:nvSpPr>
        <p:spPr>
          <a:xfrm>
            <a:off x="6380703" y="2228850"/>
            <a:ext cx="5028928" cy="3699669"/>
          </a:xfrm>
          <a:prstGeom prst="rect">
            <a:avLst/>
          </a:prstGeom>
        </p:spPr>
        <p:txBody>
          <a:bodyPr vert="horz" lIns="91440" tIns="45720" rIns="91440" bIns="45720" rtlCol="0" anchor="ctr">
            <a:normAutofit/>
          </a:bodyPr>
          <a:lstStyle/>
          <a:p>
            <a:pPr marL="285750" indent="-228600" defTabSz="914400">
              <a:lnSpc>
                <a:spcPct val="120000"/>
              </a:lnSpc>
              <a:spcAft>
                <a:spcPts val="600"/>
              </a:spcAft>
              <a:buClr>
                <a:srgbClr val="F6FE06"/>
              </a:buClr>
              <a:buSzPct val="110000"/>
              <a:buFont typeface="Wingdings" panose="05000000000000000000" pitchFamily="2" charset="2"/>
              <a:buChar char="§"/>
            </a:pPr>
            <a:r>
              <a:rPr lang="en-US"/>
              <a:t>Colusión (en subastas de tipo Vickery)</a:t>
            </a:r>
          </a:p>
          <a:p>
            <a:pPr marL="285750" indent="-228600" defTabSz="914400">
              <a:lnSpc>
                <a:spcPct val="120000"/>
              </a:lnSpc>
              <a:spcAft>
                <a:spcPts val="600"/>
              </a:spcAft>
              <a:buClr>
                <a:srgbClr val="F6FE06"/>
              </a:buClr>
              <a:buSzPct val="110000"/>
              <a:buFont typeface="Wingdings" panose="05000000000000000000" pitchFamily="2" charset="2"/>
              <a:buChar char="§"/>
            </a:pPr>
            <a:r>
              <a:rPr lang="en-US"/>
              <a:t>Retiradas</a:t>
            </a:r>
          </a:p>
          <a:p>
            <a:pPr marL="285750" indent="-228600" defTabSz="914400">
              <a:lnSpc>
                <a:spcPct val="120000"/>
              </a:lnSpc>
              <a:spcAft>
                <a:spcPts val="600"/>
              </a:spcAft>
              <a:buClr>
                <a:srgbClr val="F6FE06"/>
              </a:buClr>
              <a:buSzPct val="110000"/>
              <a:buFont typeface="Wingdings" panose="05000000000000000000" pitchFamily="2" charset="2"/>
              <a:buChar char="§"/>
            </a:pPr>
            <a:r>
              <a:rPr lang="en-US"/>
              <a:t>Jugadores ficticios </a:t>
            </a:r>
          </a:p>
          <a:p>
            <a:pPr marL="285750" indent="-228600" defTabSz="914400">
              <a:lnSpc>
                <a:spcPct val="120000"/>
              </a:lnSpc>
              <a:spcAft>
                <a:spcPts val="600"/>
              </a:spcAft>
              <a:buClr>
                <a:srgbClr val="F6FE06"/>
              </a:buClr>
              <a:buSzPct val="110000"/>
              <a:buFont typeface="Wingdings" panose="05000000000000000000" pitchFamily="2" charset="2"/>
              <a:buChar char="§"/>
            </a:pPr>
            <a:endParaRPr lang="en-US"/>
          </a:p>
        </p:txBody>
      </p:sp>
    </p:spTree>
    <p:extLst>
      <p:ext uri="{BB962C8B-B14F-4D97-AF65-F5344CB8AC3E}">
        <p14:creationId xmlns:p14="http://schemas.microsoft.com/office/powerpoint/2010/main" val="41575073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1E19A1-89BB-4A3E-992A-F02FE9ED3C44}"/>
              </a:ext>
            </a:extLst>
          </p:cNvPr>
          <p:cNvSpPr txBox="1">
            <a:spLocks/>
          </p:cNvSpPr>
          <p:nvPr/>
        </p:nvSpPr>
        <p:spPr>
          <a:xfrm>
            <a:off x="904877" y="795527"/>
            <a:ext cx="10488547" cy="1190912"/>
          </a:xfrm>
          <a:prstGeom prst="rect">
            <a:avLst/>
          </a:prstGeom>
        </p:spPr>
        <p:txBody>
          <a:bodyPr>
            <a:normAutofit/>
          </a:bodyPr>
          <a:lst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a:lstStyle>
          <a:p>
            <a:r>
              <a:rPr lang="fr-FR">
                <a:solidFill>
                  <a:schemeClr val="tx2"/>
                </a:solidFill>
              </a:rPr>
              <a:t>Diseño de mecanismos</a:t>
            </a:r>
          </a:p>
        </p:txBody>
      </p:sp>
      <p:pic>
        <p:nvPicPr>
          <p:cNvPr id="3" name="Imagen 2" descr="Un hombre con traje y lentes oscuros&#10;&#10;Descripción generada automáticamente">
            <a:extLst>
              <a:ext uri="{FF2B5EF4-FFF2-40B4-BE49-F238E27FC236}">
                <a16:creationId xmlns:a16="http://schemas.microsoft.com/office/drawing/2014/main" id="{132B562A-B0C2-4881-B75F-3A341DCC5B7E}"/>
              </a:ext>
            </a:extLst>
          </p:cNvPr>
          <p:cNvPicPr>
            <a:picLocks noChangeAspect="1"/>
          </p:cNvPicPr>
          <p:nvPr/>
        </p:nvPicPr>
        <p:blipFill>
          <a:blip r:embed="rId2"/>
          <a:stretch>
            <a:fillRect/>
          </a:stretch>
        </p:blipFill>
        <p:spPr>
          <a:xfrm>
            <a:off x="1103257" y="2550967"/>
            <a:ext cx="4626864" cy="3076864"/>
          </a:xfrm>
          <a:prstGeom prst="rect">
            <a:avLst/>
          </a:prstGeom>
          <a:ln w="12700">
            <a:noFill/>
          </a:ln>
        </p:spPr>
      </p:pic>
      <mc:AlternateContent xmlns:mc="http://schemas.openxmlformats.org/markup-compatibility/2006" xmlns:a14="http://schemas.microsoft.com/office/drawing/2010/main">
        <mc:Choice Requires="a14">
          <p:sp>
            <p:nvSpPr>
              <p:cNvPr id="4" name="Marcador de contenido 2">
                <a:extLst>
                  <a:ext uri="{FF2B5EF4-FFF2-40B4-BE49-F238E27FC236}">
                    <a16:creationId xmlns:a16="http://schemas.microsoft.com/office/drawing/2014/main" id="{E080EB01-E603-4085-B229-F4FB7C402CCA}"/>
                  </a:ext>
                </a:extLst>
              </p:cNvPr>
              <p:cNvSpPr txBox="1">
                <a:spLocks/>
              </p:cNvSpPr>
              <p:nvPr/>
            </p:nvSpPr>
            <p:spPr>
              <a:xfrm>
                <a:off x="6380703" y="2228850"/>
                <a:ext cx="5028928" cy="3699669"/>
              </a:xfrm>
              <a:prstGeom prst="rect">
                <a:avLst/>
              </a:prstGeom>
            </p:spPr>
            <p:txBody>
              <a:bodyPr>
                <a:normAutofit lnSpcReduction="10000"/>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pPr>
                  <a:buClr>
                    <a:srgbClr val="D09081"/>
                  </a:buClr>
                </a:pPr>
                <a:r>
                  <a:rPr lang="fr-FR" dirty="0"/>
                  <a:t>Inverso a la </a:t>
                </a:r>
                <a:r>
                  <a:rPr lang="fr-FR" dirty="0" err="1"/>
                  <a:t>teoría</a:t>
                </a:r>
                <a:r>
                  <a:rPr lang="fr-FR" dirty="0"/>
                  <a:t> de </a:t>
                </a:r>
                <a:r>
                  <a:rPr lang="fr-FR" dirty="0" err="1"/>
                  <a:t>juegos</a:t>
                </a:r>
                <a:endParaRPr lang="fr-FR" dirty="0"/>
              </a:p>
              <a:p>
                <a:pPr>
                  <a:buClr>
                    <a:srgbClr val="D09081"/>
                  </a:buClr>
                </a:pPr>
                <a:r>
                  <a:rPr lang="es-CO" dirty="0"/>
                  <a:t>Las principales decisiones en el diseño de un mecanismo son 1) qué tipo de mensajes deben enviarse al centro y 2) qué regla debe utilizar el centro para decidir el resultado</a:t>
                </a:r>
                <a:r>
                  <a:rPr lang="es-ES" dirty="0"/>
                  <a:t>      </a:t>
                </a:r>
              </a:p>
              <a:p>
                <a:pPr marL="0" indent="0">
                  <a:buClr>
                    <a:srgbClr val="D09081"/>
                  </a:buClr>
                  <a:buFont typeface="Wingdings" panose="05000000000000000000" pitchFamily="2" charset="2"/>
                  <a:buNone/>
                </a:pPr>
                <a:r>
                  <a:rPr lang="es-ES" dirty="0"/>
                  <a:t>    </a:t>
                </a:r>
                <a14:m>
                  <m:oMath xmlns:m="http://schemas.openxmlformats.org/officeDocument/2006/math">
                    <m:r>
                      <a:rPr lang="es-ES" sz="2800" dirty="0" smtClean="0">
                        <a:latin typeface="Cambria Math" panose="02040503050406030204" pitchFamily="18" charset="0"/>
                      </a:rPr>
                      <m:t>                  </m:t>
                    </m:r>
                    <m:sSub>
                      <m:sSubPr>
                        <m:ctrlPr>
                          <a:rPr lang="fr-FR" sz="2800" i="1" dirty="0" smtClean="0">
                            <a:latin typeface="Cambria Math" panose="02040503050406030204" pitchFamily="18" charset="0"/>
                          </a:rPr>
                        </m:ctrlPr>
                      </m:sSubPr>
                      <m:e>
                        <m:r>
                          <a:rPr lang="fr-FR" sz="2800" i="1" dirty="0">
                            <a:latin typeface="Cambria Math" panose="02040503050406030204" pitchFamily="18" charset="0"/>
                          </a:rPr>
                          <m:t>𝑣</m:t>
                        </m:r>
                      </m:e>
                      <m:sub>
                        <m:r>
                          <a:rPr lang="fr-FR" sz="2800" dirty="0">
                            <a:latin typeface="Cambria Math" panose="02040503050406030204" pitchFamily="18" charset="0"/>
                          </a:rPr>
                          <m:t>1</m:t>
                        </m:r>
                      </m:sub>
                    </m:sSub>
                    <m:r>
                      <a:rPr lang="fr-FR" sz="2800" dirty="0">
                        <a:latin typeface="Cambria Math" panose="02040503050406030204" pitchFamily="18" charset="0"/>
                      </a:rPr>
                      <m:t>−</m:t>
                    </m:r>
                    <m:r>
                      <a:rPr lang="fr-FR" sz="2800" i="1" dirty="0">
                        <a:latin typeface="Cambria Math" panose="02040503050406030204" pitchFamily="18" charset="0"/>
                      </a:rPr>
                      <m:t>𝑝</m:t>
                    </m:r>
                    <m:r>
                      <a:rPr lang="fr-FR" sz="2800" dirty="0">
                        <a:latin typeface="Cambria Math" panose="02040503050406030204" pitchFamily="18" charset="0"/>
                      </a:rPr>
                      <m:t>≥</m:t>
                    </m:r>
                    <m:r>
                      <a:rPr lang="es-ES" sz="2800" dirty="0" smtClean="0">
                        <a:latin typeface="Cambria Math" panose="02040503050406030204" pitchFamily="18" charset="0"/>
                      </a:rPr>
                      <m:t>0</m:t>
                    </m:r>
                  </m:oMath>
                </a14:m>
                <a:endParaRPr lang="es-ES" sz="2800" dirty="0"/>
              </a:p>
              <a:p>
                <a:pPr marL="0" indent="0">
                  <a:buClr>
                    <a:srgbClr val="D09081"/>
                  </a:buClr>
                  <a:buFont typeface="Wingdings" panose="05000000000000000000" pitchFamily="2" charset="2"/>
                  <a:buNone/>
                </a:pPr>
                <a14:m>
                  <m:oMathPara xmlns:m="http://schemas.openxmlformats.org/officeDocument/2006/math">
                    <m:oMathParaPr>
                      <m:jc m:val="centerGroup"/>
                    </m:oMathParaPr>
                    <m:oMath xmlns:m="http://schemas.openxmlformats.org/officeDocument/2006/math">
                      <m:r>
                        <a:rPr lang="es-ES" sz="2800" i="1" dirty="0" smtClean="0">
                          <a:latin typeface="Cambria Math" panose="02040503050406030204" pitchFamily="18" charset="0"/>
                        </a:rPr>
                        <m:t>0</m:t>
                      </m:r>
                      <m:r>
                        <a:rPr lang="fr-FR" sz="2800" dirty="0">
                          <a:latin typeface="Cambria Math" panose="02040503050406030204" pitchFamily="18" charset="0"/>
                        </a:rPr>
                        <m:t>≥</m:t>
                      </m:r>
                      <m:sSub>
                        <m:sSubPr>
                          <m:ctrlPr>
                            <a:rPr lang="fr-FR" sz="2800" i="1" dirty="0">
                              <a:latin typeface="Cambria Math" panose="02040503050406030204" pitchFamily="18" charset="0"/>
                            </a:rPr>
                          </m:ctrlPr>
                        </m:sSubPr>
                        <m:e>
                          <m:r>
                            <a:rPr lang="fr-FR" sz="2800" i="1" dirty="0">
                              <a:latin typeface="Cambria Math" panose="02040503050406030204" pitchFamily="18" charset="0"/>
                            </a:rPr>
                            <m:t>𝑣</m:t>
                          </m:r>
                        </m:e>
                        <m:sub>
                          <m:r>
                            <a:rPr lang="es-ES" sz="2800" dirty="0">
                              <a:latin typeface="Cambria Math" panose="02040503050406030204" pitchFamily="18" charset="0"/>
                            </a:rPr>
                            <m:t>2</m:t>
                          </m:r>
                        </m:sub>
                      </m:sSub>
                      <m:r>
                        <a:rPr lang="fr-FR" sz="2800" dirty="0">
                          <a:latin typeface="Cambria Math" panose="02040503050406030204" pitchFamily="18" charset="0"/>
                        </a:rPr>
                        <m:t>−</m:t>
                      </m:r>
                      <m:r>
                        <a:rPr lang="fr-FR" sz="2800" i="1" dirty="0">
                          <a:latin typeface="Cambria Math" panose="02040503050406030204" pitchFamily="18" charset="0"/>
                        </a:rPr>
                        <m:t>𝑝</m:t>
                      </m:r>
                    </m:oMath>
                  </m:oMathPara>
                </a14:m>
                <a:endParaRPr lang="es-ES" sz="2800" dirty="0"/>
              </a:p>
              <a:p>
                <a:pPr marL="0" indent="0">
                  <a:buClr>
                    <a:srgbClr val="D09081"/>
                  </a:buClr>
                  <a:buFont typeface="Wingdings" panose="05000000000000000000" pitchFamily="2" charset="2"/>
                  <a:buNone/>
                </a:pPr>
                <a14:m>
                  <m:oMathPara xmlns:m="http://schemas.openxmlformats.org/officeDocument/2006/math">
                    <m:oMathParaPr>
                      <m:jc m:val="centerGroup"/>
                    </m:oMathParaPr>
                    <m:oMath xmlns:m="http://schemas.openxmlformats.org/officeDocument/2006/math">
                      <m:sSub>
                        <m:sSubPr>
                          <m:ctrlPr>
                            <a:rPr lang="fr-FR" sz="2800" i="1" dirty="0">
                              <a:latin typeface="Cambria Math" panose="02040503050406030204" pitchFamily="18" charset="0"/>
                            </a:rPr>
                          </m:ctrlPr>
                        </m:sSubPr>
                        <m:e>
                          <m:r>
                            <a:rPr lang="fr-FR" sz="2800" i="1" dirty="0">
                              <a:latin typeface="Cambria Math" panose="02040503050406030204" pitchFamily="18" charset="0"/>
                            </a:rPr>
                            <m:t>𝑣</m:t>
                          </m:r>
                        </m:e>
                        <m:sub>
                          <m:r>
                            <a:rPr lang="es-ES" sz="2800" dirty="0" smtClean="0">
                              <a:latin typeface="Cambria Math" panose="02040503050406030204" pitchFamily="18" charset="0"/>
                            </a:rPr>
                            <m:t>1</m:t>
                          </m:r>
                        </m:sub>
                      </m:sSub>
                      <m:r>
                        <a:rPr lang="fr-FR" sz="2800" dirty="0">
                          <a:latin typeface="Cambria Math" panose="02040503050406030204" pitchFamily="18" charset="0"/>
                        </a:rPr>
                        <m:t>≥</m:t>
                      </m:r>
                      <m:r>
                        <a:rPr lang="fr-FR" sz="2800" i="1" dirty="0">
                          <a:latin typeface="Cambria Math" panose="02040503050406030204" pitchFamily="18" charset="0"/>
                        </a:rPr>
                        <m:t>𝑝</m:t>
                      </m:r>
                      <m:r>
                        <a:rPr lang="fr-FR" sz="2800" dirty="0">
                          <a:latin typeface="Cambria Math" panose="02040503050406030204" pitchFamily="18" charset="0"/>
                        </a:rPr>
                        <m:t>≥</m:t>
                      </m:r>
                      <m:sSub>
                        <m:sSubPr>
                          <m:ctrlPr>
                            <a:rPr lang="fr-FR" sz="2800" i="1" dirty="0">
                              <a:latin typeface="Cambria Math" panose="02040503050406030204" pitchFamily="18" charset="0"/>
                            </a:rPr>
                          </m:ctrlPr>
                        </m:sSubPr>
                        <m:e>
                          <m:r>
                            <a:rPr lang="fr-FR" sz="2800" i="1" dirty="0">
                              <a:latin typeface="Cambria Math" panose="02040503050406030204" pitchFamily="18" charset="0"/>
                            </a:rPr>
                            <m:t>𝑣</m:t>
                          </m:r>
                        </m:e>
                        <m:sub>
                          <m:r>
                            <a:rPr lang="es-ES" sz="2800" dirty="0">
                              <a:latin typeface="Cambria Math" panose="02040503050406030204" pitchFamily="18" charset="0"/>
                            </a:rPr>
                            <m:t>2</m:t>
                          </m:r>
                        </m:sub>
                      </m:sSub>
                    </m:oMath>
                  </m:oMathPara>
                </a14:m>
                <a:endParaRPr lang="es-ES" sz="2800" dirty="0"/>
              </a:p>
              <a:p>
                <a:pPr marL="0" indent="0">
                  <a:buClr>
                    <a:srgbClr val="D09081"/>
                  </a:buClr>
                  <a:buFont typeface="Wingdings" panose="05000000000000000000" pitchFamily="2" charset="2"/>
                  <a:buNone/>
                </a:pPr>
                <a:endParaRPr lang="fr-FR" dirty="0"/>
              </a:p>
            </p:txBody>
          </p:sp>
        </mc:Choice>
        <mc:Fallback xmlns="">
          <p:sp>
            <p:nvSpPr>
              <p:cNvPr id="4" name="Marcador de contenido 2">
                <a:extLst>
                  <a:ext uri="{FF2B5EF4-FFF2-40B4-BE49-F238E27FC236}">
                    <a16:creationId xmlns:a16="http://schemas.microsoft.com/office/drawing/2014/main" id="{E080EB01-E603-4085-B229-F4FB7C402CCA}"/>
                  </a:ext>
                </a:extLst>
              </p:cNvPr>
              <p:cNvSpPr txBox="1">
                <a:spLocks noRot="1" noChangeAspect="1" noMove="1" noResize="1" noEditPoints="1" noAdjustHandles="1" noChangeArrowheads="1" noChangeShapeType="1" noTextEdit="1"/>
              </p:cNvSpPr>
              <p:nvPr/>
            </p:nvSpPr>
            <p:spPr>
              <a:xfrm>
                <a:off x="6380703" y="2228850"/>
                <a:ext cx="5028928" cy="3699669"/>
              </a:xfrm>
              <a:prstGeom prst="rect">
                <a:avLst/>
              </a:prstGeom>
              <a:blipFill>
                <a:blip r:embed="rId3"/>
                <a:stretch>
                  <a:fillRect l="-1091" t="-824" r="-242"/>
                </a:stretch>
              </a:blipFill>
            </p:spPr>
            <p:txBody>
              <a:bodyPr/>
              <a:lstStyle/>
              <a:p>
                <a:r>
                  <a:rPr lang="fr-FR">
                    <a:noFill/>
                  </a:rPr>
                  <a:t> </a:t>
                </a:r>
              </a:p>
            </p:txBody>
          </p:sp>
        </mc:Fallback>
      </mc:AlternateContent>
    </p:spTree>
    <p:extLst>
      <p:ext uri="{BB962C8B-B14F-4D97-AF65-F5344CB8AC3E}">
        <p14:creationId xmlns:p14="http://schemas.microsoft.com/office/powerpoint/2010/main" val="3023749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0" name="Group 79">
            <a:extLst>
              <a:ext uri="{FF2B5EF4-FFF2-40B4-BE49-F238E27FC236}">
                <a16:creationId xmlns:a16="http://schemas.microsoft.com/office/drawing/2014/main" id="{971BDE38-F10F-4E87-B5F5-3412F3EC1E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81" name="Freeform 5">
              <a:extLst>
                <a:ext uri="{FF2B5EF4-FFF2-40B4-BE49-F238E27FC236}">
                  <a16:creationId xmlns:a16="http://schemas.microsoft.com/office/drawing/2014/main" id="{3AD00798-D959-42D9-B8C9-FDE792013F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a:extLst>
                <a:ext uri="{FF2B5EF4-FFF2-40B4-BE49-F238E27FC236}">
                  <a16:creationId xmlns:a16="http://schemas.microsoft.com/office/drawing/2014/main" id="{34B3CADF-E86D-493F-8A52-C17D5916A0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a:extLst>
                <a:ext uri="{FF2B5EF4-FFF2-40B4-BE49-F238E27FC236}">
                  <a16:creationId xmlns:a16="http://schemas.microsoft.com/office/drawing/2014/main" id="{1FED0F84-8B5B-448F-8E33-EC703D7A07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a:extLst>
                <a:ext uri="{FF2B5EF4-FFF2-40B4-BE49-F238E27FC236}">
                  <a16:creationId xmlns:a16="http://schemas.microsoft.com/office/drawing/2014/main" id="{FFD90BF0-12B4-44A1-9EB3-0011DFE7B3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a:extLst>
                <a:ext uri="{FF2B5EF4-FFF2-40B4-BE49-F238E27FC236}">
                  <a16:creationId xmlns:a16="http://schemas.microsoft.com/office/drawing/2014/main" id="{B3748C9B-95ED-4765-80A6-20E9A5457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a:extLst>
                <a:ext uri="{FF2B5EF4-FFF2-40B4-BE49-F238E27FC236}">
                  <a16:creationId xmlns:a16="http://schemas.microsoft.com/office/drawing/2014/main" id="{4F57D2CE-7E3A-4C55-9141-976C4E9992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a:extLst>
                <a:ext uri="{FF2B5EF4-FFF2-40B4-BE49-F238E27FC236}">
                  <a16:creationId xmlns:a16="http://schemas.microsoft.com/office/drawing/2014/main" id="{3F3384A1-1AA8-47A5-BAE4-4FDD1E6105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a:extLst>
                <a:ext uri="{FF2B5EF4-FFF2-40B4-BE49-F238E27FC236}">
                  <a16:creationId xmlns:a16="http://schemas.microsoft.com/office/drawing/2014/main" id="{F4D53EAF-C3D9-4C97-A6CE-1C91E979D4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a:extLst>
                <a:ext uri="{FF2B5EF4-FFF2-40B4-BE49-F238E27FC236}">
                  <a16:creationId xmlns:a16="http://schemas.microsoft.com/office/drawing/2014/main" id="{099F5EFF-F348-46F3-A7F0-0FF93FFD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a:extLst>
                <a:ext uri="{FF2B5EF4-FFF2-40B4-BE49-F238E27FC236}">
                  <a16:creationId xmlns:a16="http://schemas.microsoft.com/office/drawing/2014/main" id="{EABF60B8-FC55-4E7A-B2B5-293AD2B10D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a:extLst>
                <a:ext uri="{FF2B5EF4-FFF2-40B4-BE49-F238E27FC236}">
                  <a16:creationId xmlns:a16="http://schemas.microsoft.com/office/drawing/2014/main" id="{DE132154-60EE-40CE-8DC9-4A44449D96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a:extLst>
                <a:ext uri="{FF2B5EF4-FFF2-40B4-BE49-F238E27FC236}">
                  <a16:creationId xmlns:a16="http://schemas.microsoft.com/office/drawing/2014/main" id="{486B8A97-D5E2-48D1-BA2A-A40FDFB36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a:extLst>
                <a:ext uri="{FF2B5EF4-FFF2-40B4-BE49-F238E27FC236}">
                  <a16:creationId xmlns:a16="http://schemas.microsoft.com/office/drawing/2014/main" id="{5342C02D-7E93-4E7A-AD92-8496578BB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a:extLst>
                <a:ext uri="{FF2B5EF4-FFF2-40B4-BE49-F238E27FC236}">
                  <a16:creationId xmlns:a16="http://schemas.microsoft.com/office/drawing/2014/main" id="{832D2DAD-180E-42DE-B0C1-FCE70D4702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a:extLst>
                <a:ext uri="{FF2B5EF4-FFF2-40B4-BE49-F238E27FC236}">
                  <a16:creationId xmlns:a16="http://schemas.microsoft.com/office/drawing/2014/main" id="{AE9A5BBF-9133-48A5-8B8A-6B1D14682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a:extLst>
                <a:ext uri="{FF2B5EF4-FFF2-40B4-BE49-F238E27FC236}">
                  <a16:creationId xmlns:a16="http://schemas.microsoft.com/office/drawing/2014/main" id="{988DE98E-DD5B-4FBC-8DE6-7C7776573D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a:extLst>
                <a:ext uri="{FF2B5EF4-FFF2-40B4-BE49-F238E27FC236}">
                  <a16:creationId xmlns:a16="http://schemas.microsoft.com/office/drawing/2014/main" id="{09FC7E7E-9DA9-4E78-A390-2F6398B8B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a:extLst>
                <a:ext uri="{FF2B5EF4-FFF2-40B4-BE49-F238E27FC236}">
                  <a16:creationId xmlns:a16="http://schemas.microsoft.com/office/drawing/2014/main" id="{3927F425-E499-4E7D-BA49-C32640BA04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a:extLst>
                <a:ext uri="{FF2B5EF4-FFF2-40B4-BE49-F238E27FC236}">
                  <a16:creationId xmlns:a16="http://schemas.microsoft.com/office/drawing/2014/main" id="{FDFB169D-47D1-4C2A-8B4E-496ABA2965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a:extLst>
                <a:ext uri="{FF2B5EF4-FFF2-40B4-BE49-F238E27FC236}">
                  <a16:creationId xmlns:a16="http://schemas.microsoft.com/office/drawing/2014/main" id="{936CA444-AF6E-4E0E-BD85-E3FA96EA08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a:extLst>
                <a:ext uri="{FF2B5EF4-FFF2-40B4-BE49-F238E27FC236}">
                  <a16:creationId xmlns:a16="http://schemas.microsoft.com/office/drawing/2014/main" id="{05F1D773-2DC1-4F5D-855C-FCE2C6F963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103" name="Group 102">
            <a:extLst>
              <a:ext uri="{FF2B5EF4-FFF2-40B4-BE49-F238E27FC236}">
                <a16:creationId xmlns:a16="http://schemas.microsoft.com/office/drawing/2014/main" id="{B8E969FE-0E15-446E-B241-68ABAFB88C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104" name="Rectangle 103">
              <a:extLst>
                <a:ext uri="{FF2B5EF4-FFF2-40B4-BE49-F238E27FC236}">
                  <a16:creationId xmlns:a16="http://schemas.microsoft.com/office/drawing/2014/main" id="{C47D9870-3A69-47B9-BD85-84D7C20DB5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5" name="Isosceles Triangle 22">
              <a:extLst>
                <a:ext uri="{FF2B5EF4-FFF2-40B4-BE49-F238E27FC236}">
                  <a16:creationId xmlns:a16="http://schemas.microsoft.com/office/drawing/2014/main" id="{1FE1B9F5-5E02-4048-BC66-BD32D6C099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6" name="Rectangle 105">
              <a:extLst>
                <a:ext uri="{FF2B5EF4-FFF2-40B4-BE49-F238E27FC236}">
                  <a16:creationId xmlns:a16="http://schemas.microsoft.com/office/drawing/2014/main" id="{3B03F230-5232-4BDE-9595-774DAD58A1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108" name="Rectangle 107">
            <a:extLst>
              <a:ext uri="{FF2B5EF4-FFF2-40B4-BE49-F238E27FC236}">
                <a16:creationId xmlns:a16="http://schemas.microsoft.com/office/drawing/2014/main" id="{245AFCF7-D56E-484B-B5F4-9A54FD8DD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0" name="Group 109">
            <a:extLst>
              <a:ext uri="{FF2B5EF4-FFF2-40B4-BE49-F238E27FC236}">
                <a16:creationId xmlns:a16="http://schemas.microsoft.com/office/drawing/2014/main" id="{CB20F32F-3CCD-4366-B3EF-EA4C98307E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1" name="Freeform 5">
              <a:extLst>
                <a:ext uri="{FF2B5EF4-FFF2-40B4-BE49-F238E27FC236}">
                  <a16:creationId xmlns:a16="http://schemas.microsoft.com/office/drawing/2014/main" id="{8822DBE5-562B-42B8-A520-B6D65F4703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 name="Freeform 6">
              <a:extLst>
                <a:ext uri="{FF2B5EF4-FFF2-40B4-BE49-F238E27FC236}">
                  <a16:creationId xmlns:a16="http://schemas.microsoft.com/office/drawing/2014/main" id="{99F04310-FE01-4B7B-84B1-1629176D4C8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 name="Freeform 7">
              <a:extLst>
                <a:ext uri="{FF2B5EF4-FFF2-40B4-BE49-F238E27FC236}">
                  <a16:creationId xmlns:a16="http://schemas.microsoft.com/office/drawing/2014/main" id="{67E02EC7-B32C-441D-A34E-E3BB8A5699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 name="Freeform 8">
              <a:extLst>
                <a:ext uri="{FF2B5EF4-FFF2-40B4-BE49-F238E27FC236}">
                  <a16:creationId xmlns:a16="http://schemas.microsoft.com/office/drawing/2014/main" id="{B0889EB5-1935-4206-AA9A-8A46FE194F4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 name="Freeform 9">
              <a:extLst>
                <a:ext uri="{FF2B5EF4-FFF2-40B4-BE49-F238E27FC236}">
                  <a16:creationId xmlns:a16="http://schemas.microsoft.com/office/drawing/2014/main" id="{F3798839-6225-43B1-AC3C-8681B2F61CB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Freeform 10">
              <a:extLst>
                <a:ext uri="{FF2B5EF4-FFF2-40B4-BE49-F238E27FC236}">
                  <a16:creationId xmlns:a16="http://schemas.microsoft.com/office/drawing/2014/main" id="{5D857A83-A3CE-4201-BB4B-1C2A43FDE4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Freeform 11">
              <a:extLst>
                <a:ext uri="{FF2B5EF4-FFF2-40B4-BE49-F238E27FC236}">
                  <a16:creationId xmlns:a16="http://schemas.microsoft.com/office/drawing/2014/main" id="{A9FB5E00-50DF-4A25-9597-0374778DD07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Freeform 12">
              <a:extLst>
                <a:ext uri="{FF2B5EF4-FFF2-40B4-BE49-F238E27FC236}">
                  <a16:creationId xmlns:a16="http://schemas.microsoft.com/office/drawing/2014/main" id="{C82C8BB9-8021-4188-8F14-5D1BEEDCD6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Freeform 13">
              <a:extLst>
                <a:ext uri="{FF2B5EF4-FFF2-40B4-BE49-F238E27FC236}">
                  <a16:creationId xmlns:a16="http://schemas.microsoft.com/office/drawing/2014/main" id="{F97D45BC-C6C8-4D87-B8CA-EA6F7500E0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Freeform 14">
              <a:extLst>
                <a:ext uri="{FF2B5EF4-FFF2-40B4-BE49-F238E27FC236}">
                  <a16:creationId xmlns:a16="http://schemas.microsoft.com/office/drawing/2014/main" id="{39F97A4E-EFD5-4A9A-BF90-10D067E3FC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Freeform 15">
              <a:extLst>
                <a:ext uri="{FF2B5EF4-FFF2-40B4-BE49-F238E27FC236}">
                  <a16:creationId xmlns:a16="http://schemas.microsoft.com/office/drawing/2014/main" id="{7D840D15-3A3D-464B-84F9-D6482B52FD7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Freeform 16">
              <a:extLst>
                <a:ext uri="{FF2B5EF4-FFF2-40B4-BE49-F238E27FC236}">
                  <a16:creationId xmlns:a16="http://schemas.microsoft.com/office/drawing/2014/main" id="{8E7CBF7B-0DCE-4344-AF55-3287E5E7DB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Freeform 17">
              <a:extLst>
                <a:ext uri="{FF2B5EF4-FFF2-40B4-BE49-F238E27FC236}">
                  <a16:creationId xmlns:a16="http://schemas.microsoft.com/office/drawing/2014/main" id="{60B09488-8729-470A-BE01-1ABBEBD155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Freeform 18">
              <a:extLst>
                <a:ext uri="{FF2B5EF4-FFF2-40B4-BE49-F238E27FC236}">
                  <a16:creationId xmlns:a16="http://schemas.microsoft.com/office/drawing/2014/main" id="{B14155BC-F121-476B-81D0-6338BEC704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Freeform 19">
              <a:extLst>
                <a:ext uri="{FF2B5EF4-FFF2-40B4-BE49-F238E27FC236}">
                  <a16:creationId xmlns:a16="http://schemas.microsoft.com/office/drawing/2014/main" id="{2F9D0FAF-A329-4630-A49B-C7FCEA3B79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Freeform 20">
              <a:extLst>
                <a:ext uri="{FF2B5EF4-FFF2-40B4-BE49-F238E27FC236}">
                  <a16:creationId xmlns:a16="http://schemas.microsoft.com/office/drawing/2014/main" id="{9EC6A963-336B-47C2-A763-0B8E9948758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Freeform 21">
              <a:extLst>
                <a:ext uri="{FF2B5EF4-FFF2-40B4-BE49-F238E27FC236}">
                  <a16:creationId xmlns:a16="http://schemas.microsoft.com/office/drawing/2014/main" id="{7FB2158F-AF45-4974-8EDB-4EDB4E2DF4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Freeform 22">
              <a:extLst>
                <a:ext uri="{FF2B5EF4-FFF2-40B4-BE49-F238E27FC236}">
                  <a16:creationId xmlns:a16="http://schemas.microsoft.com/office/drawing/2014/main" id="{A2635280-613D-4BC2-8F1C-305BFBF954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Freeform 23">
              <a:extLst>
                <a:ext uri="{FF2B5EF4-FFF2-40B4-BE49-F238E27FC236}">
                  <a16:creationId xmlns:a16="http://schemas.microsoft.com/office/drawing/2014/main" id="{B92C3353-4908-49D3-932B-3ECFBA6322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Freeform 24">
              <a:extLst>
                <a:ext uri="{FF2B5EF4-FFF2-40B4-BE49-F238E27FC236}">
                  <a16:creationId xmlns:a16="http://schemas.microsoft.com/office/drawing/2014/main" id="{1DAF3B55-9396-4E33-A592-BA6A2027BF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Freeform 25">
              <a:extLst>
                <a:ext uri="{FF2B5EF4-FFF2-40B4-BE49-F238E27FC236}">
                  <a16:creationId xmlns:a16="http://schemas.microsoft.com/office/drawing/2014/main" id="{7DD0A813-146C-4864-906D-36E7F8029B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33" name="Rectangle 132">
            <a:extLst>
              <a:ext uri="{FF2B5EF4-FFF2-40B4-BE49-F238E27FC236}">
                <a16:creationId xmlns:a16="http://schemas.microsoft.com/office/drawing/2014/main" id="{E40AAE03-54FD-4D7B-9FB8-7E8C46A0F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683" y="1047102"/>
            <a:ext cx="4484074"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5" name="Rectangle 134">
            <a:extLst>
              <a:ext uri="{FF2B5EF4-FFF2-40B4-BE49-F238E27FC236}">
                <a16:creationId xmlns:a16="http://schemas.microsoft.com/office/drawing/2014/main" id="{F0B78553-255B-4354-8025-C26A5E36C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389" y="0"/>
            <a:ext cx="6096611" cy="6858000"/>
          </a:xfrm>
          <a:prstGeom prst="rect">
            <a:avLst/>
          </a:prstGeom>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pic>
        <p:nvPicPr>
          <p:cNvPr id="68" name="Imagen 67" descr="Imagen que contiene dibujo, señal, plato&#10;&#10;Descripción generada automáticamente">
            <a:extLst>
              <a:ext uri="{FF2B5EF4-FFF2-40B4-BE49-F238E27FC236}">
                <a16:creationId xmlns:a16="http://schemas.microsoft.com/office/drawing/2014/main" id="{58B29EFE-9731-49C2-BFFE-8D499AFB99C6}"/>
              </a:ext>
            </a:extLst>
          </p:cNvPr>
          <p:cNvPicPr>
            <a:picLocks noChangeAspect="1"/>
          </p:cNvPicPr>
          <p:nvPr/>
        </p:nvPicPr>
        <p:blipFill rotWithShape="1">
          <a:blip r:embed="rId2"/>
          <a:srcRect l="4926" r="5977" b="3"/>
          <a:stretch/>
        </p:blipFill>
        <p:spPr>
          <a:xfrm>
            <a:off x="6414257" y="353999"/>
            <a:ext cx="2566432" cy="2880404"/>
          </a:xfrm>
          <a:prstGeom prst="rect">
            <a:avLst/>
          </a:prstGeom>
          <a:ln w="9525">
            <a:noFill/>
          </a:ln>
        </p:spPr>
      </p:pic>
      <p:sp>
        <p:nvSpPr>
          <p:cNvPr id="137" name="Isosceles Triangle 22">
            <a:extLst>
              <a:ext uri="{FF2B5EF4-FFF2-40B4-BE49-F238E27FC236}">
                <a16:creationId xmlns:a16="http://schemas.microsoft.com/office/drawing/2014/main" id="{C5CA00F8-3EF3-49C7-9836-F7BEC3D003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875727" y="55465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EA8594A9-C07C-4CDA-AF52-65EFEE5550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682" y="1634393"/>
            <a:ext cx="4483251" cy="39173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ítulo 1">
            <a:extLst>
              <a:ext uri="{FF2B5EF4-FFF2-40B4-BE49-F238E27FC236}">
                <a16:creationId xmlns:a16="http://schemas.microsoft.com/office/drawing/2014/main" id="{BC8773B0-0598-4CC7-8E38-33BB86F73A73}"/>
              </a:ext>
            </a:extLst>
          </p:cNvPr>
          <p:cNvSpPr txBox="1">
            <a:spLocks/>
          </p:cNvSpPr>
          <p:nvPr/>
        </p:nvSpPr>
        <p:spPr>
          <a:xfrm>
            <a:off x="873978" y="1718735"/>
            <a:ext cx="4318879" cy="1072378"/>
          </a:xfrm>
          <a:prstGeom prst="rect">
            <a:avLst/>
          </a:prstGeom>
        </p:spPr>
        <p:txBody>
          <a:bodyPr vert="horz" lIns="228600" tIns="228600" rIns="228600" bIns="228600" rtlCol="0" anchor="ctr">
            <a:normAutofit/>
          </a:bodyPr>
          <a:lst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a:lstStyle>
          <a:p>
            <a:pPr>
              <a:spcAft>
                <a:spcPts val="600"/>
              </a:spcAft>
            </a:pPr>
            <a:r>
              <a:rPr lang="en-US" sz="3600">
                <a:solidFill>
                  <a:srgbClr val="FFFEFF"/>
                </a:solidFill>
              </a:rPr>
              <a:t>Subastas </a:t>
            </a:r>
          </a:p>
        </p:txBody>
      </p:sp>
      <p:sp>
        <p:nvSpPr>
          <p:cNvPr id="8" name="CuadroTexto 7">
            <a:extLst>
              <a:ext uri="{FF2B5EF4-FFF2-40B4-BE49-F238E27FC236}">
                <a16:creationId xmlns:a16="http://schemas.microsoft.com/office/drawing/2014/main" id="{5D9B9B0A-244C-447C-9D79-25324AC2A91A}"/>
              </a:ext>
            </a:extLst>
          </p:cNvPr>
          <p:cNvSpPr txBox="1"/>
          <p:nvPr/>
        </p:nvSpPr>
        <p:spPr>
          <a:xfrm>
            <a:off x="932935" y="2267705"/>
            <a:ext cx="4259702" cy="3205140"/>
          </a:xfrm>
          <a:prstGeom prst="rect">
            <a:avLst/>
          </a:prstGeom>
        </p:spPr>
        <p:txBody>
          <a:bodyPr vert="horz" lIns="91440" tIns="45720" rIns="91440" bIns="45720" rtlCol="0" anchor="ctr">
            <a:normAutofit/>
          </a:bodyPr>
          <a:lstStyle/>
          <a:p>
            <a:pPr marL="342900" indent="-285750" defTabSz="914400">
              <a:lnSpc>
                <a:spcPct val="120000"/>
              </a:lnSpc>
              <a:spcAft>
                <a:spcPts val="600"/>
              </a:spcAft>
              <a:buClr>
                <a:schemeClr val="tx1">
                  <a:lumMod val="95000"/>
                  <a:lumOff val="5000"/>
                </a:schemeClr>
              </a:buClr>
              <a:buSzPct val="110000"/>
              <a:buFont typeface="Wingdings" panose="05000000000000000000" pitchFamily="2" charset="2"/>
              <a:buChar char="q"/>
            </a:pPr>
            <a:r>
              <a:rPr lang="en-US" sz="1600" dirty="0" err="1">
                <a:solidFill>
                  <a:srgbClr val="FFFFFE"/>
                </a:solidFill>
              </a:rPr>
              <a:t>Formas</a:t>
            </a:r>
            <a:r>
              <a:rPr lang="en-US" sz="1600" dirty="0">
                <a:solidFill>
                  <a:srgbClr val="FFFFFE"/>
                </a:solidFill>
              </a:rPr>
              <a:t> de </a:t>
            </a:r>
            <a:r>
              <a:rPr lang="en-US" sz="1600" dirty="0" err="1">
                <a:solidFill>
                  <a:srgbClr val="FFFFFE"/>
                </a:solidFill>
              </a:rPr>
              <a:t>transacción</a:t>
            </a:r>
            <a:r>
              <a:rPr lang="en-US" sz="1600" dirty="0">
                <a:solidFill>
                  <a:srgbClr val="FFFFFE"/>
                </a:solidFill>
              </a:rPr>
              <a:t> </a:t>
            </a:r>
          </a:p>
          <a:p>
            <a:pPr marL="342900" indent="-285750" defTabSz="914400">
              <a:lnSpc>
                <a:spcPct val="120000"/>
              </a:lnSpc>
              <a:spcAft>
                <a:spcPts val="600"/>
              </a:spcAft>
              <a:buClr>
                <a:schemeClr val="tx1">
                  <a:lumMod val="95000"/>
                  <a:lumOff val="5000"/>
                </a:schemeClr>
              </a:buClr>
              <a:buSzPct val="110000"/>
              <a:buFont typeface="Wingdings" panose="05000000000000000000" pitchFamily="2" charset="2"/>
              <a:buChar char="q"/>
            </a:pPr>
            <a:r>
              <a:rPr lang="en-US" sz="1600" dirty="0" err="1">
                <a:solidFill>
                  <a:srgbClr val="FFFFFE"/>
                </a:solidFill>
              </a:rPr>
              <a:t>Productos</a:t>
            </a:r>
            <a:r>
              <a:rPr lang="en-US" sz="1600" dirty="0">
                <a:solidFill>
                  <a:srgbClr val="FFFFFE"/>
                </a:solidFill>
              </a:rPr>
              <a:t> </a:t>
            </a:r>
            <a:r>
              <a:rPr lang="en-US" sz="1600" dirty="0" err="1">
                <a:solidFill>
                  <a:srgbClr val="FFFFFE"/>
                </a:solidFill>
              </a:rPr>
              <a:t>únicos</a:t>
            </a:r>
            <a:r>
              <a:rPr lang="en-US" sz="1600" dirty="0">
                <a:solidFill>
                  <a:srgbClr val="FFFFFE"/>
                </a:solidFill>
              </a:rPr>
              <a:t>, </a:t>
            </a:r>
            <a:r>
              <a:rPr lang="en-US" sz="1600" dirty="0" err="1">
                <a:solidFill>
                  <a:srgbClr val="FFFFFE"/>
                </a:solidFill>
              </a:rPr>
              <a:t>diferenciados</a:t>
            </a:r>
            <a:r>
              <a:rPr lang="en-US" sz="1600" dirty="0">
                <a:solidFill>
                  <a:srgbClr val="FFFFFE"/>
                </a:solidFill>
              </a:rPr>
              <a:t> y </a:t>
            </a:r>
            <a:r>
              <a:rPr lang="en-US" sz="1600" dirty="0" err="1">
                <a:solidFill>
                  <a:srgbClr val="FFFFFE"/>
                </a:solidFill>
              </a:rPr>
              <a:t>licitaciones</a:t>
            </a:r>
            <a:endParaRPr lang="en-US" sz="1600" dirty="0">
              <a:solidFill>
                <a:srgbClr val="FFFFFE"/>
              </a:solidFill>
            </a:endParaRPr>
          </a:p>
          <a:p>
            <a:pPr marL="342900" indent="-285750" defTabSz="914400">
              <a:lnSpc>
                <a:spcPct val="120000"/>
              </a:lnSpc>
              <a:spcAft>
                <a:spcPts val="600"/>
              </a:spcAft>
              <a:buClr>
                <a:schemeClr val="tx1">
                  <a:lumMod val="95000"/>
                  <a:lumOff val="5000"/>
                </a:schemeClr>
              </a:buClr>
              <a:buSzPct val="110000"/>
              <a:buFont typeface="Wingdings" panose="05000000000000000000" pitchFamily="2" charset="2"/>
              <a:buChar char="q"/>
            </a:pPr>
            <a:r>
              <a:rPr lang="en-US" sz="1600" dirty="0">
                <a:solidFill>
                  <a:srgbClr val="FFFFFE"/>
                </a:solidFill>
              </a:rPr>
              <a:t>Pujas</a:t>
            </a:r>
          </a:p>
          <a:p>
            <a:pPr marL="285750" indent="-285750" defTabSz="914400">
              <a:lnSpc>
                <a:spcPct val="120000"/>
              </a:lnSpc>
              <a:spcAft>
                <a:spcPts val="600"/>
              </a:spcAft>
              <a:buClr>
                <a:schemeClr val="tx1">
                  <a:lumMod val="95000"/>
                  <a:lumOff val="5000"/>
                </a:schemeClr>
              </a:buClr>
              <a:buSzPct val="110000"/>
              <a:buFont typeface="Wingdings" panose="05000000000000000000" pitchFamily="2" charset="2"/>
              <a:buChar char="q"/>
            </a:pPr>
            <a:r>
              <a:rPr lang="en-US" sz="1600" dirty="0">
                <a:solidFill>
                  <a:srgbClr val="FFFFFE"/>
                </a:solidFill>
              </a:rPr>
              <a:t>Hoy </a:t>
            </a:r>
            <a:r>
              <a:rPr lang="en-US" sz="1600" dirty="0" err="1">
                <a:solidFill>
                  <a:srgbClr val="FFFFFE"/>
                </a:solidFill>
              </a:rPr>
              <a:t>en</a:t>
            </a:r>
            <a:r>
              <a:rPr lang="en-US" sz="1600" dirty="0">
                <a:solidFill>
                  <a:srgbClr val="FFFFFE"/>
                </a:solidFill>
              </a:rPr>
              <a:t> </a:t>
            </a:r>
            <a:r>
              <a:rPr lang="en-US" sz="1600" dirty="0" err="1">
                <a:solidFill>
                  <a:srgbClr val="FFFFFE"/>
                </a:solidFill>
              </a:rPr>
              <a:t>día</a:t>
            </a:r>
            <a:r>
              <a:rPr lang="en-US" sz="1600" dirty="0">
                <a:solidFill>
                  <a:srgbClr val="FFFFFE"/>
                </a:solidFill>
              </a:rPr>
              <a:t>…</a:t>
            </a:r>
          </a:p>
        </p:txBody>
      </p:sp>
      <p:pic>
        <p:nvPicPr>
          <p:cNvPr id="70" name="Imagen 69" descr="Imagen que contiene grupo, grande, foto, hombre&#10;&#10;Descripción generada automáticamente">
            <a:extLst>
              <a:ext uri="{FF2B5EF4-FFF2-40B4-BE49-F238E27FC236}">
                <a16:creationId xmlns:a16="http://schemas.microsoft.com/office/drawing/2014/main" id="{5E53C63A-D4BE-45A3-90FF-094367553C73}"/>
              </a:ext>
            </a:extLst>
          </p:cNvPr>
          <p:cNvPicPr>
            <a:picLocks noChangeAspect="1"/>
          </p:cNvPicPr>
          <p:nvPr/>
        </p:nvPicPr>
        <p:blipFill rotWithShape="1">
          <a:blip r:embed="rId3"/>
          <a:srcRect l="21378" r="28711" b="2"/>
          <a:stretch/>
        </p:blipFill>
        <p:spPr>
          <a:xfrm>
            <a:off x="9296195" y="3619238"/>
            <a:ext cx="2575766" cy="2889944"/>
          </a:xfrm>
          <a:prstGeom prst="rect">
            <a:avLst/>
          </a:prstGeom>
          <a:ln w="9525">
            <a:noFill/>
          </a:ln>
        </p:spPr>
      </p:pic>
      <p:pic>
        <p:nvPicPr>
          <p:cNvPr id="11" name="Imagen 10" descr="Imagen que contiene dibujo&#10;&#10;Descripción generada automáticamente">
            <a:extLst>
              <a:ext uri="{FF2B5EF4-FFF2-40B4-BE49-F238E27FC236}">
                <a16:creationId xmlns:a16="http://schemas.microsoft.com/office/drawing/2014/main" id="{7E62C133-6147-422F-9BDC-91D59E2B9469}"/>
              </a:ext>
            </a:extLst>
          </p:cNvPr>
          <p:cNvPicPr>
            <a:picLocks noChangeAspect="1"/>
          </p:cNvPicPr>
          <p:nvPr/>
        </p:nvPicPr>
        <p:blipFill>
          <a:blip r:embed="rId4"/>
          <a:stretch>
            <a:fillRect/>
          </a:stretch>
        </p:blipFill>
        <p:spPr>
          <a:xfrm>
            <a:off x="110709" y="6125636"/>
            <a:ext cx="1568295" cy="627318"/>
          </a:xfrm>
          <a:prstGeom prst="rect">
            <a:avLst/>
          </a:prstGeom>
          <a:ln>
            <a:solidFill>
              <a:schemeClr val="bg1"/>
            </a:solidFill>
          </a:ln>
        </p:spPr>
      </p:pic>
    </p:spTree>
    <p:extLst>
      <p:ext uri="{BB962C8B-B14F-4D97-AF65-F5344CB8AC3E}">
        <p14:creationId xmlns:p14="http://schemas.microsoft.com/office/powerpoint/2010/main" val="3422345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Imagen 2" descr="Imagen que contiene persona, interior, techo, pez&#10;&#10;Descripción generada automáticamente">
            <a:extLst>
              <a:ext uri="{FF2B5EF4-FFF2-40B4-BE49-F238E27FC236}">
                <a16:creationId xmlns:a16="http://schemas.microsoft.com/office/drawing/2014/main" id="{9E8E8865-90D7-4AEF-809F-77F53E399148}"/>
              </a:ext>
            </a:extLst>
          </p:cNvPr>
          <p:cNvPicPr>
            <a:picLocks noChangeAspect="1"/>
          </p:cNvPicPr>
          <p:nvPr/>
        </p:nvPicPr>
        <p:blipFill rotWithShape="1">
          <a:blip r:embed="rId2"/>
          <a:srcRect b="15414"/>
          <a:stretch/>
        </p:blipFill>
        <p:spPr>
          <a:xfrm>
            <a:off x="20" y="10"/>
            <a:ext cx="12191980" cy="6857990"/>
          </a:xfrm>
          <a:prstGeom prst="rect">
            <a:avLst/>
          </a:prstGeom>
        </p:spPr>
      </p:pic>
    </p:spTree>
    <p:extLst>
      <p:ext uri="{BB962C8B-B14F-4D97-AF65-F5344CB8AC3E}">
        <p14:creationId xmlns:p14="http://schemas.microsoft.com/office/powerpoint/2010/main" val="172900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CO" dirty="0"/>
              <a:t>El elemento más importante es la </a:t>
            </a:r>
            <a:r>
              <a:rPr lang="es-CO" b="1" i="1" u="sng" dirty="0"/>
              <a:t>Información</a:t>
            </a:r>
            <a:r>
              <a:rPr lang="es-CO" dirty="0"/>
              <a:t> que tienen los usuarios </a:t>
            </a:r>
          </a:p>
        </p:txBody>
      </p:sp>
      <p:sp>
        <p:nvSpPr>
          <p:cNvPr id="3" name="Marcador de contenido 2"/>
          <p:cNvSpPr>
            <a:spLocks noGrp="1"/>
          </p:cNvSpPr>
          <p:nvPr>
            <p:ph sz="half" idx="1"/>
          </p:nvPr>
        </p:nvSpPr>
        <p:spPr>
          <a:xfrm>
            <a:off x="5120878" y="1684640"/>
            <a:ext cx="6269591" cy="1536482"/>
          </a:xfrm>
        </p:spPr>
        <p:txBody>
          <a:bodyPr/>
          <a:lstStyle/>
          <a:p>
            <a:r>
              <a:rPr lang="es-CO" b="1" i="1" u="sng" dirty="0"/>
              <a:t>Las valoraciones privadas:</a:t>
            </a:r>
          </a:p>
          <a:p>
            <a:pPr marL="0" indent="0">
              <a:buNone/>
            </a:pPr>
            <a:r>
              <a:rPr lang="es-CO" dirty="0"/>
              <a:t>Los ofertantes tienen conocimiento de su propia estimación del objeto pero no la de los demás. </a:t>
            </a:r>
          </a:p>
        </p:txBody>
      </p:sp>
      <p:sp>
        <p:nvSpPr>
          <p:cNvPr id="4" name="Marcador de contenido 3"/>
          <p:cNvSpPr>
            <a:spLocks noGrp="1"/>
          </p:cNvSpPr>
          <p:nvPr>
            <p:ph sz="half" idx="2"/>
          </p:nvPr>
        </p:nvSpPr>
        <p:spPr>
          <a:xfrm>
            <a:off x="5118447" y="3574701"/>
            <a:ext cx="6272022" cy="2383586"/>
          </a:xfrm>
        </p:spPr>
        <p:txBody>
          <a:bodyPr/>
          <a:lstStyle/>
          <a:p>
            <a:r>
              <a:rPr lang="es-CO" b="1" i="1" u="sng" dirty="0"/>
              <a:t>Valoraciones comunes: </a:t>
            </a:r>
          </a:p>
          <a:p>
            <a:pPr marL="0" indent="0">
              <a:buNone/>
            </a:pPr>
            <a:r>
              <a:rPr lang="es-CO" dirty="0"/>
              <a:t>Los ofertantes no conocen su propia estimación del objeto, pero si conocen alguna señal acerca del precio de mercado. (Las ofertas de los demás) </a:t>
            </a:r>
          </a:p>
        </p:txBody>
      </p:sp>
    </p:spTree>
    <p:extLst>
      <p:ext uri="{BB962C8B-B14F-4D97-AF65-F5344CB8AC3E}">
        <p14:creationId xmlns:p14="http://schemas.microsoft.com/office/powerpoint/2010/main" val="3859749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82413CC-69E6-4BDA-A88D-E4EF8F95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4F1F7357-8633-4CE7-BF80-475EE8A2FA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3" name="Freeform 5">
              <a:extLst>
                <a:ext uri="{FF2B5EF4-FFF2-40B4-BE49-F238E27FC236}">
                  <a16:creationId xmlns:a16="http://schemas.microsoft.com/office/drawing/2014/main" id="{E402FE4E-C12D-497C-AF81-F08E4E02B4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6">
              <a:extLst>
                <a:ext uri="{FF2B5EF4-FFF2-40B4-BE49-F238E27FC236}">
                  <a16:creationId xmlns:a16="http://schemas.microsoft.com/office/drawing/2014/main" id="{59247B10-170D-4E62-849A-38FCB43C6A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7">
              <a:extLst>
                <a:ext uri="{FF2B5EF4-FFF2-40B4-BE49-F238E27FC236}">
                  <a16:creationId xmlns:a16="http://schemas.microsoft.com/office/drawing/2014/main" id="{89A587A7-1BEF-45AA-9EFC-6558A8749C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8">
              <a:extLst>
                <a:ext uri="{FF2B5EF4-FFF2-40B4-BE49-F238E27FC236}">
                  <a16:creationId xmlns:a16="http://schemas.microsoft.com/office/drawing/2014/main" id="{AC25B5A1-6EF7-44EC-A2F0-1EDC96A79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9">
              <a:extLst>
                <a:ext uri="{FF2B5EF4-FFF2-40B4-BE49-F238E27FC236}">
                  <a16:creationId xmlns:a16="http://schemas.microsoft.com/office/drawing/2014/main" id="{80B8582C-7E17-4115-9FF1-979C8405CB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0">
              <a:extLst>
                <a:ext uri="{FF2B5EF4-FFF2-40B4-BE49-F238E27FC236}">
                  <a16:creationId xmlns:a16="http://schemas.microsoft.com/office/drawing/2014/main" id="{F6C4AB66-7A18-4E51-935B-237F4CA827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1">
              <a:extLst>
                <a:ext uri="{FF2B5EF4-FFF2-40B4-BE49-F238E27FC236}">
                  <a16:creationId xmlns:a16="http://schemas.microsoft.com/office/drawing/2014/main" id="{CDF12911-A240-4580-8788-0C49DB1FED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2">
              <a:extLst>
                <a:ext uri="{FF2B5EF4-FFF2-40B4-BE49-F238E27FC236}">
                  <a16:creationId xmlns:a16="http://schemas.microsoft.com/office/drawing/2014/main" id="{EAE0F5DE-442D-4F6C-B02C-2568ED1958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3">
              <a:extLst>
                <a:ext uri="{FF2B5EF4-FFF2-40B4-BE49-F238E27FC236}">
                  <a16:creationId xmlns:a16="http://schemas.microsoft.com/office/drawing/2014/main" id="{4F24A002-AFDE-4034-85BE-CBF005AE92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4">
              <a:extLst>
                <a:ext uri="{FF2B5EF4-FFF2-40B4-BE49-F238E27FC236}">
                  <a16:creationId xmlns:a16="http://schemas.microsoft.com/office/drawing/2014/main" id="{36F0721E-B4B0-4A6C-A92C-F8DE92D3AC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5">
              <a:extLst>
                <a:ext uri="{FF2B5EF4-FFF2-40B4-BE49-F238E27FC236}">
                  <a16:creationId xmlns:a16="http://schemas.microsoft.com/office/drawing/2014/main" id="{54D2DC98-69F8-4F2F-9D45-BDFFA5E2BB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6">
              <a:extLst>
                <a:ext uri="{FF2B5EF4-FFF2-40B4-BE49-F238E27FC236}">
                  <a16:creationId xmlns:a16="http://schemas.microsoft.com/office/drawing/2014/main" id="{0A636E33-DC38-40B9-B941-037E5D8603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7">
              <a:extLst>
                <a:ext uri="{FF2B5EF4-FFF2-40B4-BE49-F238E27FC236}">
                  <a16:creationId xmlns:a16="http://schemas.microsoft.com/office/drawing/2014/main" id="{03D30690-68C2-4AEC-9789-1495D97E19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8">
              <a:extLst>
                <a:ext uri="{FF2B5EF4-FFF2-40B4-BE49-F238E27FC236}">
                  <a16:creationId xmlns:a16="http://schemas.microsoft.com/office/drawing/2014/main" id="{1020B1B9-821B-49FB-BDC9-57DA08CBC3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19">
              <a:extLst>
                <a:ext uri="{FF2B5EF4-FFF2-40B4-BE49-F238E27FC236}">
                  <a16:creationId xmlns:a16="http://schemas.microsoft.com/office/drawing/2014/main" id="{720EDCE4-8B18-413F-989E-E79628E5AF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20">
              <a:extLst>
                <a:ext uri="{FF2B5EF4-FFF2-40B4-BE49-F238E27FC236}">
                  <a16:creationId xmlns:a16="http://schemas.microsoft.com/office/drawing/2014/main" id="{8563351E-0DDD-4FC8-8D0C-1E446E3C1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1">
              <a:extLst>
                <a:ext uri="{FF2B5EF4-FFF2-40B4-BE49-F238E27FC236}">
                  <a16:creationId xmlns:a16="http://schemas.microsoft.com/office/drawing/2014/main" id="{15E8B705-64E7-4513-B3CB-BF46C35732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2">
              <a:extLst>
                <a:ext uri="{FF2B5EF4-FFF2-40B4-BE49-F238E27FC236}">
                  <a16:creationId xmlns:a16="http://schemas.microsoft.com/office/drawing/2014/main" id="{30DAEE1C-EBB5-47F5-9E76-564FCFDBFC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3">
              <a:extLst>
                <a:ext uri="{FF2B5EF4-FFF2-40B4-BE49-F238E27FC236}">
                  <a16:creationId xmlns:a16="http://schemas.microsoft.com/office/drawing/2014/main" id="{EDB255E9-A3E2-4098-99A1-FE38FAD15D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4">
              <a:extLst>
                <a:ext uri="{FF2B5EF4-FFF2-40B4-BE49-F238E27FC236}">
                  <a16:creationId xmlns:a16="http://schemas.microsoft.com/office/drawing/2014/main" id="{D2507F2A-27AF-4833-8273-5FC9A98863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25">
              <a:extLst>
                <a:ext uri="{FF2B5EF4-FFF2-40B4-BE49-F238E27FC236}">
                  <a16:creationId xmlns:a16="http://schemas.microsoft.com/office/drawing/2014/main" id="{8DFB8904-0CB8-45AD-ABD2-F7A582365E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ítulo 1"/>
          <p:cNvSpPr>
            <a:spLocks noGrp="1"/>
          </p:cNvSpPr>
          <p:nvPr>
            <p:ph type="title"/>
          </p:nvPr>
        </p:nvSpPr>
        <p:spPr>
          <a:xfrm>
            <a:off x="1759287" y="798881"/>
            <a:ext cx="8673427" cy="1048945"/>
          </a:xfrm>
        </p:spPr>
        <p:txBody>
          <a:bodyPr>
            <a:normAutofit/>
          </a:bodyPr>
          <a:lstStyle/>
          <a:p>
            <a:r>
              <a:rPr lang="es-CO">
                <a:solidFill>
                  <a:schemeClr val="tx1"/>
                </a:solidFill>
              </a:rPr>
              <a:t>Subasta de valoración privada </a:t>
            </a:r>
          </a:p>
        </p:txBody>
      </p:sp>
      <p:graphicFrame>
        <p:nvGraphicFramePr>
          <p:cNvPr id="5" name="Marcador de contenido 2">
            <a:extLst>
              <a:ext uri="{FF2B5EF4-FFF2-40B4-BE49-F238E27FC236}">
                <a16:creationId xmlns:a16="http://schemas.microsoft.com/office/drawing/2014/main" id="{86140943-6320-467B-A1AD-B1C8ED926C32}"/>
              </a:ext>
            </a:extLst>
          </p:cNvPr>
          <p:cNvGraphicFramePr>
            <a:graphicFrameLocks noGrp="1"/>
          </p:cNvGraphicFramePr>
          <p:nvPr>
            <p:ph idx="1"/>
            <p:extLst>
              <p:ext uri="{D42A27DB-BD31-4B8C-83A1-F6EECF244321}">
                <p14:modId xmlns:p14="http://schemas.microsoft.com/office/powerpoint/2010/main" val="3873291408"/>
              </p:ext>
            </p:extLst>
          </p:nvPr>
        </p:nvGraphicFramePr>
        <p:xfrm>
          <a:off x="807722" y="1990976"/>
          <a:ext cx="10576558" cy="41754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91777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AE19E2D2-078B-459F-A431-2037B063FD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72" name="Freeform 5">
              <a:extLst>
                <a:ext uri="{FF2B5EF4-FFF2-40B4-BE49-F238E27FC236}">
                  <a16:creationId xmlns:a16="http://schemas.microsoft.com/office/drawing/2014/main" id="{14035B44-9204-427C-98D0-75678B980C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3" name="Freeform 6">
              <a:extLst>
                <a:ext uri="{FF2B5EF4-FFF2-40B4-BE49-F238E27FC236}">
                  <a16:creationId xmlns:a16="http://schemas.microsoft.com/office/drawing/2014/main" id="{755FDC7E-5938-4B4B-8877-06EE01FCDB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4" name="Freeform 7">
              <a:extLst>
                <a:ext uri="{FF2B5EF4-FFF2-40B4-BE49-F238E27FC236}">
                  <a16:creationId xmlns:a16="http://schemas.microsoft.com/office/drawing/2014/main" id="{F0437E65-E6AA-41CB-8690-97980FE0D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5" name="Freeform 8">
              <a:extLst>
                <a:ext uri="{FF2B5EF4-FFF2-40B4-BE49-F238E27FC236}">
                  <a16:creationId xmlns:a16="http://schemas.microsoft.com/office/drawing/2014/main" id="{3F0EF991-E8E2-4486-80F2-A9E03DA18D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6" name="Freeform 9">
              <a:extLst>
                <a:ext uri="{FF2B5EF4-FFF2-40B4-BE49-F238E27FC236}">
                  <a16:creationId xmlns:a16="http://schemas.microsoft.com/office/drawing/2014/main" id="{FB081D04-EE00-42EF-BBFB-684673613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7" name="Freeform 10">
              <a:extLst>
                <a:ext uri="{FF2B5EF4-FFF2-40B4-BE49-F238E27FC236}">
                  <a16:creationId xmlns:a16="http://schemas.microsoft.com/office/drawing/2014/main" id="{12B7F571-868C-421B-8A57-6196C8124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8" name="Freeform 11">
              <a:extLst>
                <a:ext uri="{FF2B5EF4-FFF2-40B4-BE49-F238E27FC236}">
                  <a16:creationId xmlns:a16="http://schemas.microsoft.com/office/drawing/2014/main" id="{7E4953C7-80FE-46D4-A354-20321F421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12">
              <a:extLst>
                <a:ext uri="{FF2B5EF4-FFF2-40B4-BE49-F238E27FC236}">
                  <a16:creationId xmlns:a16="http://schemas.microsoft.com/office/drawing/2014/main" id="{C60293D3-71F6-45CD-890F-E68F81CDD9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13">
              <a:extLst>
                <a:ext uri="{FF2B5EF4-FFF2-40B4-BE49-F238E27FC236}">
                  <a16:creationId xmlns:a16="http://schemas.microsoft.com/office/drawing/2014/main" id="{940865AC-2494-4A34-80AC-0D78FE9C50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14">
              <a:extLst>
                <a:ext uri="{FF2B5EF4-FFF2-40B4-BE49-F238E27FC236}">
                  <a16:creationId xmlns:a16="http://schemas.microsoft.com/office/drawing/2014/main" id="{E8206DC4-8F5A-4192-BB5B-39A4A2CDDD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5">
              <a:extLst>
                <a:ext uri="{FF2B5EF4-FFF2-40B4-BE49-F238E27FC236}">
                  <a16:creationId xmlns:a16="http://schemas.microsoft.com/office/drawing/2014/main" id="{1851F69F-8755-4226-9A81-C27799E32B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6">
              <a:extLst>
                <a:ext uri="{FF2B5EF4-FFF2-40B4-BE49-F238E27FC236}">
                  <a16:creationId xmlns:a16="http://schemas.microsoft.com/office/drawing/2014/main" id="{D85B97EF-28BC-441A-9EBB-81EF34094A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7">
              <a:extLst>
                <a:ext uri="{FF2B5EF4-FFF2-40B4-BE49-F238E27FC236}">
                  <a16:creationId xmlns:a16="http://schemas.microsoft.com/office/drawing/2014/main" id="{7C68D975-1EC2-4BFA-811D-0454109E3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8">
              <a:extLst>
                <a:ext uri="{FF2B5EF4-FFF2-40B4-BE49-F238E27FC236}">
                  <a16:creationId xmlns:a16="http://schemas.microsoft.com/office/drawing/2014/main" id="{251959DD-2AB4-4342-8A28-A252939263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9">
              <a:extLst>
                <a:ext uri="{FF2B5EF4-FFF2-40B4-BE49-F238E27FC236}">
                  <a16:creationId xmlns:a16="http://schemas.microsoft.com/office/drawing/2014/main" id="{785D37AB-3782-4D04-A998-0C126E1BDF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20">
              <a:extLst>
                <a:ext uri="{FF2B5EF4-FFF2-40B4-BE49-F238E27FC236}">
                  <a16:creationId xmlns:a16="http://schemas.microsoft.com/office/drawing/2014/main" id="{9313ACA4-E3EA-43A3-822B-DD5DF119D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8" name="Freeform 21">
              <a:extLst>
                <a:ext uri="{FF2B5EF4-FFF2-40B4-BE49-F238E27FC236}">
                  <a16:creationId xmlns:a16="http://schemas.microsoft.com/office/drawing/2014/main" id="{5A98D1AB-DF34-414B-9696-4B671EC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89" name="Freeform 22">
              <a:extLst>
                <a:ext uri="{FF2B5EF4-FFF2-40B4-BE49-F238E27FC236}">
                  <a16:creationId xmlns:a16="http://schemas.microsoft.com/office/drawing/2014/main" id="{8153A7D0-F980-48CC-B318-806C679F4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3">
              <a:extLst>
                <a:ext uri="{FF2B5EF4-FFF2-40B4-BE49-F238E27FC236}">
                  <a16:creationId xmlns:a16="http://schemas.microsoft.com/office/drawing/2014/main" id="{96E44097-7726-43F7-9E27-8BD5BCF89A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4">
              <a:extLst>
                <a:ext uri="{FF2B5EF4-FFF2-40B4-BE49-F238E27FC236}">
                  <a16:creationId xmlns:a16="http://schemas.microsoft.com/office/drawing/2014/main" id="{65B28630-DA3C-4E4C-94ED-0ED8F353C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25">
              <a:extLst>
                <a:ext uri="{FF2B5EF4-FFF2-40B4-BE49-F238E27FC236}">
                  <a16:creationId xmlns:a16="http://schemas.microsoft.com/office/drawing/2014/main" id="{1686151F-4919-4A15-9EC3-0329453ED6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4" name="Group 93">
            <a:extLst>
              <a:ext uri="{FF2B5EF4-FFF2-40B4-BE49-F238E27FC236}">
                <a16:creationId xmlns:a16="http://schemas.microsoft.com/office/drawing/2014/main" id="{E10C7CFA-FC7F-479C-9026-39109C0B596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95" name="Rectangle 94">
              <a:extLst>
                <a:ext uri="{FF2B5EF4-FFF2-40B4-BE49-F238E27FC236}">
                  <a16:creationId xmlns:a16="http://schemas.microsoft.com/office/drawing/2014/main" id="{9971A5E3-BBAD-4023-B07C-7FBC4202D8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6" name="Isosceles Triangle 22">
              <a:extLst>
                <a:ext uri="{FF2B5EF4-FFF2-40B4-BE49-F238E27FC236}">
                  <a16:creationId xmlns:a16="http://schemas.microsoft.com/office/drawing/2014/main" id="{FC05BA5F-5BBE-4BFA-A313-1554762332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7" name="Rectangle 96">
              <a:extLst>
                <a:ext uri="{FF2B5EF4-FFF2-40B4-BE49-F238E27FC236}">
                  <a16:creationId xmlns:a16="http://schemas.microsoft.com/office/drawing/2014/main" id="{5275B948-0170-4286-84CE-04CA461F27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99" name="Rectangle 98">
            <a:extLst>
              <a:ext uri="{FF2B5EF4-FFF2-40B4-BE49-F238E27FC236}">
                <a16:creationId xmlns:a16="http://schemas.microsoft.com/office/drawing/2014/main" id="{48CAE4AE-A9DF-45AF-9A9C-1712BC634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1" name="Group 100">
            <a:extLst>
              <a:ext uri="{FF2B5EF4-FFF2-40B4-BE49-F238E27FC236}">
                <a16:creationId xmlns:a16="http://schemas.microsoft.com/office/drawing/2014/main" id="{6C272060-BC98-4C91-A58F-4DFEC566CF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02" name="Freeform 5">
              <a:extLst>
                <a:ext uri="{FF2B5EF4-FFF2-40B4-BE49-F238E27FC236}">
                  <a16:creationId xmlns:a16="http://schemas.microsoft.com/office/drawing/2014/main" id="{8BA2DCB9-0DC0-4109-B2A2-56896E35E6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 name="Freeform 6">
              <a:extLst>
                <a:ext uri="{FF2B5EF4-FFF2-40B4-BE49-F238E27FC236}">
                  <a16:creationId xmlns:a16="http://schemas.microsoft.com/office/drawing/2014/main" id="{64A33555-1142-4AD7-8084-1A99422A11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 name="Freeform 7">
              <a:extLst>
                <a:ext uri="{FF2B5EF4-FFF2-40B4-BE49-F238E27FC236}">
                  <a16:creationId xmlns:a16="http://schemas.microsoft.com/office/drawing/2014/main" id="{BC6E4081-1A88-453E-8CCF-B97B0CE20D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 name="Freeform 8">
              <a:extLst>
                <a:ext uri="{FF2B5EF4-FFF2-40B4-BE49-F238E27FC236}">
                  <a16:creationId xmlns:a16="http://schemas.microsoft.com/office/drawing/2014/main" id="{5B7E0935-6EE8-4C61-AED5-09B9A2A99A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 name="Freeform 9">
              <a:extLst>
                <a:ext uri="{FF2B5EF4-FFF2-40B4-BE49-F238E27FC236}">
                  <a16:creationId xmlns:a16="http://schemas.microsoft.com/office/drawing/2014/main" id="{EB962BD6-C878-48FF-A75E-DCC7BDA3C3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 name="Freeform 10">
              <a:extLst>
                <a:ext uri="{FF2B5EF4-FFF2-40B4-BE49-F238E27FC236}">
                  <a16:creationId xmlns:a16="http://schemas.microsoft.com/office/drawing/2014/main" id="{CABF3786-BDE1-4FE5-9967-F6B6131A2C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 name="Freeform 11">
              <a:extLst>
                <a:ext uri="{FF2B5EF4-FFF2-40B4-BE49-F238E27FC236}">
                  <a16:creationId xmlns:a16="http://schemas.microsoft.com/office/drawing/2014/main" id="{4969707A-C75E-4F7F-A5C2-2991C65475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 name="Freeform 12">
              <a:extLst>
                <a:ext uri="{FF2B5EF4-FFF2-40B4-BE49-F238E27FC236}">
                  <a16:creationId xmlns:a16="http://schemas.microsoft.com/office/drawing/2014/main" id="{0E293989-8389-48CD-85D3-CAEFD5E9637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 name="Freeform 13">
              <a:extLst>
                <a:ext uri="{FF2B5EF4-FFF2-40B4-BE49-F238E27FC236}">
                  <a16:creationId xmlns:a16="http://schemas.microsoft.com/office/drawing/2014/main" id="{8DCF1E8B-9247-45E2-8641-90DA9F7D52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 name="Freeform 14">
              <a:extLst>
                <a:ext uri="{FF2B5EF4-FFF2-40B4-BE49-F238E27FC236}">
                  <a16:creationId xmlns:a16="http://schemas.microsoft.com/office/drawing/2014/main" id="{48DF418F-91AD-4E55-AF3B-F28FF45961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 name="Freeform 15">
              <a:extLst>
                <a:ext uri="{FF2B5EF4-FFF2-40B4-BE49-F238E27FC236}">
                  <a16:creationId xmlns:a16="http://schemas.microsoft.com/office/drawing/2014/main" id="{EDBF35BD-D1DA-49B1-AE30-289189DACD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 name="Freeform 16">
              <a:extLst>
                <a:ext uri="{FF2B5EF4-FFF2-40B4-BE49-F238E27FC236}">
                  <a16:creationId xmlns:a16="http://schemas.microsoft.com/office/drawing/2014/main" id="{69198BEC-A3B6-4562-AB0F-3E7760026C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 name="Freeform 17">
              <a:extLst>
                <a:ext uri="{FF2B5EF4-FFF2-40B4-BE49-F238E27FC236}">
                  <a16:creationId xmlns:a16="http://schemas.microsoft.com/office/drawing/2014/main" id="{9AB30D45-77AB-4323-83A2-1A637D07D5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 name="Freeform 18">
              <a:extLst>
                <a:ext uri="{FF2B5EF4-FFF2-40B4-BE49-F238E27FC236}">
                  <a16:creationId xmlns:a16="http://schemas.microsoft.com/office/drawing/2014/main" id="{D1AD137E-7B63-434C-9D0D-5A64BB4968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Freeform 19">
              <a:extLst>
                <a:ext uri="{FF2B5EF4-FFF2-40B4-BE49-F238E27FC236}">
                  <a16:creationId xmlns:a16="http://schemas.microsoft.com/office/drawing/2014/main" id="{8B32BE2D-36DC-4BD0-952E-8FE32A70DB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Freeform 20">
              <a:extLst>
                <a:ext uri="{FF2B5EF4-FFF2-40B4-BE49-F238E27FC236}">
                  <a16:creationId xmlns:a16="http://schemas.microsoft.com/office/drawing/2014/main" id="{930295E0-AD01-4DB0-9829-AD91BED608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Freeform 21">
              <a:extLst>
                <a:ext uri="{FF2B5EF4-FFF2-40B4-BE49-F238E27FC236}">
                  <a16:creationId xmlns:a16="http://schemas.microsoft.com/office/drawing/2014/main" id="{29807E74-6BFD-4EA7-B3F3-92C0728A7D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Freeform 22">
              <a:extLst>
                <a:ext uri="{FF2B5EF4-FFF2-40B4-BE49-F238E27FC236}">
                  <a16:creationId xmlns:a16="http://schemas.microsoft.com/office/drawing/2014/main" id="{C9EDBF49-4B87-4B6F-BEE6-DDC4A63CE6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Freeform 23">
              <a:extLst>
                <a:ext uri="{FF2B5EF4-FFF2-40B4-BE49-F238E27FC236}">
                  <a16:creationId xmlns:a16="http://schemas.microsoft.com/office/drawing/2014/main" id="{7738C468-1405-4ED9-8392-F93FA995EE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Freeform 24">
              <a:extLst>
                <a:ext uri="{FF2B5EF4-FFF2-40B4-BE49-F238E27FC236}">
                  <a16:creationId xmlns:a16="http://schemas.microsoft.com/office/drawing/2014/main" id="{F16402CF-F511-450A-8584-8C8A5B7E9D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Freeform 25">
              <a:extLst>
                <a:ext uri="{FF2B5EF4-FFF2-40B4-BE49-F238E27FC236}">
                  <a16:creationId xmlns:a16="http://schemas.microsoft.com/office/drawing/2014/main" id="{85E5B49A-CFC2-4019-9BA6-528095F788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ítulo 1"/>
          <p:cNvSpPr>
            <a:spLocks noGrp="1"/>
          </p:cNvSpPr>
          <p:nvPr>
            <p:ph type="title"/>
          </p:nvPr>
        </p:nvSpPr>
        <p:spPr>
          <a:xfrm>
            <a:off x="7269686" y="795527"/>
            <a:ext cx="4123738" cy="1433323"/>
          </a:xfrm>
        </p:spPr>
        <p:txBody>
          <a:bodyPr vert="horz" lIns="228600" tIns="228600" rIns="228600" bIns="228600" rtlCol="0" anchor="ctr">
            <a:normAutofit/>
          </a:bodyPr>
          <a:lstStyle/>
          <a:p>
            <a:pPr algn="l"/>
            <a:r>
              <a:rPr lang="en-US" sz="3200">
                <a:solidFill>
                  <a:schemeClr val="tx2"/>
                </a:solidFill>
              </a:rPr>
              <a:t>Subasta de valoración común </a:t>
            </a:r>
          </a:p>
        </p:txBody>
      </p:sp>
      <p:sp>
        <p:nvSpPr>
          <p:cNvPr id="124" name="Rectangle 123">
            <a:extLst>
              <a:ext uri="{FF2B5EF4-FFF2-40B4-BE49-F238E27FC236}">
                <a16:creationId xmlns:a16="http://schemas.microsoft.com/office/drawing/2014/main" id="{E972DE0D-2E53-4159-ABD3-C60152426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7720" y="795527"/>
            <a:ext cx="5970638" cy="5248847"/>
          </a:xfrm>
          <a:prstGeom prst="rect">
            <a:avLst/>
          </a:prstGeom>
          <a:solidFill>
            <a:schemeClr val="bg1"/>
          </a:solidFill>
          <a:ln w="19050">
            <a:solidFill>
              <a:srgbClr val="907038"/>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Resultado de imagen para tarro lleno de monedas">
            <a:extLst>
              <a:ext uri="{FF2B5EF4-FFF2-40B4-BE49-F238E27FC236}">
                <a16:creationId xmlns:a16="http://schemas.microsoft.com/office/drawing/2014/main" id="{07ABD18A-D837-42A1-9F22-51B2F193010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1986" r="2" b="19812"/>
          <a:stretch/>
        </p:blipFill>
        <p:spPr bwMode="auto">
          <a:xfrm>
            <a:off x="972115" y="960214"/>
            <a:ext cx="5641848" cy="4919472"/>
          </a:xfrm>
          <a:prstGeom prst="rect">
            <a:avLst/>
          </a:prstGeom>
          <a:noFill/>
          <a:ln w="12700">
            <a:noFill/>
          </a:ln>
          <a:extLst>
            <a:ext uri="{909E8E84-426E-40DD-AFC4-6F175D3DCCD1}">
              <a14:hiddenFill xmlns:a14="http://schemas.microsoft.com/office/drawing/2010/main">
                <a:solidFill>
                  <a:srgbClr val="FFFFFF"/>
                </a:solidFill>
              </a14:hiddenFill>
            </a:ext>
          </a:extLst>
        </p:spPr>
      </p:pic>
      <p:sp>
        <p:nvSpPr>
          <p:cNvPr id="3" name="Marcador de contenido 2"/>
          <p:cNvSpPr>
            <a:spLocks noGrp="1"/>
          </p:cNvSpPr>
          <p:nvPr>
            <p:ph sz="half" idx="1"/>
          </p:nvPr>
        </p:nvSpPr>
        <p:spPr>
          <a:xfrm>
            <a:off x="7293817" y="2338388"/>
            <a:ext cx="4099607" cy="3678237"/>
          </a:xfrm>
        </p:spPr>
        <p:txBody>
          <a:bodyPr vert="horz" lIns="91440" tIns="45720" rIns="91440" bIns="45720" rtlCol="0" anchor="ctr">
            <a:normAutofit/>
          </a:bodyPr>
          <a:lstStyle/>
          <a:p>
            <a:pPr marL="0">
              <a:buClr>
                <a:srgbClr val="907038"/>
              </a:buClr>
            </a:pPr>
            <a:r>
              <a:rPr lang="en-US"/>
              <a:t>Pueden hacerse de manera simultanea o secuencial. En lo que se diferencia de la valoración privada, es que el ganador de la subasta es aquel que sobreestima más, el valor del objeto a subastar.</a:t>
            </a:r>
          </a:p>
        </p:txBody>
      </p:sp>
    </p:spTree>
    <p:extLst>
      <p:ext uri="{BB962C8B-B14F-4D97-AF65-F5344CB8AC3E}">
        <p14:creationId xmlns:p14="http://schemas.microsoft.com/office/powerpoint/2010/main" val="1546142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B5504F5-A44D-4727-B62D-D306EE4C0C9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2E83A18-C907-44D5-83DF-CFB1812545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E845C857-E334-431F-9264-4BEF01228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426C9BD9-ECC0-4C60-87C1-D07F8F075A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7FBDFA8E-61C4-4F76-819E-308A16DEE2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761F1C21-70B1-4D4E-831C-75DB8E7EA9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FD6B914E-6122-42BE-91C5-72FA400D02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25950DE0-F9E4-4487-93B8-F6FDB00B2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319D2307-45E1-4592-8192-9C9102D4E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1A93A333-9537-4DEC-A527-7733E1096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76DEF779-F072-40FD-A3BF-84E3B8C6D1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6861570E-EBF4-48B8-AB90-2A40B52287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68EF8EC2-E3C0-4C22-B1B8-6E30AC2445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AC3BE00B-705F-42C6-94CE-E89B1FA4E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F23249F0-6642-4CDD-B89B-7EC0C254A7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9E5173CD-2C19-40D0-B444-CF38FF2207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C46A9203-B0FB-426A-9F90-6953A96AEF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F0B66C88-C270-4AE6-B12C-71CFC5F1ED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9113790B-9AB2-45C0-85DD-4E73038947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36488705-890C-4BDD-AC3C-9807F6A6E5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CCF65277-1D63-4A4A-957E-9F12111D91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AD6DFDD0-50F6-498B-A4E6-DC6D9A7952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3" name="Group 32">
            <a:extLst>
              <a:ext uri="{FF2B5EF4-FFF2-40B4-BE49-F238E27FC236}">
                <a16:creationId xmlns:a16="http://schemas.microsoft.com/office/drawing/2014/main" id="{02A5D777-C3C4-4D83-B4A3-0C83DBE1CB1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34" name="Rectangle 33">
              <a:extLst>
                <a:ext uri="{FF2B5EF4-FFF2-40B4-BE49-F238E27FC236}">
                  <a16:creationId xmlns:a16="http://schemas.microsoft.com/office/drawing/2014/main" id="{580A9110-3349-42C1-8186-CB70C1FD44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Isosceles Triangle 22">
              <a:extLst>
                <a:ext uri="{FF2B5EF4-FFF2-40B4-BE49-F238E27FC236}">
                  <a16:creationId xmlns:a16="http://schemas.microsoft.com/office/drawing/2014/main" id="{4F5EDCDF-C218-4482-A13E-8CFB87D0D0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3EB8EB4B-9F73-4DB2-B849-B88E0435D8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94" name="Rectangle 37">
            <a:extLst>
              <a:ext uri="{FF2B5EF4-FFF2-40B4-BE49-F238E27FC236}">
                <a16:creationId xmlns:a16="http://schemas.microsoft.com/office/drawing/2014/main" id="{982413CC-69E6-4BDA-A88D-E4EF8F95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39">
            <a:extLst>
              <a:ext uri="{FF2B5EF4-FFF2-40B4-BE49-F238E27FC236}">
                <a16:creationId xmlns:a16="http://schemas.microsoft.com/office/drawing/2014/main" id="{4F1F7357-8633-4CE7-BF80-475EE8A2FA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41" name="Freeform 5">
              <a:extLst>
                <a:ext uri="{FF2B5EF4-FFF2-40B4-BE49-F238E27FC236}">
                  <a16:creationId xmlns:a16="http://schemas.microsoft.com/office/drawing/2014/main" id="{E402FE4E-C12D-497C-AF81-F08E4E02B4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6">
              <a:extLst>
                <a:ext uri="{FF2B5EF4-FFF2-40B4-BE49-F238E27FC236}">
                  <a16:creationId xmlns:a16="http://schemas.microsoft.com/office/drawing/2014/main" id="{59247B10-170D-4E62-849A-38FCB43C6A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Freeform 7">
              <a:extLst>
                <a:ext uri="{FF2B5EF4-FFF2-40B4-BE49-F238E27FC236}">
                  <a16:creationId xmlns:a16="http://schemas.microsoft.com/office/drawing/2014/main" id="{89A587A7-1BEF-45AA-9EFC-6558A8749C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8">
              <a:extLst>
                <a:ext uri="{FF2B5EF4-FFF2-40B4-BE49-F238E27FC236}">
                  <a16:creationId xmlns:a16="http://schemas.microsoft.com/office/drawing/2014/main" id="{AC25B5A1-6EF7-44EC-A2F0-1EDC96A79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9">
              <a:extLst>
                <a:ext uri="{FF2B5EF4-FFF2-40B4-BE49-F238E27FC236}">
                  <a16:creationId xmlns:a16="http://schemas.microsoft.com/office/drawing/2014/main" id="{80B8582C-7E17-4115-9FF1-979C8405CB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10">
              <a:extLst>
                <a:ext uri="{FF2B5EF4-FFF2-40B4-BE49-F238E27FC236}">
                  <a16:creationId xmlns:a16="http://schemas.microsoft.com/office/drawing/2014/main" id="{F6C4AB66-7A18-4E51-935B-237F4CA827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11">
              <a:extLst>
                <a:ext uri="{FF2B5EF4-FFF2-40B4-BE49-F238E27FC236}">
                  <a16:creationId xmlns:a16="http://schemas.microsoft.com/office/drawing/2014/main" id="{CDF12911-A240-4580-8788-0C49DB1FED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12">
              <a:extLst>
                <a:ext uri="{FF2B5EF4-FFF2-40B4-BE49-F238E27FC236}">
                  <a16:creationId xmlns:a16="http://schemas.microsoft.com/office/drawing/2014/main" id="{EAE0F5DE-442D-4F6C-B02C-2568ED1958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13">
              <a:extLst>
                <a:ext uri="{FF2B5EF4-FFF2-40B4-BE49-F238E27FC236}">
                  <a16:creationId xmlns:a16="http://schemas.microsoft.com/office/drawing/2014/main" id="{4F24A002-AFDE-4034-85BE-CBF005AE92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14">
              <a:extLst>
                <a:ext uri="{FF2B5EF4-FFF2-40B4-BE49-F238E27FC236}">
                  <a16:creationId xmlns:a16="http://schemas.microsoft.com/office/drawing/2014/main" id="{36F0721E-B4B0-4A6C-A92C-F8DE92D3AC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5">
              <a:extLst>
                <a:ext uri="{FF2B5EF4-FFF2-40B4-BE49-F238E27FC236}">
                  <a16:creationId xmlns:a16="http://schemas.microsoft.com/office/drawing/2014/main" id="{54D2DC98-69F8-4F2F-9D45-BDFFA5E2BB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6">
              <a:extLst>
                <a:ext uri="{FF2B5EF4-FFF2-40B4-BE49-F238E27FC236}">
                  <a16:creationId xmlns:a16="http://schemas.microsoft.com/office/drawing/2014/main" id="{0A636E33-DC38-40B9-B941-037E5D8603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17">
              <a:extLst>
                <a:ext uri="{FF2B5EF4-FFF2-40B4-BE49-F238E27FC236}">
                  <a16:creationId xmlns:a16="http://schemas.microsoft.com/office/drawing/2014/main" id="{03D30690-68C2-4AEC-9789-1495D97E19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18">
              <a:extLst>
                <a:ext uri="{FF2B5EF4-FFF2-40B4-BE49-F238E27FC236}">
                  <a16:creationId xmlns:a16="http://schemas.microsoft.com/office/drawing/2014/main" id="{1020B1B9-821B-49FB-BDC9-57DA08CBC3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19">
              <a:extLst>
                <a:ext uri="{FF2B5EF4-FFF2-40B4-BE49-F238E27FC236}">
                  <a16:creationId xmlns:a16="http://schemas.microsoft.com/office/drawing/2014/main" id="{720EDCE4-8B18-413F-989E-E79628E5AF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20">
              <a:extLst>
                <a:ext uri="{FF2B5EF4-FFF2-40B4-BE49-F238E27FC236}">
                  <a16:creationId xmlns:a16="http://schemas.microsoft.com/office/drawing/2014/main" id="{8563351E-0DDD-4FC8-8D0C-1E446E3C1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21">
              <a:extLst>
                <a:ext uri="{FF2B5EF4-FFF2-40B4-BE49-F238E27FC236}">
                  <a16:creationId xmlns:a16="http://schemas.microsoft.com/office/drawing/2014/main" id="{15E8B705-64E7-4513-B3CB-BF46C35732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22">
              <a:extLst>
                <a:ext uri="{FF2B5EF4-FFF2-40B4-BE49-F238E27FC236}">
                  <a16:creationId xmlns:a16="http://schemas.microsoft.com/office/drawing/2014/main" id="{30DAEE1C-EBB5-47F5-9E76-564FCFDBFC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Freeform 23">
              <a:extLst>
                <a:ext uri="{FF2B5EF4-FFF2-40B4-BE49-F238E27FC236}">
                  <a16:creationId xmlns:a16="http://schemas.microsoft.com/office/drawing/2014/main" id="{EDB255E9-A3E2-4098-99A1-FE38FAD15D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Freeform 24">
              <a:extLst>
                <a:ext uri="{FF2B5EF4-FFF2-40B4-BE49-F238E27FC236}">
                  <a16:creationId xmlns:a16="http://schemas.microsoft.com/office/drawing/2014/main" id="{D2507F2A-27AF-4833-8273-5FC9A98863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Freeform 25">
              <a:extLst>
                <a:ext uri="{FF2B5EF4-FFF2-40B4-BE49-F238E27FC236}">
                  <a16:creationId xmlns:a16="http://schemas.microsoft.com/office/drawing/2014/main" id="{8DFB8904-0CB8-45AD-ABD2-F7A582365E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ítulo 1"/>
          <p:cNvSpPr>
            <a:spLocks noGrp="1"/>
          </p:cNvSpPr>
          <p:nvPr>
            <p:ph type="title"/>
          </p:nvPr>
        </p:nvSpPr>
        <p:spPr>
          <a:xfrm>
            <a:off x="1759287" y="798881"/>
            <a:ext cx="8673427" cy="1048945"/>
          </a:xfrm>
        </p:spPr>
        <p:txBody>
          <a:bodyPr vert="horz" lIns="228600" tIns="228600" rIns="228600" bIns="228600" rtlCol="0" anchor="ctr">
            <a:normAutofit/>
          </a:bodyPr>
          <a:lstStyle/>
          <a:p>
            <a:r>
              <a:rPr lang="en-US" b="0" i="0" kern="1200" cap="none" spc="-150">
                <a:solidFill>
                  <a:schemeClr val="tx1"/>
                </a:solidFill>
                <a:effectLst/>
                <a:latin typeface="+mj-lt"/>
                <a:ea typeface="+mj-ea"/>
                <a:cs typeface="+mj-cs"/>
              </a:rPr>
              <a:t>Ejemplo: Subasta valoración común </a:t>
            </a:r>
          </a:p>
        </p:txBody>
      </p:sp>
      <p:graphicFrame>
        <p:nvGraphicFramePr>
          <p:cNvPr id="96" name="Marcador de contenido 2">
            <a:extLst>
              <a:ext uri="{FF2B5EF4-FFF2-40B4-BE49-F238E27FC236}">
                <a16:creationId xmlns:a16="http://schemas.microsoft.com/office/drawing/2014/main" id="{073E77D3-6B7E-474F-B1E8-A6CFC26E7555}"/>
              </a:ext>
            </a:extLst>
          </p:cNvPr>
          <p:cNvGraphicFramePr>
            <a:graphicFrameLocks noGrp="1"/>
          </p:cNvGraphicFramePr>
          <p:nvPr>
            <p:ph sz="half" idx="1"/>
            <p:extLst>
              <p:ext uri="{D42A27DB-BD31-4B8C-83A1-F6EECF244321}">
                <p14:modId xmlns:p14="http://schemas.microsoft.com/office/powerpoint/2010/main" val="4044512789"/>
              </p:ext>
            </p:extLst>
          </p:nvPr>
        </p:nvGraphicFramePr>
        <p:xfrm>
          <a:off x="807722" y="1990976"/>
          <a:ext cx="10576558" cy="41754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69887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28D1E49-2A21-4A83-A0E0-FB1597B4B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088B852E-5494-418B-A833-75CF016A9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2" name="Freeform 5">
              <a:extLst>
                <a:ext uri="{FF2B5EF4-FFF2-40B4-BE49-F238E27FC236}">
                  <a16:creationId xmlns:a16="http://schemas.microsoft.com/office/drawing/2014/main" id="{DF31E3C1-1A46-4329-9F80-B576692FEE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6">
              <a:extLst>
                <a:ext uri="{FF2B5EF4-FFF2-40B4-BE49-F238E27FC236}">
                  <a16:creationId xmlns:a16="http://schemas.microsoft.com/office/drawing/2014/main" id="{294B4592-99CA-47B1-816F-CE2D44F65B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BF690E4C-72F8-4AC5-AF99-562763CC67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8">
              <a:extLst>
                <a:ext uri="{FF2B5EF4-FFF2-40B4-BE49-F238E27FC236}">
                  <a16:creationId xmlns:a16="http://schemas.microsoft.com/office/drawing/2014/main" id="{F834CDD4-CAB8-4ACC-9AAC-5399C743DE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9">
              <a:extLst>
                <a:ext uri="{FF2B5EF4-FFF2-40B4-BE49-F238E27FC236}">
                  <a16:creationId xmlns:a16="http://schemas.microsoft.com/office/drawing/2014/main" id="{1AEB045A-6821-475B-A28E-047437ABEF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10">
              <a:extLst>
                <a:ext uri="{FF2B5EF4-FFF2-40B4-BE49-F238E27FC236}">
                  <a16:creationId xmlns:a16="http://schemas.microsoft.com/office/drawing/2014/main" id="{D9B790C0-3D34-4626-BAFB-6EB473F40C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1">
              <a:extLst>
                <a:ext uri="{FF2B5EF4-FFF2-40B4-BE49-F238E27FC236}">
                  <a16:creationId xmlns:a16="http://schemas.microsoft.com/office/drawing/2014/main" id="{EDA4D87F-91A4-4628-9A6E-F01820A7EE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2">
              <a:extLst>
                <a:ext uri="{FF2B5EF4-FFF2-40B4-BE49-F238E27FC236}">
                  <a16:creationId xmlns:a16="http://schemas.microsoft.com/office/drawing/2014/main" id="{045DAB88-124C-459C-A889-DAE9C9BE285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3">
              <a:extLst>
                <a:ext uri="{FF2B5EF4-FFF2-40B4-BE49-F238E27FC236}">
                  <a16:creationId xmlns:a16="http://schemas.microsoft.com/office/drawing/2014/main" id="{85D44010-1DAA-4CAC-B83F-7E3E8C455D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4">
              <a:extLst>
                <a:ext uri="{FF2B5EF4-FFF2-40B4-BE49-F238E27FC236}">
                  <a16:creationId xmlns:a16="http://schemas.microsoft.com/office/drawing/2014/main" id="{E8C01D66-5C93-4A2E-AA74-DE97574EA4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5">
              <a:extLst>
                <a:ext uri="{FF2B5EF4-FFF2-40B4-BE49-F238E27FC236}">
                  <a16:creationId xmlns:a16="http://schemas.microsoft.com/office/drawing/2014/main" id="{E2E1A6E1-6C4A-47D3-81E2-9F8624F1BB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6">
              <a:extLst>
                <a:ext uri="{FF2B5EF4-FFF2-40B4-BE49-F238E27FC236}">
                  <a16:creationId xmlns:a16="http://schemas.microsoft.com/office/drawing/2014/main" id="{3E849CB5-4526-49DC-B77B-A20FDB7FFD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7">
              <a:extLst>
                <a:ext uri="{FF2B5EF4-FFF2-40B4-BE49-F238E27FC236}">
                  <a16:creationId xmlns:a16="http://schemas.microsoft.com/office/drawing/2014/main" id="{5A18C8A4-FB2A-44C1-93D3-26C6DDFE0C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8">
              <a:extLst>
                <a:ext uri="{FF2B5EF4-FFF2-40B4-BE49-F238E27FC236}">
                  <a16:creationId xmlns:a16="http://schemas.microsoft.com/office/drawing/2014/main" id="{85D014FD-8C5A-4071-B19E-4910AAB618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9">
              <a:extLst>
                <a:ext uri="{FF2B5EF4-FFF2-40B4-BE49-F238E27FC236}">
                  <a16:creationId xmlns:a16="http://schemas.microsoft.com/office/drawing/2014/main" id="{A37D7262-3596-4026-9AD4-E94332E526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20">
              <a:extLst>
                <a:ext uri="{FF2B5EF4-FFF2-40B4-BE49-F238E27FC236}">
                  <a16:creationId xmlns:a16="http://schemas.microsoft.com/office/drawing/2014/main" id="{187E37E0-AAC3-4B33-AF36-334ACCBD33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21">
              <a:extLst>
                <a:ext uri="{FF2B5EF4-FFF2-40B4-BE49-F238E27FC236}">
                  <a16:creationId xmlns:a16="http://schemas.microsoft.com/office/drawing/2014/main" id="{409758BB-8A0E-4BEB-BC0C-F410AD98CD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2">
              <a:extLst>
                <a:ext uri="{FF2B5EF4-FFF2-40B4-BE49-F238E27FC236}">
                  <a16:creationId xmlns:a16="http://schemas.microsoft.com/office/drawing/2014/main" id="{97C4EFE2-9D25-4978-BD9A-873B492702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3">
              <a:extLst>
                <a:ext uri="{FF2B5EF4-FFF2-40B4-BE49-F238E27FC236}">
                  <a16:creationId xmlns:a16="http://schemas.microsoft.com/office/drawing/2014/main" id="{9CCAF82A-A0E0-4B55-A97B-EFFAE79AF7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4">
              <a:extLst>
                <a:ext uri="{FF2B5EF4-FFF2-40B4-BE49-F238E27FC236}">
                  <a16:creationId xmlns:a16="http://schemas.microsoft.com/office/drawing/2014/main" id="{4F800DD8-3954-4F73-8807-16F1CFAC1E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5">
              <a:extLst>
                <a:ext uri="{FF2B5EF4-FFF2-40B4-BE49-F238E27FC236}">
                  <a16:creationId xmlns:a16="http://schemas.microsoft.com/office/drawing/2014/main" id="{84E1C91A-4B06-4852-918C-6380FA986B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ítulo 1"/>
          <p:cNvSpPr>
            <a:spLocks noGrp="1"/>
          </p:cNvSpPr>
          <p:nvPr>
            <p:ph type="title"/>
          </p:nvPr>
        </p:nvSpPr>
        <p:spPr>
          <a:xfrm>
            <a:off x="904877" y="795527"/>
            <a:ext cx="10488547" cy="1190912"/>
          </a:xfrm>
        </p:spPr>
        <p:txBody>
          <a:bodyPr>
            <a:normAutofit/>
          </a:bodyPr>
          <a:lstStyle/>
          <a:p>
            <a:r>
              <a:rPr lang="es-CO">
                <a:solidFill>
                  <a:schemeClr val="tx2"/>
                </a:solidFill>
              </a:rPr>
              <a:t>La maldición del ganador</a:t>
            </a:r>
          </a:p>
        </p:txBody>
      </p:sp>
      <p:sp>
        <p:nvSpPr>
          <p:cNvPr id="34" name="Rectangle 33">
            <a:extLst>
              <a:ext uri="{FF2B5EF4-FFF2-40B4-BE49-F238E27FC236}">
                <a16:creationId xmlns:a16="http://schemas.microsoft.com/office/drawing/2014/main" id="{E972DE0D-2E53-4159-ABD3-C60152426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030" y="2250281"/>
            <a:ext cx="4959318" cy="3678237"/>
          </a:xfrm>
          <a:prstGeom prst="rect">
            <a:avLst/>
          </a:prstGeom>
          <a:solidFill>
            <a:schemeClr val="bg1"/>
          </a:solidFill>
          <a:ln w="19050">
            <a:solidFill>
              <a:srgbClr val="907038"/>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Resultado de imagen para tarro lleno de monedas">
            <a:extLst>
              <a:ext uri="{FF2B5EF4-FFF2-40B4-BE49-F238E27FC236}">
                <a16:creationId xmlns:a16="http://schemas.microsoft.com/office/drawing/2014/main" id="{0D6FA95C-EF68-41AA-B890-B24A22FE503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6948" b="24770"/>
          <a:stretch/>
        </p:blipFill>
        <p:spPr bwMode="auto">
          <a:xfrm>
            <a:off x="1103257" y="2416047"/>
            <a:ext cx="4626864" cy="3346704"/>
          </a:xfrm>
          <a:prstGeom prst="rect">
            <a:avLst/>
          </a:prstGeom>
          <a:noFill/>
          <a:ln w="12700">
            <a:noFill/>
          </a:ln>
          <a:extLst>
            <a:ext uri="{909E8E84-426E-40DD-AFC4-6F175D3DCCD1}">
              <a14:hiddenFill xmlns:a14="http://schemas.microsoft.com/office/drawing/2010/main">
                <a:solidFill>
                  <a:srgbClr val="FFFFFF"/>
                </a:solidFill>
              </a14:hiddenFill>
            </a:ext>
          </a:extLst>
        </p:spPr>
      </p:pic>
      <p:sp>
        <p:nvSpPr>
          <p:cNvPr id="3" name="Marcador de contenido 2"/>
          <p:cNvSpPr>
            <a:spLocks noGrp="1"/>
          </p:cNvSpPr>
          <p:nvPr>
            <p:ph idx="1"/>
          </p:nvPr>
        </p:nvSpPr>
        <p:spPr>
          <a:xfrm>
            <a:off x="6380703" y="2228850"/>
            <a:ext cx="5028928" cy="3699669"/>
          </a:xfrm>
        </p:spPr>
        <p:txBody>
          <a:bodyPr>
            <a:normAutofit/>
          </a:bodyPr>
          <a:lstStyle/>
          <a:p>
            <a:pPr marL="0" indent="0">
              <a:lnSpc>
                <a:spcPct val="110000"/>
              </a:lnSpc>
              <a:buClr>
                <a:srgbClr val="907038"/>
              </a:buClr>
              <a:buNone/>
            </a:pPr>
            <a:r>
              <a:rPr lang="es-ES" sz="1700"/>
              <a:t>Para comprender esta posibilidad, supongamos que hay, en realidad, 620 monedas en el tarro. </a:t>
            </a:r>
          </a:p>
          <a:p>
            <a:pPr marL="0" indent="0">
              <a:lnSpc>
                <a:spcPct val="110000"/>
              </a:lnSpc>
              <a:buClr>
                <a:srgbClr val="907038"/>
              </a:buClr>
              <a:buNone/>
            </a:pPr>
            <a:r>
              <a:rPr lang="es-ES" sz="1700"/>
              <a:t>Imaginemos que las estimaciones de los postores son 540, 590, 615, 650 y 690. </a:t>
            </a:r>
          </a:p>
          <a:p>
            <a:pPr marL="0" indent="0">
              <a:lnSpc>
                <a:spcPct val="110000"/>
              </a:lnSpc>
              <a:buClr>
                <a:srgbClr val="907038"/>
              </a:buClr>
              <a:buNone/>
            </a:pPr>
            <a:r>
              <a:rPr lang="es-ES" sz="1700"/>
              <a:t>Supongamos, por último, que el lector es el postor cuya estimación es 690 y que ganará la subasta con una puja de 6,80 dólares. </a:t>
            </a:r>
          </a:p>
          <a:p>
            <a:pPr marL="0" indent="0">
              <a:lnSpc>
                <a:spcPct val="110000"/>
              </a:lnSpc>
              <a:buClr>
                <a:srgbClr val="907038"/>
              </a:buClr>
              <a:buNone/>
            </a:pPr>
            <a:r>
              <a:rPr lang="es-ES" sz="1700"/>
              <a:t>¿Debería estar contento por ganar? </a:t>
            </a:r>
          </a:p>
          <a:p>
            <a:pPr marL="0" indent="0">
              <a:lnSpc>
                <a:spcPct val="110000"/>
              </a:lnSpc>
              <a:buClr>
                <a:srgbClr val="907038"/>
              </a:buClr>
              <a:buNone/>
            </a:pPr>
            <a:r>
              <a:rPr lang="es-ES" sz="1700"/>
              <a:t>No: habrá pagado 6,80 dólares por un tarro de monedas que vale 6,20. </a:t>
            </a:r>
            <a:endParaRPr lang="es-CO" sz="1700"/>
          </a:p>
          <a:p>
            <a:pPr>
              <a:lnSpc>
                <a:spcPct val="110000"/>
              </a:lnSpc>
              <a:buClr>
                <a:srgbClr val="907038"/>
              </a:buClr>
            </a:pPr>
            <a:endParaRPr lang="es-CO" sz="1700"/>
          </a:p>
        </p:txBody>
      </p:sp>
    </p:spTree>
    <p:extLst>
      <p:ext uri="{BB962C8B-B14F-4D97-AF65-F5344CB8AC3E}">
        <p14:creationId xmlns:p14="http://schemas.microsoft.com/office/powerpoint/2010/main" val="3676404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ACA290-2428-4D79-8552-3DA0D78C0885}"/>
              </a:ext>
            </a:extLst>
          </p:cNvPr>
          <p:cNvSpPr>
            <a:spLocks noGrp="1"/>
          </p:cNvSpPr>
          <p:nvPr>
            <p:ph type="title"/>
          </p:nvPr>
        </p:nvSpPr>
        <p:spPr>
          <a:xfrm>
            <a:off x="882453" y="2356103"/>
            <a:ext cx="3498979" cy="2456442"/>
          </a:xfrm>
        </p:spPr>
        <p:txBody>
          <a:bodyPr/>
          <a:lstStyle/>
          <a:p>
            <a:r>
              <a:rPr lang="es-CO" dirty="0"/>
              <a:t>La maldición del ganador</a:t>
            </a:r>
            <a:endParaRPr lang="fr-FR"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6D122130-1444-4546-BE0D-897B3715CC7A}"/>
                  </a:ext>
                </a:extLst>
              </p:cNvPr>
              <p:cNvSpPr>
                <a:spLocks noGrp="1"/>
              </p:cNvSpPr>
              <p:nvPr>
                <p:ph idx="1"/>
              </p:nvPr>
            </p:nvSpPr>
            <p:spPr/>
            <p:txBody>
              <a:bodyPr>
                <a:normAutofit/>
              </a:bodyPr>
              <a:lstStyle/>
              <a:p>
                <a:pPr marL="0" indent="0">
                  <a:buNone/>
                </a:pPr>
                <a:r>
                  <a:rPr lang="es-CO" dirty="0"/>
                  <a:t>Para evitar la maldición del ganador, nuestra puja máxima deberá ser inferior a nuestra estimación del valor en una cuantía igual al error esperado del postor vencedor.</a:t>
                </a:r>
              </a:p>
              <a:p>
                <a:pPr marL="0" indent="0">
                  <a:buNone/>
                </a:pPr>
                <a:r>
                  <a:rPr lang="fr-FR" sz="2800" dirty="0"/>
                  <a:t>                         </a:t>
                </a:r>
                <a14:m>
                  <m:oMath xmlns:m="http://schemas.openxmlformats.org/officeDocument/2006/math">
                    <m:sSub>
                      <m:sSubPr>
                        <m:ctrlPr>
                          <a:rPr lang="fr-FR" sz="2800" i="1" dirty="0">
                            <a:latin typeface="Cambria Math" panose="02040503050406030204" pitchFamily="18" charset="0"/>
                          </a:rPr>
                        </m:ctrlPr>
                      </m:sSubPr>
                      <m:e>
                        <m:r>
                          <a:rPr lang="fr-FR" sz="2800" i="1" dirty="0">
                            <a:latin typeface="Cambria Math" panose="02040503050406030204" pitchFamily="18" charset="0"/>
                          </a:rPr>
                          <m:t>𝑣</m:t>
                        </m:r>
                      </m:e>
                      <m:sub>
                        <m:r>
                          <a:rPr lang="fr-FR" sz="2800" i="1" dirty="0">
                            <a:latin typeface="Cambria Math" panose="02040503050406030204" pitchFamily="18" charset="0"/>
                          </a:rPr>
                          <m:t>𝑗</m:t>
                        </m:r>
                      </m:sub>
                    </m:sSub>
                    <m:sSub>
                      <m:sSubPr>
                        <m:ctrlPr>
                          <a:rPr lang="fr-FR" sz="2800" i="1" dirty="0">
                            <a:latin typeface="Cambria Math" panose="02040503050406030204" pitchFamily="18" charset="0"/>
                          </a:rPr>
                        </m:ctrlPr>
                      </m:sSubPr>
                      <m:e>
                        <m:r>
                          <a:rPr lang="es-ES" sz="2800" b="0" i="1" dirty="0" smtClean="0">
                            <a:latin typeface="Cambria Math" panose="02040503050406030204" pitchFamily="18" charset="0"/>
                          </a:rPr>
                          <m:t>&lt;</m:t>
                        </m:r>
                        <m:r>
                          <a:rPr lang="fr-FR" sz="2800" i="1" dirty="0">
                            <a:latin typeface="Cambria Math" panose="02040503050406030204" pitchFamily="18" charset="0"/>
                          </a:rPr>
                          <m:t>𝑣</m:t>
                        </m:r>
                      </m:e>
                      <m:sub>
                        <m:r>
                          <a:rPr lang="fr-FR" sz="2800" i="1" dirty="0">
                            <a:latin typeface="Cambria Math" panose="02040503050406030204" pitchFamily="18" charset="0"/>
                          </a:rPr>
                          <m:t>𝑖</m:t>
                        </m:r>
                      </m:sub>
                    </m:sSub>
                    <m:r>
                      <a:rPr lang="fr-FR" sz="2800" dirty="0">
                        <a:latin typeface="Cambria Math" panose="02040503050406030204" pitchFamily="18" charset="0"/>
                      </a:rPr>
                      <m:t>+</m:t>
                    </m:r>
                    <m:r>
                      <a:rPr lang="fr-FR" sz="2800" i="1" dirty="0">
                        <a:latin typeface="Cambria Math" panose="02040503050406030204" pitchFamily="18" charset="0"/>
                      </a:rPr>
                      <m:t>𝜖</m:t>
                    </m:r>
                  </m:oMath>
                </a14:m>
                <a:endParaRPr lang="es-CO" dirty="0"/>
              </a:p>
              <a:p>
                <a:pPr algn="ctr"/>
                <a:r>
                  <a:rPr lang="fr-FR" dirty="0" err="1"/>
                  <a:t>Postor</a:t>
                </a:r>
                <a:r>
                  <a:rPr lang="fr-FR" dirty="0"/>
                  <a:t> </a:t>
                </a:r>
                <a:r>
                  <a:rPr lang="fr-FR" dirty="0" err="1"/>
                  <a:t>muy</a:t>
                </a:r>
                <a:r>
                  <a:rPr lang="fr-FR" dirty="0"/>
                  <a:t> </a:t>
                </a:r>
                <a:r>
                  <a:rPr lang="fr-FR" dirty="0" err="1"/>
                  <a:t>optimista</a:t>
                </a:r>
                <a:endParaRPr lang="es-CO" dirty="0"/>
              </a:p>
              <a:p>
                <a:pPr algn="ctr"/>
                <a14:m>
                  <m:oMath xmlns:m="http://schemas.openxmlformats.org/officeDocument/2006/math">
                    <m:sSub>
                      <m:sSubPr>
                        <m:ctrlPr>
                          <a:rPr lang="fr-FR" sz="2800" i="1" dirty="0" smtClean="0">
                            <a:latin typeface="Cambria Math" panose="02040503050406030204" pitchFamily="18" charset="0"/>
                          </a:rPr>
                        </m:ctrlPr>
                      </m:sSubPr>
                      <m:e>
                        <m:r>
                          <a:rPr lang="fr-FR" sz="2800" i="1" dirty="0">
                            <a:latin typeface="Cambria Math" panose="02040503050406030204" pitchFamily="18" charset="0"/>
                          </a:rPr>
                          <m:t>𝑣</m:t>
                        </m:r>
                      </m:e>
                      <m:sub>
                        <m:r>
                          <a:rPr lang="fr-FR" sz="2800" i="1" dirty="0">
                            <a:latin typeface="Cambria Math" panose="02040503050406030204" pitchFamily="18" charset="0"/>
                          </a:rPr>
                          <m:t>𝑖</m:t>
                        </m:r>
                      </m:sub>
                    </m:sSub>
                    <m:r>
                      <a:rPr lang="fr-FR" sz="2800" i="0" dirty="0">
                        <a:latin typeface="Cambria Math" panose="02040503050406030204" pitchFamily="18" charset="0"/>
                      </a:rPr>
                      <m:t>+</m:t>
                    </m:r>
                    <m:r>
                      <a:rPr lang="fr-FR" sz="2800" i="1" dirty="0">
                        <a:latin typeface="Cambria Math" panose="02040503050406030204" pitchFamily="18" charset="0"/>
                      </a:rPr>
                      <m:t>𝜖</m:t>
                    </m:r>
                  </m:oMath>
                </a14:m>
                <a:endParaRPr lang="fr-FR" sz="2800" dirty="0"/>
              </a:p>
              <a:p>
                <a:pPr algn="ctr"/>
                <a:r>
                  <a:rPr lang="fr-FR" dirty="0" err="1"/>
                  <a:t>Postor</a:t>
                </a:r>
                <a:r>
                  <a:rPr lang="fr-FR" dirty="0"/>
                  <a:t> </a:t>
                </a:r>
                <a:r>
                  <a:rPr lang="fr-FR" dirty="0" err="1"/>
                  <a:t>racional</a:t>
                </a:r>
                <a:r>
                  <a:rPr lang="fr-FR" dirty="0"/>
                  <a:t> </a:t>
                </a:r>
              </a:p>
              <a:p>
                <a:pPr algn="ctr"/>
                <a14:m>
                  <m:oMath xmlns:m="http://schemas.openxmlformats.org/officeDocument/2006/math">
                    <m:sSub>
                      <m:sSubPr>
                        <m:ctrlPr>
                          <a:rPr lang="fr-FR" sz="2800" i="1" dirty="0" smtClean="0">
                            <a:latin typeface="Cambria Math" panose="02040503050406030204" pitchFamily="18" charset="0"/>
                          </a:rPr>
                        </m:ctrlPr>
                      </m:sSubPr>
                      <m:e>
                        <m:r>
                          <a:rPr lang="fr-FR" sz="2800" i="1" dirty="0" smtClean="0">
                            <a:latin typeface="Cambria Math" panose="02040503050406030204" pitchFamily="18" charset="0"/>
                          </a:rPr>
                          <m:t>𝑣</m:t>
                        </m:r>
                      </m:e>
                      <m:sub>
                        <m:r>
                          <a:rPr lang="fr-FR" sz="2800" i="1" dirty="0" smtClean="0">
                            <a:latin typeface="Cambria Math" panose="02040503050406030204" pitchFamily="18" charset="0"/>
                          </a:rPr>
                          <m:t>𝑗</m:t>
                        </m:r>
                      </m:sub>
                    </m:sSub>
                    <m:sSub>
                      <m:sSubPr>
                        <m:ctrlPr>
                          <a:rPr lang="fr-FR" sz="2800" i="1" dirty="0">
                            <a:latin typeface="Cambria Math" panose="02040503050406030204" pitchFamily="18" charset="0"/>
                          </a:rPr>
                        </m:ctrlPr>
                      </m:sSubPr>
                      <m:e>
                        <m:r>
                          <a:rPr lang="es-ES" sz="2800" b="0" i="1" dirty="0" smtClean="0">
                            <a:latin typeface="Cambria Math" panose="02040503050406030204" pitchFamily="18" charset="0"/>
                          </a:rPr>
                          <m:t>&lt;</m:t>
                        </m:r>
                        <m:r>
                          <a:rPr lang="fr-FR" sz="2800" i="1" dirty="0">
                            <a:latin typeface="Cambria Math" panose="02040503050406030204" pitchFamily="18" charset="0"/>
                          </a:rPr>
                          <m:t>𝑣</m:t>
                        </m:r>
                      </m:e>
                      <m:sub>
                        <m:r>
                          <a:rPr lang="fr-FR" sz="2800" i="1" dirty="0">
                            <a:latin typeface="Cambria Math" panose="02040503050406030204" pitchFamily="18" charset="0"/>
                          </a:rPr>
                          <m:t>𝑖</m:t>
                        </m:r>
                      </m:sub>
                    </m:sSub>
                  </m:oMath>
                </a14:m>
                <a:endParaRPr lang="fr-FR" sz="2800" dirty="0"/>
              </a:p>
              <a:p>
                <a:pPr marL="0" indent="0" algn="ctr">
                  <a:buNone/>
                </a:pPr>
                <a:endParaRPr lang="fr-FR" dirty="0"/>
              </a:p>
            </p:txBody>
          </p:sp>
        </mc:Choice>
        <mc:Fallback xmlns="">
          <p:sp>
            <p:nvSpPr>
              <p:cNvPr id="3" name="Marcador de contenido 2">
                <a:extLst>
                  <a:ext uri="{FF2B5EF4-FFF2-40B4-BE49-F238E27FC236}">
                    <a16:creationId xmlns:a16="http://schemas.microsoft.com/office/drawing/2014/main" id="{6D122130-1444-4546-BE0D-897B3715CC7A}"/>
                  </a:ext>
                </a:extLst>
              </p:cNvPr>
              <p:cNvSpPr>
                <a:spLocks noGrp="1" noRot="1" noChangeAspect="1" noMove="1" noResize="1" noEditPoints="1" noAdjustHandles="1" noChangeArrowheads="1" noChangeShapeType="1" noTextEdit="1"/>
              </p:cNvSpPr>
              <p:nvPr>
                <p:ph idx="1"/>
              </p:nvPr>
            </p:nvSpPr>
            <p:spPr>
              <a:blipFill>
                <a:blip r:embed="rId2"/>
                <a:stretch>
                  <a:fillRect l="-874" r="-1165"/>
                </a:stretch>
              </a:blipFill>
            </p:spPr>
            <p:txBody>
              <a:bodyPr/>
              <a:lstStyle/>
              <a:p>
                <a:r>
                  <a:rPr lang="fr-FR">
                    <a:noFill/>
                  </a:rPr>
                  <a:t> </a:t>
                </a:r>
              </a:p>
            </p:txBody>
          </p:sp>
        </mc:Fallback>
      </mc:AlternateContent>
    </p:spTree>
    <p:extLst>
      <p:ext uri="{BB962C8B-B14F-4D97-AF65-F5344CB8AC3E}">
        <p14:creationId xmlns:p14="http://schemas.microsoft.com/office/powerpoint/2010/main" val="858797475"/>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otalTime>923</TotalTime>
  <Words>821</Words>
  <Application>Microsoft Office PowerPoint</Application>
  <PresentationFormat>Panorámica</PresentationFormat>
  <Paragraphs>84</Paragraphs>
  <Slides>16</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16</vt:i4>
      </vt:variant>
    </vt:vector>
  </HeadingPairs>
  <TitlesOfParts>
    <vt:vector size="21" baseType="lpstr">
      <vt:lpstr>Calibri Light</vt:lpstr>
      <vt:lpstr>Cambria Math</vt:lpstr>
      <vt:lpstr>Rockwell</vt:lpstr>
      <vt:lpstr>Wingdings</vt:lpstr>
      <vt:lpstr>Atlas</vt:lpstr>
      <vt:lpstr>SUBASTAS </vt:lpstr>
      <vt:lpstr>Presentación de PowerPoint</vt:lpstr>
      <vt:lpstr>Presentación de PowerPoint</vt:lpstr>
      <vt:lpstr>El elemento más importante es la Información que tienen los usuarios </vt:lpstr>
      <vt:lpstr>Subasta de valoración privada </vt:lpstr>
      <vt:lpstr>Subasta de valoración común </vt:lpstr>
      <vt:lpstr>Ejemplo: Subasta valoración común </vt:lpstr>
      <vt:lpstr>La maldición del ganador</vt:lpstr>
      <vt:lpstr>La maldición del ganador</vt:lpstr>
      <vt:lpstr>Tipos de subastas </vt:lpstr>
      <vt:lpstr>Maximización de los ingresos de una subasta  (Punto de vista del vendedor)</vt:lpstr>
      <vt:lpstr>Diseño de subastas</vt:lpstr>
      <vt:lpstr>Efectos del precio de reserva</vt:lpstr>
      <vt:lpstr>Ventajas de las subastas </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SUBASTAS </dc:title>
  <dc:creator>joan galeano</dc:creator>
  <cp:lastModifiedBy>Nicolas Gonzalez Jaramillo</cp:lastModifiedBy>
  <cp:revision>7</cp:revision>
  <dcterms:created xsi:type="dcterms:W3CDTF">2019-11-12T02:44:33Z</dcterms:created>
  <dcterms:modified xsi:type="dcterms:W3CDTF">2023-02-24T05:16:42Z</dcterms:modified>
</cp:coreProperties>
</file>