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465" r:id="rId3"/>
    <p:sldId id="477" r:id="rId4"/>
    <p:sldId id="521" r:id="rId5"/>
    <p:sldId id="476" r:id="rId6"/>
    <p:sldId id="263" r:id="rId7"/>
    <p:sldId id="478" r:id="rId8"/>
    <p:sldId id="479" r:id="rId9"/>
    <p:sldId id="480" r:id="rId10"/>
    <p:sldId id="482" r:id="rId11"/>
    <p:sldId id="483" r:id="rId12"/>
    <p:sldId id="265" r:id="rId13"/>
    <p:sldId id="266" r:id="rId14"/>
    <p:sldId id="481" r:id="rId15"/>
    <p:sldId id="270" r:id="rId16"/>
    <p:sldId id="271" r:id="rId17"/>
    <p:sldId id="272" r:id="rId18"/>
    <p:sldId id="273" r:id="rId19"/>
    <p:sldId id="279" r:id="rId20"/>
    <p:sldId id="267" r:id="rId21"/>
    <p:sldId id="470" r:id="rId22"/>
    <p:sldId id="471" r:id="rId23"/>
    <p:sldId id="472" r:id="rId24"/>
    <p:sldId id="473" r:id="rId25"/>
    <p:sldId id="475" r:id="rId26"/>
    <p:sldId id="280" r:id="rId27"/>
    <p:sldId id="488" r:id="rId28"/>
    <p:sldId id="484" r:id="rId29"/>
    <p:sldId id="485" r:id="rId30"/>
    <p:sldId id="486" r:id="rId31"/>
    <p:sldId id="487" r:id="rId32"/>
    <p:sldId id="489" r:id="rId33"/>
    <p:sldId id="490" r:id="rId34"/>
    <p:sldId id="491" r:id="rId35"/>
    <p:sldId id="492" r:id="rId36"/>
    <p:sldId id="493" r:id="rId37"/>
    <p:sldId id="494" r:id="rId38"/>
    <p:sldId id="495" r:id="rId39"/>
    <p:sldId id="474" r:id="rId40"/>
    <p:sldId id="496" r:id="rId41"/>
    <p:sldId id="497" r:id="rId42"/>
    <p:sldId id="498" r:id="rId43"/>
    <p:sldId id="499" r:id="rId44"/>
    <p:sldId id="500" r:id="rId45"/>
    <p:sldId id="501" r:id="rId46"/>
    <p:sldId id="502" r:id="rId47"/>
    <p:sldId id="503" r:id="rId48"/>
    <p:sldId id="504" r:id="rId49"/>
    <p:sldId id="505" r:id="rId50"/>
    <p:sldId id="506"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287" r:id="rId66"/>
    <p:sldId id="288" r:id="rId67"/>
    <p:sldId id="289" r:id="rId68"/>
    <p:sldId id="290" r:id="rId69"/>
    <p:sldId id="460" r:id="rId70"/>
    <p:sldId id="291" r:id="rId71"/>
    <p:sldId id="295" r:id="rId72"/>
    <p:sldId id="296" r:id="rId73"/>
    <p:sldId id="297" r:id="rId74"/>
    <p:sldId id="301" r:id="rId75"/>
    <p:sldId id="302" r:id="rId76"/>
    <p:sldId id="303" r:id="rId77"/>
    <p:sldId id="304" r:id="rId78"/>
    <p:sldId id="329" r:id="rId79"/>
    <p:sldId id="330" r:id="rId80"/>
    <p:sldId id="333" r:id="rId81"/>
    <p:sldId id="334" r:id="rId82"/>
    <p:sldId id="335" r:id="rId83"/>
    <p:sldId id="336" r:id="rId84"/>
    <p:sldId id="337" r:id="rId85"/>
    <p:sldId id="338" r:id="rId86"/>
    <p:sldId id="339" r:id="rId87"/>
    <p:sldId id="340" r:id="rId88"/>
    <p:sldId id="341" r:id="rId89"/>
    <p:sldId id="343" r:id="rId90"/>
    <p:sldId id="344" r:id="rId91"/>
    <p:sldId id="360" r:id="rId92"/>
    <p:sldId id="362" r:id="rId93"/>
    <p:sldId id="363" r:id="rId94"/>
    <p:sldId id="364" r:id="rId95"/>
    <p:sldId id="365" r:id="rId96"/>
    <p:sldId id="366" r:id="rId97"/>
    <p:sldId id="367" r:id="rId98"/>
    <p:sldId id="368" r:id="rId99"/>
    <p:sldId id="369" r:id="rId100"/>
    <p:sldId id="372" r:id="rId101"/>
    <p:sldId id="373" r:id="rId102"/>
    <p:sldId id="375" r:id="rId103"/>
    <p:sldId id="391" r:id="rId104"/>
    <p:sldId id="392" r:id="rId105"/>
    <p:sldId id="400" r:id="rId106"/>
    <p:sldId id="401" r:id="rId107"/>
    <p:sldId id="402" r:id="rId108"/>
    <p:sldId id="428" r:id="rId109"/>
    <p:sldId id="435" r:id="rId110"/>
    <p:sldId id="436" r:id="rId111"/>
    <p:sldId id="437" r:id="rId112"/>
    <p:sldId id="444" r:id="rId113"/>
    <p:sldId id="445" r:id="rId114"/>
    <p:sldId id="446" r:id="rId115"/>
    <p:sldId id="452" r:id="rId116"/>
    <p:sldId id="453" r:id="rId117"/>
    <p:sldId id="454" r:id="rId118"/>
    <p:sldId id="455" r:id="rId119"/>
    <p:sldId id="456" r:id="rId1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SANCHEZ GARRIDO" userId="0699ccae-4d0e-4937-b82b-5142685445d5" providerId="ADAL" clId="{865FD698-9F4C-412C-BE8E-B7FA22AF8CD9}"/>
    <pc:docChg chg="modSld">
      <pc:chgData name="LEONARDO SANCHEZ GARRIDO" userId="0699ccae-4d0e-4937-b82b-5142685445d5" providerId="ADAL" clId="{865FD698-9F4C-412C-BE8E-B7FA22AF8CD9}" dt="2022-07-15T15:27:03.437" v="37" actId="20577"/>
      <pc:docMkLst>
        <pc:docMk/>
      </pc:docMkLst>
      <pc:sldChg chg="modSp mod">
        <pc:chgData name="LEONARDO SANCHEZ GARRIDO" userId="0699ccae-4d0e-4937-b82b-5142685445d5" providerId="ADAL" clId="{865FD698-9F4C-412C-BE8E-B7FA22AF8CD9}" dt="2022-07-15T15:27:03.437" v="37" actId="20577"/>
        <pc:sldMkLst>
          <pc:docMk/>
          <pc:sldMk cId="1745398521" sldId="256"/>
        </pc:sldMkLst>
        <pc:spChg chg="mod">
          <ac:chgData name="LEONARDO SANCHEZ GARRIDO" userId="0699ccae-4d0e-4937-b82b-5142685445d5" providerId="ADAL" clId="{865FD698-9F4C-412C-BE8E-B7FA22AF8CD9}" dt="2022-07-15T15:27:03.437" v="37" actId="20577"/>
          <ac:spMkLst>
            <pc:docMk/>
            <pc:sldMk cId="1745398521" sldId="256"/>
            <ac:spMk id="3" creationId="{00000000-0000-0000-0000-000000000000}"/>
          </ac:spMkLst>
        </pc:spChg>
      </pc:sldChg>
    </pc:docChg>
  </pc:docChgLst>
  <pc:docChgLst>
    <pc:chgData name="Leonardo Sanchez Garrido" userId="0699ccae-4d0e-4937-b82b-5142685445d5" providerId="ADAL" clId="{E02A09AA-898F-48F9-9224-89D5FC1BF252}"/>
    <pc:docChg chg="custSel modSld">
      <pc:chgData name="Leonardo Sanchez Garrido" userId="0699ccae-4d0e-4937-b82b-5142685445d5" providerId="ADAL" clId="{E02A09AA-898F-48F9-9224-89D5FC1BF252}" dt="2022-09-30T13:34:06.492" v="91" actId="6549"/>
      <pc:docMkLst>
        <pc:docMk/>
      </pc:docMkLst>
      <pc:sldChg chg="modSp mod">
        <pc:chgData name="Leonardo Sanchez Garrido" userId="0699ccae-4d0e-4937-b82b-5142685445d5" providerId="ADAL" clId="{E02A09AA-898F-48F9-9224-89D5FC1BF252}" dt="2022-09-30T13:33:22.797" v="57" actId="20577"/>
        <pc:sldMkLst>
          <pc:docMk/>
          <pc:sldMk cId="1745398521" sldId="256"/>
        </pc:sldMkLst>
        <pc:spChg chg="mod">
          <ac:chgData name="Leonardo Sanchez Garrido" userId="0699ccae-4d0e-4937-b82b-5142685445d5" providerId="ADAL" clId="{E02A09AA-898F-48F9-9224-89D5FC1BF252}" dt="2022-09-30T13:33:22.797" v="57" actId="20577"/>
          <ac:spMkLst>
            <pc:docMk/>
            <pc:sldMk cId="1745398521" sldId="256"/>
            <ac:spMk id="3" creationId="{00000000-0000-0000-0000-000000000000}"/>
          </ac:spMkLst>
        </pc:spChg>
      </pc:sldChg>
      <pc:sldChg chg="modSp mod">
        <pc:chgData name="Leonardo Sanchez Garrido" userId="0699ccae-4d0e-4937-b82b-5142685445d5" providerId="ADAL" clId="{E02A09AA-898F-48F9-9224-89D5FC1BF252}" dt="2022-09-30T13:34:06.492" v="91" actId="6549"/>
        <pc:sldMkLst>
          <pc:docMk/>
          <pc:sldMk cId="1183999892" sldId="521"/>
        </pc:sldMkLst>
        <pc:spChg chg="mod">
          <ac:chgData name="Leonardo Sanchez Garrido" userId="0699ccae-4d0e-4937-b82b-5142685445d5" providerId="ADAL" clId="{E02A09AA-898F-48F9-9224-89D5FC1BF252}" dt="2022-09-30T13:34:06.492" v="91" actId="6549"/>
          <ac:spMkLst>
            <pc:docMk/>
            <pc:sldMk cId="1183999892" sldId="521"/>
            <ac:spMk id="4" creationId="{77199279-96D3-4152-A29C-D24897E43620}"/>
          </ac:spMkLst>
        </pc:spChg>
      </pc:sldChg>
    </pc:docChg>
  </pc:docChgLst>
  <pc:docChgLst>
    <pc:chgData name="LEONARDO SANCHEZ GARRIDO" userId="0699ccae-4d0e-4937-b82b-5142685445d5" providerId="ADAL" clId="{9CB6B334-8E57-4527-AEDE-303AD974C38A}"/>
    <pc:docChg chg="custSel modSld sldOrd">
      <pc:chgData name="LEONARDO SANCHEZ GARRIDO" userId="0699ccae-4d0e-4937-b82b-5142685445d5" providerId="ADAL" clId="{9CB6B334-8E57-4527-AEDE-303AD974C38A}" dt="2022-06-24T01:31:41.845" v="22" actId="13926"/>
      <pc:docMkLst>
        <pc:docMk/>
      </pc:docMkLst>
      <pc:sldChg chg="modSp mod">
        <pc:chgData name="LEONARDO SANCHEZ GARRIDO" userId="0699ccae-4d0e-4937-b82b-5142685445d5" providerId="ADAL" clId="{9CB6B334-8E57-4527-AEDE-303AD974C38A}" dt="2022-06-24T01:03:32.091" v="17" actId="13926"/>
        <pc:sldMkLst>
          <pc:docMk/>
          <pc:sldMk cId="1969990848" sldId="343"/>
        </pc:sldMkLst>
        <pc:spChg chg="mod">
          <ac:chgData name="LEONARDO SANCHEZ GARRIDO" userId="0699ccae-4d0e-4937-b82b-5142685445d5" providerId="ADAL" clId="{9CB6B334-8E57-4527-AEDE-303AD974C38A}" dt="2022-06-24T01:03:32.091" v="17" actId="13926"/>
          <ac:spMkLst>
            <pc:docMk/>
            <pc:sldMk cId="1969990848" sldId="343"/>
            <ac:spMk id="10" creationId="{00000000-0000-0000-0000-000000000000}"/>
          </ac:spMkLst>
        </pc:spChg>
      </pc:sldChg>
      <pc:sldChg chg="modSp mod">
        <pc:chgData name="LEONARDO SANCHEZ GARRIDO" userId="0699ccae-4d0e-4937-b82b-5142685445d5" providerId="ADAL" clId="{9CB6B334-8E57-4527-AEDE-303AD974C38A}" dt="2022-06-24T01:31:41.845" v="22" actId="13926"/>
        <pc:sldMkLst>
          <pc:docMk/>
          <pc:sldMk cId="3798468128" sldId="344"/>
        </pc:sldMkLst>
        <pc:spChg chg="mod">
          <ac:chgData name="LEONARDO SANCHEZ GARRIDO" userId="0699ccae-4d0e-4937-b82b-5142685445d5" providerId="ADAL" clId="{9CB6B334-8E57-4527-AEDE-303AD974C38A}" dt="2022-06-24T01:31:41.845" v="22" actId="13926"/>
          <ac:spMkLst>
            <pc:docMk/>
            <pc:sldMk cId="3798468128" sldId="344"/>
            <ac:spMk id="10" creationId="{00000000-0000-0000-0000-000000000000}"/>
          </ac:spMkLst>
        </pc:spChg>
      </pc:sldChg>
      <pc:sldChg chg="ord">
        <pc:chgData name="LEONARDO SANCHEZ GARRIDO" userId="0699ccae-4d0e-4937-b82b-5142685445d5" providerId="ADAL" clId="{9CB6B334-8E57-4527-AEDE-303AD974C38A}" dt="2022-06-22T00:02:20.117" v="1"/>
        <pc:sldMkLst>
          <pc:docMk/>
          <pc:sldMk cId="2510610388" sldId="4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D433D-B6DB-422D-983E-5DBE3760BA8B}" type="doc">
      <dgm:prSet loTypeId="urn:microsoft.com/office/officeart/2005/8/layout/orgChart1" loCatId="hierarchy" qsTypeId="urn:microsoft.com/office/officeart/2005/8/quickstyle/simple1" qsCatId="simple" csTypeId="urn:microsoft.com/office/officeart/2005/8/colors/accent1_2" csCatId="accent1" phldr="1"/>
      <dgm:spPr/>
    </dgm:pt>
    <dgm:pt modelId="{0279B096-D00C-419E-88F3-FF053BBF995B}">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Asamblea General de Accionistas</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Dueños de las Empresas</a:t>
          </a:r>
          <a:endParaRPr kumimoji="0" lang="es-ES" altLang="es-CO" b="1" i="0" u="none" strike="noStrike" cap="none" normalizeH="0" baseline="0" dirty="0">
            <a:ln>
              <a:noFill/>
            </a:ln>
            <a:solidFill>
              <a:schemeClr val="tx1"/>
            </a:solidFill>
            <a:effectLst/>
            <a:latin typeface="Arial" panose="020B0604020202020204" pitchFamily="34" charset="0"/>
          </a:endParaRPr>
        </a:p>
      </dgm:t>
    </dgm:pt>
    <dgm:pt modelId="{17E94900-85B7-4263-8EE4-D6576CAAE677}" type="parTrans" cxnId="{F05D4405-F3B2-4C52-82FD-313C98D051B7}">
      <dgm:prSet/>
      <dgm:spPr/>
      <dgm:t>
        <a:bodyPr/>
        <a:lstStyle/>
        <a:p>
          <a:endParaRPr lang="es-ES"/>
        </a:p>
      </dgm:t>
    </dgm:pt>
    <dgm:pt modelId="{AED6B29A-F168-40E2-81B7-6464180303CE}" type="sibTrans" cxnId="{F05D4405-F3B2-4C52-82FD-313C98D051B7}">
      <dgm:prSet/>
      <dgm:spPr/>
      <dgm:t>
        <a:bodyPr/>
        <a:lstStyle/>
        <a:p>
          <a:endParaRPr lang="es-ES"/>
        </a:p>
      </dgm:t>
    </dgm:pt>
    <dgm:pt modelId="{4580C3DE-F015-4014-9986-E043461E5E7A}" type="asst">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Revisoría Fiscal</a:t>
          </a:r>
          <a:endParaRPr kumimoji="0" lang="es-ES" altLang="es-CO" b="1" i="0" u="none" strike="noStrike" cap="none" normalizeH="0" baseline="0" dirty="0">
            <a:ln>
              <a:noFill/>
            </a:ln>
            <a:solidFill>
              <a:schemeClr val="tx1"/>
            </a:solidFill>
            <a:effectLst/>
            <a:latin typeface="Arial" panose="020B0604020202020204" pitchFamily="34" charset="0"/>
          </a:endParaRPr>
        </a:p>
      </dgm:t>
    </dgm:pt>
    <dgm:pt modelId="{E6110911-323D-4E91-A138-59E9A3E65B2F}" type="parTrans" cxnId="{AF08B233-776C-4AC0-8D16-D481880BD80D}">
      <dgm:prSet/>
      <dgm:spPr/>
      <dgm:t>
        <a:bodyPr/>
        <a:lstStyle/>
        <a:p>
          <a:endParaRPr lang="es-ES"/>
        </a:p>
      </dgm:t>
    </dgm:pt>
    <dgm:pt modelId="{22EE0BB9-0D7C-4366-BF01-74BD34F01FF7}" type="sibTrans" cxnId="{AF08B233-776C-4AC0-8D16-D481880BD80D}">
      <dgm:prSet/>
      <dgm:spPr/>
      <dgm:t>
        <a:bodyPr/>
        <a:lstStyle/>
        <a:p>
          <a:endParaRPr lang="es-ES"/>
        </a:p>
      </dgm:t>
    </dgm:pt>
    <dgm:pt modelId="{FDFBB245-1941-4C64-95D1-C50775144533}">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Representante Legal</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CEO, Presidente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Gerente</a:t>
          </a:r>
          <a:endParaRPr kumimoji="0" lang="es-ES" altLang="es-CO" b="1" i="0" u="none" strike="noStrike" cap="none" normalizeH="0" baseline="0" dirty="0">
            <a:ln>
              <a:noFill/>
            </a:ln>
            <a:solidFill>
              <a:schemeClr val="tx1"/>
            </a:solidFill>
            <a:effectLst/>
            <a:latin typeface="Arial" panose="020B0604020202020204" pitchFamily="34" charset="0"/>
          </a:endParaRPr>
        </a:p>
      </dgm:t>
    </dgm:pt>
    <dgm:pt modelId="{4DACC7B7-E06E-4D4D-AD89-5A524DD3E225}" type="parTrans" cxnId="{C698D86A-B30F-45E5-A77E-7E97024FC2C2}">
      <dgm:prSet/>
      <dgm:spPr/>
      <dgm:t>
        <a:bodyPr/>
        <a:lstStyle/>
        <a:p>
          <a:endParaRPr lang="es-ES"/>
        </a:p>
      </dgm:t>
    </dgm:pt>
    <dgm:pt modelId="{4939AD86-E1C5-4CCD-8BB8-4D1D4E4349DE}" type="sibTrans" cxnId="{C698D86A-B30F-45E5-A77E-7E97024FC2C2}">
      <dgm:prSet/>
      <dgm:spPr/>
      <dgm:t>
        <a:bodyPr/>
        <a:lstStyle/>
        <a:p>
          <a:endParaRPr lang="es-ES"/>
        </a:p>
      </dgm:t>
    </dgm:pt>
    <dgm:pt modelId="{23379B3E-48FE-42E8-93B0-59F4156595DA}">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Vicepresidente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o Gerente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Financiero</a:t>
          </a:r>
          <a:endParaRPr kumimoji="0" lang="es-ES" altLang="es-CO" b="1" i="0" u="none" strike="noStrike" cap="none" normalizeH="0" baseline="0">
            <a:ln>
              <a:noFill/>
            </a:ln>
            <a:solidFill>
              <a:schemeClr val="tx1"/>
            </a:solidFill>
            <a:effectLst/>
            <a:latin typeface="Arial" panose="020B0604020202020204" pitchFamily="34" charset="0"/>
          </a:endParaRPr>
        </a:p>
      </dgm:t>
    </dgm:pt>
    <dgm:pt modelId="{0392C20E-0105-4194-8130-8C69D48BDFD3}" type="parTrans" cxnId="{52E9C538-22DF-4CA5-9572-06841202E8B9}">
      <dgm:prSet/>
      <dgm:spPr/>
      <dgm:t>
        <a:bodyPr/>
        <a:lstStyle/>
        <a:p>
          <a:endParaRPr lang="es-ES"/>
        </a:p>
      </dgm:t>
    </dgm:pt>
    <dgm:pt modelId="{2AA09119-CA1D-44A9-ACC1-993718DFEF18}" type="sibTrans" cxnId="{52E9C538-22DF-4CA5-9572-06841202E8B9}">
      <dgm:prSet/>
      <dgm:spPr/>
      <dgm:t>
        <a:bodyPr/>
        <a:lstStyle/>
        <a:p>
          <a:endParaRPr lang="es-ES"/>
        </a:p>
      </dgm:t>
    </dgm:pt>
    <dgm:pt modelId="{468D4AA6-7299-44C5-89DB-F1EBE6DF6556}">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Vicepresidente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o Gerente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de Mercadeo</a:t>
          </a:r>
          <a:endParaRPr kumimoji="0" lang="es-ES" altLang="es-CO" b="1" i="0" u="none" strike="noStrike" cap="none" normalizeH="0" baseline="0">
            <a:ln>
              <a:noFill/>
            </a:ln>
            <a:solidFill>
              <a:schemeClr val="tx1"/>
            </a:solidFill>
            <a:effectLst/>
            <a:latin typeface="Arial" panose="020B0604020202020204" pitchFamily="34" charset="0"/>
          </a:endParaRPr>
        </a:p>
      </dgm:t>
    </dgm:pt>
    <dgm:pt modelId="{F2FE483D-98C3-4ACA-ABD9-F9BF0378C652}" type="parTrans" cxnId="{DD8D8304-D910-4BC0-BCBB-3BEFCD14CB23}">
      <dgm:prSet/>
      <dgm:spPr/>
      <dgm:t>
        <a:bodyPr/>
        <a:lstStyle/>
        <a:p>
          <a:endParaRPr lang="es-ES"/>
        </a:p>
      </dgm:t>
    </dgm:pt>
    <dgm:pt modelId="{42E1B134-A05D-4725-81A1-A79E7362A17E}" type="sibTrans" cxnId="{DD8D8304-D910-4BC0-BCBB-3BEFCD14CB23}">
      <dgm:prSet/>
      <dgm:spPr/>
      <dgm:t>
        <a:bodyPr/>
        <a:lstStyle/>
        <a:p>
          <a:endParaRPr lang="es-ES"/>
        </a:p>
      </dgm:t>
    </dgm:pt>
    <dgm:pt modelId="{52FDE107-BF64-40A9-AC8E-158058E6C1EE}">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Vicepresidente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o Gerente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de Producción</a:t>
          </a:r>
          <a:endParaRPr kumimoji="0" lang="es-ES" altLang="es-CO" b="1" i="0" u="none" strike="noStrike" cap="none" normalizeH="0" baseline="0">
            <a:ln>
              <a:noFill/>
            </a:ln>
            <a:solidFill>
              <a:schemeClr val="tx1"/>
            </a:solidFill>
            <a:effectLst/>
            <a:latin typeface="Arial" panose="020B0604020202020204" pitchFamily="34" charset="0"/>
          </a:endParaRPr>
        </a:p>
      </dgm:t>
    </dgm:pt>
    <dgm:pt modelId="{3459B435-802D-4C05-BC09-294BBD10145D}" type="parTrans" cxnId="{91E61403-3372-4494-8B89-FB7300BC221B}">
      <dgm:prSet/>
      <dgm:spPr/>
      <dgm:t>
        <a:bodyPr/>
        <a:lstStyle/>
        <a:p>
          <a:endParaRPr lang="es-ES"/>
        </a:p>
      </dgm:t>
    </dgm:pt>
    <dgm:pt modelId="{D3CAC0DD-A483-44A4-A351-F6E9AA177411}" type="sibTrans" cxnId="{91E61403-3372-4494-8B89-FB7300BC221B}">
      <dgm:prSet/>
      <dgm:spPr/>
      <dgm:t>
        <a:bodyPr/>
        <a:lstStyle/>
        <a:p>
          <a:endParaRPr lang="es-ES"/>
        </a:p>
      </dgm:t>
    </dgm:pt>
    <dgm:pt modelId="{F69112A9-A352-4C6C-B4C9-D546F99EF260}">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Vicepresidente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o Gerente de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a:ln>
                <a:noFill/>
              </a:ln>
              <a:solidFill>
                <a:schemeClr val="tx1"/>
              </a:solidFill>
              <a:effectLst/>
              <a:latin typeface="Arial" panose="020B0604020202020204" pitchFamily="34" charset="0"/>
            </a:rPr>
            <a:t>Recursos Humanos</a:t>
          </a:r>
          <a:endParaRPr kumimoji="0" lang="es-ES" altLang="es-CO" b="1" i="0" u="none" strike="noStrike" cap="none" normalizeH="0" baseline="0">
            <a:ln>
              <a:noFill/>
            </a:ln>
            <a:solidFill>
              <a:schemeClr val="tx1"/>
            </a:solidFill>
            <a:effectLst/>
            <a:latin typeface="Arial" panose="020B0604020202020204" pitchFamily="34" charset="0"/>
          </a:endParaRPr>
        </a:p>
      </dgm:t>
    </dgm:pt>
    <dgm:pt modelId="{CD448F9A-7843-47D9-A10D-07D5C8F97B0B}" type="parTrans" cxnId="{0C3CF2A6-E253-4532-ADF3-CAFEB038767B}">
      <dgm:prSet/>
      <dgm:spPr/>
      <dgm:t>
        <a:bodyPr/>
        <a:lstStyle/>
        <a:p>
          <a:endParaRPr lang="es-ES"/>
        </a:p>
      </dgm:t>
    </dgm:pt>
    <dgm:pt modelId="{F4D3611C-2855-489E-B200-F8FA22AF9F94}" type="sibTrans" cxnId="{0C3CF2A6-E253-4532-ADF3-CAFEB038767B}">
      <dgm:prSet/>
      <dgm:spPr/>
      <dgm:t>
        <a:bodyPr/>
        <a:lstStyle/>
        <a:p>
          <a:endParaRPr lang="es-ES"/>
        </a:p>
      </dgm:t>
    </dgm:pt>
    <dgm:pt modelId="{85944E91-5894-4021-9A12-1570C0B53AEC}">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Vicepresidente o </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Gerente de</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 Datos y</a:t>
          </a:r>
        </a:p>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 Métodos</a:t>
          </a:r>
          <a:endParaRPr kumimoji="0" lang="es-ES" altLang="es-CO" b="1" i="0" u="none" strike="noStrike" cap="none" normalizeH="0" baseline="0" dirty="0">
            <a:ln>
              <a:noFill/>
            </a:ln>
            <a:solidFill>
              <a:schemeClr val="tx1"/>
            </a:solidFill>
            <a:effectLst/>
            <a:latin typeface="Arial" panose="020B0604020202020204" pitchFamily="34" charset="0"/>
          </a:endParaRPr>
        </a:p>
      </dgm:t>
    </dgm:pt>
    <dgm:pt modelId="{E1D06DB9-E7CA-408B-BD39-F3A92FA52286}" type="parTrans" cxnId="{0F4F1F12-92A7-48BF-8504-EAB3957F6AE8}">
      <dgm:prSet/>
      <dgm:spPr/>
      <dgm:t>
        <a:bodyPr/>
        <a:lstStyle/>
        <a:p>
          <a:endParaRPr lang="es-ES"/>
        </a:p>
      </dgm:t>
    </dgm:pt>
    <dgm:pt modelId="{C87A918C-51DD-4F09-958B-A967CDB6BE4D}" type="sibTrans" cxnId="{0F4F1F12-92A7-48BF-8504-EAB3957F6AE8}">
      <dgm:prSet/>
      <dgm:spPr/>
      <dgm:t>
        <a:bodyPr/>
        <a:lstStyle/>
        <a:p>
          <a:endParaRPr lang="es-ES"/>
        </a:p>
      </dgm:t>
    </dgm:pt>
    <dgm:pt modelId="{6417E711-F2E6-43A5-A55F-55B56D164D3B}">
      <dgm:prSet/>
      <dgm:spPr/>
      <dgm:t>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es-ES_tradnl" altLang="es-CO" b="1" i="0" u="none" strike="noStrike" cap="none" normalizeH="0" baseline="0" dirty="0">
              <a:ln>
                <a:noFill/>
              </a:ln>
              <a:solidFill>
                <a:schemeClr val="tx1"/>
              </a:solidFill>
              <a:effectLst/>
              <a:latin typeface="Arial" panose="020B0604020202020204" pitchFamily="34" charset="0"/>
            </a:rPr>
            <a:t>Junta Directiva</a:t>
          </a:r>
          <a:endParaRPr kumimoji="0" lang="es-ES" altLang="es-CO" b="1" i="0" u="none" strike="noStrike" cap="none" normalizeH="0" baseline="0" dirty="0">
            <a:ln>
              <a:noFill/>
            </a:ln>
            <a:solidFill>
              <a:schemeClr val="tx1"/>
            </a:solidFill>
            <a:effectLst/>
            <a:latin typeface="Arial" panose="020B0604020202020204" pitchFamily="34" charset="0"/>
          </a:endParaRPr>
        </a:p>
      </dgm:t>
    </dgm:pt>
    <dgm:pt modelId="{1F215625-DCD9-47F8-AFE4-1134B904302C}" type="parTrans" cxnId="{08B594B2-B372-4E10-A745-D877B6D79A06}">
      <dgm:prSet/>
      <dgm:spPr/>
      <dgm:t>
        <a:bodyPr/>
        <a:lstStyle/>
        <a:p>
          <a:endParaRPr lang="es-ES"/>
        </a:p>
      </dgm:t>
    </dgm:pt>
    <dgm:pt modelId="{21BE9E64-FBAD-478D-A67C-C9887FC10D19}" type="sibTrans" cxnId="{08B594B2-B372-4E10-A745-D877B6D79A06}">
      <dgm:prSet/>
      <dgm:spPr/>
      <dgm:t>
        <a:bodyPr/>
        <a:lstStyle/>
        <a:p>
          <a:endParaRPr lang="es-ES"/>
        </a:p>
      </dgm:t>
    </dgm:pt>
    <dgm:pt modelId="{8E321AAE-3E55-40C8-8C87-8EBD9706C275}">
      <dgm:prSet/>
      <dgm:spPr/>
      <dgm:t>
        <a:bodyPr/>
        <a:lstStyle/>
        <a:p>
          <a:r>
            <a:rPr lang="es-CO" b="1" dirty="0">
              <a:solidFill>
                <a:schemeClr val="tx1"/>
              </a:solidFill>
              <a:latin typeface="Arial" panose="020B0604020202020204" pitchFamily="34" charset="0"/>
              <a:cs typeface="Arial" panose="020B0604020202020204" pitchFamily="34" charset="0"/>
            </a:rPr>
            <a:t>Vicepresidente o Gerente de Riesgos y continuidad del negocio</a:t>
          </a:r>
        </a:p>
      </dgm:t>
    </dgm:pt>
    <dgm:pt modelId="{BBE19927-DC42-437C-9072-F016DE7AEACE}" type="parTrans" cxnId="{67F33E27-10F7-40A5-A613-4D69B4EAA913}">
      <dgm:prSet/>
      <dgm:spPr/>
      <dgm:t>
        <a:bodyPr/>
        <a:lstStyle/>
        <a:p>
          <a:endParaRPr lang="es-CO"/>
        </a:p>
      </dgm:t>
    </dgm:pt>
    <dgm:pt modelId="{D588CC5C-6A61-4AEA-9CB8-7DFEC7C6BD56}" type="sibTrans" cxnId="{67F33E27-10F7-40A5-A613-4D69B4EAA913}">
      <dgm:prSet/>
      <dgm:spPr/>
      <dgm:t>
        <a:bodyPr/>
        <a:lstStyle/>
        <a:p>
          <a:endParaRPr lang="es-CO"/>
        </a:p>
      </dgm:t>
    </dgm:pt>
    <dgm:pt modelId="{5E0A8704-3662-4A44-A8C9-00CB29EE65D7}" type="pres">
      <dgm:prSet presAssocID="{CCCD433D-B6DB-422D-983E-5DBE3760BA8B}" presName="hierChild1" presStyleCnt="0">
        <dgm:presLayoutVars>
          <dgm:orgChart val="1"/>
          <dgm:chPref val="1"/>
          <dgm:dir/>
          <dgm:animOne val="branch"/>
          <dgm:animLvl val="lvl"/>
          <dgm:resizeHandles/>
        </dgm:presLayoutVars>
      </dgm:prSet>
      <dgm:spPr/>
    </dgm:pt>
    <dgm:pt modelId="{CCF801F8-68AF-4099-8A0F-95DC21165CA1}" type="pres">
      <dgm:prSet presAssocID="{0279B096-D00C-419E-88F3-FF053BBF995B}" presName="hierRoot1" presStyleCnt="0">
        <dgm:presLayoutVars>
          <dgm:hierBranch/>
        </dgm:presLayoutVars>
      </dgm:prSet>
      <dgm:spPr/>
    </dgm:pt>
    <dgm:pt modelId="{9B54CD04-C4C0-493B-80C0-C1EEAB9B1A69}" type="pres">
      <dgm:prSet presAssocID="{0279B096-D00C-419E-88F3-FF053BBF995B}" presName="rootComposite1" presStyleCnt="0"/>
      <dgm:spPr/>
    </dgm:pt>
    <dgm:pt modelId="{4EAECA12-5B64-4614-8836-06D93802F93A}" type="pres">
      <dgm:prSet presAssocID="{0279B096-D00C-419E-88F3-FF053BBF995B}" presName="rootText1" presStyleLbl="node0" presStyleIdx="0" presStyleCnt="1" custScaleX="145223" custScaleY="199821" custLinFactNeighborX="5314" custLinFactNeighborY="-31532">
        <dgm:presLayoutVars>
          <dgm:chPref val="3"/>
        </dgm:presLayoutVars>
      </dgm:prSet>
      <dgm:spPr/>
    </dgm:pt>
    <dgm:pt modelId="{841C0FE1-EBAE-4275-8D7C-6C8FED23D60E}" type="pres">
      <dgm:prSet presAssocID="{0279B096-D00C-419E-88F3-FF053BBF995B}" presName="rootConnector1" presStyleLbl="node1" presStyleIdx="0" presStyleCnt="0"/>
      <dgm:spPr/>
    </dgm:pt>
    <dgm:pt modelId="{E6B19FE4-939B-4CCE-A480-4EC2FB5B5065}" type="pres">
      <dgm:prSet presAssocID="{0279B096-D00C-419E-88F3-FF053BBF995B}" presName="hierChild2" presStyleCnt="0"/>
      <dgm:spPr/>
    </dgm:pt>
    <dgm:pt modelId="{BA4C3CDF-1916-4B2A-9CF4-54EB15B75093}" type="pres">
      <dgm:prSet presAssocID="{4DACC7B7-E06E-4D4D-AD89-5A524DD3E225}" presName="Name35" presStyleLbl="parChTrans1D2" presStyleIdx="0" presStyleCnt="3"/>
      <dgm:spPr/>
    </dgm:pt>
    <dgm:pt modelId="{4C058FF0-6C40-4DD9-BA39-9A4D2EF7AC20}" type="pres">
      <dgm:prSet presAssocID="{FDFBB245-1941-4C64-95D1-C50775144533}" presName="hierRoot2" presStyleCnt="0">
        <dgm:presLayoutVars>
          <dgm:hierBranch/>
        </dgm:presLayoutVars>
      </dgm:prSet>
      <dgm:spPr/>
    </dgm:pt>
    <dgm:pt modelId="{12A7F771-A118-4861-BDF6-57FFDBE177FA}" type="pres">
      <dgm:prSet presAssocID="{FDFBB245-1941-4C64-95D1-C50775144533}" presName="rootComposite" presStyleCnt="0"/>
      <dgm:spPr/>
    </dgm:pt>
    <dgm:pt modelId="{B783C36C-8C63-4D92-B71E-0C29CF8F6C54}" type="pres">
      <dgm:prSet presAssocID="{FDFBB245-1941-4C64-95D1-C50775144533}" presName="rootText" presStyleLbl="node2" presStyleIdx="0" presStyleCnt="2" custLinFactNeighborX="62953">
        <dgm:presLayoutVars>
          <dgm:chPref val="3"/>
        </dgm:presLayoutVars>
      </dgm:prSet>
      <dgm:spPr/>
    </dgm:pt>
    <dgm:pt modelId="{A5122652-9ADF-4A91-BF2B-0B6DB8D87756}" type="pres">
      <dgm:prSet presAssocID="{FDFBB245-1941-4C64-95D1-C50775144533}" presName="rootConnector" presStyleLbl="node2" presStyleIdx="0" presStyleCnt="2"/>
      <dgm:spPr/>
    </dgm:pt>
    <dgm:pt modelId="{F9199A67-FF2E-4402-90CE-F04273E6F970}" type="pres">
      <dgm:prSet presAssocID="{FDFBB245-1941-4C64-95D1-C50775144533}" presName="hierChild4" presStyleCnt="0"/>
      <dgm:spPr/>
    </dgm:pt>
    <dgm:pt modelId="{4662F693-0CAD-4C43-9BEF-9755F867551E}" type="pres">
      <dgm:prSet presAssocID="{0392C20E-0105-4194-8130-8C69D48BDFD3}" presName="Name35" presStyleLbl="parChTrans1D3" presStyleIdx="0" presStyleCnt="6"/>
      <dgm:spPr/>
    </dgm:pt>
    <dgm:pt modelId="{796BA2E2-68DB-4EEA-B128-9DD1AB4290FD}" type="pres">
      <dgm:prSet presAssocID="{23379B3E-48FE-42E8-93B0-59F4156595DA}" presName="hierRoot2" presStyleCnt="0">
        <dgm:presLayoutVars>
          <dgm:hierBranch val="r"/>
        </dgm:presLayoutVars>
      </dgm:prSet>
      <dgm:spPr/>
    </dgm:pt>
    <dgm:pt modelId="{CD8C7086-3729-4B3E-93E4-EE73D751B34A}" type="pres">
      <dgm:prSet presAssocID="{23379B3E-48FE-42E8-93B0-59F4156595DA}" presName="rootComposite" presStyleCnt="0"/>
      <dgm:spPr/>
    </dgm:pt>
    <dgm:pt modelId="{AC38A389-7C45-4AF2-86D7-7D164822462D}" type="pres">
      <dgm:prSet presAssocID="{23379B3E-48FE-42E8-93B0-59F4156595DA}" presName="rootText" presStyleLbl="node3" presStyleIdx="0" presStyleCnt="6">
        <dgm:presLayoutVars>
          <dgm:chPref val="3"/>
        </dgm:presLayoutVars>
      </dgm:prSet>
      <dgm:spPr/>
    </dgm:pt>
    <dgm:pt modelId="{A77DED0F-9191-4207-BFB9-30E4D5B6B72D}" type="pres">
      <dgm:prSet presAssocID="{23379B3E-48FE-42E8-93B0-59F4156595DA}" presName="rootConnector" presStyleLbl="node3" presStyleIdx="0" presStyleCnt="6"/>
      <dgm:spPr/>
    </dgm:pt>
    <dgm:pt modelId="{F56C7336-7441-4662-ABD9-2DD88864FBE0}" type="pres">
      <dgm:prSet presAssocID="{23379B3E-48FE-42E8-93B0-59F4156595DA}" presName="hierChild4" presStyleCnt="0"/>
      <dgm:spPr/>
    </dgm:pt>
    <dgm:pt modelId="{E8CE586F-6BE2-46A2-B113-ACA1504CF3EF}" type="pres">
      <dgm:prSet presAssocID="{23379B3E-48FE-42E8-93B0-59F4156595DA}" presName="hierChild5" presStyleCnt="0"/>
      <dgm:spPr/>
    </dgm:pt>
    <dgm:pt modelId="{E9C888CC-B677-4450-8A79-3D9A2C295295}" type="pres">
      <dgm:prSet presAssocID="{F2FE483D-98C3-4ACA-ABD9-F9BF0378C652}" presName="Name35" presStyleLbl="parChTrans1D3" presStyleIdx="1" presStyleCnt="6"/>
      <dgm:spPr/>
    </dgm:pt>
    <dgm:pt modelId="{2CC6D948-126B-48B7-A508-FFA48FA1EB18}" type="pres">
      <dgm:prSet presAssocID="{468D4AA6-7299-44C5-89DB-F1EBE6DF6556}" presName="hierRoot2" presStyleCnt="0">
        <dgm:presLayoutVars>
          <dgm:hierBranch val="r"/>
        </dgm:presLayoutVars>
      </dgm:prSet>
      <dgm:spPr/>
    </dgm:pt>
    <dgm:pt modelId="{BE72AB79-0802-4917-AF23-CBEADF324C93}" type="pres">
      <dgm:prSet presAssocID="{468D4AA6-7299-44C5-89DB-F1EBE6DF6556}" presName="rootComposite" presStyleCnt="0"/>
      <dgm:spPr/>
    </dgm:pt>
    <dgm:pt modelId="{A777FD55-6DB2-4C7A-9F88-0E6E7CBE13EA}" type="pres">
      <dgm:prSet presAssocID="{468D4AA6-7299-44C5-89DB-F1EBE6DF6556}" presName="rootText" presStyleLbl="node3" presStyleIdx="1" presStyleCnt="6">
        <dgm:presLayoutVars>
          <dgm:chPref val="3"/>
        </dgm:presLayoutVars>
      </dgm:prSet>
      <dgm:spPr/>
    </dgm:pt>
    <dgm:pt modelId="{59743A7F-8433-4D37-ADDC-8972D3EFF472}" type="pres">
      <dgm:prSet presAssocID="{468D4AA6-7299-44C5-89DB-F1EBE6DF6556}" presName="rootConnector" presStyleLbl="node3" presStyleIdx="1" presStyleCnt="6"/>
      <dgm:spPr/>
    </dgm:pt>
    <dgm:pt modelId="{38A5A803-D0AE-4B9D-AB82-958599305797}" type="pres">
      <dgm:prSet presAssocID="{468D4AA6-7299-44C5-89DB-F1EBE6DF6556}" presName="hierChild4" presStyleCnt="0"/>
      <dgm:spPr/>
    </dgm:pt>
    <dgm:pt modelId="{883FD6A8-A7B9-4405-94EA-668724B10CC4}" type="pres">
      <dgm:prSet presAssocID="{468D4AA6-7299-44C5-89DB-F1EBE6DF6556}" presName="hierChild5" presStyleCnt="0"/>
      <dgm:spPr/>
    </dgm:pt>
    <dgm:pt modelId="{E4199DB4-9AD5-4266-BE09-7115D383C445}" type="pres">
      <dgm:prSet presAssocID="{3459B435-802D-4C05-BC09-294BBD10145D}" presName="Name35" presStyleLbl="parChTrans1D3" presStyleIdx="2" presStyleCnt="6"/>
      <dgm:spPr/>
    </dgm:pt>
    <dgm:pt modelId="{DA39FCB5-49A7-4259-A2B6-C95E1B1D5609}" type="pres">
      <dgm:prSet presAssocID="{52FDE107-BF64-40A9-AC8E-158058E6C1EE}" presName="hierRoot2" presStyleCnt="0">
        <dgm:presLayoutVars>
          <dgm:hierBranch val="r"/>
        </dgm:presLayoutVars>
      </dgm:prSet>
      <dgm:spPr/>
    </dgm:pt>
    <dgm:pt modelId="{24816CE6-FC32-454D-8718-57D724541BCF}" type="pres">
      <dgm:prSet presAssocID="{52FDE107-BF64-40A9-AC8E-158058E6C1EE}" presName="rootComposite" presStyleCnt="0"/>
      <dgm:spPr/>
    </dgm:pt>
    <dgm:pt modelId="{4335CEFF-EC71-4101-BBB2-A1DD2BE97678}" type="pres">
      <dgm:prSet presAssocID="{52FDE107-BF64-40A9-AC8E-158058E6C1EE}" presName="rootText" presStyleLbl="node3" presStyleIdx="2" presStyleCnt="6">
        <dgm:presLayoutVars>
          <dgm:chPref val="3"/>
        </dgm:presLayoutVars>
      </dgm:prSet>
      <dgm:spPr/>
    </dgm:pt>
    <dgm:pt modelId="{0BB62FB8-DF77-4BDB-AF89-A177EEA5CF3F}" type="pres">
      <dgm:prSet presAssocID="{52FDE107-BF64-40A9-AC8E-158058E6C1EE}" presName="rootConnector" presStyleLbl="node3" presStyleIdx="2" presStyleCnt="6"/>
      <dgm:spPr/>
    </dgm:pt>
    <dgm:pt modelId="{1B477C75-A409-4F1F-91F6-3C339084DCDB}" type="pres">
      <dgm:prSet presAssocID="{52FDE107-BF64-40A9-AC8E-158058E6C1EE}" presName="hierChild4" presStyleCnt="0"/>
      <dgm:spPr/>
    </dgm:pt>
    <dgm:pt modelId="{17C39C4F-937C-496E-8472-6D964E9A14C1}" type="pres">
      <dgm:prSet presAssocID="{52FDE107-BF64-40A9-AC8E-158058E6C1EE}" presName="hierChild5" presStyleCnt="0"/>
      <dgm:spPr/>
    </dgm:pt>
    <dgm:pt modelId="{10201281-8F2C-45C5-8B73-468BA3B42F77}" type="pres">
      <dgm:prSet presAssocID="{CD448F9A-7843-47D9-A10D-07D5C8F97B0B}" presName="Name35" presStyleLbl="parChTrans1D3" presStyleIdx="3" presStyleCnt="6"/>
      <dgm:spPr/>
    </dgm:pt>
    <dgm:pt modelId="{2DA68731-1F95-4E9C-B022-0E903DF217D9}" type="pres">
      <dgm:prSet presAssocID="{F69112A9-A352-4C6C-B4C9-D546F99EF260}" presName="hierRoot2" presStyleCnt="0">
        <dgm:presLayoutVars>
          <dgm:hierBranch val="r"/>
        </dgm:presLayoutVars>
      </dgm:prSet>
      <dgm:spPr/>
    </dgm:pt>
    <dgm:pt modelId="{F209E15F-F4C5-43B3-9182-A0588A9D6D11}" type="pres">
      <dgm:prSet presAssocID="{F69112A9-A352-4C6C-B4C9-D546F99EF260}" presName="rootComposite" presStyleCnt="0"/>
      <dgm:spPr/>
    </dgm:pt>
    <dgm:pt modelId="{8C3388AC-1D4F-4B07-81D3-563FFCE7C4F4}" type="pres">
      <dgm:prSet presAssocID="{F69112A9-A352-4C6C-B4C9-D546F99EF260}" presName="rootText" presStyleLbl="node3" presStyleIdx="3" presStyleCnt="6">
        <dgm:presLayoutVars>
          <dgm:chPref val="3"/>
        </dgm:presLayoutVars>
      </dgm:prSet>
      <dgm:spPr/>
    </dgm:pt>
    <dgm:pt modelId="{6477478E-901D-4A57-BE7D-243FA455BC1B}" type="pres">
      <dgm:prSet presAssocID="{F69112A9-A352-4C6C-B4C9-D546F99EF260}" presName="rootConnector" presStyleLbl="node3" presStyleIdx="3" presStyleCnt="6"/>
      <dgm:spPr/>
    </dgm:pt>
    <dgm:pt modelId="{FC02E06F-7D33-4287-97EC-B74B77A2296C}" type="pres">
      <dgm:prSet presAssocID="{F69112A9-A352-4C6C-B4C9-D546F99EF260}" presName="hierChild4" presStyleCnt="0"/>
      <dgm:spPr/>
    </dgm:pt>
    <dgm:pt modelId="{AB981E35-3BAE-4E51-A393-30ADF25FDE30}" type="pres">
      <dgm:prSet presAssocID="{F69112A9-A352-4C6C-B4C9-D546F99EF260}" presName="hierChild5" presStyleCnt="0"/>
      <dgm:spPr/>
    </dgm:pt>
    <dgm:pt modelId="{A04EEDC2-A9E7-46AA-AA2D-A63CF6D035A9}" type="pres">
      <dgm:prSet presAssocID="{E1D06DB9-E7CA-408B-BD39-F3A92FA52286}" presName="Name35" presStyleLbl="parChTrans1D3" presStyleIdx="4" presStyleCnt="6"/>
      <dgm:spPr/>
    </dgm:pt>
    <dgm:pt modelId="{FFE63A71-B7EC-4142-A0F9-9F0848F615FF}" type="pres">
      <dgm:prSet presAssocID="{85944E91-5894-4021-9A12-1570C0B53AEC}" presName="hierRoot2" presStyleCnt="0">
        <dgm:presLayoutVars>
          <dgm:hierBranch val="r"/>
        </dgm:presLayoutVars>
      </dgm:prSet>
      <dgm:spPr/>
    </dgm:pt>
    <dgm:pt modelId="{AE39104E-6ED3-49F9-8DD2-8D63229A8368}" type="pres">
      <dgm:prSet presAssocID="{85944E91-5894-4021-9A12-1570C0B53AEC}" presName="rootComposite" presStyleCnt="0"/>
      <dgm:spPr/>
    </dgm:pt>
    <dgm:pt modelId="{94C517F5-87F5-435C-BCD3-BF504071E0AE}" type="pres">
      <dgm:prSet presAssocID="{85944E91-5894-4021-9A12-1570C0B53AEC}" presName="rootText" presStyleLbl="node3" presStyleIdx="4" presStyleCnt="6">
        <dgm:presLayoutVars>
          <dgm:chPref val="3"/>
        </dgm:presLayoutVars>
      </dgm:prSet>
      <dgm:spPr/>
    </dgm:pt>
    <dgm:pt modelId="{CA1E450D-231C-41D3-8BBD-8024C2176B4F}" type="pres">
      <dgm:prSet presAssocID="{85944E91-5894-4021-9A12-1570C0B53AEC}" presName="rootConnector" presStyleLbl="node3" presStyleIdx="4" presStyleCnt="6"/>
      <dgm:spPr/>
    </dgm:pt>
    <dgm:pt modelId="{13052790-2A35-4310-9FE4-18B759C4AECF}" type="pres">
      <dgm:prSet presAssocID="{85944E91-5894-4021-9A12-1570C0B53AEC}" presName="hierChild4" presStyleCnt="0"/>
      <dgm:spPr/>
    </dgm:pt>
    <dgm:pt modelId="{94765865-24AC-4267-B5BF-508367FBD590}" type="pres">
      <dgm:prSet presAssocID="{85944E91-5894-4021-9A12-1570C0B53AEC}" presName="hierChild5" presStyleCnt="0"/>
      <dgm:spPr/>
    </dgm:pt>
    <dgm:pt modelId="{0573E677-2BE6-4700-A29D-BB86B8A77C4C}" type="pres">
      <dgm:prSet presAssocID="{BBE19927-DC42-437C-9072-F016DE7AEACE}" presName="Name35" presStyleLbl="parChTrans1D3" presStyleIdx="5" presStyleCnt="6"/>
      <dgm:spPr/>
    </dgm:pt>
    <dgm:pt modelId="{C1329540-4041-4146-B172-31E3BFE281D8}" type="pres">
      <dgm:prSet presAssocID="{8E321AAE-3E55-40C8-8C87-8EBD9706C275}" presName="hierRoot2" presStyleCnt="0">
        <dgm:presLayoutVars>
          <dgm:hierBranch val="init"/>
        </dgm:presLayoutVars>
      </dgm:prSet>
      <dgm:spPr/>
    </dgm:pt>
    <dgm:pt modelId="{D50EAA0B-C1B8-46E8-A394-BC81C44BB898}" type="pres">
      <dgm:prSet presAssocID="{8E321AAE-3E55-40C8-8C87-8EBD9706C275}" presName="rootComposite" presStyleCnt="0"/>
      <dgm:spPr/>
    </dgm:pt>
    <dgm:pt modelId="{6606E617-E8BA-42C3-B6E7-D9DB337A700D}" type="pres">
      <dgm:prSet presAssocID="{8E321AAE-3E55-40C8-8C87-8EBD9706C275}" presName="rootText" presStyleLbl="node3" presStyleIdx="5" presStyleCnt="6">
        <dgm:presLayoutVars>
          <dgm:chPref val="3"/>
        </dgm:presLayoutVars>
      </dgm:prSet>
      <dgm:spPr/>
    </dgm:pt>
    <dgm:pt modelId="{83E67C78-2F59-4248-9822-D8B9D54C637E}" type="pres">
      <dgm:prSet presAssocID="{8E321AAE-3E55-40C8-8C87-8EBD9706C275}" presName="rootConnector" presStyleLbl="node3" presStyleIdx="5" presStyleCnt="6"/>
      <dgm:spPr/>
    </dgm:pt>
    <dgm:pt modelId="{DEA8D77F-FE33-40C0-98F2-767638062E85}" type="pres">
      <dgm:prSet presAssocID="{8E321AAE-3E55-40C8-8C87-8EBD9706C275}" presName="hierChild4" presStyleCnt="0"/>
      <dgm:spPr/>
    </dgm:pt>
    <dgm:pt modelId="{C361A302-52FF-4E00-B344-5E4CDD1DC39D}" type="pres">
      <dgm:prSet presAssocID="{8E321AAE-3E55-40C8-8C87-8EBD9706C275}" presName="hierChild5" presStyleCnt="0"/>
      <dgm:spPr/>
    </dgm:pt>
    <dgm:pt modelId="{8E8D6369-BC73-403A-AA3A-C4E18E9D5C32}" type="pres">
      <dgm:prSet presAssocID="{FDFBB245-1941-4C64-95D1-C50775144533}" presName="hierChild5" presStyleCnt="0"/>
      <dgm:spPr/>
    </dgm:pt>
    <dgm:pt modelId="{3AEA8871-8F4F-45CF-AE90-3A02AF17589E}" type="pres">
      <dgm:prSet presAssocID="{1F215625-DCD9-47F8-AFE4-1134B904302C}" presName="Name35" presStyleLbl="parChTrans1D2" presStyleIdx="1" presStyleCnt="3"/>
      <dgm:spPr/>
    </dgm:pt>
    <dgm:pt modelId="{960846AA-59CA-40F3-950D-7938E8F61D23}" type="pres">
      <dgm:prSet presAssocID="{6417E711-F2E6-43A5-A55F-55B56D164D3B}" presName="hierRoot2" presStyleCnt="0">
        <dgm:presLayoutVars>
          <dgm:hierBranch/>
        </dgm:presLayoutVars>
      </dgm:prSet>
      <dgm:spPr/>
    </dgm:pt>
    <dgm:pt modelId="{C99572D9-7A6A-417B-84D3-1541136F75DA}" type="pres">
      <dgm:prSet presAssocID="{6417E711-F2E6-43A5-A55F-55B56D164D3B}" presName="rootComposite" presStyleCnt="0"/>
      <dgm:spPr/>
    </dgm:pt>
    <dgm:pt modelId="{533CAE21-99FF-4C26-93A1-625331AAAEAE}" type="pres">
      <dgm:prSet presAssocID="{6417E711-F2E6-43A5-A55F-55B56D164D3B}" presName="rootText" presStyleLbl="node2" presStyleIdx="1" presStyleCnt="2" custLinFactY="-42777" custLinFactNeighborX="-57272" custLinFactNeighborY="-100000">
        <dgm:presLayoutVars>
          <dgm:chPref val="3"/>
        </dgm:presLayoutVars>
      </dgm:prSet>
      <dgm:spPr/>
    </dgm:pt>
    <dgm:pt modelId="{689B8F08-552C-407D-B045-1D48B843338A}" type="pres">
      <dgm:prSet presAssocID="{6417E711-F2E6-43A5-A55F-55B56D164D3B}" presName="rootConnector" presStyleLbl="node2" presStyleIdx="1" presStyleCnt="2"/>
      <dgm:spPr/>
    </dgm:pt>
    <dgm:pt modelId="{7D2F7B6C-B9F7-4083-8D28-B4DB1EF7C5C1}" type="pres">
      <dgm:prSet presAssocID="{6417E711-F2E6-43A5-A55F-55B56D164D3B}" presName="hierChild4" presStyleCnt="0"/>
      <dgm:spPr/>
    </dgm:pt>
    <dgm:pt modelId="{9579F629-3E1C-4FA5-8F25-E80616C5FB06}" type="pres">
      <dgm:prSet presAssocID="{6417E711-F2E6-43A5-A55F-55B56D164D3B}" presName="hierChild5" presStyleCnt="0"/>
      <dgm:spPr/>
    </dgm:pt>
    <dgm:pt modelId="{ED7B36ED-0B5C-4EE6-9536-DE8E9F5C06B4}" type="pres">
      <dgm:prSet presAssocID="{0279B096-D00C-419E-88F3-FF053BBF995B}" presName="hierChild3" presStyleCnt="0"/>
      <dgm:spPr/>
    </dgm:pt>
    <dgm:pt modelId="{55E3ABFE-162D-4678-9338-912045008B4C}" type="pres">
      <dgm:prSet presAssocID="{E6110911-323D-4E91-A138-59E9A3E65B2F}" presName="Name111" presStyleLbl="parChTrans1D2" presStyleIdx="2" presStyleCnt="3"/>
      <dgm:spPr/>
    </dgm:pt>
    <dgm:pt modelId="{E160B4D9-B3E9-459C-A4C7-13464F48FDFC}" type="pres">
      <dgm:prSet presAssocID="{4580C3DE-F015-4014-9986-E043461E5E7A}" presName="hierRoot3" presStyleCnt="0">
        <dgm:presLayoutVars>
          <dgm:hierBranch/>
        </dgm:presLayoutVars>
      </dgm:prSet>
      <dgm:spPr/>
    </dgm:pt>
    <dgm:pt modelId="{7BAB9DEC-D559-4AA0-950E-A4088AB4B46E}" type="pres">
      <dgm:prSet presAssocID="{4580C3DE-F015-4014-9986-E043461E5E7A}" presName="rootComposite3" presStyleCnt="0"/>
      <dgm:spPr/>
    </dgm:pt>
    <dgm:pt modelId="{F518A635-B0E4-482D-9111-9A770CBD41BE}" type="pres">
      <dgm:prSet presAssocID="{4580C3DE-F015-4014-9986-E043461E5E7A}" presName="rootText3" presStyleLbl="asst1" presStyleIdx="0" presStyleCnt="1" custScaleX="104191" custScaleY="176362" custLinFactNeighborX="-82247" custLinFactNeighborY="-51324">
        <dgm:presLayoutVars>
          <dgm:chPref val="3"/>
        </dgm:presLayoutVars>
      </dgm:prSet>
      <dgm:spPr/>
    </dgm:pt>
    <dgm:pt modelId="{690A379F-801E-4A31-9356-E6CD575A560F}" type="pres">
      <dgm:prSet presAssocID="{4580C3DE-F015-4014-9986-E043461E5E7A}" presName="rootConnector3" presStyleLbl="asst1" presStyleIdx="0" presStyleCnt="1"/>
      <dgm:spPr/>
    </dgm:pt>
    <dgm:pt modelId="{60BB6C19-00F5-4C64-9903-464C0CF44540}" type="pres">
      <dgm:prSet presAssocID="{4580C3DE-F015-4014-9986-E043461E5E7A}" presName="hierChild6" presStyleCnt="0"/>
      <dgm:spPr/>
    </dgm:pt>
    <dgm:pt modelId="{575549D1-F91C-4F38-A8D3-A141ABBAE3D2}" type="pres">
      <dgm:prSet presAssocID="{4580C3DE-F015-4014-9986-E043461E5E7A}" presName="hierChild7" presStyleCnt="0"/>
      <dgm:spPr/>
    </dgm:pt>
  </dgm:ptLst>
  <dgm:cxnLst>
    <dgm:cxn modelId="{91E61403-3372-4494-8B89-FB7300BC221B}" srcId="{FDFBB245-1941-4C64-95D1-C50775144533}" destId="{52FDE107-BF64-40A9-AC8E-158058E6C1EE}" srcOrd="2" destOrd="0" parTransId="{3459B435-802D-4C05-BC09-294BBD10145D}" sibTransId="{D3CAC0DD-A483-44A4-A351-F6E9AA177411}"/>
    <dgm:cxn modelId="{DD8D8304-D910-4BC0-BCBB-3BEFCD14CB23}" srcId="{FDFBB245-1941-4C64-95D1-C50775144533}" destId="{468D4AA6-7299-44C5-89DB-F1EBE6DF6556}" srcOrd="1" destOrd="0" parTransId="{F2FE483D-98C3-4ACA-ABD9-F9BF0378C652}" sibTransId="{42E1B134-A05D-4725-81A1-A79E7362A17E}"/>
    <dgm:cxn modelId="{F05D4405-F3B2-4C52-82FD-313C98D051B7}" srcId="{CCCD433D-B6DB-422D-983E-5DBE3760BA8B}" destId="{0279B096-D00C-419E-88F3-FF053BBF995B}" srcOrd="0" destOrd="0" parTransId="{17E94900-85B7-4263-8EE4-D6576CAAE677}" sibTransId="{AED6B29A-F168-40E2-81B7-6464180303CE}"/>
    <dgm:cxn modelId="{55414605-A3F2-481B-8BF6-2C0EADB3B589}" type="presOf" srcId="{FDFBB245-1941-4C64-95D1-C50775144533}" destId="{B783C36C-8C63-4D92-B71E-0C29CF8F6C54}" srcOrd="0" destOrd="0" presId="urn:microsoft.com/office/officeart/2005/8/layout/orgChart1"/>
    <dgm:cxn modelId="{3CE9DE11-D811-442E-BF2E-CA08AD772B55}" type="presOf" srcId="{CD448F9A-7843-47D9-A10D-07D5C8F97B0B}" destId="{10201281-8F2C-45C5-8B73-468BA3B42F77}" srcOrd="0" destOrd="0" presId="urn:microsoft.com/office/officeart/2005/8/layout/orgChart1"/>
    <dgm:cxn modelId="{0F4F1F12-92A7-48BF-8504-EAB3957F6AE8}" srcId="{FDFBB245-1941-4C64-95D1-C50775144533}" destId="{85944E91-5894-4021-9A12-1570C0B53AEC}" srcOrd="4" destOrd="0" parTransId="{E1D06DB9-E7CA-408B-BD39-F3A92FA52286}" sibTransId="{C87A918C-51DD-4F09-958B-A967CDB6BE4D}"/>
    <dgm:cxn modelId="{A4AFAA1D-78E8-4B9D-BA68-8633D371038F}" type="presOf" srcId="{E1D06DB9-E7CA-408B-BD39-F3A92FA52286}" destId="{A04EEDC2-A9E7-46AA-AA2D-A63CF6D035A9}" srcOrd="0" destOrd="0" presId="urn:microsoft.com/office/officeart/2005/8/layout/orgChart1"/>
    <dgm:cxn modelId="{67F33E27-10F7-40A5-A613-4D69B4EAA913}" srcId="{FDFBB245-1941-4C64-95D1-C50775144533}" destId="{8E321AAE-3E55-40C8-8C87-8EBD9706C275}" srcOrd="5" destOrd="0" parTransId="{BBE19927-DC42-437C-9072-F016DE7AEACE}" sibTransId="{D588CC5C-6A61-4AEA-9CB8-7DFEC7C6BD56}"/>
    <dgm:cxn modelId="{98DD462A-E978-4AB2-A424-A5C7DBFFD308}" type="presOf" srcId="{CCCD433D-B6DB-422D-983E-5DBE3760BA8B}" destId="{5E0A8704-3662-4A44-A8C9-00CB29EE65D7}" srcOrd="0" destOrd="0" presId="urn:microsoft.com/office/officeart/2005/8/layout/orgChart1"/>
    <dgm:cxn modelId="{58DDF52B-8B16-4F86-A2E9-A202F0B94A07}" type="presOf" srcId="{BBE19927-DC42-437C-9072-F016DE7AEACE}" destId="{0573E677-2BE6-4700-A29D-BB86B8A77C4C}" srcOrd="0" destOrd="0" presId="urn:microsoft.com/office/officeart/2005/8/layout/orgChart1"/>
    <dgm:cxn modelId="{AF08B233-776C-4AC0-8D16-D481880BD80D}" srcId="{0279B096-D00C-419E-88F3-FF053BBF995B}" destId="{4580C3DE-F015-4014-9986-E043461E5E7A}" srcOrd="0" destOrd="0" parTransId="{E6110911-323D-4E91-A138-59E9A3E65B2F}" sibTransId="{22EE0BB9-0D7C-4366-BF01-74BD34F01FF7}"/>
    <dgm:cxn modelId="{52E9C538-22DF-4CA5-9572-06841202E8B9}" srcId="{FDFBB245-1941-4C64-95D1-C50775144533}" destId="{23379B3E-48FE-42E8-93B0-59F4156595DA}" srcOrd="0" destOrd="0" parTransId="{0392C20E-0105-4194-8130-8C69D48BDFD3}" sibTransId="{2AA09119-CA1D-44A9-ACC1-993718DFEF18}"/>
    <dgm:cxn modelId="{0FCD075E-9A88-454D-8E05-9F80387D0D63}" type="presOf" srcId="{468D4AA6-7299-44C5-89DB-F1EBE6DF6556}" destId="{A777FD55-6DB2-4C7A-9F88-0E6E7CBE13EA}" srcOrd="0" destOrd="0" presId="urn:microsoft.com/office/officeart/2005/8/layout/orgChart1"/>
    <dgm:cxn modelId="{43DECB5E-F927-46A8-9376-9AA66F13608C}" type="presOf" srcId="{8E321AAE-3E55-40C8-8C87-8EBD9706C275}" destId="{83E67C78-2F59-4248-9822-D8B9D54C637E}" srcOrd="1" destOrd="0" presId="urn:microsoft.com/office/officeart/2005/8/layout/orgChart1"/>
    <dgm:cxn modelId="{525A8F61-A1CD-4F53-B8BE-D870B05368CA}" type="presOf" srcId="{52FDE107-BF64-40A9-AC8E-158058E6C1EE}" destId="{0BB62FB8-DF77-4BDB-AF89-A177EEA5CF3F}" srcOrd="1" destOrd="0" presId="urn:microsoft.com/office/officeart/2005/8/layout/orgChart1"/>
    <dgm:cxn modelId="{6EFDBF63-4D7D-4278-B532-F34B2EE00E48}" type="presOf" srcId="{4580C3DE-F015-4014-9986-E043461E5E7A}" destId="{690A379F-801E-4A31-9356-E6CD575A560F}" srcOrd="1" destOrd="0" presId="urn:microsoft.com/office/officeart/2005/8/layout/orgChart1"/>
    <dgm:cxn modelId="{610D4066-BDF4-40BD-B7AF-927699F25843}" type="presOf" srcId="{0279B096-D00C-419E-88F3-FF053BBF995B}" destId="{841C0FE1-EBAE-4275-8D7C-6C8FED23D60E}" srcOrd="1" destOrd="0" presId="urn:microsoft.com/office/officeart/2005/8/layout/orgChart1"/>
    <dgm:cxn modelId="{DE2EA968-8682-4D3C-AFFD-F8E2650E35E8}" type="presOf" srcId="{4580C3DE-F015-4014-9986-E043461E5E7A}" destId="{F518A635-B0E4-482D-9111-9A770CBD41BE}" srcOrd="0" destOrd="0" presId="urn:microsoft.com/office/officeart/2005/8/layout/orgChart1"/>
    <dgm:cxn modelId="{C698D86A-B30F-45E5-A77E-7E97024FC2C2}" srcId="{0279B096-D00C-419E-88F3-FF053BBF995B}" destId="{FDFBB245-1941-4C64-95D1-C50775144533}" srcOrd="1" destOrd="0" parTransId="{4DACC7B7-E06E-4D4D-AD89-5A524DD3E225}" sibTransId="{4939AD86-E1C5-4CCD-8BB8-4D1D4E4349DE}"/>
    <dgm:cxn modelId="{BDC4DE4C-BAF0-4FC9-936E-F5806CC2EF89}" type="presOf" srcId="{1F215625-DCD9-47F8-AFE4-1134B904302C}" destId="{3AEA8871-8F4F-45CF-AE90-3A02AF17589E}" srcOrd="0" destOrd="0" presId="urn:microsoft.com/office/officeart/2005/8/layout/orgChart1"/>
    <dgm:cxn modelId="{2E305254-2340-4894-BC7E-0A54B6D09D5E}" type="presOf" srcId="{3459B435-802D-4C05-BC09-294BBD10145D}" destId="{E4199DB4-9AD5-4266-BE09-7115D383C445}" srcOrd="0" destOrd="0" presId="urn:microsoft.com/office/officeart/2005/8/layout/orgChart1"/>
    <dgm:cxn modelId="{739FE580-3083-464D-8454-8914CE9E264F}" type="presOf" srcId="{F69112A9-A352-4C6C-B4C9-D546F99EF260}" destId="{8C3388AC-1D4F-4B07-81D3-563FFCE7C4F4}" srcOrd="0" destOrd="0" presId="urn:microsoft.com/office/officeart/2005/8/layout/orgChart1"/>
    <dgm:cxn modelId="{C3B37A90-D35C-42A5-9B51-48377A2885C3}" type="presOf" srcId="{23379B3E-48FE-42E8-93B0-59F4156595DA}" destId="{A77DED0F-9191-4207-BFB9-30E4D5B6B72D}" srcOrd="1" destOrd="0" presId="urn:microsoft.com/office/officeart/2005/8/layout/orgChart1"/>
    <dgm:cxn modelId="{7AA6AF90-0191-4B52-88DE-D79E022BEE5B}" type="presOf" srcId="{23379B3E-48FE-42E8-93B0-59F4156595DA}" destId="{AC38A389-7C45-4AF2-86D7-7D164822462D}" srcOrd="0" destOrd="0" presId="urn:microsoft.com/office/officeart/2005/8/layout/orgChart1"/>
    <dgm:cxn modelId="{CDFB8294-568D-4B1A-994F-E74799387556}" type="presOf" srcId="{6417E711-F2E6-43A5-A55F-55B56D164D3B}" destId="{533CAE21-99FF-4C26-93A1-625331AAAEAE}" srcOrd="0" destOrd="0" presId="urn:microsoft.com/office/officeart/2005/8/layout/orgChart1"/>
    <dgm:cxn modelId="{0C3CF2A6-E253-4532-ADF3-CAFEB038767B}" srcId="{FDFBB245-1941-4C64-95D1-C50775144533}" destId="{F69112A9-A352-4C6C-B4C9-D546F99EF260}" srcOrd="3" destOrd="0" parTransId="{CD448F9A-7843-47D9-A10D-07D5C8F97B0B}" sibTransId="{F4D3611C-2855-489E-B200-F8FA22AF9F94}"/>
    <dgm:cxn modelId="{59B831AA-55A1-47E9-A1B3-B8659E788156}" type="presOf" srcId="{8E321AAE-3E55-40C8-8C87-8EBD9706C275}" destId="{6606E617-E8BA-42C3-B6E7-D9DB337A700D}" srcOrd="0" destOrd="0" presId="urn:microsoft.com/office/officeart/2005/8/layout/orgChart1"/>
    <dgm:cxn modelId="{9C3C57B0-B6CC-4E40-8699-E272C031618D}" type="presOf" srcId="{4DACC7B7-E06E-4D4D-AD89-5A524DD3E225}" destId="{BA4C3CDF-1916-4B2A-9CF4-54EB15B75093}" srcOrd="0" destOrd="0" presId="urn:microsoft.com/office/officeart/2005/8/layout/orgChart1"/>
    <dgm:cxn modelId="{89C138B2-22A7-40E6-A141-8CFE3E7FEA64}" type="presOf" srcId="{85944E91-5894-4021-9A12-1570C0B53AEC}" destId="{94C517F5-87F5-435C-BCD3-BF504071E0AE}" srcOrd="0" destOrd="0" presId="urn:microsoft.com/office/officeart/2005/8/layout/orgChart1"/>
    <dgm:cxn modelId="{08B594B2-B372-4E10-A745-D877B6D79A06}" srcId="{0279B096-D00C-419E-88F3-FF053BBF995B}" destId="{6417E711-F2E6-43A5-A55F-55B56D164D3B}" srcOrd="2" destOrd="0" parTransId="{1F215625-DCD9-47F8-AFE4-1134B904302C}" sibTransId="{21BE9E64-FBAD-478D-A67C-C9887FC10D19}"/>
    <dgm:cxn modelId="{640D69B8-6E91-4B3A-ACEF-96DEDA843474}" type="presOf" srcId="{E6110911-323D-4E91-A138-59E9A3E65B2F}" destId="{55E3ABFE-162D-4678-9338-912045008B4C}" srcOrd="0" destOrd="0" presId="urn:microsoft.com/office/officeart/2005/8/layout/orgChart1"/>
    <dgm:cxn modelId="{167944C4-3F84-4682-A36C-1F5CBF2310B8}" type="presOf" srcId="{85944E91-5894-4021-9A12-1570C0B53AEC}" destId="{CA1E450D-231C-41D3-8BBD-8024C2176B4F}" srcOrd="1" destOrd="0" presId="urn:microsoft.com/office/officeart/2005/8/layout/orgChart1"/>
    <dgm:cxn modelId="{53F299D3-B38D-46E7-B997-6349ADAD24CF}" type="presOf" srcId="{0392C20E-0105-4194-8130-8C69D48BDFD3}" destId="{4662F693-0CAD-4C43-9BEF-9755F867551E}" srcOrd="0" destOrd="0" presId="urn:microsoft.com/office/officeart/2005/8/layout/orgChart1"/>
    <dgm:cxn modelId="{20DE8CD4-2A78-4400-AD89-6056E2ACA2DE}" type="presOf" srcId="{6417E711-F2E6-43A5-A55F-55B56D164D3B}" destId="{689B8F08-552C-407D-B045-1D48B843338A}" srcOrd="1" destOrd="0" presId="urn:microsoft.com/office/officeart/2005/8/layout/orgChart1"/>
    <dgm:cxn modelId="{7760F6DA-EFE8-4CE5-954B-B84C39AE39A0}" type="presOf" srcId="{0279B096-D00C-419E-88F3-FF053BBF995B}" destId="{4EAECA12-5B64-4614-8836-06D93802F93A}" srcOrd="0" destOrd="0" presId="urn:microsoft.com/office/officeart/2005/8/layout/orgChart1"/>
    <dgm:cxn modelId="{624FE5DD-2A3A-473D-8572-331BD3BCBD87}" type="presOf" srcId="{52FDE107-BF64-40A9-AC8E-158058E6C1EE}" destId="{4335CEFF-EC71-4101-BBB2-A1DD2BE97678}" srcOrd="0" destOrd="0" presId="urn:microsoft.com/office/officeart/2005/8/layout/orgChart1"/>
    <dgm:cxn modelId="{2B2759E5-8304-4CCE-AB3A-54ACD5CC0534}" type="presOf" srcId="{FDFBB245-1941-4C64-95D1-C50775144533}" destId="{A5122652-9ADF-4A91-BF2B-0B6DB8D87756}" srcOrd="1" destOrd="0" presId="urn:microsoft.com/office/officeart/2005/8/layout/orgChart1"/>
    <dgm:cxn modelId="{178687E9-7E73-4D1E-9D50-D12FCF6E2EE2}" type="presOf" srcId="{468D4AA6-7299-44C5-89DB-F1EBE6DF6556}" destId="{59743A7F-8433-4D37-ADDC-8972D3EFF472}" srcOrd="1" destOrd="0" presId="urn:microsoft.com/office/officeart/2005/8/layout/orgChart1"/>
    <dgm:cxn modelId="{F63393F5-B458-4629-BCE4-F55703063964}" type="presOf" srcId="{F2FE483D-98C3-4ACA-ABD9-F9BF0378C652}" destId="{E9C888CC-B677-4450-8A79-3D9A2C295295}" srcOrd="0" destOrd="0" presId="urn:microsoft.com/office/officeart/2005/8/layout/orgChart1"/>
    <dgm:cxn modelId="{CDE731F6-CEF2-4853-BFE6-EF75B60EC05D}" type="presOf" srcId="{F69112A9-A352-4C6C-B4C9-D546F99EF260}" destId="{6477478E-901D-4A57-BE7D-243FA455BC1B}" srcOrd="1" destOrd="0" presId="urn:microsoft.com/office/officeart/2005/8/layout/orgChart1"/>
    <dgm:cxn modelId="{40DCBCF6-65EC-443A-8FB4-2B0AB6288510}" type="presParOf" srcId="{5E0A8704-3662-4A44-A8C9-00CB29EE65D7}" destId="{CCF801F8-68AF-4099-8A0F-95DC21165CA1}" srcOrd="0" destOrd="0" presId="urn:microsoft.com/office/officeart/2005/8/layout/orgChart1"/>
    <dgm:cxn modelId="{0173E7CE-C993-42EF-A2D2-80560ED9BC44}" type="presParOf" srcId="{CCF801F8-68AF-4099-8A0F-95DC21165CA1}" destId="{9B54CD04-C4C0-493B-80C0-C1EEAB9B1A69}" srcOrd="0" destOrd="0" presId="urn:microsoft.com/office/officeart/2005/8/layout/orgChart1"/>
    <dgm:cxn modelId="{3305F393-34C1-450D-9BD7-88AA9AD47354}" type="presParOf" srcId="{9B54CD04-C4C0-493B-80C0-C1EEAB9B1A69}" destId="{4EAECA12-5B64-4614-8836-06D93802F93A}" srcOrd="0" destOrd="0" presId="urn:microsoft.com/office/officeart/2005/8/layout/orgChart1"/>
    <dgm:cxn modelId="{4F8D97B8-BC92-4BF1-8BE8-99E0E3BE93F6}" type="presParOf" srcId="{9B54CD04-C4C0-493B-80C0-C1EEAB9B1A69}" destId="{841C0FE1-EBAE-4275-8D7C-6C8FED23D60E}" srcOrd="1" destOrd="0" presId="urn:microsoft.com/office/officeart/2005/8/layout/orgChart1"/>
    <dgm:cxn modelId="{8115ACB9-F03B-40BA-8696-71CD92C844AE}" type="presParOf" srcId="{CCF801F8-68AF-4099-8A0F-95DC21165CA1}" destId="{E6B19FE4-939B-4CCE-A480-4EC2FB5B5065}" srcOrd="1" destOrd="0" presId="urn:microsoft.com/office/officeart/2005/8/layout/orgChart1"/>
    <dgm:cxn modelId="{ADBA2EB2-C963-48ED-A9FC-8385B44803AF}" type="presParOf" srcId="{E6B19FE4-939B-4CCE-A480-4EC2FB5B5065}" destId="{BA4C3CDF-1916-4B2A-9CF4-54EB15B75093}" srcOrd="0" destOrd="0" presId="urn:microsoft.com/office/officeart/2005/8/layout/orgChart1"/>
    <dgm:cxn modelId="{9A42534D-6286-48E0-A072-850AF8851615}" type="presParOf" srcId="{E6B19FE4-939B-4CCE-A480-4EC2FB5B5065}" destId="{4C058FF0-6C40-4DD9-BA39-9A4D2EF7AC20}" srcOrd="1" destOrd="0" presId="urn:microsoft.com/office/officeart/2005/8/layout/orgChart1"/>
    <dgm:cxn modelId="{F6348B62-FC20-4C9F-9619-85773EE888CE}" type="presParOf" srcId="{4C058FF0-6C40-4DD9-BA39-9A4D2EF7AC20}" destId="{12A7F771-A118-4861-BDF6-57FFDBE177FA}" srcOrd="0" destOrd="0" presId="urn:microsoft.com/office/officeart/2005/8/layout/orgChart1"/>
    <dgm:cxn modelId="{F3FF095C-B63A-4AAF-BF63-DA6945F140EF}" type="presParOf" srcId="{12A7F771-A118-4861-BDF6-57FFDBE177FA}" destId="{B783C36C-8C63-4D92-B71E-0C29CF8F6C54}" srcOrd="0" destOrd="0" presId="urn:microsoft.com/office/officeart/2005/8/layout/orgChart1"/>
    <dgm:cxn modelId="{40606C69-1408-468F-8B3F-5CBC23C9B67C}" type="presParOf" srcId="{12A7F771-A118-4861-BDF6-57FFDBE177FA}" destId="{A5122652-9ADF-4A91-BF2B-0B6DB8D87756}" srcOrd="1" destOrd="0" presId="urn:microsoft.com/office/officeart/2005/8/layout/orgChart1"/>
    <dgm:cxn modelId="{35BFD069-E1E4-47E9-8F7A-50146331CD51}" type="presParOf" srcId="{4C058FF0-6C40-4DD9-BA39-9A4D2EF7AC20}" destId="{F9199A67-FF2E-4402-90CE-F04273E6F970}" srcOrd="1" destOrd="0" presId="urn:microsoft.com/office/officeart/2005/8/layout/orgChart1"/>
    <dgm:cxn modelId="{1DDCDC93-972E-4307-9F5B-9D069F32720B}" type="presParOf" srcId="{F9199A67-FF2E-4402-90CE-F04273E6F970}" destId="{4662F693-0CAD-4C43-9BEF-9755F867551E}" srcOrd="0" destOrd="0" presId="urn:microsoft.com/office/officeart/2005/8/layout/orgChart1"/>
    <dgm:cxn modelId="{E434A837-1B94-4528-8837-1D3D4A319FF2}" type="presParOf" srcId="{F9199A67-FF2E-4402-90CE-F04273E6F970}" destId="{796BA2E2-68DB-4EEA-B128-9DD1AB4290FD}" srcOrd="1" destOrd="0" presId="urn:microsoft.com/office/officeart/2005/8/layout/orgChart1"/>
    <dgm:cxn modelId="{C9DCE2F8-381C-41A9-AA0B-3482046AD038}" type="presParOf" srcId="{796BA2E2-68DB-4EEA-B128-9DD1AB4290FD}" destId="{CD8C7086-3729-4B3E-93E4-EE73D751B34A}" srcOrd="0" destOrd="0" presId="urn:microsoft.com/office/officeart/2005/8/layout/orgChart1"/>
    <dgm:cxn modelId="{733E42EC-D5B4-44B4-B66F-3CD365D6AC81}" type="presParOf" srcId="{CD8C7086-3729-4B3E-93E4-EE73D751B34A}" destId="{AC38A389-7C45-4AF2-86D7-7D164822462D}" srcOrd="0" destOrd="0" presId="urn:microsoft.com/office/officeart/2005/8/layout/orgChart1"/>
    <dgm:cxn modelId="{864C5EB3-0F57-439F-BDF6-838E73F117EC}" type="presParOf" srcId="{CD8C7086-3729-4B3E-93E4-EE73D751B34A}" destId="{A77DED0F-9191-4207-BFB9-30E4D5B6B72D}" srcOrd="1" destOrd="0" presId="urn:microsoft.com/office/officeart/2005/8/layout/orgChart1"/>
    <dgm:cxn modelId="{CCD812F9-A45A-4DED-BD51-A876D2A60920}" type="presParOf" srcId="{796BA2E2-68DB-4EEA-B128-9DD1AB4290FD}" destId="{F56C7336-7441-4662-ABD9-2DD88864FBE0}" srcOrd="1" destOrd="0" presId="urn:microsoft.com/office/officeart/2005/8/layout/orgChart1"/>
    <dgm:cxn modelId="{66E3B776-A70A-4CFF-AA26-5E2BD32B4E30}" type="presParOf" srcId="{796BA2E2-68DB-4EEA-B128-9DD1AB4290FD}" destId="{E8CE586F-6BE2-46A2-B113-ACA1504CF3EF}" srcOrd="2" destOrd="0" presId="urn:microsoft.com/office/officeart/2005/8/layout/orgChart1"/>
    <dgm:cxn modelId="{0C2EF2EF-B4B8-4301-AF10-2DA637014A56}" type="presParOf" srcId="{F9199A67-FF2E-4402-90CE-F04273E6F970}" destId="{E9C888CC-B677-4450-8A79-3D9A2C295295}" srcOrd="2" destOrd="0" presId="urn:microsoft.com/office/officeart/2005/8/layout/orgChart1"/>
    <dgm:cxn modelId="{5DDB9E9A-5B13-4F7B-92C2-B25C53EF42E0}" type="presParOf" srcId="{F9199A67-FF2E-4402-90CE-F04273E6F970}" destId="{2CC6D948-126B-48B7-A508-FFA48FA1EB18}" srcOrd="3" destOrd="0" presId="urn:microsoft.com/office/officeart/2005/8/layout/orgChart1"/>
    <dgm:cxn modelId="{CA34E3C8-61D6-4A11-8A67-8C109805210E}" type="presParOf" srcId="{2CC6D948-126B-48B7-A508-FFA48FA1EB18}" destId="{BE72AB79-0802-4917-AF23-CBEADF324C93}" srcOrd="0" destOrd="0" presId="urn:microsoft.com/office/officeart/2005/8/layout/orgChart1"/>
    <dgm:cxn modelId="{AA1DFAE8-85CB-467C-B4A7-C14C0B78A3C3}" type="presParOf" srcId="{BE72AB79-0802-4917-AF23-CBEADF324C93}" destId="{A777FD55-6DB2-4C7A-9F88-0E6E7CBE13EA}" srcOrd="0" destOrd="0" presId="urn:microsoft.com/office/officeart/2005/8/layout/orgChart1"/>
    <dgm:cxn modelId="{CD241E89-D956-4C03-B34E-98345D4B342D}" type="presParOf" srcId="{BE72AB79-0802-4917-AF23-CBEADF324C93}" destId="{59743A7F-8433-4D37-ADDC-8972D3EFF472}" srcOrd="1" destOrd="0" presId="urn:microsoft.com/office/officeart/2005/8/layout/orgChart1"/>
    <dgm:cxn modelId="{C188634C-28DE-4F2B-AC01-9D246C972B47}" type="presParOf" srcId="{2CC6D948-126B-48B7-A508-FFA48FA1EB18}" destId="{38A5A803-D0AE-4B9D-AB82-958599305797}" srcOrd="1" destOrd="0" presId="urn:microsoft.com/office/officeart/2005/8/layout/orgChart1"/>
    <dgm:cxn modelId="{4C769547-72E8-4292-8CEA-3F9F10C65F69}" type="presParOf" srcId="{2CC6D948-126B-48B7-A508-FFA48FA1EB18}" destId="{883FD6A8-A7B9-4405-94EA-668724B10CC4}" srcOrd="2" destOrd="0" presId="urn:microsoft.com/office/officeart/2005/8/layout/orgChart1"/>
    <dgm:cxn modelId="{CC336B7E-A6FB-4F7E-A5F2-45888F81C2FD}" type="presParOf" srcId="{F9199A67-FF2E-4402-90CE-F04273E6F970}" destId="{E4199DB4-9AD5-4266-BE09-7115D383C445}" srcOrd="4" destOrd="0" presId="urn:microsoft.com/office/officeart/2005/8/layout/orgChart1"/>
    <dgm:cxn modelId="{A3A04501-F45F-4969-B915-F651994CCE3F}" type="presParOf" srcId="{F9199A67-FF2E-4402-90CE-F04273E6F970}" destId="{DA39FCB5-49A7-4259-A2B6-C95E1B1D5609}" srcOrd="5" destOrd="0" presId="urn:microsoft.com/office/officeart/2005/8/layout/orgChart1"/>
    <dgm:cxn modelId="{BBCEB215-AD53-4A89-8BCB-125E097D4C26}" type="presParOf" srcId="{DA39FCB5-49A7-4259-A2B6-C95E1B1D5609}" destId="{24816CE6-FC32-454D-8718-57D724541BCF}" srcOrd="0" destOrd="0" presId="urn:microsoft.com/office/officeart/2005/8/layout/orgChart1"/>
    <dgm:cxn modelId="{A1FDC565-E8BC-4301-BDD4-E7B42786EDB0}" type="presParOf" srcId="{24816CE6-FC32-454D-8718-57D724541BCF}" destId="{4335CEFF-EC71-4101-BBB2-A1DD2BE97678}" srcOrd="0" destOrd="0" presId="urn:microsoft.com/office/officeart/2005/8/layout/orgChart1"/>
    <dgm:cxn modelId="{4CBCAA73-29C5-4533-8AE3-59F50AD25A7E}" type="presParOf" srcId="{24816CE6-FC32-454D-8718-57D724541BCF}" destId="{0BB62FB8-DF77-4BDB-AF89-A177EEA5CF3F}" srcOrd="1" destOrd="0" presId="urn:microsoft.com/office/officeart/2005/8/layout/orgChart1"/>
    <dgm:cxn modelId="{5A7A7615-D274-4EDC-9271-D56751FF0272}" type="presParOf" srcId="{DA39FCB5-49A7-4259-A2B6-C95E1B1D5609}" destId="{1B477C75-A409-4F1F-91F6-3C339084DCDB}" srcOrd="1" destOrd="0" presId="urn:microsoft.com/office/officeart/2005/8/layout/orgChart1"/>
    <dgm:cxn modelId="{88F5A619-CE63-45A7-9223-36BEE5685166}" type="presParOf" srcId="{DA39FCB5-49A7-4259-A2B6-C95E1B1D5609}" destId="{17C39C4F-937C-496E-8472-6D964E9A14C1}" srcOrd="2" destOrd="0" presId="urn:microsoft.com/office/officeart/2005/8/layout/orgChart1"/>
    <dgm:cxn modelId="{4F527E7E-C4E3-452C-BE0C-004A6B53BD38}" type="presParOf" srcId="{F9199A67-FF2E-4402-90CE-F04273E6F970}" destId="{10201281-8F2C-45C5-8B73-468BA3B42F77}" srcOrd="6" destOrd="0" presId="urn:microsoft.com/office/officeart/2005/8/layout/orgChart1"/>
    <dgm:cxn modelId="{C4FCBB1D-C0CD-4A7F-B48D-91308B82A019}" type="presParOf" srcId="{F9199A67-FF2E-4402-90CE-F04273E6F970}" destId="{2DA68731-1F95-4E9C-B022-0E903DF217D9}" srcOrd="7" destOrd="0" presId="urn:microsoft.com/office/officeart/2005/8/layout/orgChart1"/>
    <dgm:cxn modelId="{A1A746E0-49FF-4149-9C20-6B8FE0689C5C}" type="presParOf" srcId="{2DA68731-1F95-4E9C-B022-0E903DF217D9}" destId="{F209E15F-F4C5-43B3-9182-A0588A9D6D11}" srcOrd="0" destOrd="0" presId="urn:microsoft.com/office/officeart/2005/8/layout/orgChart1"/>
    <dgm:cxn modelId="{5104562E-3FE8-4328-98B7-D1FCCB2ABF2A}" type="presParOf" srcId="{F209E15F-F4C5-43B3-9182-A0588A9D6D11}" destId="{8C3388AC-1D4F-4B07-81D3-563FFCE7C4F4}" srcOrd="0" destOrd="0" presId="urn:microsoft.com/office/officeart/2005/8/layout/orgChart1"/>
    <dgm:cxn modelId="{9D97A8DD-9EBD-4662-977D-D8880006DA6C}" type="presParOf" srcId="{F209E15F-F4C5-43B3-9182-A0588A9D6D11}" destId="{6477478E-901D-4A57-BE7D-243FA455BC1B}" srcOrd="1" destOrd="0" presId="urn:microsoft.com/office/officeart/2005/8/layout/orgChart1"/>
    <dgm:cxn modelId="{14D38B22-9876-4FD3-AA9B-1C439085FF80}" type="presParOf" srcId="{2DA68731-1F95-4E9C-B022-0E903DF217D9}" destId="{FC02E06F-7D33-4287-97EC-B74B77A2296C}" srcOrd="1" destOrd="0" presId="urn:microsoft.com/office/officeart/2005/8/layout/orgChart1"/>
    <dgm:cxn modelId="{61864980-AD2A-42F3-8D9C-367DB6184856}" type="presParOf" srcId="{2DA68731-1F95-4E9C-B022-0E903DF217D9}" destId="{AB981E35-3BAE-4E51-A393-30ADF25FDE30}" srcOrd="2" destOrd="0" presId="urn:microsoft.com/office/officeart/2005/8/layout/orgChart1"/>
    <dgm:cxn modelId="{CC28E6DE-A967-4589-B787-5F85533DA6C7}" type="presParOf" srcId="{F9199A67-FF2E-4402-90CE-F04273E6F970}" destId="{A04EEDC2-A9E7-46AA-AA2D-A63CF6D035A9}" srcOrd="8" destOrd="0" presId="urn:microsoft.com/office/officeart/2005/8/layout/orgChart1"/>
    <dgm:cxn modelId="{FD8F3A26-6482-4EBD-B9A1-FA96F4FD2D2D}" type="presParOf" srcId="{F9199A67-FF2E-4402-90CE-F04273E6F970}" destId="{FFE63A71-B7EC-4142-A0F9-9F0848F615FF}" srcOrd="9" destOrd="0" presId="urn:microsoft.com/office/officeart/2005/8/layout/orgChart1"/>
    <dgm:cxn modelId="{C8AE73A6-76F7-41A0-B0C2-CC05D7F33D52}" type="presParOf" srcId="{FFE63A71-B7EC-4142-A0F9-9F0848F615FF}" destId="{AE39104E-6ED3-49F9-8DD2-8D63229A8368}" srcOrd="0" destOrd="0" presId="urn:microsoft.com/office/officeart/2005/8/layout/orgChart1"/>
    <dgm:cxn modelId="{0EA2BE04-B7D8-4956-9BBD-C1DD98C6E50E}" type="presParOf" srcId="{AE39104E-6ED3-49F9-8DD2-8D63229A8368}" destId="{94C517F5-87F5-435C-BCD3-BF504071E0AE}" srcOrd="0" destOrd="0" presId="urn:microsoft.com/office/officeart/2005/8/layout/orgChart1"/>
    <dgm:cxn modelId="{B978F54F-3051-4534-8E27-FCA12B82283D}" type="presParOf" srcId="{AE39104E-6ED3-49F9-8DD2-8D63229A8368}" destId="{CA1E450D-231C-41D3-8BBD-8024C2176B4F}" srcOrd="1" destOrd="0" presId="urn:microsoft.com/office/officeart/2005/8/layout/orgChart1"/>
    <dgm:cxn modelId="{39E32066-8792-45A8-A512-EE03D06416CF}" type="presParOf" srcId="{FFE63A71-B7EC-4142-A0F9-9F0848F615FF}" destId="{13052790-2A35-4310-9FE4-18B759C4AECF}" srcOrd="1" destOrd="0" presId="urn:microsoft.com/office/officeart/2005/8/layout/orgChart1"/>
    <dgm:cxn modelId="{5C021B48-B2BB-4B5F-BD99-4892781B9845}" type="presParOf" srcId="{FFE63A71-B7EC-4142-A0F9-9F0848F615FF}" destId="{94765865-24AC-4267-B5BF-508367FBD590}" srcOrd="2" destOrd="0" presId="urn:microsoft.com/office/officeart/2005/8/layout/orgChart1"/>
    <dgm:cxn modelId="{70450AC8-1E00-4857-A732-51D91D109518}" type="presParOf" srcId="{F9199A67-FF2E-4402-90CE-F04273E6F970}" destId="{0573E677-2BE6-4700-A29D-BB86B8A77C4C}" srcOrd="10" destOrd="0" presId="urn:microsoft.com/office/officeart/2005/8/layout/orgChart1"/>
    <dgm:cxn modelId="{764D54AD-9C7B-4A4A-8F21-9D2A882D7250}" type="presParOf" srcId="{F9199A67-FF2E-4402-90CE-F04273E6F970}" destId="{C1329540-4041-4146-B172-31E3BFE281D8}" srcOrd="11" destOrd="0" presId="urn:microsoft.com/office/officeart/2005/8/layout/orgChart1"/>
    <dgm:cxn modelId="{35334B01-AB7E-45F1-960D-00D1E38FC0B8}" type="presParOf" srcId="{C1329540-4041-4146-B172-31E3BFE281D8}" destId="{D50EAA0B-C1B8-46E8-A394-BC81C44BB898}" srcOrd="0" destOrd="0" presId="urn:microsoft.com/office/officeart/2005/8/layout/orgChart1"/>
    <dgm:cxn modelId="{DC9BFF83-67D3-486C-AFA5-75CD901D05D1}" type="presParOf" srcId="{D50EAA0B-C1B8-46E8-A394-BC81C44BB898}" destId="{6606E617-E8BA-42C3-B6E7-D9DB337A700D}" srcOrd="0" destOrd="0" presId="urn:microsoft.com/office/officeart/2005/8/layout/orgChart1"/>
    <dgm:cxn modelId="{D7CFAF84-B404-47F4-BD06-E6149B395082}" type="presParOf" srcId="{D50EAA0B-C1B8-46E8-A394-BC81C44BB898}" destId="{83E67C78-2F59-4248-9822-D8B9D54C637E}" srcOrd="1" destOrd="0" presId="urn:microsoft.com/office/officeart/2005/8/layout/orgChart1"/>
    <dgm:cxn modelId="{12959B41-75C6-4C0F-90F1-03C5D23C9DBD}" type="presParOf" srcId="{C1329540-4041-4146-B172-31E3BFE281D8}" destId="{DEA8D77F-FE33-40C0-98F2-767638062E85}" srcOrd="1" destOrd="0" presId="urn:microsoft.com/office/officeart/2005/8/layout/orgChart1"/>
    <dgm:cxn modelId="{9736531C-A4C2-44A5-925D-8BEA35FCFA45}" type="presParOf" srcId="{C1329540-4041-4146-B172-31E3BFE281D8}" destId="{C361A302-52FF-4E00-B344-5E4CDD1DC39D}" srcOrd="2" destOrd="0" presId="urn:microsoft.com/office/officeart/2005/8/layout/orgChart1"/>
    <dgm:cxn modelId="{A265F533-1270-4E21-8AD4-6182D5ADEB76}" type="presParOf" srcId="{4C058FF0-6C40-4DD9-BA39-9A4D2EF7AC20}" destId="{8E8D6369-BC73-403A-AA3A-C4E18E9D5C32}" srcOrd="2" destOrd="0" presId="urn:microsoft.com/office/officeart/2005/8/layout/orgChart1"/>
    <dgm:cxn modelId="{1C50FCB2-4227-4C19-BED9-08BE3424CC45}" type="presParOf" srcId="{E6B19FE4-939B-4CCE-A480-4EC2FB5B5065}" destId="{3AEA8871-8F4F-45CF-AE90-3A02AF17589E}" srcOrd="2" destOrd="0" presId="urn:microsoft.com/office/officeart/2005/8/layout/orgChart1"/>
    <dgm:cxn modelId="{5709FA16-3AC8-445E-9EBC-35719BC8EFD3}" type="presParOf" srcId="{E6B19FE4-939B-4CCE-A480-4EC2FB5B5065}" destId="{960846AA-59CA-40F3-950D-7938E8F61D23}" srcOrd="3" destOrd="0" presId="urn:microsoft.com/office/officeart/2005/8/layout/orgChart1"/>
    <dgm:cxn modelId="{6FEEAD4E-CBB1-4FA4-A0EC-B4E31166A131}" type="presParOf" srcId="{960846AA-59CA-40F3-950D-7938E8F61D23}" destId="{C99572D9-7A6A-417B-84D3-1541136F75DA}" srcOrd="0" destOrd="0" presId="urn:microsoft.com/office/officeart/2005/8/layout/orgChart1"/>
    <dgm:cxn modelId="{D45F8595-67DC-4D1B-BE96-E3FB02D35190}" type="presParOf" srcId="{C99572D9-7A6A-417B-84D3-1541136F75DA}" destId="{533CAE21-99FF-4C26-93A1-625331AAAEAE}" srcOrd="0" destOrd="0" presId="urn:microsoft.com/office/officeart/2005/8/layout/orgChart1"/>
    <dgm:cxn modelId="{4E870A7F-42AE-4B91-A6AE-09A5B33053A0}" type="presParOf" srcId="{C99572D9-7A6A-417B-84D3-1541136F75DA}" destId="{689B8F08-552C-407D-B045-1D48B843338A}" srcOrd="1" destOrd="0" presId="urn:microsoft.com/office/officeart/2005/8/layout/orgChart1"/>
    <dgm:cxn modelId="{D053F446-3B7B-4FE9-B479-232F8A727444}" type="presParOf" srcId="{960846AA-59CA-40F3-950D-7938E8F61D23}" destId="{7D2F7B6C-B9F7-4083-8D28-B4DB1EF7C5C1}" srcOrd="1" destOrd="0" presId="urn:microsoft.com/office/officeart/2005/8/layout/orgChart1"/>
    <dgm:cxn modelId="{25849422-E989-4DF8-A9CF-9F10792210C6}" type="presParOf" srcId="{960846AA-59CA-40F3-950D-7938E8F61D23}" destId="{9579F629-3E1C-4FA5-8F25-E80616C5FB06}" srcOrd="2" destOrd="0" presId="urn:microsoft.com/office/officeart/2005/8/layout/orgChart1"/>
    <dgm:cxn modelId="{E1861AAD-CFE2-49D3-87F4-E932CAA64F1B}" type="presParOf" srcId="{CCF801F8-68AF-4099-8A0F-95DC21165CA1}" destId="{ED7B36ED-0B5C-4EE6-9536-DE8E9F5C06B4}" srcOrd="2" destOrd="0" presId="urn:microsoft.com/office/officeart/2005/8/layout/orgChart1"/>
    <dgm:cxn modelId="{9EBAC602-BAF8-4C62-818F-ADF582762DD9}" type="presParOf" srcId="{ED7B36ED-0B5C-4EE6-9536-DE8E9F5C06B4}" destId="{55E3ABFE-162D-4678-9338-912045008B4C}" srcOrd="0" destOrd="0" presId="urn:microsoft.com/office/officeart/2005/8/layout/orgChart1"/>
    <dgm:cxn modelId="{853D2505-F7F2-46D8-AA17-92B5806C999D}" type="presParOf" srcId="{ED7B36ED-0B5C-4EE6-9536-DE8E9F5C06B4}" destId="{E160B4D9-B3E9-459C-A4C7-13464F48FDFC}" srcOrd="1" destOrd="0" presId="urn:microsoft.com/office/officeart/2005/8/layout/orgChart1"/>
    <dgm:cxn modelId="{A3440D70-E0BC-47E3-8EE0-4A1FBFFFFC4A}" type="presParOf" srcId="{E160B4D9-B3E9-459C-A4C7-13464F48FDFC}" destId="{7BAB9DEC-D559-4AA0-950E-A4088AB4B46E}" srcOrd="0" destOrd="0" presId="urn:microsoft.com/office/officeart/2005/8/layout/orgChart1"/>
    <dgm:cxn modelId="{634DA66E-6DD5-4394-B17A-FFA3CB39C4CD}" type="presParOf" srcId="{7BAB9DEC-D559-4AA0-950E-A4088AB4B46E}" destId="{F518A635-B0E4-482D-9111-9A770CBD41BE}" srcOrd="0" destOrd="0" presId="urn:microsoft.com/office/officeart/2005/8/layout/orgChart1"/>
    <dgm:cxn modelId="{71E0A115-C2BE-433C-B953-F00883432395}" type="presParOf" srcId="{7BAB9DEC-D559-4AA0-950E-A4088AB4B46E}" destId="{690A379F-801E-4A31-9356-E6CD575A560F}" srcOrd="1" destOrd="0" presId="urn:microsoft.com/office/officeart/2005/8/layout/orgChart1"/>
    <dgm:cxn modelId="{CAC64B6C-40D1-4ED3-A248-3D28D8DEC5D9}" type="presParOf" srcId="{E160B4D9-B3E9-459C-A4C7-13464F48FDFC}" destId="{60BB6C19-00F5-4C64-9903-464C0CF44540}" srcOrd="1" destOrd="0" presId="urn:microsoft.com/office/officeart/2005/8/layout/orgChart1"/>
    <dgm:cxn modelId="{E233C245-D4F3-4A10-95DF-B158CBF0E242}" type="presParOf" srcId="{E160B4D9-B3E9-459C-A4C7-13464F48FDFC}" destId="{575549D1-F91C-4F38-A8D3-A141ABBAE3D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EC805-88E8-4B37-9A03-B9E702E5348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CO"/>
        </a:p>
      </dgm:t>
    </dgm:pt>
    <dgm:pt modelId="{ED7D81A4-3FB7-4100-B612-39FC1AE8A56D}">
      <dgm:prSet phldrT="[Texto]"/>
      <dgm:spPr/>
      <dgm:t>
        <a:bodyPr/>
        <a:lstStyle/>
        <a:p>
          <a:r>
            <a:rPr lang="es-CO"/>
            <a:t>Normal</a:t>
          </a:r>
        </a:p>
        <a:p>
          <a:endParaRPr lang="es-CO"/>
        </a:p>
      </dgm:t>
    </dgm:pt>
    <dgm:pt modelId="{15E43ECD-0A43-4065-8DFC-1C41783F086C}" type="parTrans" cxnId="{99FE9F9A-47B7-4F72-AC40-2C05C9D246D7}">
      <dgm:prSet/>
      <dgm:spPr/>
      <dgm:t>
        <a:bodyPr/>
        <a:lstStyle/>
        <a:p>
          <a:endParaRPr lang="es-CO"/>
        </a:p>
      </dgm:t>
    </dgm:pt>
    <dgm:pt modelId="{79696C31-759D-4613-AEC3-850237E25492}" type="sibTrans" cxnId="{99FE9F9A-47B7-4F72-AC40-2C05C9D246D7}">
      <dgm:prSet/>
      <dgm:spPr/>
      <dgm:t>
        <a:bodyPr/>
        <a:lstStyle/>
        <a:p>
          <a:endParaRPr lang="es-CO"/>
        </a:p>
      </dgm:t>
    </dgm:pt>
    <dgm:pt modelId="{F20E5A88-4919-4265-946E-F8B119EF411F}">
      <dgm:prSet phldrT="[Texto]"/>
      <dgm:spPr/>
      <dgm:t>
        <a:bodyPr/>
        <a:lstStyle/>
        <a:p>
          <a:r>
            <a:rPr lang="es-CO"/>
            <a:t>Acelerada</a:t>
          </a:r>
        </a:p>
      </dgm:t>
    </dgm:pt>
    <dgm:pt modelId="{5EA91592-3451-46A8-9AED-61BAEE9B662F}" type="parTrans" cxnId="{EB913DED-6F23-4F3E-8FFC-85F5D8C04EC1}">
      <dgm:prSet/>
      <dgm:spPr/>
      <dgm:t>
        <a:bodyPr/>
        <a:lstStyle/>
        <a:p>
          <a:endParaRPr lang="es-CO"/>
        </a:p>
      </dgm:t>
    </dgm:pt>
    <dgm:pt modelId="{3561D975-A790-49B7-82EE-3273905A536D}" type="sibTrans" cxnId="{EB913DED-6F23-4F3E-8FFC-85F5D8C04EC1}">
      <dgm:prSet/>
      <dgm:spPr/>
      <dgm:t>
        <a:bodyPr/>
        <a:lstStyle/>
        <a:p>
          <a:endParaRPr lang="es-CO"/>
        </a:p>
      </dgm:t>
    </dgm:pt>
    <dgm:pt modelId="{51054589-EDCD-4B39-BE40-DB9DC919AB8E}">
      <dgm:prSet phldrT="[Texto]" custT="1"/>
      <dgm:spPr/>
      <dgm:t>
        <a:bodyPr/>
        <a:lstStyle/>
        <a:p>
          <a:r>
            <a:rPr lang="es-CO" sz="2000"/>
            <a:t>Doble Tasa De Depreciación</a:t>
          </a:r>
        </a:p>
      </dgm:t>
    </dgm:pt>
    <dgm:pt modelId="{72BB08E8-A90D-45D2-BDBC-B3504073E082}" type="parTrans" cxnId="{552E2DE4-74F8-4824-B024-E47E4406DC22}">
      <dgm:prSet/>
      <dgm:spPr/>
      <dgm:t>
        <a:bodyPr/>
        <a:lstStyle/>
        <a:p>
          <a:endParaRPr lang="es-CO"/>
        </a:p>
      </dgm:t>
    </dgm:pt>
    <dgm:pt modelId="{A3700EE7-5A3A-4743-B633-147829B23623}" type="sibTrans" cxnId="{552E2DE4-74F8-4824-B024-E47E4406DC22}">
      <dgm:prSet/>
      <dgm:spPr/>
      <dgm:t>
        <a:bodyPr/>
        <a:lstStyle/>
        <a:p>
          <a:endParaRPr lang="es-CO"/>
        </a:p>
      </dgm:t>
    </dgm:pt>
    <dgm:pt modelId="{F872BD4F-68EC-4E64-81AB-05C25861AE09}">
      <dgm:prSet custT="1"/>
      <dgm:spPr/>
      <dgm:t>
        <a:bodyPr/>
        <a:lstStyle/>
        <a:p>
          <a:r>
            <a:rPr lang="es-CO" sz="2000"/>
            <a:t>Línea Recta</a:t>
          </a:r>
        </a:p>
      </dgm:t>
    </dgm:pt>
    <dgm:pt modelId="{D2CDB6D0-9599-4883-BC2E-BE2BD85D51CE}" type="parTrans" cxnId="{D18970B6-BDB8-4F59-B7F2-9951500ABC92}">
      <dgm:prSet/>
      <dgm:spPr/>
      <dgm:t>
        <a:bodyPr/>
        <a:lstStyle/>
        <a:p>
          <a:endParaRPr lang="es-CO"/>
        </a:p>
      </dgm:t>
    </dgm:pt>
    <dgm:pt modelId="{297830B5-8EA6-4327-9836-72B0D45D461D}" type="sibTrans" cxnId="{D18970B6-BDB8-4F59-B7F2-9951500ABC92}">
      <dgm:prSet/>
      <dgm:spPr/>
      <dgm:t>
        <a:bodyPr/>
        <a:lstStyle/>
        <a:p>
          <a:endParaRPr lang="es-CO"/>
        </a:p>
      </dgm:t>
    </dgm:pt>
    <dgm:pt modelId="{89F5B2C1-022E-40D9-AF02-309774B4C70A}">
      <dgm:prSet custT="1"/>
      <dgm:spPr/>
      <dgm:t>
        <a:bodyPr/>
        <a:lstStyle/>
        <a:p>
          <a:r>
            <a:rPr lang="es-CO" sz="2000"/>
            <a:t>Unidades De Producción</a:t>
          </a:r>
        </a:p>
      </dgm:t>
    </dgm:pt>
    <dgm:pt modelId="{27158074-779D-4C60-8498-BE74CC53F382}" type="parTrans" cxnId="{D7D5A133-A79C-4FB8-AF8A-7EDCB3D451D3}">
      <dgm:prSet/>
      <dgm:spPr/>
      <dgm:t>
        <a:bodyPr/>
        <a:lstStyle/>
        <a:p>
          <a:endParaRPr lang="es-CO"/>
        </a:p>
      </dgm:t>
    </dgm:pt>
    <dgm:pt modelId="{3D6A95CC-8A13-471C-8E9A-90D9AD2A5EE2}" type="sibTrans" cxnId="{D7D5A133-A79C-4FB8-AF8A-7EDCB3D451D3}">
      <dgm:prSet/>
      <dgm:spPr/>
      <dgm:t>
        <a:bodyPr/>
        <a:lstStyle/>
        <a:p>
          <a:endParaRPr lang="es-CO"/>
        </a:p>
      </dgm:t>
    </dgm:pt>
    <dgm:pt modelId="{EAF75102-A0E1-4E03-A773-B9CAAB3CE9A5}">
      <dgm:prSet custT="1"/>
      <dgm:spPr/>
      <dgm:t>
        <a:bodyPr/>
        <a:lstStyle/>
        <a:p>
          <a:r>
            <a:rPr lang="es-CO" sz="2000"/>
            <a:t>Saldos Decrecientes</a:t>
          </a:r>
        </a:p>
      </dgm:t>
    </dgm:pt>
    <dgm:pt modelId="{2410C1BC-6184-4AC7-8B36-17635652CD64}" type="parTrans" cxnId="{DC052FDE-CAC0-4D9E-8134-8F305501671B}">
      <dgm:prSet/>
      <dgm:spPr/>
      <dgm:t>
        <a:bodyPr/>
        <a:lstStyle/>
        <a:p>
          <a:endParaRPr lang="es-CO"/>
        </a:p>
      </dgm:t>
    </dgm:pt>
    <dgm:pt modelId="{06275CDA-A160-4EA1-8939-293F45C16A73}" type="sibTrans" cxnId="{DC052FDE-CAC0-4D9E-8134-8F305501671B}">
      <dgm:prSet/>
      <dgm:spPr/>
      <dgm:t>
        <a:bodyPr/>
        <a:lstStyle/>
        <a:p>
          <a:endParaRPr lang="es-CO"/>
        </a:p>
      </dgm:t>
    </dgm:pt>
    <dgm:pt modelId="{9EF9156F-E20E-4C52-A999-774BA1B4809A}">
      <dgm:prSet custT="1"/>
      <dgm:spPr/>
      <dgm:t>
        <a:bodyPr/>
        <a:lstStyle/>
        <a:p>
          <a:r>
            <a:rPr lang="es-CO" sz="2000"/>
            <a:t>Suma De Dígitos De Los Años</a:t>
          </a:r>
        </a:p>
      </dgm:t>
    </dgm:pt>
    <dgm:pt modelId="{06104655-9181-45AF-9607-58D57705D194}" type="parTrans" cxnId="{4198BC41-3308-4BBE-9235-E2BC3479484A}">
      <dgm:prSet/>
      <dgm:spPr/>
      <dgm:t>
        <a:bodyPr/>
        <a:lstStyle/>
        <a:p>
          <a:endParaRPr lang="es-CO"/>
        </a:p>
      </dgm:t>
    </dgm:pt>
    <dgm:pt modelId="{E798A3B1-4782-44B2-A422-45819E520555}" type="sibTrans" cxnId="{4198BC41-3308-4BBE-9235-E2BC3479484A}">
      <dgm:prSet/>
      <dgm:spPr/>
      <dgm:t>
        <a:bodyPr/>
        <a:lstStyle/>
        <a:p>
          <a:endParaRPr lang="es-CO"/>
        </a:p>
      </dgm:t>
    </dgm:pt>
    <dgm:pt modelId="{216EEC1D-298F-47A0-894E-9E2DB8878E7C}">
      <dgm:prSet/>
      <dgm:spPr/>
      <dgm:t>
        <a:bodyPr/>
        <a:lstStyle/>
        <a:p>
          <a:endParaRPr lang="es-CO" sz="1400"/>
        </a:p>
      </dgm:t>
    </dgm:pt>
    <dgm:pt modelId="{9414C6E3-AF52-4BF7-BD9A-F14F8FA4D74F}" type="parTrans" cxnId="{F4E3681A-A039-4BDE-BD12-53EDB9334900}">
      <dgm:prSet/>
      <dgm:spPr/>
      <dgm:t>
        <a:bodyPr/>
        <a:lstStyle/>
        <a:p>
          <a:endParaRPr lang="es-CO"/>
        </a:p>
      </dgm:t>
    </dgm:pt>
    <dgm:pt modelId="{87BE07E2-B1B8-44F6-8EF5-02C2963EFE8E}" type="sibTrans" cxnId="{F4E3681A-A039-4BDE-BD12-53EDB9334900}">
      <dgm:prSet/>
      <dgm:spPr/>
      <dgm:t>
        <a:bodyPr/>
        <a:lstStyle/>
        <a:p>
          <a:endParaRPr lang="es-CO"/>
        </a:p>
      </dgm:t>
    </dgm:pt>
    <dgm:pt modelId="{2ED429E3-57DE-4AE5-8E1C-497718C40FC2}" type="pres">
      <dgm:prSet presAssocID="{05EEC805-88E8-4B37-9A03-B9E702E53488}" presName="Name0" presStyleCnt="0">
        <dgm:presLayoutVars>
          <dgm:dir/>
          <dgm:animLvl val="lvl"/>
          <dgm:resizeHandles/>
        </dgm:presLayoutVars>
      </dgm:prSet>
      <dgm:spPr/>
    </dgm:pt>
    <dgm:pt modelId="{3FAEF5B0-D375-40E5-908B-D0080914DBDD}" type="pres">
      <dgm:prSet presAssocID="{ED7D81A4-3FB7-4100-B612-39FC1AE8A56D}" presName="linNode" presStyleCnt="0"/>
      <dgm:spPr/>
    </dgm:pt>
    <dgm:pt modelId="{F52BDBEA-C524-454A-A980-1B516D9E63AF}" type="pres">
      <dgm:prSet presAssocID="{ED7D81A4-3FB7-4100-B612-39FC1AE8A56D}" presName="parentShp" presStyleLbl="node1" presStyleIdx="0" presStyleCnt="2" custLinFactNeighborX="-9766" custLinFactNeighborY="-50077">
        <dgm:presLayoutVars>
          <dgm:bulletEnabled val="1"/>
        </dgm:presLayoutVars>
      </dgm:prSet>
      <dgm:spPr/>
    </dgm:pt>
    <dgm:pt modelId="{878EEE33-7D97-4F5B-B1A9-4D4ADA9990F1}" type="pres">
      <dgm:prSet presAssocID="{ED7D81A4-3FB7-4100-B612-39FC1AE8A56D}" presName="childShp" presStyleLbl="bgAccFollowNode1" presStyleIdx="0" presStyleCnt="2" custLinFactNeighborX="4167" custLinFactNeighborY="-570">
        <dgm:presLayoutVars>
          <dgm:bulletEnabled val="1"/>
        </dgm:presLayoutVars>
      </dgm:prSet>
      <dgm:spPr/>
    </dgm:pt>
    <dgm:pt modelId="{D8F3B82D-6D37-4150-BF50-B8BC74CCA70D}" type="pres">
      <dgm:prSet presAssocID="{79696C31-759D-4613-AEC3-850237E25492}" presName="spacing" presStyleCnt="0"/>
      <dgm:spPr/>
    </dgm:pt>
    <dgm:pt modelId="{C1354B60-E9E0-40FB-9496-865363DA147D}" type="pres">
      <dgm:prSet presAssocID="{F20E5A88-4919-4265-946E-F8B119EF411F}" presName="linNode" presStyleCnt="0"/>
      <dgm:spPr/>
    </dgm:pt>
    <dgm:pt modelId="{F111DF24-5257-4CD5-9DCC-79B4D0D0FD4B}" type="pres">
      <dgm:prSet presAssocID="{F20E5A88-4919-4265-946E-F8B119EF411F}" presName="parentShp" presStyleLbl="node1" presStyleIdx="1" presStyleCnt="2">
        <dgm:presLayoutVars>
          <dgm:bulletEnabled val="1"/>
        </dgm:presLayoutVars>
      </dgm:prSet>
      <dgm:spPr/>
    </dgm:pt>
    <dgm:pt modelId="{9DC6428F-D13B-49C8-A55C-FA2B35ABDD28}" type="pres">
      <dgm:prSet presAssocID="{F20E5A88-4919-4265-946E-F8B119EF411F}" presName="childShp" presStyleLbl="bgAccFollowNode1" presStyleIdx="1" presStyleCnt="2" custLinFactNeighborX="4167" custLinFactNeighborY="26">
        <dgm:presLayoutVars>
          <dgm:bulletEnabled val="1"/>
        </dgm:presLayoutVars>
      </dgm:prSet>
      <dgm:spPr/>
    </dgm:pt>
  </dgm:ptLst>
  <dgm:cxnLst>
    <dgm:cxn modelId="{F4E3681A-A039-4BDE-BD12-53EDB9334900}" srcId="{F20E5A88-4919-4265-946E-F8B119EF411F}" destId="{216EEC1D-298F-47A0-894E-9E2DB8878E7C}" srcOrd="3" destOrd="0" parTransId="{9414C6E3-AF52-4BF7-BD9A-F14F8FA4D74F}" sibTransId="{87BE07E2-B1B8-44F6-8EF5-02C2963EFE8E}"/>
    <dgm:cxn modelId="{D7D5A133-A79C-4FB8-AF8A-7EDCB3D451D3}" srcId="{ED7D81A4-3FB7-4100-B612-39FC1AE8A56D}" destId="{89F5B2C1-022E-40D9-AF02-309774B4C70A}" srcOrd="1" destOrd="0" parTransId="{27158074-779D-4C60-8498-BE74CC53F382}" sibTransId="{3D6A95CC-8A13-471C-8E9A-90D9AD2A5EE2}"/>
    <dgm:cxn modelId="{5F054C38-E0F2-4C59-AAE3-6FF95C406409}" type="presOf" srcId="{89F5B2C1-022E-40D9-AF02-309774B4C70A}" destId="{878EEE33-7D97-4F5B-B1A9-4D4ADA9990F1}" srcOrd="0" destOrd="1" presId="urn:microsoft.com/office/officeart/2005/8/layout/vList6"/>
    <dgm:cxn modelId="{4198BC41-3308-4BBE-9235-E2BC3479484A}" srcId="{F20E5A88-4919-4265-946E-F8B119EF411F}" destId="{9EF9156F-E20E-4C52-A999-774BA1B4809A}" srcOrd="2" destOrd="0" parTransId="{06104655-9181-45AF-9607-58D57705D194}" sibTransId="{E798A3B1-4782-44B2-A422-45819E520555}"/>
    <dgm:cxn modelId="{B483685A-FC65-4099-88BD-10AF402948B8}" type="presOf" srcId="{9EF9156F-E20E-4C52-A999-774BA1B4809A}" destId="{9DC6428F-D13B-49C8-A55C-FA2B35ABDD28}" srcOrd="0" destOrd="2" presId="urn:microsoft.com/office/officeart/2005/8/layout/vList6"/>
    <dgm:cxn modelId="{92E15584-4371-412E-B8FC-8BE8FC2C83AF}" type="presOf" srcId="{05EEC805-88E8-4B37-9A03-B9E702E53488}" destId="{2ED429E3-57DE-4AE5-8E1C-497718C40FC2}" srcOrd="0" destOrd="0" presId="urn:microsoft.com/office/officeart/2005/8/layout/vList6"/>
    <dgm:cxn modelId="{99FE9F9A-47B7-4F72-AC40-2C05C9D246D7}" srcId="{05EEC805-88E8-4B37-9A03-B9E702E53488}" destId="{ED7D81A4-3FB7-4100-B612-39FC1AE8A56D}" srcOrd="0" destOrd="0" parTransId="{15E43ECD-0A43-4065-8DFC-1C41783F086C}" sibTransId="{79696C31-759D-4613-AEC3-850237E25492}"/>
    <dgm:cxn modelId="{6153EBB1-9D1E-4F08-8815-23E5A6FA6C3B}" type="presOf" srcId="{F20E5A88-4919-4265-946E-F8B119EF411F}" destId="{F111DF24-5257-4CD5-9DCC-79B4D0D0FD4B}" srcOrd="0" destOrd="0" presId="urn:microsoft.com/office/officeart/2005/8/layout/vList6"/>
    <dgm:cxn modelId="{D466FBB2-22F8-43B2-A507-E057E875A2EC}" type="presOf" srcId="{EAF75102-A0E1-4E03-A773-B9CAAB3CE9A5}" destId="{9DC6428F-D13B-49C8-A55C-FA2B35ABDD28}" srcOrd="0" destOrd="1" presId="urn:microsoft.com/office/officeart/2005/8/layout/vList6"/>
    <dgm:cxn modelId="{D18970B6-BDB8-4F59-B7F2-9951500ABC92}" srcId="{ED7D81A4-3FB7-4100-B612-39FC1AE8A56D}" destId="{F872BD4F-68EC-4E64-81AB-05C25861AE09}" srcOrd="0" destOrd="0" parTransId="{D2CDB6D0-9599-4883-BC2E-BE2BD85D51CE}" sibTransId="{297830B5-8EA6-4327-9836-72B0D45D461D}"/>
    <dgm:cxn modelId="{A563E2C5-86C1-4391-9505-9410C6BB3D5C}" type="presOf" srcId="{F872BD4F-68EC-4E64-81AB-05C25861AE09}" destId="{878EEE33-7D97-4F5B-B1A9-4D4ADA9990F1}" srcOrd="0" destOrd="0" presId="urn:microsoft.com/office/officeart/2005/8/layout/vList6"/>
    <dgm:cxn modelId="{3C443FD3-D32A-4C03-AEB6-280070A85AC9}" type="presOf" srcId="{51054589-EDCD-4B39-BE40-DB9DC919AB8E}" destId="{9DC6428F-D13B-49C8-A55C-FA2B35ABDD28}" srcOrd="0" destOrd="0" presId="urn:microsoft.com/office/officeart/2005/8/layout/vList6"/>
    <dgm:cxn modelId="{DC052FDE-CAC0-4D9E-8134-8F305501671B}" srcId="{F20E5A88-4919-4265-946E-F8B119EF411F}" destId="{EAF75102-A0E1-4E03-A773-B9CAAB3CE9A5}" srcOrd="1" destOrd="0" parTransId="{2410C1BC-6184-4AC7-8B36-17635652CD64}" sibTransId="{06275CDA-A160-4EA1-8939-293F45C16A73}"/>
    <dgm:cxn modelId="{7147EFDE-8D34-4EE0-9753-2D9D7286A4EE}" type="presOf" srcId="{216EEC1D-298F-47A0-894E-9E2DB8878E7C}" destId="{9DC6428F-D13B-49C8-A55C-FA2B35ABDD28}" srcOrd="0" destOrd="3" presId="urn:microsoft.com/office/officeart/2005/8/layout/vList6"/>
    <dgm:cxn modelId="{552E2DE4-74F8-4824-B024-E47E4406DC22}" srcId="{F20E5A88-4919-4265-946E-F8B119EF411F}" destId="{51054589-EDCD-4B39-BE40-DB9DC919AB8E}" srcOrd="0" destOrd="0" parTransId="{72BB08E8-A90D-45D2-BDBC-B3504073E082}" sibTransId="{A3700EE7-5A3A-4743-B633-147829B23623}"/>
    <dgm:cxn modelId="{EB913DED-6F23-4F3E-8FFC-85F5D8C04EC1}" srcId="{05EEC805-88E8-4B37-9A03-B9E702E53488}" destId="{F20E5A88-4919-4265-946E-F8B119EF411F}" srcOrd="1" destOrd="0" parTransId="{5EA91592-3451-46A8-9AED-61BAEE9B662F}" sibTransId="{3561D975-A790-49B7-82EE-3273905A536D}"/>
    <dgm:cxn modelId="{E80C84F5-3951-4B5C-9A45-5A29FF78FB22}" type="presOf" srcId="{ED7D81A4-3FB7-4100-B612-39FC1AE8A56D}" destId="{F52BDBEA-C524-454A-A980-1B516D9E63AF}" srcOrd="0" destOrd="0" presId="urn:microsoft.com/office/officeart/2005/8/layout/vList6"/>
    <dgm:cxn modelId="{A17E2361-D806-4051-A57D-E91733B554AB}" type="presParOf" srcId="{2ED429E3-57DE-4AE5-8E1C-497718C40FC2}" destId="{3FAEF5B0-D375-40E5-908B-D0080914DBDD}" srcOrd="0" destOrd="0" presId="urn:microsoft.com/office/officeart/2005/8/layout/vList6"/>
    <dgm:cxn modelId="{85FF6A77-701A-4179-A3DE-0CF4D7A2C1EF}" type="presParOf" srcId="{3FAEF5B0-D375-40E5-908B-D0080914DBDD}" destId="{F52BDBEA-C524-454A-A980-1B516D9E63AF}" srcOrd="0" destOrd="0" presId="urn:microsoft.com/office/officeart/2005/8/layout/vList6"/>
    <dgm:cxn modelId="{948A34EE-7C0E-4D94-87EC-5D81A1A582FD}" type="presParOf" srcId="{3FAEF5B0-D375-40E5-908B-D0080914DBDD}" destId="{878EEE33-7D97-4F5B-B1A9-4D4ADA9990F1}" srcOrd="1" destOrd="0" presId="urn:microsoft.com/office/officeart/2005/8/layout/vList6"/>
    <dgm:cxn modelId="{C96BE336-4ECD-4B2F-9ED1-D7F79662621E}" type="presParOf" srcId="{2ED429E3-57DE-4AE5-8E1C-497718C40FC2}" destId="{D8F3B82D-6D37-4150-BF50-B8BC74CCA70D}" srcOrd="1" destOrd="0" presId="urn:microsoft.com/office/officeart/2005/8/layout/vList6"/>
    <dgm:cxn modelId="{E52171C3-866B-42D2-943C-58EC11F5B226}" type="presParOf" srcId="{2ED429E3-57DE-4AE5-8E1C-497718C40FC2}" destId="{C1354B60-E9E0-40FB-9496-865363DA147D}" srcOrd="2" destOrd="0" presId="urn:microsoft.com/office/officeart/2005/8/layout/vList6"/>
    <dgm:cxn modelId="{69F1FCEB-539F-4007-8EEF-3A549CA20919}" type="presParOf" srcId="{C1354B60-E9E0-40FB-9496-865363DA147D}" destId="{F111DF24-5257-4CD5-9DCC-79B4D0D0FD4B}" srcOrd="0" destOrd="0" presId="urn:microsoft.com/office/officeart/2005/8/layout/vList6"/>
    <dgm:cxn modelId="{13BA07F6-0888-48B3-9027-D256E489A175}" type="presParOf" srcId="{C1354B60-E9E0-40FB-9496-865363DA147D}" destId="{9DC6428F-D13B-49C8-A55C-FA2B35ABDD2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3ABFE-162D-4678-9338-912045008B4C}">
      <dsp:nvSpPr>
        <dsp:cNvPr id="0" name=""/>
        <dsp:cNvSpPr/>
      </dsp:nvSpPr>
      <dsp:spPr>
        <a:xfrm>
          <a:off x="4999556" y="1558642"/>
          <a:ext cx="1529789" cy="698094"/>
        </a:xfrm>
        <a:custGeom>
          <a:avLst/>
          <a:gdLst/>
          <a:ahLst/>
          <a:cxnLst/>
          <a:rect l="0" t="0" r="0" b="0"/>
          <a:pathLst>
            <a:path>
              <a:moveTo>
                <a:pt x="1529789" y="0"/>
              </a:moveTo>
              <a:lnTo>
                <a:pt x="1529789" y="698094"/>
              </a:lnTo>
              <a:lnTo>
                <a:pt x="0" y="6980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EA8871-8F4F-45CF-AE90-3A02AF17589E}">
      <dsp:nvSpPr>
        <dsp:cNvPr id="0" name=""/>
        <dsp:cNvSpPr/>
      </dsp:nvSpPr>
      <dsp:spPr>
        <a:xfrm>
          <a:off x="6451084" y="1558642"/>
          <a:ext cx="91440" cy="1000180"/>
        </a:xfrm>
        <a:custGeom>
          <a:avLst/>
          <a:gdLst/>
          <a:ahLst/>
          <a:cxnLst/>
          <a:rect l="0" t="0" r="0" b="0"/>
          <a:pathLst>
            <a:path>
              <a:moveTo>
                <a:pt x="78262" y="0"/>
              </a:moveTo>
              <a:lnTo>
                <a:pt x="78262" y="836376"/>
              </a:lnTo>
              <a:lnTo>
                <a:pt x="45720" y="836376"/>
              </a:lnTo>
              <a:lnTo>
                <a:pt x="45720" y="10001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73E677-2BE6-4700-A29D-BB86B8A77C4C}">
      <dsp:nvSpPr>
        <dsp:cNvPr id="0" name=""/>
        <dsp:cNvSpPr/>
      </dsp:nvSpPr>
      <dsp:spPr>
        <a:xfrm>
          <a:off x="6484713" y="4452531"/>
          <a:ext cx="3737026" cy="327608"/>
        </a:xfrm>
        <a:custGeom>
          <a:avLst/>
          <a:gdLst/>
          <a:ahLst/>
          <a:cxnLst/>
          <a:rect l="0" t="0" r="0" b="0"/>
          <a:pathLst>
            <a:path>
              <a:moveTo>
                <a:pt x="0" y="0"/>
              </a:moveTo>
              <a:lnTo>
                <a:pt x="0" y="163804"/>
              </a:lnTo>
              <a:lnTo>
                <a:pt x="3737026" y="163804"/>
              </a:lnTo>
              <a:lnTo>
                <a:pt x="3737026" y="3276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EEDC2-A9E7-46AA-AA2D-A63CF6D035A9}">
      <dsp:nvSpPr>
        <dsp:cNvPr id="0" name=""/>
        <dsp:cNvSpPr/>
      </dsp:nvSpPr>
      <dsp:spPr>
        <a:xfrm>
          <a:off x="6484713" y="4452531"/>
          <a:ext cx="1849379" cy="327608"/>
        </a:xfrm>
        <a:custGeom>
          <a:avLst/>
          <a:gdLst/>
          <a:ahLst/>
          <a:cxnLst/>
          <a:rect l="0" t="0" r="0" b="0"/>
          <a:pathLst>
            <a:path>
              <a:moveTo>
                <a:pt x="0" y="0"/>
              </a:moveTo>
              <a:lnTo>
                <a:pt x="0" y="163804"/>
              </a:lnTo>
              <a:lnTo>
                <a:pt x="1849379" y="163804"/>
              </a:lnTo>
              <a:lnTo>
                <a:pt x="1849379" y="3276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201281-8F2C-45C5-8B73-468BA3B42F77}">
      <dsp:nvSpPr>
        <dsp:cNvPr id="0" name=""/>
        <dsp:cNvSpPr/>
      </dsp:nvSpPr>
      <dsp:spPr>
        <a:xfrm>
          <a:off x="6400726" y="4452531"/>
          <a:ext cx="91440" cy="327608"/>
        </a:xfrm>
        <a:custGeom>
          <a:avLst/>
          <a:gdLst/>
          <a:ahLst/>
          <a:cxnLst/>
          <a:rect l="0" t="0" r="0" b="0"/>
          <a:pathLst>
            <a:path>
              <a:moveTo>
                <a:pt x="83987" y="0"/>
              </a:moveTo>
              <a:lnTo>
                <a:pt x="83987" y="163804"/>
              </a:lnTo>
              <a:lnTo>
                <a:pt x="45720" y="163804"/>
              </a:lnTo>
              <a:lnTo>
                <a:pt x="45720" y="3276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199DB4-9AD5-4266-BE09-7115D383C445}">
      <dsp:nvSpPr>
        <dsp:cNvPr id="0" name=""/>
        <dsp:cNvSpPr/>
      </dsp:nvSpPr>
      <dsp:spPr>
        <a:xfrm>
          <a:off x="4558798" y="4452531"/>
          <a:ext cx="1925915" cy="327608"/>
        </a:xfrm>
        <a:custGeom>
          <a:avLst/>
          <a:gdLst/>
          <a:ahLst/>
          <a:cxnLst/>
          <a:rect l="0" t="0" r="0" b="0"/>
          <a:pathLst>
            <a:path>
              <a:moveTo>
                <a:pt x="1925915" y="0"/>
              </a:moveTo>
              <a:lnTo>
                <a:pt x="1925915" y="163804"/>
              </a:lnTo>
              <a:lnTo>
                <a:pt x="0" y="163804"/>
              </a:lnTo>
              <a:lnTo>
                <a:pt x="0" y="3276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C888CC-B677-4450-8A79-3D9A2C295295}">
      <dsp:nvSpPr>
        <dsp:cNvPr id="0" name=""/>
        <dsp:cNvSpPr/>
      </dsp:nvSpPr>
      <dsp:spPr>
        <a:xfrm>
          <a:off x="2671151" y="4452531"/>
          <a:ext cx="3813562" cy="327608"/>
        </a:xfrm>
        <a:custGeom>
          <a:avLst/>
          <a:gdLst/>
          <a:ahLst/>
          <a:cxnLst/>
          <a:rect l="0" t="0" r="0" b="0"/>
          <a:pathLst>
            <a:path>
              <a:moveTo>
                <a:pt x="3813562" y="0"/>
              </a:moveTo>
              <a:lnTo>
                <a:pt x="3813562" y="163804"/>
              </a:lnTo>
              <a:lnTo>
                <a:pt x="0" y="163804"/>
              </a:lnTo>
              <a:lnTo>
                <a:pt x="0" y="3276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2F693-0CAD-4C43-9BEF-9755F867551E}">
      <dsp:nvSpPr>
        <dsp:cNvPr id="0" name=""/>
        <dsp:cNvSpPr/>
      </dsp:nvSpPr>
      <dsp:spPr>
        <a:xfrm>
          <a:off x="783504" y="4452531"/>
          <a:ext cx="5701209" cy="327608"/>
        </a:xfrm>
        <a:custGeom>
          <a:avLst/>
          <a:gdLst/>
          <a:ahLst/>
          <a:cxnLst/>
          <a:rect l="0" t="0" r="0" b="0"/>
          <a:pathLst>
            <a:path>
              <a:moveTo>
                <a:pt x="5701209" y="0"/>
              </a:moveTo>
              <a:lnTo>
                <a:pt x="5701209" y="163804"/>
              </a:lnTo>
              <a:lnTo>
                <a:pt x="0" y="163804"/>
              </a:lnTo>
              <a:lnTo>
                <a:pt x="0" y="3276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C3CDF-1916-4B2A-9CF4-54EB15B75093}">
      <dsp:nvSpPr>
        <dsp:cNvPr id="0" name=""/>
        <dsp:cNvSpPr/>
      </dsp:nvSpPr>
      <dsp:spPr>
        <a:xfrm>
          <a:off x="6438993" y="1558642"/>
          <a:ext cx="91440" cy="2113869"/>
        </a:xfrm>
        <a:custGeom>
          <a:avLst/>
          <a:gdLst/>
          <a:ahLst/>
          <a:cxnLst/>
          <a:rect l="0" t="0" r="0" b="0"/>
          <a:pathLst>
            <a:path>
              <a:moveTo>
                <a:pt x="90352" y="0"/>
              </a:moveTo>
              <a:lnTo>
                <a:pt x="90352" y="1950065"/>
              </a:lnTo>
              <a:lnTo>
                <a:pt x="45720" y="1950065"/>
              </a:lnTo>
              <a:lnTo>
                <a:pt x="45720" y="21138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AECA12-5B64-4614-8836-06D93802F93A}">
      <dsp:nvSpPr>
        <dsp:cNvPr id="0" name=""/>
        <dsp:cNvSpPr/>
      </dsp:nvSpPr>
      <dsp:spPr>
        <a:xfrm>
          <a:off x="5396578" y="0"/>
          <a:ext cx="2265535" cy="1558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Asamblea General de Accionistas</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Dueños de las Empresas</a:t>
          </a:r>
          <a:endParaRPr kumimoji="0" lang="es-ES" altLang="es-CO" sz="1200" b="1" i="0" u="none" strike="noStrike" kern="1200" cap="none" normalizeH="0" baseline="0" dirty="0">
            <a:ln>
              <a:noFill/>
            </a:ln>
            <a:solidFill>
              <a:schemeClr val="tx1"/>
            </a:solidFill>
            <a:effectLst/>
            <a:latin typeface="Arial" panose="020B0604020202020204" pitchFamily="34" charset="0"/>
          </a:endParaRPr>
        </a:p>
      </dsp:txBody>
      <dsp:txXfrm>
        <a:off x="5396578" y="0"/>
        <a:ext cx="2265535" cy="1558642"/>
      </dsp:txXfrm>
    </dsp:sp>
    <dsp:sp modelId="{B783C36C-8C63-4D92-B71E-0C29CF8F6C54}">
      <dsp:nvSpPr>
        <dsp:cNvPr id="0" name=""/>
        <dsp:cNvSpPr/>
      </dsp:nvSpPr>
      <dsp:spPr>
        <a:xfrm>
          <a:off x="5704694" y="3672512"/>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Representante Legal</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CEO, Presidente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Gerente</a:t>
          </a:r>
          <a:endParaRPr kumimoji="0" lang="es-ES" altLang="es-CO" sz="1200" b="1" i="0" u="none" strike="noStrike" kern="1200" cap="none" normalizeH="0" baseline="0" dirty="0">
            <a:ln>
              <a:noFill/>
            </a:ln>
            <a:solidFill>
              <a:schemeClr val="tx1"/>
            </a:solidFill>
            <a:effectLst/>
            <a:latin typeface="Arial" panose="020B0604020202020204" pitchFamily="34" charset="0"/>
          </a:endParaRPr>
        </a:p>
      </dsp:txBody>
      <dsp:txXfrm>
        <a:off x="5704694" y="3672512"/>
        <a:ext cx="1560039" cy="780019"/>
      </dsp:txXfrm>
    </dsp:sp>
    <dsp:sp modelId="{AC38A389-7C45-4AF2-86D7-7D164822462D}">
      <dsp:nvSpPr>
        <dsp:cNvPr id="0" name=""/>
        <dsp:cNvSpPr/>
      </dsp:nvSpPr>
      <dsp:spPr>
        <a:xfrm>
          <a:off x="3484" y="4780139"/>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Vicepresidente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o Gerente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Financiero</a:t>
          </a:r>
          <a:endParaRPr kumimoji="0" lang="es-ES" altLang="es-CO" sz="1200" b="1" i="0" u="none" strike="noStrike" kern="1200" cap="none" normalizeH="0" baseline="0">
            <a:ln>
              <a:noFill/>
            </a:ln>
            <a:solidFill>
              <a:schemeClr val="tx1"/>
            </a:solidFill>
            <a:effectLst/>
            <a:latin typeface="Arial" panose="020B0604020202020204" pitchFamily="34" charset="0"/>
          </a:endParaRPr>
        </a:p>
      </dsp:txBody>
      <dsp:txXfrm>
        <a:off x="3484" y="4780139"/>
        <a:ext cx="1560039" cy="780019"/>
      </dsp:txXfrm>
    </dsp:sp>
    <dsp:sp modelId="{A777FD55-6DB2-4C7A-9F88-0E6E7CBE13EA}">
      <dsp:nvSpPr>
        <dsp:cNvPr id="0" name=""/>
        <dsp:cNvSpPr/>
      </dsp:nvSpPr>
      <dsp:spPr>
        <a:xfrm>
          <a:off x="1891131" y="4780139"/>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Vicepresidente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o Gerente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de Mercadeo</a:t>
          </a:r>
          <a:endParaRPr kumimoji="0" lang="es-ES" altLang="es-CO" sz="1200" b="1" i="0" u="none" strike="noStrike" kern="1200" cap="none" normalizeH="0" baseline="0">
            <a:ln>
              <a:noFill/>
            </a:ln>
            <a:solidFill>
              <a:schemeClr val="tx1"/>
            </a:solidFill>
            <a:effectLst/>
            <a:latin typeface="Arial" panose="020B0604020202020204" pitchFamily="34" charset="0"/>
          </a:endParaRPr>
        </a:p>
      </dsp:txBody>
      <dsp:txXfrm>
        <a:off x="1891131" y="4780139"/>
        <a:ext cx="1560039" cy="780019"/>
      </dsp:txXfrm>
    </dsp:sp>
    <dsp:sp modelId="{4335CEFF-EC71-4101-BBB2-A1DD2BE97678}">
      <dsp:nvSpPr>
        <dsp:cNvPr id="0" name=""/>
        <dsp:cNvSpPr/>
      </dsp:nvSpPr>
      <dsp:spPr>
        <a:xfrm>
          <a:off x="3778779" y="4780139"/>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Vicepresidente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o Gerente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de Producción</a:t>
          </a:r>
          <a:endParaRPr kumimoji="0" lang="es-ES" altLang="es-CO" sz="1200" b="1" i="0" u="none" strike="noStrike" kern="1200" cap="none" normalizeH="0" baseline="0">
            <a:ln>
              <a:noFill/>
            </a:ln>
            <a:solidFill>
              <a:schemeClr val="tx1"/>
            </a:solidFill>
            <a:effectLst/>
            <a:latin typeface="Arial" panose="020B0604020202020204" pitchFamily="34" charset="0"/>
          </a:endParaRPr>
        </a:p>
      </dsp:txBody>
      <dsp:txXfrm>
        <a:off x="3778779" y="4780139"/>
        <a:ext cx="1560039" cy="780019"/>
      </dsp:txXfrm>
    </dsp:sp>
    <dsp:sp modelId="{8C3388AC-1D4F-4B07-81D3-563FFCE7C4F4}">
      <dsp:nvSpPr>
        <dsp:cNvPr id="0" name=""/>
        <dsp:cNvSpPr/>
      </dsp:nvSpPr>
      <dsp:spPr>
        <a:xfrm>
          <a:off x="5666426" y="4780139"/>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Vicepresidente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o Gerente de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a:ln>
                <a:noFill/>
              </a:ln>
              <a:solidFill>
                <a:schemeClr val="tx1"/>
              </a:solidFill>
              <a:effectLst/>
              <a:latin typeface="Arial" panose="020B0604020202020204" pitchFamily="34" charset="0"/>
            </a:rPr>
            <a:t>Recursos Humanos</a:t>
          </a:r>
          <a:endParaRPr kumimoji="0" lang="es-ES" altLang="es-CO" sz="1200" b="1" i="0" u="none" strike="noStrike" kern="1200" cap="none" normalizeH="0" baseline="0">
            <a:ln>
              <a:noFill/>
            </a:ln>
            <a:solidFill>
              <a:schemeClr val="tx1"/>
            </a:solidFill>
            <a:effectLst/>
            <a:latin typeface="Arial" panose="020B0604020202020204" pitchFamily="34" charset="0"/>
          </a:endParaRPr>
        </a:p>
      </dsp:txBody>
      <dsp:txXfrm>
        <a:off x="5666426" y="4780139"/>
        <a:ext cx="1560039" cy="780019"/>
      </dsp:txXfrm>
    </dsp:sp>
    <dsp:sp modelId="{94C517F5-87F5-435C-BCD3-BF504071E0AE}">
      <dsp:nvSpPr>
        <dsp:cNvPr id="0" name=""/>
        <dsp:cNvSpPr/>
      </dsp:nvSpPr>
      <dsp:spPr>
        <a:xfrm>
          <a:off x="7554073" y="4780139"/>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Vicepresidente o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Gerente de</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 Datos y</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 Métodos</a:t>
          </a:r>
          <a:endParaRPr kumimoji="0" lang="es-ES" altLang="es-CO" sz="1200" b="1" i="0" u="none" strike="noStrike" kern="1200" cap="none" normalizeH="0" baseline="0" dirty="0">
            <a:ln>
              <a:noFill/>
            </a:ln>
            <a:solidFill>
              <a:schemeClr val="tx1"/>
            </a:solidFill>
            <a:effectLst/>
            <a:latin typeface="Arial" panose="020B0604020202020204" pitchFamily="34" charset="0"/>
          </a:endParaRPr>
        </a:p>
      </dsp:txBody>
      <dsp:txXfrm>
        <a:off x="7554073" y="4780139"/>
        <a:ext cx="1560039" cy="780019"/>
      </dsp:txXfrm>
    </dsp:sp>
    <dsp:sp modelId="{6606E617-E8BA-42C3-B6E7-D9DB337A700D}">
      <dsp:nvSpPr>
        <dsp:cNvPr id="0" name=""/>
        <dsp:cNvSpPr/>
      </dsp:nvSpPr>
      <dsp:spPr>
        <a:xfrm>
          <a:off x="9441721" y="4780139"/>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CO" sz="1200" b="1" kern="1200" dirty="0">
              <a:solidFill>
                <a:schemeClr val="tx1"/>
              </a:solidFill>
              <a:latin typeface="Arial" panose="020B0604020202020204" pitchFamily="34" charset="0"/>
              <a:cs typeface="Arial" panose="020B0604020202020204" pitchFamily="34" charset="0"/>
            </a:rPr>
            <a:t>Vicepresidente o Gerente de Riesgos y continuidad del negocio</a:t>
          </a:r>
        </a:p>
      </dsp:txBody>
      <dsp:txXfrm>
        <a:off x="9441721" y="4780139"/>
        <a:ext cx="1560039" cy="780019"/>
      </dsp:txXfrm>
    </dsp:sp>
    <dsp:sp modelId="{533CAE21-99FF-4C26-93A1-625331AAAEAE}">
      <dsp:nvSpPr>
        <dsp:cNvPr id="0" name=""/>
        <dsp:cNvSpPr/>
      </dsp:nvSpPr>
      <dsp:spPr>
        <a:xfrm>
          <a:off x="5716784" y="2558823"/>
          <a:ext cx="1560039" cy="78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Junta Directiva</a:t>
          </a:r>
          <a:endParaRPr kumimoji="0" lang="es-ES" altLang="es-CO" sz="1200" b="1" i="0" u="none" strike="noStrike" kern="1200" cap="none" normalizeH="0" baseline="0" dirty="0">
            <a:ln>
              <a:noFill/>
            </a:ln>
            <a:solidFill>
              <a:schemeClr val="tx1"/>
            </a:solidFill>
            <a:effectLst/>
            <a:latin typeface="Arial" panose="020B0604020202020204" pitchFamily="34" charset="0"/>
          </a:endParaRPr>
        </a:p>
      </dsp:txBody>
      <dsp:txXfrm>
        <a:off x="5716784" y="2558823"/>
        <a:ext cx="1560039" cy="780019"/>
      </dsp:txXfrm>
    </dsp:sp>
    <dsp:sp modelId="{F518A635-B0E4-482D-9111-9A770CBD41BE}">
      <dsp:nvSpPr>
        <dsp:cNvPr id="0" name=""/>
        <dsp:cNvSpPr/>
      </dsp:nvSpPr>
      <dsp:spPr>
        <a:xfrm>
          <a:off x="3374136" y="1568908"/>
          <a:ext cx="1625420" cy="13756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_tradnl" altLang="es-CO" sz="1200" b="1" i="0" u="none" strike="noStrike" kern="1200" cap="none" normalizeH="0" baseline="0" dirty="0">
              <a:ln>
                <a:noFill/>
              </a:ln>
              <a:solidFill>
                <a:schemeClr val="tx1"/>
              </a:solidFill>
              <a:effectLst/>
              <a:latin typeface="Arial" panose="020B0604020202020204" pitchFamily="34" charset="0"/>
            </a:rPr>
            <a:t>Revisoría Fiscal</a:t>
          </a:r>
          <a:endParaRPr kumimoji="0" lang="es-ES" altLang="es-CO" sz="1200" b="1" i="0" u="none" strike="noStrike" kern="1200" cap="none" normalizeH="0" baseline="0" dirty="0">
            <a:ln>
              <a:noFill/>
            </a:ln>
            <a:solidFill>
              <a:schemeClr val="tx1"/>
            </a:solidFill>
            <a:effectLst/>
            <a:latin typeface="Arial" panose="020B0604020202020204" pitchFamily="34" charset="0"/>
          </a:endParaRPr>
        </a:p>
      </dsp:txBody>
      <dsp:txXfrm>
        <a:off x="3374136" y="1568908"/>
        <a:ext cx="1625420" cy="1375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EEE33-7D97-4F5B-B1A9-4D4ADA9990F1}">
      <dsp:nvSpPr>
        <dsp:cNvPr id="0" name=""/>
        <dsp:cNvSpPr/>
      </dsp:nvSpPr>
      <dsp:spPr>
        <a:xfrm>
          <a:off x="2943245" y="0"/>
          <a:ext cx="4414868" cy="119033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CO" sz="2000" kern="1200"/>
            <a:t>Línea Recta</a:t>
          </a:r>
        </a:p>
        <a:p>
          <a:pPr marL="228600" lvl="1" indent="-228600" algn="l" defTabSz="889000">
            <a:lnSpc>
              <a:spcPct val="90000"/>
            </a:lnSpc>
            <a:spcBef>
              <a:spcPct val="0"/>
            </a:spcBef>
            <a:spcAft>
              <a:spcPct val="15000"/>
            </a:spcAft>
            <a:buChar char="•"/>
          </a:pPr>
          <a:r>
            <a:rPr lang="es-CO" sz="2000" kern="1200"/>
            <a:t>Unidades De Producción</a:t>
          </a:r>
        </a:p>
      </dsp:txBody>
      <dsp:txXfrm>
        <a:off x="2943245" y="148791"/>
        <a:ext cx="3968494" cy="892749"/>
      </dsp:txXfrm>
    </dsp:sp>
    <dsp:sp modelId="{F52BDBEA-C524-454A-A980-1B516D9E63AF}">
      <dsp:nvSpPr>
        <dsp:cNvPr id="0" name=""/>
        <dsp:cNvSpPr/>
      </dsp:nvSpPr>
      <dsp:spPr>
        <a:xfrm>
          <a:off x="0" y="0"/>
          <a:ext cx="2943245" cy="1190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CO" sz="2800" kern="1200"/>
            <a:t>Normal</a:t>
          </a:r>
        </a:p>
        <a:p>
          <a:pPr marL="0" lvl="0" indent="0" algn="ctr" defTabSz="1244600">
            <a:lnSpc>
              <a:spcPct val="90000"/>
            </a:lnSpc>
            <a:spcBef>
              <a:spcPct val="0"/>
            </a:spcBef>
            <a:spcAft>
              <a:spcPct val="35000"/>
            </a:spcAft>
            <a:buNone/>
          </a:pPr>
          <a:endParaRPr lang="es-CO" sz="2800" kern="1200"/>
        </a:p>
      </dsp:txBody>
      <dsp:txXfrm>
        <a:off x="58107" y="58107"/>
        <a:ext cx="2827031" cy="1074117"/>
      </dsp:txXfrm>
    </dsp:sp>
    <dsp:sp modelId="{9DC6428F-D13B-49C8-A55C-FA2B35ABDD28}">
      <dsp:nvSpPr>
        <dsp:cNvPr id="0" name=""/>
        <dsp:cNvSpPr/>
      </dsp:nvSpPr>
      <dsp:spPr>
        <a:xfrm>
          <a:off x="2943245" y="1309974"/>
          <a:ext cx="4414868" cy="119033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CO" sz="2000" kern="1200"/>
            <a:t>Doble Tasa De Depreciación</a:t>
          </a:r>
        </a:p>
        <a:p>
          <a:pPr marL="228600" lvl="1" indent="-228600" algn="l" defTabSz="889000">
            <a:lnSpc>
              <a:spcPct val="90000"/>
            </a:lnSpc>
            <a:spcBef>
              <a:spcPct val="0"/>
            </a:spcBef>
            <a:spcAft>
              <a:spcPct val="15000"/>
            </a:spcAft>
            <a:buChar char="•"/>
          </a:pPr>
          <a:r>
            <a:rPr lang="es-CO" sz="2000" kern="1200"/>
            <a:t>Saldos Decrecientes</a:t>
          </a:r>
        </a:p>
        <a:p>
          <a:pPr marL="228600" lvl="1" indent="-228600" algn="l" defTabSz="889000">
            <a:lnSpc>
              <a:spcPct val="90000"/>
            </a:lnSpc>
            <a:spcBef>
              <a:spcPct val="0"/>
            </a:spcBef>
            <a:spcAft>
              <a:spcPct val="15000"/>
            </a:spcAft>
            <a:buChar char="•"/>
          </a:pPr>
          <a:r>
            <a:rPr lang="es-CO" sz="2000" kern="1200"/>
            <a:t>Suma De Dígitos De Los Años</a:t>
          </a:r>
        </a:p>
        <a:p>
          <a:pPr marL="114300" lvl="1" indent="-114300" algn="l" defTabSz="622300">
            <a:lnSpc>
              <a:spcPct val="90000"/>
            </a:lnSpc>
            <a:spcBef>
              <a:spcPct val="0"/>
            </a:spcBef>
            <a:spcAft>
              <a:spcPct val="15000"/>
            </a:spcAft>
            <a:buChar char="•"/>
          </a:pPr>
          <a:endParaRPr lang="es-CO" sz="1400" kern="1200"/>
        </a:p>
      </dsp:txBody>
      <dsp:txXfrm>
        <a:off x="2943245" y="1458765"/>
        <a:ext cx="3968494" cy="892749"/>
      </dsp:txXfrm>
    </dsp:sp>
    <dsp:sp modelId="{F111DF24-5257-4CD5-9DCC-79B4D0D0FD4B}">
      <dsp:nvSpPr>
        <dsp:cNvPr id="0" name=""/>
        <dsp:cNvSpPr/>
      </dsp:nvSpPr>
      <dsp:spPr>
        <a:xfrm>
          <a:off x="0" y="1309669"/>
          <a:ext cx="2943245" cy="1190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CO" sz="2800" kern="1200"/>
            <a:t>Acelerada</a:t>
          </a:r>
        </a:p>
      </dsp:txBody>
      <dsp:txXfrm>
        <a:off x="58107" y="1367776"/>
        <a:ext cx="2827031" cy="10741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6C798-22A6-455A-80B6-963D7ABFD520}" type="datetimeFigureOut">
              <a:rPr lang="es-CO" smtClean="0"/>
              <a:t>30/09/2022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40F66-0845-4368-8A80-D9B66F012429}" type="slidenum">
              <a:rPr lang="es-CO" smtClean="0"/>
              <a:t>‹Nº›</a:t>
            </a:fld>
            <a:endParaRPr lang="es-CO"/>
          </a:p>
        </p:txBody>
      </p:sp>
    </p:spTree>
    <p:extLst>
      <p:ext uri="{BB962C8B-B14F-4D97-AF65-F5344CB8AC3E}">
        <p14:creationId xmlns:p14="http://schemas.microsoft.com/office/powerpoint/2010/main" val="64226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D0151F7E-6A2F-4B42-8E29-228BE2206BB4}" type="slidenum">
              <a:rPr lang="es-ES" altLang="es-CO" sz="1200"/>
              <a:pPr eaLnBrk="1" hangingPunct="1"/>
              <a:t>6</a:t>
            </a:fld>
            <a:endParaRPr lang="es-ES" altLang="es-CO" sz="1200"/>
          </a:p>
        </p:txBody>
      </p:sp>
    </p:spTree>
    <p:extLst>
      <p:ext uri="{BB962C8B-B14F-4D97-AF65-F5344CB8AC3E}">
        <p14:creationId xmlns:p14="http://schemas.microsoft.com/office/powerpoint/2010/main" val="105770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430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defRPr sz="2800">
                <a:solidFill>
                  <a:schemeClr val="tx1"/>
                </a:solidFill>
                <a:latin typeface="Arial" charset="0"/>
              </a:defRPr>
            </a:lvl6pPr>
            <a:lvl7pPr marL="2971800" indent="-228600" eaLnBrk="0" fontAlgn="base" hangingPunct="0">
              <a:spcBef>
                <a:spcPct val="20000"/>
              </a:spcBef>
              <a:spcAft>
                <a:spcPct val="0"/>
              </a:spcAft>
              <a:defRPr sz="2800">
                <a:solidFill>
                  <a:schemeClr val="tx1"/>
                </a:solidFill>
                <a:latin typeface="Arial" charset="0"/>
              </a:defRPr>
            </a:lvl7pPr>
            <a:lvl8pPr marL="3429000" indent="-228600" eaLnBrk="0" fontAlgn="base" hangingPunct="0">
              <a:spcBef>
                <a:spcPct val="20000"/>
              </a:spcBef>
              <a:spcAft>
                <a:spcPct val="0"/>
              </a:spcAft>
              <a:defRPr sz="2800">
                <a:solidFill>
                  <a:schemeClr val="tx1"/>
                </a:solidFill>
                <a:latin typeface="Arial" charset="0"/>
              </a:defRPr>
            </a:lvl8pPr>
            <a:lvl9pPr marL="3886200" indent="-228600" eaLnBrk="0" fontAlgn="base" hangingPunct="0">
              <a:spcBef>
                <a:spcPct val="20000"/>
              </a:spcBef>
              <a:spcAft>
                <a:spcPct val="0"/>
              </a:spcAft>
              <a:defRPr sz="2800">
                <a:solidFill>
                  <a:schemeClr val="tx1"/>
                </a:solidFill>
                <a:latin typeface="Arial" charset="0"/>
              </a:defRPr>
            </a:lvl9pPr>
          </a:lstStyle>
          <a:p>
            <a:pPr eaLnBrk="1" hangingPunct="1"/>
            <a:fld id="{59CF07B6-34DB-4B2B-B9AA-505A46FA24F2}" type="slidenum">
              <a:rPr lang="es-ES" sz="1200" smtClean="0"/>
              <a:pPr eaLnBrk="1" hangingPunct="1"/>
              <a:t>97</a:t>
            </a:fld>
            <a:endParaRPr lang="es-ES" sz="1200"/>
          </a:p>
        </p:txBody>
      </p:sp>
    </p:spTree>
    <p:extLst>
      <p:ext uri="{BB962C8B-B14F-4D97-AF65-F5344CB8AC3E}">
        <p14:creationId xmlns:p14="http://schemas.microsoft.com/office/powerpoint/2010/main" val="75542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481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4DB08797-8DF2-4B50-BCF4-6820EB77BA6B}" type="slidenum">
              <a:rPr lang="es-ES" altLang="es-CO" sz="1200"/>
              <a:pPr eaLnBrk="1" hangingPunct="1"/>
              <a:t>100</a:t>
            </a:fld>
            <a:endParaRPr lang="es-ES" altLang="es-CO" sz="1200"/>
          </a:p>
        </p:txBody>
      </p:sp>
    </p:spTree>
    <p:extLst>
      <p:ext uri="{BB962C8B-B14F-4D97-AF65-F5344CB8AC3E}">
        <p14:creationId xmlns:p14="http://schemas.microsoft.com/office/powerpoint/2010/main" val="3502747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4915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E9DD57EB-B773-4727-A111-EDA6F0DE3540}" type="slidenum">
              <a:rPr lang="es-ES" altLang="es-CO" sz="1200"/>
              <a:pPr eaLnBrk="1" hangingPunct="1"/>
              <a:t>101</a:t>
            </a:fld>
            <a:endParaRPr lang="es-ES" altLang="es-CO" sz="1200"/>
          </a:p>
        </p:txBody>
      </p:sp>
    </p:spTree>
    <p:extLst>
      <p:ext uri="{BB962C8B-B14F-4D97-AF65-F5344CB8AC3E}">
        <p14:creationId xmlns:p14="http://schemas.microsoft.com/office/powerpoint/2010/main" val="4072529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542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09BC8F6D-2A04-4435-955D-7FE757C1B9AA}" type="slidenum">
              <a:rPr lang="es-ES" altLang="es-CO" sz="1200"/>
              <a:pPr eaLnBrk="1" hangingPunct="1"/>
              <a:t>102</a:t>
            </a:fld>
            <a:endParaRPr lang="es-ES" altLang="es-CO" sz="1200"/>
          </a:p>
        </p:txBody>
      </p:sp>
    </p:spTree>
    <p:extLst>
      <p:ext uri="{BB962C8B-B14F-4D97-AF65-F5344CB8AC3E}">
        <p14:creationId xmlns:p14="http://schemas.microsoft.com/office/powerpoint/2010/main" val="3099954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a:ln/>
        </p:spPr>
      </p:sp>
      <p:sp>
        <p:nvSpPr>
          <p:cNvPr id="522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522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1FFE6C2E-4BA9-4BD1-BDE5-A0E0578DE1B1}" type="slidenum">
              <a:rPr lang="es-ES" altLang="es-CO" sz="1200"/>
              <a:pPr eaLnBrk="1" hangingPunct="1"/>
              <a:t>103</a:t>
            </a:fld>
            <a:endParaRPr lang="es-ES" altLang="es-CO" sz="1200"/>
          </a:p>
        </p:txBody>
      </p:sp>
    </p:spTree>
    <p:extLst>
      <p:ext uri="{BB962C8B-B14F-4D97-AF65-F5344CB8AC3E}">
        <p14:creationId xmlns:p14="http://schemas.microsoft.com/office/powerpoint/2010/main" val="2829584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FC1C1-DD08-4405-8724-4933E48031A6}" type="slidenum">
              <a:rPr lang="es-ES"/>
              <a:pPr/>
              <a:t>108</a:t>
            </a:fld>
            <a:endParaRPr lang="es-E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s-CO" dirty="0"/>
          </a:p>
        </p:txBody>
      </p:sp>
    </p:spTree>
    <p:extLst>
      <p:ext uri="{BB962C8B-B14F-4D97-AF65-F5344CB8AC3E}">
        <p14:creationId xmlns:p14="http://schemas.microsoft.com/office/powerpoint/2010/main" val="274237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FC1C1-DD08-4405-8724-4933E48031A6}" type="slidenum">
              <a:rPr lang="es-ES"/>
              <a:pPr/>
              <a:t>109</a:t>
            </a:fld>
            <a:endParaRPr lang="es-E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s-CO"/>
          </a:p>
        </p:txBody>
      </p:sp>
    </p:spTree>
    <p:extLst>
      <p:ext uri="{BB962C8B-B14F-4D97-AF65-F5344CB8AC3E}">
        <p14:creationId xmlns:p14="http://schemas.microsoft.com/office/powerpoint/2010/main" val="156774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46716-C1AB-4EDB-884F-5F5BA83279D6}" type="slidenum">
              <a:rPr lang="es-ES"/>
              <a:pPr/>
              <a:t>110</a:t>
            </a:fld>
            <a:endParaRPr lang="es-E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s-CO"/>
          </a:p>
        </p:txBody>
      </p:sp>
    </p:spTree>
    <p:extLst>
      <p:ext uri="{BB962C8B-B14F-4D97-AF65-F5344CB8AC3E}">
        <p14:creationId xmlns:p14="http://schemas.microsoft.com/office/powerpoint/2010/main" val="107358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755865D0-8CF9-42A4-B3BF-0444CFB01F9D}" type="slidenum">
              <a:rPr lang="es-ES" altLang="es-CO" sz="1200"/>
              <a:pPr eaLnBrk="1" hangingPunct="1"/>
              <a:t>12</a:t>
            </a:fld>
            <a:endParaRPr lang="es-ES" altLang="es-CO" sz="1200"/>
          </a:p>
        </p:txBody>
      </p:sp>
    </p:spTree>
    <p:extLst>
      <p:ext uri="{BB962C8B-B14F-4D97-AF65-F5344CB8AC3E}">
        <p14:creationId xmlns:p14="http://schemas.microsoft.com/office/powerpoint/2010/main" val="312420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409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608ECED5-DAB2-4557-AE33-6D878C9AEC0F}" type="slidenum">
              <a:rPr lang="es-ES" altLang="es-CO" sz="1200"/>
              <a:pPr eaLnBrk="1" hangingPunct="1"/>
              <a:t>13</a:t>
            </a:fld>
            <a:endParaRPr lang="es-ES" altLang="es-CO" sz="1200"/>
          </a:p>
        </p:txBody>
      </p:sp>
    </p:spTree>
    <p:extLst>
      <p:ext uri="{BB962C8B-B14F-4D97-AF65-F5344CB8AC3E}">
        <p14:creationId xmlns:p14="http://schemas.microsoft.com/office/powerpoint/2010/main" val="3594469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ln/>
        </p:spPr>
      </p:sp>
      <p:sp>
        <p:nvSpPr>
          <p:cNvPr id="501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501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0E4BECB5-B262-4B20-975E-13C581995EEE}" type="slidenum">
              <a:rPr lang="es-ES" altLang="es-CO" sz="1200"/>
              <a:pPr eaLnBrk="1" hangingPunct="1"/>
              <a:t>68</a:t>
            </a:fld>
            <a:endParaRPr lang="es-ES" altLang="es-CO" sz="1200"/>
          </a:p>
        </p:txBody>
      </p:sp>
    </p:spTree>
    <p:extLst>
      <p:ext uri="{BB962C8B-B14F-4D97-AF65-F5344CB8AC3E}">
        <p14:creationId xmlns:p14="http://schemas.microsoft.com/office/powerpoint/2010/main" val="174344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ln/>
        </p:spPr>
      </p:sp>
      <p:sp>
        <p:nvSpPr>
          <p:cNvPr id="501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501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0E4BECB5-B262-4B20-975E-13C581995EEE}" type="slidenum">
              <a:rPr lang="es-ES" altLang="es-CO" sz="1200"/>
              <a:pPr eaLnBrk="1" hangingPunct="1"/>
              <a:t>69</a:t>
            </a:fld>
            <a:endParaRPr lang="es-ES" altLang="es-CO" sz="1200"/>
          </a:p>
        </p:txBody>
      </p:sp>
    </p:spTree>
    <p:extLst>
      <p:ext uri="{BB962C8B-B14F-4D97-AF65-F5344CB8AC3E}">
        <p14:creationId xmlns:p14="http://schemas.microsoft.com/office/powerpoint/2010/main" val="290853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a:ln/>
        </p:spPr>
      </p:sp>
      <p:sp>
        <p:nvSpPr>
          <p:cNvPr id="512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512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14FB3151-0149-4127-9F3F-2ACBA529D69E}" type="slidenum">
              <a:rPr lang="es-ES" altLang="es-CO" sz="1200"/>
              <a:pPr eaLnBrk="1" hangingPunct="1"/>
              <a:t>70</a:t>
            </a:fld>
            <a:endParaRPr lang="es-ES" altLang="es-CO" sz="1200"/>
          </a:p>
        </p:txBody>
      </p:sp>
    </p:spTree>
    <p:extLst>
      <p:ext uri="{BB962C8B-B14F-4D97-AF65-F5344CB8AC3E}">
        <p14:creationId xmlns:p14="http://schemas.microsoft.com/office/powerpoint/2010/main" val="421726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a:latin typeface="Arial" panose="020B0604020202020204" pitchFamily="34" charset="0"/>
            </a:endParaRPr>
          </a:p>
        </p:txBody>
      </p:sp>
      <p:sp>
        <p:nvSpPr>
          <p:cNvPr id="440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C018DEE4-D061-4523-A446-1ED84D76A8FC}" type="slidenum">
              <a:rPr lang="es-ES" altLang="es-CO" sz="1200"/>
              <a:pPr eaLnBrk="1" hangingPunct="1"/>
              <a:t>85</a:t>
            </a:fld>
            <a:endParaRPr lang="es-ES" altLang="es-CO" sz="1200"/>
          </a:p>
        </p:txBody>
      </p:sp>
    </p:spTree>
    <p:extLst>
      <p:ext uri="{BB962C8B-B14F-4D97-AF65-F5344CB8AC3E}">
        <p14:creationId xmlns:p14="http://schemas.microsoft.com/office/powerpoint/2010/main" val="13850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430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defRPr sz="2800">
                <a:solidFill>
                  <a:schemeClr val="tx1"/>
                </a:solidFill>
                <a:latin typeface="Arial" charset="0"/>
              </a:defRPr>
            </a:lvl6pPr>
            <a:lvl7pPr marL="2971800" indent="-228600" eaLnBrk="0" fontAlgn="base" hangingPunct="0">
              <a:spcBef>
                <a:spcPct val="20000"/>
              </a:spcBef>
              <a:spcAft>
                <a:spcPct val="0"/>
              </a:spcAft>
              <a:defRPr sz="2800">
                <a:solidFill>
                  <a:schemeClr val="tx1"/>
                </a:solidFill>
                <a:latin typeface="Arial" charset="0"/>
              </a:defRPr>
            </a:lvl7pPr>
            <a:lvl8pPr marL="3429000" indent="-228600" eaLnBrk="0" fontAlgn="base" hangingPunct="0">
              <a:spcBef>
                <a:spcPct val="20000"/>
              </a:spcBef>
              <a:spcAft>
                <a:spcPct val="0"/>
              </a:spcAft>
              <a:defRPr sz="2800">
                <a:solidFill>
                  <a:schemeClr val="tx1"/>
                </a:solidFill>
                <a:latin typeface="Arial" charset="0"/>
              </a:defRPr>
            </a:lvl8pPr>
            <a:lvl9pPr marL="3886200" indent="-228600" eaLnBrk="0" fontAlgn="base" hangingPunct="0">
              <a:spcBef>
                <a:spcPct val="20000"/>
              </a:spcBef>
              <a:spcAft>
                <a:spcPct val="0"/>
              </a:spcAft>
              <a:defRPr sz="2800">
                <a:solidFill>
                  <a:schemeClr val="tx1"/>
                </a:solidFill>
                <a:latin typeface="Arial" charset="0"/>
              </a:defRPr>
            </a:lvl9pPr>
          </a:lstStyle>
          <a:p>
            <a:pPr eaLnBrk="1" hangingPunct="1"/>
            <a:fld id="{59CF07B6-34DB-4B2B-B9AA-505A46FA24F2}" type="slidenum">
              <a:rPr lang="es-ES" sz="1200" smtClean="0"/>
              <a:pPr eaLnBrk="1" hangingPunct="1"/>
              <a:t>93</a:t>
            </a:fld>
            <a:endParaRPr lang="es-ES" sz="1200"/>
          </a:p>
        </p:txBody>
      </p:sp>
    </p:spTree>
    <p:extLst>
      <p:ext uri="{BB962C8B-B14F-4D97-AF65-F5344CB8AC3E}">
        <p14:creationId xmlns:p14="http://schemas.microsoft.com/office/powerpoint/2010/main" val="53679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
        <p:nvSpPr>
          <p:cNvPr id="430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defRPr sz="2800">
                <a:solidFill>
                  <a:schemeClr val="tx1"/>
                </a:solidFill>
                <a:latin typeface="Arial" charset="0"/>
              </a:defRPr>
            </a:lvl6pPr>
            <a:lvl7pPr marL="2971800" indent="-228600" eaLnBrk="0" fontAlgn="base" hangingPunct="0">
              <a:spcBef>
                <a:spcPct val="20000"/>
              </a:spcBef>
              <a:spcAft>
                <a:spcPct val="0"/>
              </a:spcAft>
              <a:defRPr sz="2800">
                <a:solidFill>
                  <a:schemeClr val="tx1"/>
                </a:solidFill>
                <a:latin typeface="Arial" charset="0"/>
              </a:defRPr>
            </a:lvl7pPr>
            <a:lvl8pPr marL="3429000" indent="-228600" eaLnBrk="0" fontAlgn="base" hangingPunct="0">
              <a:spcBef>
                <a:spcPct val="20000"/>
              </a:spcBef>
              <a:spcAft>
                <a:spcPct val="0"/>
              </a:spcAft>
              <a:defRPr sz="2800">
                <a:solidFill>
                  <a:schemeClr val="tx1"/>
                </a:solidFill>
                <a:latin typeface="Arial" charset="0"/>
              </a:defRPr>
            </a:lvl8pPr>
            <a:lvl9pPr marL="3886200" indent="-228600" eaLnBrk="0" fontAlgn="base" hangingPunct="0">
              <a:spcBef>
                <a:spcPct val="20000"/>
              </a:spcBef>
              <a:spcAft>
                <a:spcPct val="0"/>
              </a:spcAft>
              <a:defRPr sz="2800">
                <a:solidFill>
                  <a:schemeClr val="tx1"/>
                </a:solidFill>
                <a:latin typeface="Arial" charset="0"/>
              </a:defRPr>
            </a:lvl9pPr>
          </a:lstStyle>
          <a:p>
            <a:pPr eaLnBrk="1" hangingPunct="1"/>
            <a:fld id="{59CF07B6-34DB-4B2B-B9AA-505A46FA24F2}" type="slidenum">
              <a:rPr lang="es-ES" sz="1200" smtClean="0"/>
              <a:pPr eaLnBrk="1" hangingPunct="1"/>
              <a:t>95</a:t>
            </a:fld>
            <a:endParaRPr lang="es-ES" sz="1200"/>
          </a:p>
        </p:txBody>
      </p:sp>
    </p:spTree>
    <p:extLst>
      <p:ext uri="{BB962C8B-B14F-4D97-AF65-F5344CB8AC3E}">
        <p14:creationId xmlns:p14="http://schemas.microsoft.com/office/powerpoint/2010/main" val="37135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21173E7E-8219-47C9-B952-0E68DD84E691}" type="datetimeFigureOut">
              <a:rPr lang="es-CO" smtClean="0"/>
              <a:t>30/09/2022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302364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1173E7E-8219-47C9-B952-0E68DD84E691}" type="datetimeFigureOut">
              <a:rPr lang="es-CO" smtClean="0"/>
              <a:t>30/09/2022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240237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1173E7E-8219-47C9-B952-0E68DD84E691}" type="datetimeFigureOut">
              <a:rPr lang="es-CO" smtClean="0"/>
              <a:t>30/09/2022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161713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p>
            <a:r>
              <a:rPr lang="es-ES"/>
              <a:t>Haga clic para modificar el estilo de título del patrón</a:t>
            </a:r>
          </a:p>
        </p:txBody>
      </p:sp>
      <p:sp>
        <p:nvSpPr>
          <p:cNvPr id="3" name="2 Marcador de SmartArt"/>
          <p:cNvSpPr>
            <a:spLocks noGrp="1"/>
          </p:cNvSpPr>
          <p:nvPr>
            <p:ph type="dgm" idx="1"/>
          </p:nvPr>
        </p:nvSpPr>
        <p:spPr>
          <a:xfrm>
            <a:off x="609600" y="1600201"/>
            <a:ext cx="10972800" cy="4525963"/>
          </a:xfrm>
        </p:spPr>
        <p:txBody>
          <a:bodyPr>
            <a:normAutofit/>
          </a:bodyPr>
          <a:lstStyle/>
          <a:p>
            <a:pPr lvl="0"/>
            <a:endParaRPr lang="es-ES" noProof="0"/>
          </a:p>
        </p:txBody>
      </p:sp>
      <p:sp>
        <p:nvSpPr>
          <p:cNvPr id="4" name="13 Marcador de fecha"/>
          <p:cNvSpPr>
            <a:spLocks noGrp="1"/>
          </p:cNvSpPr>
          <p:nvPr>
            <p:ph type="dt" sz="half" idx="10"/>
          </p:nvPr>
        </p:nvSpPr>
        <p:spPr/>
        <p:txBody>
          <a:bodyPr/>
          <a:lstStyle>
            <a:lvl1pPr>
              <a:defRPr/>
            </a:lvl1pPr>
          </a:lstStyle>
          <a:p>
            <a:pPr>
              <a:defRPr/>
            </a:pPr>
            <a:fld id="{BEB91D49-389F-4836-968F-F2BB770D2E07}" type="datetime1">
              <a:rPr lang="es-ES"/>
              <a:pPr>
                <a:defRPr/>
              </a:pPr>
              <a:t>30/09/2022</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0032BD47-D0D3-417C-9B3B-75A76B93A093}" type="slidenum">
              <a:rPr lang="es-ES"/>
              <a:pPr>
                <a:defRPr/>
              </a:pPr>
              <a:t>‹Nº›</a:t>
            </a:fld>
            <a:endParaRPr lang="es-ES"/>
          </a:p>
        </p:txBody>
      </p:sp>
    </p:spTree>
    <p:extLst>
      <p:ext uri="{BB962C8B-B14F-4D97-AF65-F5344CB8AC3E}">
        <p14:creationId xmlns:p14="http://schemas.microsoft.com/office/powerpoint/2010/main" val="1753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grpSp>
        <p:nvGrpSpPr>
          <p:cNvPr id="7" name="Agrupar 92">
            <a:extLst>
              <a:ext uri="{FF2B5EF4-FFF2-40B4-BE49-F238E27FC236}">
                <a16:creationId xmlns:a16="http://schemas.microsoft.com/office/drawing/2014/main" id="{C19E82FB-325D-4001-B155-7BA630D11133}"/>
              </a:ext>
            </a:extLst>
          </p:cNvPr>
          <p:cNvGrpSpPr/>
          <p:nvPr userDrawn="1"/>
        </p:nvGrpSpPr>
        <p:grpSpPr>
          <a:xfrm rot="10800000">
            <a:off x="0" y="-9241"/>
            <a:ext cx="5792100" cy="6858000"/>
            <a:chOff x="5242736" y="0"/>
            <a:chExt cx="6949263" cy="6858000"/>
          </a:xfrm>
        </p:grpSpPr>
        <p:sp>
          <p:nvSpPr>
            <p:cNvPr id="8" name="Forma libre 3">
              <a:extLst>
                <a:ext uri="{FF2B5EF4-FFF2-40B4-BE49-F238E27FC236}">
                  <a16:creationId xmlns:a16="http://schemas.microsoft.com/office/drawing/2014/main" id="{EE6AA75C-03DC-4534-B1B8-4AF2217217AD}"/>
                </a:ext>
              </a:extLst>
            </p:cNvPr>
            <p:cNvSpPr/>
            <p:nvPr/>
          </p:nvSpPr>
          <p:spPr>
            <a:xfrm>
              <a:off x="5242736" y="0"/>
              <a:ext cx="6758763" cy="6858000"/>
            </a:xfrm>
            <a:custGeom>
              <a:avLst/>
              <a:gdLst>
                <a:gd name="connsiteX0" fmla="*/ 0 w 7116574"/>
                <a:gd name="connsiteY0" fmla="*/ 0 h 6858000"/>
                <a:gd name="connsiteX1" fmla="*/ 7116574 w 7116574"/>
                <a:gd name="connsiteY1" fmla="*/ 0 h 6858000"/>
                <a:gd name="connsiteX2" fmla="*/ 7116574 w 7116574"/>
                <a:gd name="connsiteY2" fmla="*/ 6858000 h 6858000"/>
                <a:gd name="connsiteX3" fmla="*/ 988715 w 7116574"/>
                <a:gd name="connsiteY3" fmla="*/ 6858000 h 6858000"/>
                <a:gd name="connsiteX4" fmla="*/ 1092750 w 7116574"/>
                <a:gd name="connsiteY4" fmla="*/ 6743617 h 6858000"/>
                <a:gd name="connsiteX5" fmla="*/ 2188974 w 7116574"/>
                <a:gd name="connsiteY5" fmla="*/ 3835400 h 6858000"/>
                <a:gd name="connsiteX6" fmla="*/ 72435 w 7116574"/>
                <a:gd name="connsiteY6" fmla="*/ 44226 h 6858000"/>
                <a:gd name="connsiteX7" fmla="*/ 0 w 71165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6574" h="6858000">
                  <a:moveTo>
                    <a:pt x="0" y="0"/>
                  </a:moveTo>
                  <a:lnTo>
                    <a:pt x="7116574" y="0"/>
                  </a:lnTo>
                  <a:lnTo>
                    <a:pt x="7116574" y="6858000"/>
                  </a:lnTo>
                  <a:lnTo>
                    <a:pt x="988715" y="6858000"/>
                  </a:lnTo>
                  <a:lnTo>
                    <a:pt x="1092750" y="6743617"/>
                  </a:lnTo>
                  <a:cubicBezTo>
                    <a:pt x="1777584" y="5953306"/>
                    <a:pt x="2188974" y="4940108"/>
                    <a:pt x="2188974" y="3835400"/>
                  </a:cubicBezTo>
                  <a:cubicBezTo>
                    <a:pt x="2188974" y="2257246"/>
                    <a:pt x="1349403" y="865847"/>
                    <a:pt x="72435" y="44226"/>
                  </a:cubicBezTo>
                  <a:lnTo>
                    <a:pt x="0" y="0"/>
                  </a:lnTo>
                  <a:close/>
                </a:path>
              </a:pathLst>
            </a:custGeom>
            <a:solidFill>
              <a:srgbClr val="00A4B4">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4">
              <a:extLst>
                <a:ext uri="{FF2B5EF4-FFF2-40B4-BE49-F238E27FC236}">
                  <a16:creationId xmlns:a16="http://schemas.microsoft.com/office/drawing/2014/main" id="{8ADEEDE1-60C9-4FF6-91E7-7F5E9E6F15CD}"/>
                </a:ext>
              </a:extLst>
            </p:cNvPr>
            <p:cNvSpPr/>
            <p:nvPr/>
          </p:nvSpPr>
          <p:spPr>
            <a:xfrm>
              <a:off x="5433236" y="0"/>
              <a:ext cx="6758763" cy="6858000"/>
            </a:xfrm>
            <a:custGeom>
              <a:avLst/>
              <a:gdLst>
                <a:gd name="connsiteX0" fmla="*/ 0 w 7116574"/>
                <a:gd name="connsiteY0" fmla="*/ 0 h 6858000"/>
                <a:gd name="connsiteX1" fmla="*/ 7116574 w 7116574"/>
                <a:gd name="connsiteY1" fmla="*/ 0 h 6858000"/>
                <a:gd name="connsiteX2" fmla="*/ 7116574 w 7116574"/>
                <a:gd name="connsiteY2" fmla="*/ 6858000 h 6858000"/>
                <a:gd name="connsiteX3" fmla="*/ 988715 w 7116574"/>
                <a:gd name="connsiteY3" fmla="*/ 6858000 h 6858000"/>
                <a:gd name="connsiteX4" fmla="*/ 1092750 w 7116574"/>
                <a:gd name="connsiteY4" fmla="*/ 6743617 h 6858000"/>
                <a:gd name="connsiteX5" fmla="*/ 2188974 w 7116574"/>
                <a:gd name="connsiteY5" fmla="*/ 3835400 h 6858000"/>
                <a:gd name="connsiteX6" fmla="*/ 72435 w 7116574"/>
                <a:gd name="connsiteY6" fmla="*/ 44226 h 6858000"/>
                <a:gd name="connsiteX7" fmla="*/ 0 w 71165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6574" h="6858000">
                  <a:moveTo>
                    <a:pt x="0" y="0"/>
                  </a:moveTo>
                  <a:lnTo>
                    <a:pt x="7116574" y="0"/>
                  </a:lnTo>
                  <a:lnTo>
                    <a:pt x="7116574" y="6858000"/>
                  </a:lnTo>
                  <a:lnTo>
                    <a:pt x="988715" y="6858000"/>
                  </a:lnTo>
                  <a:lnTo>
                    <a:pt x="1092750" y="6743617"/>
                  </a:lnTo>
                  <a:cubicBezTo>
                    <a:pt x="1777584" y="5953306"/>
                    <a:pt x="2188974" y="4940108"/>
                    <a:pt x="2188974" y="3835400"/>
                  </a:cubicBezTo>
                  <a:cubicBezTo>
                    <a:pt x="2188974" y="2257246"/>
                    <a:pt x="1349403" y="865847"/>
                    <a:pt x="72435" y="44226"/>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1" name="Agrupar 7">
            <a:extLst>
              <a:ext uri="{FF2B5EF4-FFF2-40B4-BE49-F238E27FC236}">
                <a16:creationId xmlns:a16="http://schemas.microsoft.com/office/drawing/2014/main" id="{8DD165FB-B6BD-4E35-BD10-7DF0635A9C01}"/>
              </a:ext>
            </a:extLst>
          </p:cNvPr>
          <p:cNvGrpSpPr/>
          <p:nvPr userDrawn="1"/>
        </p:nvGrpSpPr>
        <p:grpSpPr>
          <a:xfrm>
            <a:off x="165138" y="4832230"/>
            <a:ext cx="1344348" cy="2016529"/>
            <a:chOff x="463254" y="2628143"/>
            <a:chExt cx="1344348" cy="2016529"/>
          </a:xfrm>
          <a:noFill/>
        </p:grpSpPr>
        <p:grpSp>
          <p:nvGrpSpPr>
            <p:cNvPr id="12" name="Agrupar 8">
              <a:extLst>
                <a:ext uri="{FF2B5EF4-FFF2-40B4-BE49-F238E27FC236}">
                  <a16:creationId xmlns:a16="http://schemas.microsoft.com/office/drawing/2014/main" id="{B9C25CD8-CECA-4059-8923-161A7F1A14E7}"/>
                </a:ext>
              </a:extLst>
            </p:cNvPr>
            <p:cNvGrpSpPr/>
            <p:nvPr/>
          </p:nvGrpSpPr>
          <p:grpSpPr>
            <a:xfrm>
              <a:off x="463254" y="2628143"/>
              <a:ext cx="1344348" cy="96890"/>
              <a:chOff x="478395" y="2628143"/>
              <a:chExt cx="1344348" cy="96890"/>
            </a:xfrm>
            <a:grpFill/>
          </p:grpSpPr>
          <p:sp>
            <p:nvSpPr>
              <p:cNvPr id="76" name="Elipse 75">
                <a:extLst>
                  <a:ext uri="{FF2B5EF4-FFF2-40B4-BE49-F238E27FC236}">
                    <a16:creationId xmlns:a16="http://schemas.microsoft.com/office/drawing/2014/main" id="{FA25187A-0BD6-4561-9686-6DADB2F6ECEE}"/>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Elipse 76">
                <a:extLst>
                  <a:ext uri="{FF2B5EF4-FFF2-40B4-BE49-F238E27FC236}">
                    <a16:creationId xmlns:a16="http://schemas.microsoft.com/office/drawing/2014/main" id="{18E3C5F9-0CDD-49FA-96B3-AF3FC73845E6}"/>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Elipse 77">
                <a:extLst>
                  <a:ext uri="{FF2B5EF4-FFF2-40B4-BE49-F238E27FC236}">
                    <a16:creationId xmlns:a16="http://schemas.microsoft.com/office/drawing/2014/main" id="{2930DB3D-C04E-4065-8899-B0DCC1A37D3D}"/>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Elipse 78">
                <a:extLst>
                  <a:ext uri="{FF2B5EF4-FFF2-40B4-BE49-F238E27FC236}">
                    <a16:creationId xmlns:a16="http://schemas.microsoft.com/office/drawing/2014/main" id="{185348FA-AEED-419E-8536-E65F4858DE6C}"/>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Elipse 79">
                <a:extLst>
                  <a:ext uri="{FF2B5EF4-FFF2-40B4-BE49-F238E27FC236}">
                    <a16:creationId xmlns:a16="http://schemas.microsoft.com/office/drawing/2014/main" id="{74004CD6-A907-45DE-899B-FC669E182DA0}"/>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Elipse 80">
                <a:extLst>
                  <a:ext uri="{FF2B5EF4-FFF2-40B4-BE49-F238E27FC236}">
                    <a16:creationId xmlns:a16="http://schemas.microsoft.com/office/drawing/2014/main" id="{631EB3E1-9A34-4EC4-935D-BCF8BB39E0ED}"/>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3" name="Agrupar 9">
              <a:extLst>
                <a:ext uri="{FF2B5EF4-FFF2-40B4-BE49-F238E27FC236}">
                  <a16:creationId xmlns:a16="http://schemas.microsoft.com/office/drawing/2014/main" id="{A584FBFE-2776-4A1D-9F9A-640313FB85E1}"/>
                </a:ext>
              </a:extLst>
            </p:cNvPr>
            <p:cNvGrpSpPr/>
            <p:nvPr/>
          </p:nvGrpSpPr>
          <p:grpSpPr>
            <a:xfrm>
              <a:off x="463254" y="2846146"/>
              <a:ext cx="1344348" cy="96890"/>
              <a:chOff x="478395" y="2628143"/>
              <a:chExt cx="1344348" cy="96890"/>
            </a:xfrm>
            <a:grpFill/>
          </p:grpSpPr>
          <p:sp>
            <p:nvSpPr>
              <p:cNvPr id="70" name="Elipse 69">
                <a:extLst>
                  <a:ext uri="{FF2B5EF4-FFF2-40B4-BE49-F238E27FC236}">
                    <a16:creationId xmlns:a16="http://schemas.microsoft.com/office/drawing/2014/main" id="{4AB35952-781B-4E76-A856-694BB5E50DC8}"/>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Elipse 70">
                <a:extLst>
                  <a:ext uri="{FF2B5EF4-FFF2-40B4-BE49-F238E27FC236}">
                    <a16:creationId xmlns:a16="http://schemas.microsoft.com/office/drawing/2014/main" id="{55D1B8AB-E9D4-4B25-B606-2E7B87658847}"/>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Elipse 71">
                <a:extLst>
                  <a:ext uri="{FF2B5EF4-FFF2-40B4-BE49-F238E27FC236}">
                    <a16:creationId xmlns:a16="http://schemas.microsoft.com/office/drawing/2014/main" id="{B05BAA0A-038C-4E3E-BF2E-EA29175DF78F}"/>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Elipse 72">
                <a:extLst>
                  <a:ext uri="{FF2B5EF4-FFF2-40B4-BE49-F238E27FC236}">
                    <a16:creationId xmlns:a16="http://schemas.microsoft.com/office/drawing/2014/main" id="{6166BE3D-1ABF-4D6F-A424-96527710F43B}"/>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Elipse 73">
                <a:extLst>
                  <a:ext uri="{FF2B5EF4-FFF2-40B4-BE49-F238E27FC236}">
                    <a16:creationId xmlns:a16="http://schemas.microsoft.com/office/drawing/2014/main" id="{8DA7D015-9EAA-43E8-82BC-A1316FC16BB3}"/>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Elipse 74">
                <a:extLst>
                  <a:ext uri="{FF2B5EF4-FFF2-40B4-BE49-F238E27FC236}">
                    <a16:creationId xmlns:a16="http://schemas.microsoft.com/office/drawing/2014/main" id="{FE075A0B-6158-494A-A4A1-55FBC90685DB}"/>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4" name="Agrupar 10">
              <a:extLst>
                <a:ext uri="{FF2B5EF4-FFF2-40B4-BE49-F238E27FC236}">
                  <a16:creationId xmlns:a16="http://schemas.microsoft.com/office/drawing/2014/main" id="{9598AD3B-7559-478C-BE8D-82DCA1C651F5}"/>
                </a:ext>
              </a:extLst>
            </p:cNvPr>
            <p:cNvGrpSpPr/>
            <p:nvPr/>
          </p:nvGrpSpPr>
          <p:grpSpPr>
            <a:xfrm>
              <a:off x="463254" y="3052038"/>
              <a:ext cx="1344348" cy="96890"/>
              <a:chOff x="478395" y="2628143"/>
              <a:chExt cx="1344348" cy="96890"/>
            </a:xfrm>
            <a:grpFill/>
          </p:grpSpPr>
          <p:sp>
            <p:nvSpPr>
              <p:cNvPr id="64" name="Elipse 63">
                <a:extLst>
                  <a:ext uri="{FF2B5EF4-FFF2-40B4-BE49-F238E27FC236}">
                    <a16:creationId xmlns:a16="http://schemas.microsoft.com/office/drawing/2014/main" id="{5C5D6CBF-C840-41BE-A7EB-5ED511EDAFF9}"/>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Elipse 64">
                <a:extLst>
                  <a:ext uri="{FF2B5EF4-FFF2-40B4-BE49-F238E27FC236}">
                    <a16:creationId xmlns:a16="http://schemas.microsoft.com/office/drawing/2014/main" id="{E501F9EE-6157-4415-AC5B-1489E54338F9}"/>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Elipse 65">
                <a:extLst>
                  <a:ext uri="{FF2B5EF4-FFF2-40B4-BE49-F238E27FC236}">
                    <a16:creationId xmlns:a16="http://schemas.microsoft.com/office/drawing/2014/main" id="{6C89411E-FFA1-45E9-9F43-BFD9B7C96B62}"/>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Elipse 66">
                <a:extLst>
                  <a:ext uri="{FF2B5EF4-FFF2-40B4-BE49-F238E27FC236}">
                    <a16:creationId xmlns:a16="http://schemas.microsoft.com/office/drawing/2014/main" id="{0B88AC4D-0A8E-408B-A864-FDEC66F7B252}"/>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Elipse 67">
                <a:extLst>
                  <a:ext uri="{FF2B5EF4-FFF2-40B4-BE49-F238E27FC236}">
                    <a16:creationId xmlns:a16="http://schemas.microsoft.com/office/drawing/2014/main" id="{7886DCE4-5C0B-4E8B-99C9-B3A0E4EFB7DB}"/>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Elipse 68">
                <a:extLst>
                  <a:ext uri="{FF2B5EF4-FFF2-40B4-BE49-F238E27FC236}">
                    <a16:creationId xmlns:a16="http://schemas.microsoft.com/office/drawing/2014/main" id="{6F83FE04-21E6-4291-A093-3A9FBECD57EF}"/>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5" name="Agrupar 11">
              <a:extLst>
                <a:ext uri="{FF2B5EF4-FFF2-40B4-BE49-F238E27FC236}">
                  <a16:creationId xmlns:a16="http://schemas.microsoft.com/office/drawing/2014/main" id="{2EDEECA8-6622-43D3-90E7-714251743FC8}"/>
                </a:ext>
              </a:extLst>
            </p:cNvPr>
            <p:cNvGrpSpPr/>
            <p:nvPr/>
          </p:nvGrpSpPr>
          <p:grpSpPr>
            <a:xfrm>
              <a:off x="463254" y="3282152"/>
              <a:ext cx="1344348" cy="96890"/>
              <a:chOff x="478395" y="2628143"/>
              <a:chExt cx="1344348" cy="96890"/>
            </a:xfrm>
            <a:grpFill/>
          </p:grpSpPr>
          <p:sp>
            <p:nvSpPr>
              <p:cNvPr id="58" name="Elipse 57">
                <a:extLst>
                  <a:ext uri="{FF2B5EF4-FFF2-40B4-BE49-F238E27FC236}">
                    <a16:creationId xmlns:a16="http://schemas.microsoft.com/office/drawing/2014/main" id="{878F647C-2DB0-433D-B0D3-283BB6F55170}"/>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Elipse 58">
                <a:extLst>
                  <a:ext uri="{FF2B5EF4-FFF2-40B4-BE49-F238E27FC236}">
                    <a16:creationId xmlns:a16="http://schemas.microsoft.com/office/drawing/2014/main" id="{A17B9385-81DE-4768-9B8E-FD10151ECD4E}"/>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Elipse 59">
                <a:extLst>
                  <a:ext uri="{FF2B5EF4-FFF2-40B4-BE49-F238E27FC236}">
                    <a16:creationId xmlns:a16="http://schemas.microsoft.com/office/drawing/2014/main" id="{7BC48156-113F-444B-A761-3C134FA284D1}"/>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Elipse 60">
                <a:extLst>
                  <a:ext uri="{FF2B5EF4-FFF2-40B4-BE49-F238E27FC236}">
                    <a16:creationId xmlns:a16="http://schemas.microsoft.com/office/drawing/2014/main" id="{57D22F6D-8210-4149-A573-AB3DFD15AEC0}"/>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Elipse 61">
                <a:extLst>
                  <a:ext uri="{FF2B5EF4-FFF2-40B4-BE49-F238E27FC236}">
                    <a16:creationId xmlns:a16="http://schemas.microsoft.com/office/drawing/2014/main" id="{321D6134-9F2B-4498-BB98-9025A3603671}"/>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Elipse 62">
                <a:extLst>
                  <a:ext uri="{FF2B5EF4-FFF2-40B4-BE49-F238E27FC236}">
                    <a16:creationId xmlns:a16="http://schemas.microsoft.com/office/drawing/2014/main" id="{181BF2A7-52F8-4713-9BC2-75888CA0ADA7}"/>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6" name="Agrupar 12">
              <a:extLst>
                <a:ext uri="{FF2B5EF4-FFF2-40B4-BE49-F238E27FC236}">
                  <a16:creationId xmlns:a16="http://schemas.microsoft.com/office/drawing/2014/main" id="{947BE6F1-79AE-412C-8336-5E61A602EE7C}"/>
                </a:ext>
              </a:extLst>
            </p:cNvPr>
            <p:cNvGrpSpPr/>
            <p:nvPr/>
          </p:nvGrpSpPr>
          <p:grpSpPr>
            <a:xfrm>
              <a:off x="463254" y="3475933"/>
              <a:ext cx="1344348" cy="96890"/>
              <a:chOff x="478395" y="2628143"/>
              <a:chExt cx="1344348" cy="96890"/>
            </a:xfrm>
            <a:grpFill/>
          </p:grpSpPr>
          <p:sp>
            <p:nvSpPr>
              <p:cNvPr id="52" name="Elipse 51">
                <a:extLst>
                  <a:ext uri="{FF2B5EF4-FFF2-40B4-BE49-F238E27FC236}">
                    <a16:creationId xmlns:a16="http://schemas.microsoft.com/office/drawing/2014/main" id="{3D9BF456-528A-4843-817E-DDD9B1B01C2A}"/>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Elipse 52">
                <a:extLst>
                  <a:ext uri="{FF2B5EF4-FFF2-40B4-BE49-F238E27FC236}">
                    <a16:creationId xmlns:a16="http://schemas.microsoft.com/office/drawing/2014/main" id="{40C2A40C-E6EB-4CB5-87EF-70E5F5D0FE0C}"/>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Elipse 53">
                <a:extLst>
                  <a:ext uri="{FF2B5EF4-FFF2-40B4-BE49-F238E27FC236}">
                    <a16:creationId xmlns:a16="http://schemas.microsoft.com/office/drawing/2014/main" id="{30D8C1F7-3950-45CF-885B-CB15088FD9F6}"/>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Elipse 54">
                <a:extLst>
                  <a:ext uri="{FF2B5EF4-FFF2-40B4-BE49-F238E27FC236}">
                    <a16:creationId xmlns:a16="http://schemas.microsoft.com/office/drawing/2014/main" id="{78F7136E-2FB6-4056-A21F-5FEAA537CECE}"/>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Elipse 55">
                <a:extLst>
                  <a:ext uri="{FF2B5EF4-FFF2-40B4-BE49-F238E27FC236}">
                    <a16:creationId xmlns:a16="http://schemas.microsoft.com/office/drawing/2014/main" id="{63B34F63-03D5-4458-8DA2-A5E1AEEE785B}"/>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Elipse 56">
                <a:extLst>
                  <a:ext uri="{FF2B5EF4-FFF2-40B4-BE49-F238E27FC236}">
                    <a16:creationId xmlns:a16="http://schemas.microsoft.com/office/drawing/2014/main" id="{930E5172-4796-40B3-BC7F-B945EADCA159}"/>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7" name="Agrupar 13">
              <a:extLst>
                <a:ext uri="{FF2B5EF4-FFF2-40B4-BE49-F238E27FC236}">
                  <a16:creationId xmlns:a16="http://schemas.microsoft.com/office/drawing/2014/main" id="{5370F703-FFD9-4CA8-AE2C-5274E094943E}"/>
                </a:ext>
              </a:extLst>
            </p:cNvPr>
            <p:cNvGrpSpPr/>
            <p:nvPr/>
          </p:nvGrpSpPr>
          <p:grpSpPr>
            <a:xfrm>
              <a:off x="463254" y="3699992"/>
              <a:ext cx="1344348" cy="96890"/>
              <a:chOff x="478395" y="2628143"/>
              <a:chExt cx="1344348" cy="96890"/>
            </a:xfrm>
            <a:grpFill/>
          </p:grpSpPr>
          <p:sp>
            <p:nvSpPr>
              <p:cNvPr id="46" name="Elipse 45">
                <a:extLst>
                  <a:ext uri="{FF2B5EF4-FFF2-40B4-BE49-F238E27FC236}">
                    <a16:creationId xmlns:a16="http://schemas.microsoft.com/office/drawing/2014/main" id="{45ECAFBB-A5DD-4ED6-9F8C-798B4B46BFF7}"/>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Elipse 46">
                <a:extLst>
                  <a:ext uri="{FF2B5EF4-FFF2-40B4-BE49-F238E27FC236}">
                    <a16:creationId xmlns:a16="http://schemas.microsoft.com/office/drawing/2014/main" id="{76B1C59D-134D-4F45-9FD1-27A2EF78E7F8}"/>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Elipse 47">
                <a:extLst>
                  <a:ext uri="{FF2B5EF4-FFF2-40B4-BE49-F238E27FC236}">
                    <a16:creationId xmlns:a16="http://schemas.microsoft.com/office/drawing/2014/main" id="{7EB14696-C964-4E8F-8F79-0FEFAA545966}"/>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Elipse 48">
                <a:extLst>
                  <a:ext uri="{FF2B5EF4-FFF2-40B4-BE49-F238E27FC236}">
                    <a16:creationId xmlns:a16="http://schemas.microsoft.com/office/drawing/2014/main" id="{8BB9D7FF-A5AD-4C5B-9783-29A19032BA69}"/>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Elipse 49">
                <a:extLst>
                  <a:ext uri="{FF2B5EF4-FFF2-40B4-BE49-F238E27FC236}">
                    <a16:creationId xmlns:a16="http://schemas.microsoft.com/office/drawing/2014/main" id="{663A3DBA-6C40-4682-B46A-DF416E8CAF5E}"/>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Elipse 50">
                <a:extLst>
                  <a:ext uri="{FF2B5EF4-FFF2-40B4-BE49-F238E27FC236}">
                    <a16:creationId xmlns:a16="http://schemas.microsoft.com/office/drawing/2014/main" id="{D75BFA44-649A-4FBF-8867-A1171A05CCB8}"/>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8" name="Agrupar 14">
              <a:extLst>
                <a:ext uri="{FF2B5EF4-FFF2-40B4-BE49-F238E27FC236}">
                  <a16:creationId xmlns:a16="http://schemas.microsoft.com/office/drawing/2014/main" id="{E35F8BB4-5A42-4161-813B-56C8449BEF8A}"/>
                </a:ext>
              </a:extLst>
            </p:cNvPr>
            <p:cNvGrpSpPr/>
            <p:nvPr/>
          </p:nvGrpSpPr>
          <p:grpSpPr>
            <a:xfrm>
              <a:off x="463254" y="3899828"/>
              <a:ext cx="1344348" cy="96890"/>
              <a:chOff x="478395" y="2628143"/>
              <a:chExt cx="1344348" cy="96890"/>
            </a:xfrm>
            <a:grpFill/>
          </p:grpSpPr>
          <p:sp>
            <p:nvSpPr>
              <p:cNvPr id="40" name="Elipse 39">
                <a:extLst>
                  <a:ext uri="{FF2B5EF4-FFF2-40B4-BE49-F238E27FC236}">
                    <a16:creationId xmlns:a16="http://schemas.microsoft.com/office/drawing/2014/main" id="{4E145BFE-D619-4F63-A0BC-7A1E3DF0C136}"/>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Elipse 40">
                <a:extLst>
                  <a:ext uri="{FF2B5EF4-FFF2-40B4-BE49-F238E27FC236}">
                    <a16:creationId xmlns:a16="http://schemas.microsoft.com/office/drawing/2014/main" id="{544ABE4E-078C-4498-AEA6-88A4D6BAA7B4}"/>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Elipse 41">
                <a:extLst>
                  <a:ext uri="{FF2B5EF4-FFF2-40B4-BE49-F238E27FC236}">
                    <a16:creationId xmlns:a16="http://schemas.microsoft.com/office/drawing/2014/main" id="{25C0DBE4-C2CC-4F95-BA6D-500243EF46F3}"/>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Elipse 42">
                <a:extLst>
                  <a:ext uri="{FF2B5EF4-FFF2-40B4-BE49-F238E27FC236}">
                    <a16:creationId xmlns:a16="http://schemas.microsoft.com/office/drawing/2014/main" id="{AD3584CF-0219-492E-9736-A946385B00F5}"/>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Elipse 43">
                <a:extLst>
                  <a:ext uri="{FF2B5EF4-FFF2-40B4-BE49-F238E27FC236}">
                    <a16:creationId xmlns:a16="http://schemas.microsoft.com/office/drawing/2014/main" id="{E2E180AD-DDD3-419E-B250-0BA9E97B031F}"/>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Elipse 44">
                <a:extLst>
                  <a:ext uri="{FF2B5EF4-FFF2-40B4-BE49-F238E27FC236}">
                    <a16:creationId xmlns:a16="http://schemas.microsoft.com/office/drawing/2014/main" id="{50C8CB23-CE8D-480A-BF33-FCC6BD937A91}"/>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9" name="Agrupar 15">
              <a:extLst>
                <a:ext uri="{FF2B5EF4-FFF2-40B4-BE49-F238E27FC236}">
                  <a16:creationId xmlns:a16="http://schemas.microsoft.com/office/drawing/2014/main" id="{CCA211D6-6E2C-4D14-9F9E-A3E7AD7F6448}"/>
                </a:ext>
              </a:extLst>
            </p:cNvPr>
            <p:cNvGrpSpPr/>
            <p:nvPr/>
          </p:nvGrpSpPr>
          <p:grpSpPr>
            <a:xfrm>
              <a:off x="463254" y="4123887"/>
              <a:ext cx="1344348" cy="96890"/>
              <a:chOff x="478395" y="2628143"/>
              <a:chExt cx="1344348" cy="96890"/>
            </a:xfrm>
            <a:grpFill/>
          </p:grpSpPr>
          <p:sp>
            <p:nvSpPr>
              <p:cNvPr id="34" name="Elipse 33">
                <a:extLst>
                  <a:ext uri="{FF2B5EF4-FFF2-40B4-BE49-F238E27FC236}">
                    <a16:creationId xmlns:a16="http://schemas.microsoft.com/office/drawing/2014/main" id="{AA0A091B-05B4-42D6-BB68-9EA6F03E4B10}"/>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Elipse 34">
                <a:extLst>
                  <a:ext uri="{FF2B5EF4-FFF2-40B4-BE49-F238E27FC236}">
                    <a16:creationId xmlns:a16="http://schemas.microsoft.com/office/drawing/2014/main" id="{02EEDE9E-443F-497C-887F-74C064C70F1A}"/>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Elipse 35">
                <a:extLst>
                  <a:ext uri="{FF2B5EF4-FFF2-40B4-BE49-F238E27FC236}">
                    <a16:creationId xmlns:a16="http://schemas.microsoft.com/office/drawing/2014/main" id="{F72D8637-2647-4CE7-98B0-670B3F5D838F}"/>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Elipse 36">
                <a:extLst>
                  <a:ext uri="{FF2B5EF4-FFF2-40B4-BE49-F238E27FC236}">
                    <a16:creationId xmlns:a16="http://schemas.microsoft.com/office/drawing/2014/main" id="{C21026F9-5380-4243-9CE2-DEE937770D2E}"/>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Elipse 37">
                <a:extLst>
                  <a:ext uri="{FF2B5EF4-FFF2-40B4-BE49-F238E27FC236}">
                    <a16:creationId xmlns:a16="http://schemas.microsoft.com/office/drawing/2014/main" id="{CA58C0B2-8F78-4293-9FD5-AF4456AB6EFB}"/>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Elipse 38">
                <a:extLst>
                  <a:ext uri="{FF2B5EF4-FFF2-40B4-BE49-F238E27FC236}">
                    <a16:creationId xmlns:a16="http://schemas.microsoft.com/office/drawing/2014/main" id="{474D73F7-C588-4B8F-B43E-739FBDCD636A}"/>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20" name="Agrupar 16">
              <a:extLst>
                <a:ext uri="{FF2B5EF4-FFF2-40B4-BE49-F238E27FC236}">
                  <a16:creationId xmlns:a16="http://schemas.microsoft.com/office/drawing/2014/main" id="{663F0F62-847A-4804-95AF-CFC5A892C8CA}"/>
                </a:ext>
              </a:extLst>
            </p:cNvPr>
            <p:cNvGrpSpPr/>
            <p:nvPr/>
          </p:nvGrpSpPr>
          <p:grpSpPr>
            <a:xfrm>
              <a:off x="463254" y="4347946"/>
              <a:ext cx="1344348" cy="96890"/>
              <a:chOff x="478395" y="2628143"/>
              <a:chExt cx="1344348" cy="96890"/>
            </a:xfrm>
            <a:grpFill/>
          </p:grpSpPr>
          <p:sp>
            <p:nvSpPr>
              <p:cNvPr id="28" name="Elipse 27">
                <a:extLst>
                  <a:ext uri="{FF2B5EF4-FFF2-40B4-BE49-F238E27FC236}">
                    <a16:creationId xmlns:a16="http://schemas.microsoft.com/office/drawing/2014/main" id="{E2D13210-485D-402E-9727-BA62169AAAB0}"/>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Elipse 28">
                <a:extLst>
                  <a:ext uri="{FF2B5EF4-FFF2-40B4-BE49-F238E27FC236}">
                    <a16:creationId xmlns:a16="http://schemas.microsoft.com/office/drawing/2014/main" id="{BAF33AAC-F837-4121-B306-5CDD7F83853A}"/>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Elipse 29">
                <a:extLst>
                  <a:ext uri="{FF2B5EF4-FFF2-40B4-BE49-F238E27FC236}">
                    <a16:creationId xmlns:a16="http://schemas.microsoft.com/office/drawing/2014/main" id="{25FEC8CA-F2E9-4187-92AC-9B64BEFDA795}"/>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Elipse 30">
                <a:extLst>
                  <a:ext uri="{FF2B5EF4-FFF2-40B4-BE49-F238E27FC236}">
                    <a16:creationId xmlns:a16="http://schemas.microsoft.com/office/drawing/2014/main" id="{52591D9F-B235-431F-A95A-6F253C429F55}"/>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Elipse 31">
                <a:extLst>
                  <a:ext uri="{FF2B5EF4-FFF2-40B4-BE49-F238E27FC236}">
                    <a16:creationId xmlns:a16="http://schemas.microsoft.com/office/drawing/2014/main" id="{C91BB503-C6EE-4DD5-B665-DA23BF22B4E6}"/>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Elipse 32">
                <a:extLst>
                  <a:ext uri="{FF2B5EF4-FFF2-40B4-BE49-F238E27FC236}">
                    <a16:creationId xmlns:a16="http://schemas.microsoft.com/office/drawing/2014/main" id="{CF918EB1-6A06-4DBB-8AF2-4B058BE95F0C}"/>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21" name="Agrupar 17">
              <a:extLst>
                <a:ext uri="{FF2B5EF4-FFF2-40B4-BE49-F238E27FC236}">
                  <a16:creationId xmlns:a16="http://schemas.microsoft.com/office/drawing/2014/main" id="{DAC95DF0-AE96-401E-93CE-29CE7594D4A6}"/>
                </a:ext>
              </a:extLst>
            </p:cNvPr>
            <p:cNvGrpSpPr/>
            <p:nvPr/>
          </p:nvGrpSpPr>
          <p:grpSpPr>
            <a:xfrm>
              <a:off x="463254" y="4547782"/>
              <a:ext cx="1344348" cy="96890"/>
              <a:chOff x="478395" y="2628143"/>
              <a:chExt cx="1344348" cy="96890"/>
            </a:xfrm>
            <a:grpFill/>
          </p:grpSpPr>
          <p:sp>
            <p:nvSpPr>
              <p:cNvPr id="22" name="Elipse 21">
                <a:extLst>
                  <a:ext uri="{FF2B5EF4-FFF2-40B4-BE49-F238E27FC236}">
                    <a16:creationId xmlns:a16="http://schemas.microsoft.com/office/drawing/2014/main" id="{8FFA5524-7FF9-4C02-9639-76A00BFE15F2}"/>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Elipse 22">
                <a:extLst>
                  <a:ext uri="{FF2B5EF4-FFF2-40B4-BE49-F238E27FC236}">
                    <a16:creationId xmlns:a16="http://schemas.microsoft.com/office/drawing/2014/main" id="{3C2885A8-3674-4704-A04A-FB07267DEEBF}"/>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Elipse 23">
                <a:extLst>
                  <a:ext uri="{FF2B5EF4-FFF2-40B4-BE49-F238E27FC236}">
                    <a16:creationId xmlns:a16="http://schemas.microsoft.com/office/drawing/2014/main" id="{B9FC2C46-C593-4665-8812-A580D1217D85}"/>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Elipse 24">
                <a:extLst>
                  <a:ext uri="{FF2B5EF4-FFF2-40B4-BE49-F238E27FC236}">
                    <a16:creationId xmlns:a16="http://schemas.microsoft.com/office/drawing/2014/main" id="{694EAC6E-C89F-4E83-8D4C-DC6832B1F088}"/>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Elipse 25">
                <a:extLst>
                  <a:ext uri="{FF2B5EF4-FFF2-40B4-BE49-F238E27FC236}">
                    <a16:creationId xmlns:a16="http://schemas.microsoft.com/office/drawing/2014/main" id="{D8C84686-7247-4A23-A34F-3A452B837E74}"/>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Elipse 26">
                <a:extLst>
                  <a:ext uri="{FF2B5EF4-FFF2-40B4-BE49-F238E27FC236}">
                    <a16:creationId xmlns:a16="http://schemas.microsoft.com/office/drawing/2014/main" id="{C9DB4D2B-E5BC-4615-94D1-BCB763E15125}"/>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83" name="Marcador de contenido 2">
            <a:extLst>
              <a:ext uri="{FF2B5EF4-FFF2-40B4-BE49-F238E27FC236}">
                <a16:creationId xmlns:a16="http://schemas.microsoft.com/office/drawing/2014/main" id="{BC6EF25C-0661-49C9-9680-9083E38CE71F}"/>
              </a:ext>
            </a:extLst>
          </p:cNvPr>
          <p:cNvSpPr>
            <a:spLocks noGrp="1"/>
          </p:cNvSpPr>
          <p:nvPr>
            <p:ph idx="1"/>
          </p:nvPr>
        </p:nvSpPr>
        <p:spPr>
          <a:xfrm>
            <a:off x="4614708" y="1062639"/>
            <a:ext cx="7161451" cy="5313780"/>
          </a:xfrm>
        </p:spPr>
        <p:txBody>
          <a:bodyPr/>
          <a:lstStyle>
            <a:lvl1pPr>
              <a:buClr>
                <a:srgbClr val="92D050"/>
              </a:buClr>
              <a:defRPr sz="3200">
                <a:solidFill>
                  <a:schemeClr val="tx1">
                    <a:lumMod val="85000"/>
                    <a:lumOff val="15000"/>
                  </a:schemeClr>
                </a:solidFill>
              </a:defRPr>
            </a:lvl1pPr>
            <a:lvl2pPr>
              <a:buClr>
                <a:srgbClr val="92D050"/>
              </a:buClr>
              <a:defRPr sz="2800">
                <a:solidFill>
                  <a:schemeClr val="tx1">
                    <a:lumMod val="85000"/>
                    <a:lumOff val="15000"/>
                  </a:schemeClr>
                </a:solidFill>
              </a:defRPr>
            </a:lvl2pPr>
            <a:lvl3pPr>
              <a:buClr>
                <a:srgbClr val="92D050"/>
              </a:buClr>
              <a:defRPr sz="2400">
                <a:solidFill>
                  <a:schemeClr val="tx1">
                    <a:lumMod val="85000"/>
                    <a:lumOff val="15000"/>
                  </a:schemeClr>
                </a:solidFill>
              </a:defRPr>
            </a:lvl3pPr>
            <a:lvl4pPr>
              <a:buClr>
                <a:srgbClr val="92D050"/>
              </a:buClr>
              <a:defRPr sz="2000">
                <a:solidFill>
                  <a:schemeClr val="tx1">
                    <a:lumMod val="85000"/>
                    <a:lumOff val="15000"/>
                  </a:schemeClr>
                </a:solidFill>
              </a:defRPr>
            </a:lvl4pPr>
            <a:lvl5pPr>
              <a:buClr>
                <a:srgbClr val="92D050"/>
              </a:buClr>
              <a:defRPr sz="2000">
                <a:solidFill>
                  <a:schemeClr val="tx1">
                    <a:lumMod val="85000"/>
                    <a:lumOff val="15000"/>
                  </a:schemeClr>
                </a:solidFill>
              </a:defRPr>
            </a:lvl5pPr>
            <a:lvl6pPr>
              <a:defRPr sz="2000"/>
            </a:lvl6pPr>
            <a:lvl7pPr>
              <a:defRPr sz="2000"/>
            </a:lvl7pPr>
            <a:lvl8pPr>
              <a:defRPr sz="2000"/>
            </a:lvl8pPr>
            <a:lvl9pPr>
              <a:defRPr sz="2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84" name="Imagen 9">
            <a:extLst>
              <a:ext uri="{FF2B5EF4-FFF2-40B4-BE49-F238E27FC236}">
                <a16:creationId xmlns:a16="http://schemas.microsoft.com/office/drawing/2014/main" id="{F09C4227-CBB3-4781-BEAA-DEF88CFA2CD9}"/>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l="14251" t="26219"/>
          <a:stretch/>
        </p:blipFill>
        <p:spPr>
          <a:xfrm>
            <a:off x="11024050" y="6552033"/>
            <a:ext cx="1202692" cy="296726"/>
          </a:xfrm>
          <a:prstGeom prst="rect">
            <a:avLst/>
          </a:prstGeom>
        </p:spPr>
      </p:pic>
      <p:sp>
        <p:nvSpPr>
          <p:cNvPr id="85" name="Título 1">
            <a:extLst>
              <a:ext uri="{FF2B5EF4-FFF2-40B4-BE49-F238E27FC236}">
                <a16:creationId xmlns:a16="http://schemas.microsoft.com/office/drawing/2014/main" id="{218E3B04-39BB-4EEC-A953-820FFF24CE05}"/>
              </a:ext>
            </a:extLst>
          </p:cNvPr>
          <p:cNvSpPr>
            <a:spLocks noGrp="1"/>
          </p:cNvSpPr>
          <p:nvPr>
            <p:ph type="ctrTitle"/>
          </p:nvPr>
        </p:nvSpPr>
        <p:spPr>
          <a:xfrm>
            <a:off x="-1" y="2118745"/>
            <a:ext cx="3785938" cy="2387600"/>
          </a:xfrm>
        </p:spPr>
        <p:txBody>
          <a:bodyPr anchor="b">
            <a:normAutofit/>
          </a:bodyPr>
          <a:lstStyle>
            <a:lvl1pPr algn="ctr">
              <a:defRPr sz="4000" b="1">
                <a:solidFill>
                  <a:srgbClr val="C7D328"/>
                </a:solidFill>
              </a:defRPr>
            </a:lvl1pPr>
          </a:lstStyle>
          <a:p>
            <a:r>
              <a:rPr lang="es-ES" dirty="0"/>
              <a:t>Haga clic para modificar el estilo de título del patrón</a:t>
            </a:r>
            <a:endParaRPr lang="es-CO" dirty="0"/>
          </a:p>
        </p:txBody>
      </p:sp>
    </p:spTree>
    <p:extLst>
      <p:ext uri="{BB962C8B-B14F-4D97-AF65-F5344CB8AC3E}">
        <p14:creationId xmlns:p14="http://schemas.microsoft.com/office/powerpoint/2010/main" val="3701511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86" name="Forma libre 3">
            <a:extLst>
              <a:ext uri="{FF2B5EF4-FFF2-40B4-BE49-F238E27FC236}">
                <a16:creationId xmlns:a16="http://schemas.microsoft.com/office/drawing/2014/main" id="{74BE8ABD-CAE9-48BB-BBB2-3431AD97045B}"/>
              </a:ext>
            </a:extLst>
          </p:cNvPr>
          <p:cNvSpPr/>
          <p:nvPr userDrawn="1"/>
        </p:nvSpPr>
        <p:spPr>
          <a:xfrm rot="10800000">
            <a:off x="-16044" y="6801"/>
            <a:ext cx="5817268" cy="6858000"/>
          </a:xfrm>
          <a:custGeom>
            <a:avLst/>
            <a:gdLst>
              <a:gd name="connsiteX0" fmla="*/ 0 w 7116574"/>
              <a:gd name="connsiteY0" fmla="*/ 0 h 6858000"/>
              <a:gd name="connsiteX1" fmla="*/ 7116574 w 7116574"/>
              <a:gd name="connsiteY1" fmla="*/ 0 h 6858000"/>
              <a:gd name="connsiteX2" fmla="*/ 7116574 w 7116574"/>
              <a:gd name="connsiteY2" fmla="*/ 6858000 h 6858000"/>
              <a:gd name="connsiteX3" fmla="*/ 988715 w 7116574"/>
              <a:gd name="connsiteY3" fmla="*/ 6858000 h 6858000"/>
              <a:gd name="connsiteX4" fmla="*/ 1092750 w 7116574"/>
              <a:gd name="connsiteY4" fmla="*/ 6743617 h 6858000"/>
              <a:gd name="connsiteX5" fmla="*/ 2188974 w 7116574"/>
              <a:gd name="connsiteY5" fmla="*/ 3835400 h 6858000"/>
              <a:gd name="connsiteX6" fmla="*/ 72435 w 7116574"/>
              <a:gd name="connsiteY6" fmla="*/ 44226 h 6858000"/>
              <a:gd name="connsiteX7" fmla="*/ 0 w 71165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6574" h="6858000">
                <a:moveTo>
                  <a:pt x="0" y="0"/>
                </a:moveTo>
                <a:lnTo>
                  <a:pt x="7116574" y="0"/>
                </a:lnTo>
                <a:lnTo>
                  <a:pt x="7116574" y="6858000"/>
                </a:lnTo>
                <a:lnTo>
                  <a:pt x="988715" y="6858000"/>
                </a:lnTo>
                <a:lnTo>
                  <a:pt x="1092750" y="6743617"/>
                </a:lnTo>
                <a:cubicBezTo>
                  <a:pt x="1777584" y="5953306"/>
                  <a:pt x="2188974" y="4940108"/>
                  <a:pt x="2188974" y="3835400"/>
                </a:cubicBezTo>
                <a:cubicBezTo>
                  <a:pt x="2188974" y="2257246"/>
                  <a:pt x="1349403" y="865847"/>
                  <a:pt x="72435" y="44226"/>
                </a:cubicBezTo>
                <a:lnTo>
                  <a:pt x="0" y="0"/>
                </a:lnTo>
                <a:close/>
              </a:path>
            </a:pathLst>
          </a:custGeom>
          <a:solidFill>
            <a:srgbClr val="00A4B4">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7" name="Agrupar 92">
            <a:extLst>
              <a:ext uri="{FF2B5EF4-FFF2-40B4-BE49-F238E27FC236}">
                <a16:creationId xmlns:a16="http://schemas.microsoft.com/office/drawing/2014/main" id="{C19E82FB-325D-4001-B155-7BA630D11133}"/>
              </a:ext>
            </a:extLst>
          </p:cNvPr>
          <p:cNvGrpSpPr/>
          <p:nvPr userDrawn="1"/>
        </p:nvGrpSpPr>
        <p:grpSpPr>
          <a:xfrm rot="10800000">
            <a:off x="-1" y="0"/>
            <a:ext cx="5598696" cy="6858000"/>
            <a:chOff x="5242736" y="0"/>
            <a:chExt cx="6949263" cy="6858000"/>
          </a:xfrm>
          <a:solidFill>
            <a:srgbClr val="7030A0"/>
          </a:solidFill>
        </p:grpSpPr>
        <p:sp>
          <p:nvSpPr>
            <p:cNvPr id="8" name="Forma libre 3">
              <a:extLst>
                <a:ext uri="{FF2B5EF4-FFF2-40B4-BE49-F238E27FC236}">
                  <a16:creationId xmlns:a16="http://schemas.microsoft.com/office/drawing/2014/main" id="{EE6AA75C-03DC-4534-B1B8-4AF2217217AD}"/>
                </a:ext>
              </a:extLst>
            </p:cNvPr>
            <p:cNvSpPr/>
            <p:nvPr/>
          </p:nvSpPr>
          <p:spPr>
            <a:xfrm>
              <a:off x="5242736" y="0"/>
              <a:ext cx="6758763" cy="6858000"/>
            </a:xfrm>
            <a:custGeom>
              <a:avLst/>
              <a:gdLst>
                <a:gd name="connsiteX0" fmla="*/ 0 w 7116574"/>
                <a:gd name="connsiteY0" fmla="*/ 0 h 6858000"/>
                <a:gd name="connsiteX1" fmla="*/ 7116574 w 7116574"/>
                <a:gd name="connsiteY1" fmla="*/ 0 h 6858000"/>
                <a:gd name="connsiteX2" fmla="*/ 7116574 w 7116574"/>
                <a:gd name="connsiteY2" fmla="*/ 6858000 h 6858000"/>
                <a:gd name="connsiteX3" fmla="*/ 988715 w 7116574"/>
                <a:gd name="connsiteY3" fmla="*/ 6858000 h 6858000"/>
                <a:gd name="connsiteX4" fmla="*/ 1092750 w 7116574"/>
                <a:gd name="connsiteY4" fmla="*/ 6743617 h 6858000"/>
                <a:gd name="connsiteX5" fmla="*/ 2188974 w 7116574"/>
                <a:gd name="connsiteY5" fmla="*/ 3835400 h 6858000"/>
                <a:gd name="connsiteX6" fmla="*/ 72435 w 7116574"/>
                <a:gd name="connsiteY6" fmla="*/ 44226 h 6858000"/>
                <a:gd name="connsiteX7" fmla="*/ 0 w 71165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6574" h="6858000">
                  <a:moveTo>
                    <a:pt x="0" y="0"/>
                  </a:moveTo>
                  <a:lnTo>
                    <a:pt x="7116574" y="0"/>
                  </a:lnTo>
                  <a:lnTo>
                    <a:pt x="7116574" y="6858000"/>
                  </a:lnTo>
                  <a:lnTo>
                    <a:pt x="988715" y="6858000"/>
                  </a:lnTo>
                  <a:lnTo>
                    <a:pt x="1092750" y="6743617"/>
                  </a:lnTo>
                  <a:cubicBezTo>
                    <a:pt x="1777584" y="5953306"/>
                    <a:pt x="2188974" y="4940108"/>
                    <a:pt x="2188974" y="3835400"/>
                  </a:cubicBezTo>
                  <a:cubicBezTo>
                    <a:pt x="2188974" y="2257246"/>
                    <a:pt x="1349403" y="865847"/>
                    <a:pt x="72435" y="442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4">
              <a:extLst>
                <a:ext uri="{FF2B5EF4-FFF2-40B4-BE49-F238E27FC236}">
                  <a16:creationId xmlns:a16="http://schemas.microsoft.com/office/drawing/2014/main" id="{8ADEEDE1-60C9-4FF6-91E7-7F5E9E6F15CD}"/>
                </a:ext>
              </a:extLst>
            </p:cNvPr>
            <p:cNvSpPr/>
            <p:nvPr/>
          </p:nvSpPr>
          <p:spPr>
            <a:xfrm>
              <a:off x="5433236" y="0"/>
              <a:ext cx="6758763" cy="6858000"/>
            </a:xfrm>
            <a:custGeom>
              <a:avLst/>
              <a:gdLst>
                <a:gd name="connsiteX0" fmla="*/ 0 w 7116574"/>
                <a:gd name="connsiteY0" fmla="*/ 0 h 6858000"/>
                <a:gd name="connsiteX1" fmla="*/ 7116574 w 7116574"/>
                <a:gd name="connsiteY1" fmla="*/ 0 h 6858000"/>
                <a:gd name="connsiteX2" fmla="*/ 7116574 w 7116574"/>
                <a:gd name="connsiteY2" fmla="*/ 6858000 h 6858000"/>
                <a:gd name="connsiteX3" fmla="*/ 988715 w 7116574"/>
                <a:gd name="connsiteY3" fmla="*/ 6858000 h 6858000"/>
                <a:gd name="connsiteX4" fmla="*/ 1092750 w 7116574"/>
                <a:gd name="connsiteY4" fmla="*/ 6743617 h 6858000"/>
                <a:gd name="connsiteX5" fmla="*/ 2188974 w 7116574"/>
                <a:gd name="connsiteY5" fmla="*/ 3835400 h 6858000"/>
                <a:gd name="connsiteX6" fmla="*/ 72435 w 7116574"/>
                <a:gd name="connsiteY6" fmla="*/ 44226 h 6858000"/>
                <a:gd name="connsiteX7" fmla="*/ 0 w 71165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6574" h="6858000">
                  <a:moveTo>
                    <a:pt x="0" y="0"/>
                  </a:moveTo>
                  <a:lnTo>
                    <a:pt x="7116574" y="0"/>
                  </a:lnTo>
                  <a:lnTo>
                    <a:pt x="7116574" y="6858000"/>
                  </a:lnTo>
                  <a:lnTo>
                    <a:pt x="988715" y="6858000"/>
                  </a:lnTo>
                  <a:lnTo>
                    <a:pt x="1092750" y="6743617"/>
                  </a:lnTo>
                  <a:cubicBezTo>
                    <a:pt x="1777584" y="5953306"/>
                    <a:pt x="2188974" y="4940108"/>
                    <a:pt x="2188974" y="3835400"/>
                  </a:cubicBezTo>
                  <a:cubicBezTo>
                    <a:pt x="2188974" y="2257246"/>
                    <a:pt x="1349403" y="865847"/>
                    <a:pt x="72435" y="44226"/>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1" name="Agrupar 7">
            <a:extLst>
              <a:ext uri="{FF2B5EF4-FFF2-40B4-BE49-F238E27FC236}">
                <a16:creationId xmlns:a16="http://schemas.microsoft.com/office/drawing/2014/main" id="{8DD165FB-B6BD-4E35-BD10-7DF0635A9C01}"/>
              </a:ext>
            </a:extLst>
          </p:cNvPr>
          <p:cNvGrpSpPr/>
          <p:nvPr userDrawn="1"/>
        </p:nvGrpSpPr>
        <p:grpSpPr>
          <a:xfrm>
            <a:off x="165138" y="4687788"/>
            <a:ext cx="1344348" cy="2016529"/>
            <a:chOff x="463254" y="2628143"/>
            <a:chExt cx="1344348" cy="2016529"/>
          </a:xfrm>
          <a:noFill/>
        </p:grpSpPr>
        <p:grpSp>
          <p:nvGrpSpPr>
            <p:cNvPr id="12" name="Agrupar 8">
              <a:extLst>
                <a:ext uri="{FF2B5EF4-FFF2-40B4-BE49-F238E27FC236}">
                  <a16:creationId xmlns:a16="http://schemas.microsoft.com/office/drawing/2014/main" id="{B9C25CD8-CECA-4059-8923-161A7F1A14E7}"/>
                </a:ext>
              </a:extLst>
            </p:cNvPr>
            <p:cNvGrpSpPr/>
            <p:nvPr/>
          </p:nvGrpSpPr>
          <p:grpSpPr>
            <a:xfrm>
              <a:off x="463254" y="2628143"/>
              <a:ext cx="1344348" cy="96890"/>
              <a:chOff x="478395" y="2628143"/>
              <a:chExt cx="1344348" cy="96890"/>
            </a:xfrm>
            <a:grpFill/>
          </p:grpSpPr>
          <p:sp>
            <p:nvSpPr>
              <p:cNvPr id="76" name="Elipse 75">
                <a:extLst>
                  <a:ext uri="{FF2B5EF4-FFF2-40B4-BE49-F238E27FC236}">
                    <a16:creationId xmlns:a16="http://schemas.microsoft.com/office/drawing/2014/main" id="{FA25187A-0BD6-4561-9686-6DADB2F6ECEE}"/>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Elipse 76">
                <a:extLst>
                  <a:ext uri="{FF2B5EF4-FFF2-40B4-BE49-F238E27FC236}">
                    <a16:creationId xmlns:a16="http://schemas.microsoft.com/office/drawing/2014/main" id="{18E3C5F9-0CDD-49FA-96B3-AF3FC73845E6}"/>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Elipse 77">
                <a:extLst>
                  <a:ext uri="{FF2B5EF4-FFF2-40B4-BE49-F238E27FC236}">
                    <a16:creationId xmlns:a16="http://schemas.microsoft.com/office/drawing/2014/main" id="{2930DB3D-C04E-4065-8899-B0DCC1A37D3D}"/>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Elipse 78">
                <a:extLst>
                  <a:ext uri="{FF2B5EF4-FFF2-40B4-BE49-F238E27FC236}">
                    <a16:creationId xmlns:a16="http://schemas.microsoft.com/office/drawing/2014/main" id="{185348FA-AEED-419E-8536-E65F4858DE6C}"/>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Elipse 79">
                <a:extLst>
                  <a:ext uri="{FF2B5EF4-FFF2-40B4-BE49-F238E27FC236}">
                    <a16:creationId xmlns:a16="http://schemas.microsoft.com/office/drawing/2014/main" id="{74004CD6-A907-45DE-899B-FC669E182DA0}"/>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Elipse 80">
                <a:extLst>
                  <a:ext uri="{FF2B5EF4-FFF2-40B4-BE49-F238E27FC236}">
                    <a16:creationId xmlns:a16="http://schemas.microsoft.com/office/drawing/2014/main" id="{631EB3E1-9A34-4EC4-935D-BCF8BB39E0ED}"/>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3" name="Agrupar 9">
              <a:extLst>
                <a:ext uri="{FF2B5EF4-FFF2-40B4-BE49-F238E27FC236}">
                  <a16:creationId xmlns:a16="http://schemas.microsoft.com/office/drawing/2014/main" id="{A584FBFE-2776-4A1D-9F9A-640313FB85E1}"/>
                </a:ext>
              </a:extLst>
            </p:cNvPr>
            <p:cNvGrpSpPr/>
            <p:nvPr/>
          </p:nvGrpSpPr>
          <p:grpSpPr>
            <a:xfrm>
              <a:off x="463254" y="2846146"/>
              <a:ext cx="1344348" cy="96890"/>
              <a:chOff x="478395" y="2628143"/>
              <a:chExt cx="1344348" cy="96890"/>
            </a:xfrm>
            <a:grpFill/>
          </p:grpSpPr>
          <p:sp>
            <p:nvSpPr>
              <p:cNvPr id="70" name="Elipse 69">
                <a:extLst>
                  <a:ext uri="{FF2B5EF4-FFF2-40B4-BE49-F238E27FC236}">
                    <a16:creationId xmlns:a16="http://schemas.microsoft.com/office/drawing/2014/main" id="{4AB35952-781B-4E76-A856-694BB5E50DC8}"/>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Elipse 70">
                <a:extLst>
                  <a:ext uri="{FF2B5EF4-FFF2-40B4-BE49-F238E27FC236}">
                    <a16:creationId xmlns:a16="http://schemas.microsoft.com/office/drawing/2014/main" id="{55D1B8AB-E9D4-4B25-B606-2E7B87658847}"/>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Elipse 71">
                <a:extLst>
                  <a:ext uri="{FF2B5EF4-FFF2-40B4-BE49-F238E27FC236}">
                    <a16:creationId xmlns:a16="http://schemas.microsoft.com/office/drawing/2014/main" id="{B05BAA0A-038C-4E3E-BF2E-EA29175DF78F}"/>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Elipse 72">
                <a:extLst>
                  <a:ext uri="{FF2B5EF4-FFF2-40B4-BE49-F238E27FC236}">
                    <a16:creationId xmlns:a16="http://schemas.microsoft.com/office/drawing/2014/main" id="{6166BE3D-1ABF-4D6F-A424-96527710F43B}"/>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Elipse 73">
                <a:extLst>
                  <a:ext uri="{FF2B5EF4-FFF2-40B4-BE49-F238E27FC236}">
                    <a16:creationId xmlns:a16="http://schemas.microsoft.com/office/drawing/2014/main" id="{8DA7D015-9EAA-43E8-82BC-A1316FC16BB3}"/>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Elipse 74">
                <a:extLst>
                  <a:ext uri="{FF2B5EF4-FFF2-40B4-BE49-F238E27FC236}">
                    <a16:creationId xmlns:a16="http://schemas.microsoft.com/office/drawing/2014/main" id="{FE075A0B-6158-494A-A4A1-55FBC90685DB}"/>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4" name="Agrupar 10">
              <a:extLst>
                <a:ext uri="{FF2B5EF4-FFF2-40B4-BE49-F238E27FC236}">
                  <a16:creationId xmlns:a16="http://schemas.microsoft.com/office/drawing/2014/main" id="{9598AD3B-7559-478C-BE8D-82DCA1C651F5}"/>
                </a:ext>
              </a:extLst>
            </p:cNvPr>
            <p:cNvGrpSpPr/>
            <p:nvPr/>
          </p:nvGrpSpPr>
          <p:grpSpPr>
            <a:xfrm>
              <a:off x="463254" y="3052038"/>
              <a:ext cx="1344348" cy="96890"/>
              <a:chOff x="478395" y="2628143"/>
              <a:chExt cx="1344348" cy="96890"/>
            </a:xfrm>
            <a:grpFill/>
          </p:grpSpPr>
          <p:sp>
            <p:nvSpPr>
              <p:cNvPr id="64" name="Elipse 63">
                <a:extLst>
                  <a:ext uri="{FF2B5EF4-FFF2-40B4-BE49-F238E27FC236}">
                    <a16:creationId xmlns:a16="http://schemas.microsoft.com/office/drawing/2014/main" id="{5C5D6CBF-C840-41BE-A7EB-5ED511EDAFF9}"/>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Elipse 64">
                <a:extLst>
                  <a:ext uri="{FF2B5EF4-FFF2-40B4-BE49-F238E27FC236}">
                    <a16:creationId xmlns:a16="http://schemas.microsoft.com/office/drawing/2014/main" id="{E501F9EE-6157-4415-AC5B-1489E54338F9}"/>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Elipse 65">
                <a:extLst>
                  <a:ext uri="{FF2B5EF4-FFF2-40B4-BE49-F238E27FC236}">
                    <a16:creationId xmlns:a16="http://schemas.microsoft.com/office/drawing/2014/main" id="{6C89411E-FFA1-45E9-9F43-BFD9B7C96B62}"/>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Elipse 66">
                <a:extLst>
                  <a:ext uri="{FF2B5EF4-FFF2-40B4-BE49-F238E27FC236}">
                    <a16:creationId xmlns:a16="http://schemas.microsoft.com/office/drawing/2014/main" id="{0B88AC4D-0A8E-408B-A864-FDEC66F7B252}"/>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Elipse 67">
                <a:extLst>
                  <a:ext uri="{FF2B5EF4-FFF2-40B4-BE49-F238E27FC236}">
                    <a16:creationId xmlns:a16="http://schemas.microsoft.com/office/drawing/2014/main" id="{7886DCE4-5C0B-4E8B-99C9-B3A0E4EFB7DB}"/>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Elipse 68">
                <a:extLst>
                  <a:ext uri="{FF2B5EF4-FFF2-40B4-BE49-F238E27FC236}">
                    <a16:creationId xmlns:a16="http://schemas.microsoft.com/office/drawing/2014/main" id="{6F83FE04-21E6-4291-A093-3A9FBECD57EF}"/>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5" name="Agrupar 11">
              <a:extLst>
                <a:ext uri="{FF2B5EF4-FFF2-40B4-BE49-F238E27FC236}">
                  <a16:creationId xmlns:a16="http://schemas.microsoft.com/office/drawing/2014/main" id="{2EDEECA8-6622-43D3-90E7-714251743FC8}"/>
                </a:ext>
              </a:extLst>
            </p:cNvPr>
            <p:cNvGrpSpPr/>
            <p:nvPr/>
          </p:nvGrpSpPr>
          <p:grpSpPr>
            <a:xfrm>
              <a:off x="463254" y="3282152"/>
              <a:ext cx="1344348" cy="96890"/>
              <a:chOff x="478395" y="2628143"/>
              <a:chExt cx="1344348" cy="96890"/>
            </a:xfrm>
            <a:grpFill/>
          </p:grpSpPr>
          <p:sp>
            <p:nvSpPr>
              <p:cNvPr id="58" name="Elipse 57">
                <a:extLst>
                  <a:ext uri="{FF2B5EF4-FFF2-40B4-BE49-F238E27FC236}">
                    <a16:creationId xmlns:a16="http://schemas.microsoft.com/office/drawing/2014/main" id="{878F647C-2DB0-433D-B0D3-283BB6F55170}"/>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Elipse 58">
                <a:extLst>
                  <a:ext uri="{FF2B5EF4-FFF2-40B4-BE49-F238E27FC236}">
                    <a16:creationId xmlns:a16="http://schemas.microsoft.com/office/drawing/2014/main" id="{A17B9385-81DE-4768-9B8E-FD10151ECD4E}"/>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Elipse 59">
                <a:extLst>
                  <a:ext uri="{FF2B5EF4-FFF2-40B4-BE49-F238E27FC236}">
                    <a16:creationId xmlns:a16="http://schemas.microsoft.com/office/drawing/2014/main" id="{7BC48156-113F-444B-A761-3C134FA284D1}"/>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Elipse 60">
                <a:extLst>
                  <a:ext uri="{FF2B5EF4-FFF2-40B4-BE49-F238E27FC236}">
                    <a16:creationId xmlns:a16="http://schemas.microsoft.com/office/drawing/2014/main" id="{57D22F6D-8210-4149-A573-AB3DFD15AEC0}"/>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Elipse 61">
                <a:extLst>
                  <a:ext uri="{FF2B5EF4-FFF2-40B4-BE49-F238E27FC236}">
                    <a16:creationId xmlns:a16="http://schemas.microsoft.com/office/drawing/2014/main" id="{321D6134-9F2B-4498-BB98-9025A3603671}"/>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Elipse 62">
                <a:extLst>
                  <a:ext uri="{FF2B5EF4-FFF2-40B4-BE49-F238E27FC236}">
                    <a16:creationId xmlns:a16="http://schemas.microsoft.com/office/drawing/2014/main" id="{181BF2A7-52F8-4713-9BC2-75888CA0ADA7}"/>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6" name="Agrupar 12">
              <a:extLst>
                <a:ext uri="{FF2B5EF4-FFF2-40B4-BE49-F238E27FC236}">
                  <a16:creationId xmlns:a16="http://schemas.microsoft.com/office/drawing/2014/main" id="{947BE6F1-79AE-412C-8336-5E61A602EE7C}"/>
                </a:ext>
              </a:extLst>
            </p:cNvPr>
            <p:cNvGrpSpPr/>
            <p:nvPr/>
          </p:nvGrpSpPr>
          <p:grpSpPr>
            <a:xfrm>
              <a:off x="463254" y="3475933"/>
              <a:ext cx="1344348" cy="96890"/>
              <a:chOff x="478395" y="2628143"/>
              <a:chExt cx="1344348" cy="96890"/>
            </a:xfrm>
            <a:grpFill/>
          </p:grpSpPr>
          <p:sp>
            <p:nvSpPr>
              <p:cNvPr id="52" name="Elipse 51">
                <a:extLst>
                  <a:ext uri="{FF2B5EF4-FFF2-40B4-BE49-F238E27FC236}">
                    <a16:creationId xmlns:a16="http://schemas.microsoft.com/office/drawing/2014/main" id="{3D9BF456-528A-4843-817E-DDD9B1B01C2A}"/>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Elipse 52">
                <a:extLst>
                  <a:ext uri="{FF2B5EF4-FFF2-40B4-BE49-F238E27FC236}">
                    <a16:creationId xmlns:a16="http://schemas.microsoft.com/office/drawing/2014/main" id="{40C2A40C-E6EB-4CB5-87EF-70E5F5D0FE0C}"/>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Elipse 53">
                <a:extLst>
                  <a:ext uri="{FF2B5EF4-FFF2-40B4-BE49-F238E27FC236}">
                    <a16:creationId xmlns:a16="http://schemas.microsoft.com/office/drawing/2014/main" id="{30D8C1F7-3950-45CF-885B-CB15088FD9F6}"/>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Elipse 54">
                <a:extLst>
                  <a:ext uri="{FF2B5EF4-FFF2-40B4-BE49-F238E27FC236}">
                    <a16:creationId xmlns:a16="http://schemas.microsoft.com/office/drawing/2014/main" id="{78F7136E-2FB6-4056-A21F-5FEAA537CECE}"/>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Elipse 55">
                <a:extLst>
                  <a:ext uri="{FF2B5EF4-FFF2-40B4-BE49-F238E27FC236}">
                    <a16:creationId xmlns:a16="http://schemas.microsoft.com/office/drawing/2014/main" id="{63B34F63-03D5-4458-8DA2-A5E1AEEE785B}"/>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Elipse 56">
                <a:extLst>
                  <a:ext uri="{FF2B5EF4-FFF2-40B4-BE49-F238E27FC236}">
                    <a16:creationId xmlns:a16="http://schemas.microsoft.com/office/drawing/2014/main" id="{930E5172-4796-40B3-BC7F-B945EADCA159}"/>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7" name="Agrupar 13">
              <a:extLst>
                <a:ext uri="{FF2B5EF4-FFF2-40B4-BE49-F238E27FC236}">
                  <a16:creationId xmlns:a16="http://schemas.microsoft.com/office/drawing/2014/main" id="{5370F703-FFD9-4CA8-AE2C-5274E094943E}"/>
                </a:ext>
              </a:extLst>
            </p:cNvPr>
            <p:cNvGrpSpPr/>
            <p:nvPr/>
          </p:nvGrpSpPr>
          <p:grpSpPr>
            <a:xfrm>
              <a:off x="463254" y="3699992"/>
              <a:ext cx="1344348" cy="96890"/>
              <a:chOff x="478395" y="2628143"/>
              <a:chExt cx="1344348" cy="96890"/>
            </a:xfrm>
            <a:grpFill/>
          </p:grpSpPr>
          <p:sp>
            <p:nvSpPr>
              <p:cNvPr id="46" name="Elipse 45">
                <a:extLst>
                  <a:ext uri="{FF2B5EF4-FFF2-40B4-BE49-F238E27FC236}">
                    <a16:creationId xmlns:a16="http://schemas.microsoft.com/office/drawing/2014/main" id="{45ECAFBB-A5DD-4ED6-9F8C-798B4B46BFF7}"/>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Elipse 46">
                <a:extLst>
                  <a:ext uri="{FF2B5EF4-FFF2-40B4-BE49-F238E27FC236}">
                    <a16:creationId xmlns:a16="http://schemas.microsoft.com/office/drawing/2014/main" id="{76B1C59D-134D-4F45-9FD1-27A2EF78E7F8}"/>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Elipse 47">
                <a:extLst>
                  <a:ext uri="{FF2B5EF4-FFF2-40B4-BE49-F238E27FC236}">
                    <a16:creationId xmlns:a16="http://schemas.microsoft.com/office/drawing/2014/main" id="{7EB14696-C964-4E8F-8F79-0FEFAA545966}"/>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Elipse 48">
                <a:extLst>
                  <a:ext uri="{FF2B5EF4-FFF2-40B4-BE49-F238E27FC236}">
                    <a16:creationId xmlns:a16="http://schemas.microsoft.com/office/drawing/2014/main" id="{8BB9D7FF-A5AD-4C5B-9783-29A19032BA69}"/>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Elipse 49">
                <a:extLst>
                  <a:ext uri="{FF2B5EF4-FFF2-40B4-BE49-F238E27FC236}">
                    <a16:creationId xmlns:a16="http://schemas.microsoft.com/office/drawing/2014/main" id="{663A3DBA-6C40-4682-B46A-DF416E8CAF5E}"/>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Elipse 50">
                <a:extLst>
                  <a:ext uri="{FF2B5EF4-FFF2-40B4-BE49-F238E27FC236}">
                    <a16:creationId xmlns:a16="http://schemas.microsoft.com/office/drawing/2014/main" id="{D75BFA44-649A-4FBF-8867-A1171A05CCB8}"/>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8" name="Agrupar 14">
              <a:extLst>
                <a:ext uri="{FF2B5EF4-FFF2-40B4-BE49-F238E27FC236}">
                  <a16:creationId xmlns:a16="http://schemas.microsoft.com/office/drawing/2014/main" id="{E35F8BB4-5A42-4161-813B-56C8449BEF8A}"/>
                </a:ext>
              </a:extLst>
            </p:cNvPr>
            <p:cNvGrpSpPr/>
            <p:nvPr/>
          </p:nvGrpSpPr>
          <p:grpSpPr>
            <a:xfrm>
              <a:off x="463254" y="3899828"/>
              <a:ext cx="1344348" cy="96890"/>
              <a:chOff x="478395" y="2628143"/>
              <a:chExt cx="1344348" cy="96890"/>
            </a:xfrm>
            <a:grpFill/>
          </p:grpSpPr>
          <p:sp>
            <p:nvSpPr>
              <p:cNvPr id="40" name="Elipse 39">
                <a:extLst>
                  <a:ext uri="{FF2B5EF4-FFF2-40B4-BE49-F238E27FC236}">
                    <a16:creationId xmlns:a16="http://schemas.microsoft.com/office/drawing/2014/main" id="{4E145BFE-D619-4F63-A0BC-7A1E3DF0C136}"/>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Elipse 40">
                <a:extLst>
                  <a:ext uri="{FF2B5EF4-FFF2-40B4-BE49-F238E27FC236}">
                    <a16:creationId xmlns:a16="http://schemas.microsoft.com/office/drawing/2014/main" id="{544ABE4E-078C-4498-AEA6-88A4D6BAA7B4}"/>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Elipse 41">
                <a:extLst>
                  <a:ext uri="{FF2B5EF4-FFF2-40B4-BE49-F238E27FC236}">
                    <a16:creationId xmlns:a16="http://schemas.microsoft.com/office/drawing/2014/main" id="{25C0DBE4-C2CC-4F95-BA6D-500243EF46F3}"/>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Elipse 42">
                <a:extLst>
                  <a:ext uri="{FF2B5EF4-FFF2-40B4-BE49-F238E27FC236}">
                    <a16:creationId xmlns:a16="http://schemas.microsoft.com/office/drawing/2014/main" id="{AD3584CF-0219-492E-9736-A946385B00F5}"/>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Elipse 43">
                <a:extLst>
                  <a:ext uri="{FF2B5EF4-FFF2-40B4-BE49-F238E27FC236}">
                    <a16:creationId xmlns:a16="http://schemas.microsoft.com/office/drawing/2014/main" id="{E2E180AD-DDD3-419E-B250-0BA9E97B031F}"/>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Elipse 44">
                <a:extLst>
                  <a:ext uri="{FF2B5EF4-FFF2-40B4-BE49-F238E27FC236}">
                    <a16:creationId xmlns:a16="http://schemas.microsoft.com/office/drawing/2014/main" id="{50C8CB23-CE8D-480A-BF33-FCC6BD937A91}"/>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9" name="Agrupar 15">
              <a:extLst>
                <a:ext uri="{FF2B5EF4-FFF2-40B4-BE49-F238E27FC236}">
                  <a16:creationId xmlns:a16="http://schemas.microsoft.com/office/drawing/2014/main" id="{CCA211D6-6E2C-4D14-9F9E-A3E7AD7F6448}"/>
                </a:ext>
              </a:extLst>
            </p:cNvPr>
            <p:cNvGrpSpPr/>
            <p:nvPr/>
          </p:nvGrpSpPr>
          <p:grpSpPr>
            <a:xfrm>
              <a:off x="463254" y="4123887"/>
              <a:ext cx="1344348" cy="96890"/>
              <a:chOff x="478395" y="2628143"/>
              <a:chExt cx="1344348" cy="96890"/>
            </a:xfrm>
            <a:grpFill/>
          </p:grpSpPr>
          <p:sp>
            <p:nvSpPr>
              <p:cNvPr id="34" name="Elipse 33">
                <a:extLst>
                  <a:ext uri="{FF2B5EF4-FFF2-40B4-BE49-F238E27FC236}">
                    <a16:creationId xmlns:a16="http://schemas.microsoft.com/office/drawing/2014/main" id="{AA0A091B-05B4-42D6-BB68-9EA6F03E4B10}"/>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Elipse 34">
                <a:extLst>
                  <a:ext uri="{FF2B5EF4-FFF2-40B4-BE49-F238E27FC236}">
                    <a16:creationId xmlns:a16="http://schemas.microsoft.com/office/drawing/2014/main" id="{02EEDE9E-443F-497C-887F-74C064C70F1A}"/>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Elipse 35">
                <a:extLst>
                  <a:ext uri="{FF2B5EF4-FFF2-40B4-BE49-F238E27FC236}">
                    <a16:creationId xmlns:a16="http://schemas.microsoft.com/office/drawing/2014/main" id="{F72D8637-2647-4CE7-98B0-670B3F5D838F}"/>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Elipse 36">
                <a:extLst>
                  <a:ext uri="{FF2B5EF4-FFF2-40B4-BE49-F238E27FC236}">
                    <a16:creationId xmlns:a16="http://schemas.microsoft.com/office/drawing/2014/main" id="{C21026F9-5380-4243-9CE2-DEE937770D2E}"/>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Elipse 37">
                <a:extLst>
                  <a:ext uri="{FF2B5EF4-FFF2-40B4-BE49-F238E27FC236}">
                    <a16:creationId xmlns:a16="http://schemas.microsoft.com/office/drawing/2014/main" id="{CA58C0B2-8F78-4293-9FD5-AF4456AB6EFB}"/>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Elipse 38">
                <a:extLst>
                  <a:ext uri="{FF2B5EF4-FFF2-40B4-BE49-F238E27FC236}">
                    <a16:creationId xmlns:a16="http://schemas.microsoft.com/office/drawing/2014/main" id="{474D73F7-C588-4B8F-B43E-739FBDCD636A}"/>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20" name="Agrupar 16">
              <a:extLst>
                <a:ext uri="{FF2B5EF4-FFF2-40B4-BE49-F238E27FC236}">
                  <a16:creationId xmlns:a16="http://schemas.microsoft.com/office/drawing/2014/main" id="{663F0F62-847A-4804-95AF-CFC5A892C8CA}"/>
                </a:ext>
              </a:extLst>
            </p:cNvPr>
            <p:cNvGrpSpPr/>
            <p:nvPr/>
          </p:nvGrpSpPr>
          <p:grpSpPr>
            <a:xfrm>
              <a:off x="463254" y="4347946"/>
              <a:ext cx="1344348" cy="96890"/>
              <a:chOff x="478395" y="2628143"/>
              <a:chExt cx="1344348" cy="96890"/>
            </a:xfrm>
            <a:grpFill/>
          </p:grpSpPr>
          <p:sp>
            <p:nvSpPr>
              <p:cNvPr id="28" name="Elipse 27">
                <a:extLst>
                  <a:ext uri="{FF2B5EF4-FFF2-40B4-BE49-F238E27FC236}">
                    <a16:creationId xmlns:a16="http://schemas.microsoft.com/office/drawing/2014/main" id="{E2D13210-485D-402E-9727-BA62169AAAB0}"/>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Elipse 28">
                <a:extLst>
                  <a:ext uri="{FF2B5EF4-FFF2-40B4-BE49-F238E27FC236}">
                    <a16:creationId xmlns:a16="http://schemas.microsoft.com/office/drawing/2014/main" id="{BAF33AAC-F837-4121-B306-5CDD7F83853A}"/>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Elipse 29">
                <a:extLst>
                  <a:ext uri="{FF2B5EF4-FFF2-40B4-BE49-F238E27FC236}">
                    <a16:creationId xmlns:a16="http://schemas.microsoft.com/office/drawing/2014/main" id="{25FEC8CA-F2E9-4187-92AC-9B64BEFDA795}"/>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Elipse 30">
                <a:extLst>
                  <a:ext uri="{FF2B5EF4-FFF2-40B4-BE49-F238E27FC236}">
                    <a16:creationId xmlns:a16="http://schemas.microsoft.com/office/drawing/2014/main" id="{52591D9F-B235-431F-A95A-6F253C429F55}"/>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Elipse 31">
                <a:extLst>
                  <a:ext uri="{FF2B5EF4-FFF2-40B4-BE49-F238E27FC236}">
                    <a16:creationId xmlns:a16="http://schemas.microsoft.com/office/drawing/2014/main" id="{C91BB503-C6EE-4DD5-B665-DA23BF22B4E6}"/>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Elipse 32">
                <a:extLst>
                  <a:ext uri="{FF2B5EF4-FFF2-40B4-BE49-F238E27FC236}">
                    <a16:creationId xmlns:a16="http://schemas.microsoft.com/office/drawing/2014/main" id="{CF918EB1-6A06-4DBB-8AF2-4B058BE95F0C}"/>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21" name="Agrupar 17">
              <a:extLst>
                <a:ext uri="{FF2B5EF4-FFF2-40B4-BE49-F238E27FC236}">
                  <a16:creationId xmlns:a16="http://schemas.microsoft.com/office/drawing/2014/main" id="{DAC95DF0-AE96-401E-93CE-29CE7594D4A6}"/>
                </a:ext>
              </a:extLst>
            </p:cNvPr>
            <p:cNvGrpSpPr/>
            <p:nvPr/>
          </p:nvGrpSpPr>
          <p:grpSpPr>
            <a:xfrm>
              <a:off x="463254" y="4547782"/>
              <a:ext cx="1344348" cy="96890"/>
              <a:chOff x="478395" y="2628143"/>
              <a:chExt cx="1344348" cy="96890"/>
            </a:xfrm>
            <a:grpFill/>
          </p:grpSpPr>
          <p:sp>
            <p:nvSpPr>
              <p:cNvPr id="22" name="Elipse 21">
                <a:extLst>
                  <a:ext uri="{FF2B5EF4-FFF2-40B4-BE49-F238E27FC236}">
                    <a16:creationId xmlns:a16="http://schemas.microsoft.com/office/drawing/2014/main" id="{8FFA5524-7FF9-4C02-9639-76A00BFE15F2}"/>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Elipse 22">
                <a:extLst>
                  <a:ext uri="{FF2B5EF4-FFF2-40B4-BE49-F238E27FC236}">
                    <a16:creationId xmlns:a16="http://schemas.microsoft.com/office/drawing/2014/main" id="{3C2885A8-3674-4704-A04A-FB07267DEEBF}"/>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Elipse 23">
                <a:extLst>
                  <a:ext uri="{FF2B5EF4-FFF2-40B4-BE49-F238E27FC236}">
                    <a16:creationId xmlns:a16="http://schemas.microsoft.com/office/drawing/2014/main" id="{B9FC2C46-C593-4665-8812-A580D1217D85}"/>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Elipse 24">
                <a:extLst>
                  <a:ext uri="{FF2B5EF4-FFF2-40B4-BE49-F238E27FC236}">
                    <a16:creationId xmlns:a16="http://schemas.microsoft.com/office/drawing/2014/main" id="{694EAC6E-C89F-4E83-8D4C-DC6832B1F088}"/>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Elipse 25">
                <a:extLst>
                  <a:ext uri="{FF2B5EF4-FFF2-40B4-BE49-F238E27FC236}">
                    <a16:creationId xmlns:a16="http://schemas.microsoft.com/office/drawing/2014/main" id="{D8C84686-7247-4A23-A34F-3A452B837E74}"/>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Elipse 26">
                <a:extLst>
                  <a:ext uri="{FF2B5EF4-FFF2-40B4-BE49-F238E27FC236}">
                    <a16:creationId xmlns:a16="http://schemas.microsoft.com/office/drawing/2014/main" id="{C9DB4D2B-E5BC-4615-94D1-BCB763E15125}"/>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83" name="Marcador de contenido 2">
            <a:extLst>
              <a:ext uri="{FF2B5EF4-FFF2-40B4-BE49-F238E27FC236}">
                <a16:creationId xmlns:a16="http://schemas.microsoft.com/office/drawing/2014/main" id="{BC6EF25C-0661-49C9-9680-9083E38CE71F}"/>
              </a:ext>
            </a:extLst>
          </p:cNvPr>
          <p:cNvSpPr>
            <a:spLocks noGrp="1"/>
          </p:cNvSpPr>
          <p:nvPr>
            <p:ph idx="1"/>
          </p:nvPr>
        </p:nvSpPr>
        <p:spPr>
          <a:xfrm>
            <a:off x="4534497" y="1062639"/>
            <a:ext cx="7241662" cy="5313780"/>
          </a:xfrm>
        </p:spPr>
        <p:txBody>
          <a:bodyPr/>
          <a:lstStyle>
            <a:lvl1pPr>
              <a:buClr>
                <a:srgbClr val="7030A0"/>
              </a:buClr>
              <a:defRPr sz="3200">
                <a:solidFill>
                  <a:schemeClr val="tx1">
                    <a:lumMod val="85000"/>
                    <a:lumOff val="15000"/>
                  </a:schemeClr>
                </a:solidFill>
              </a:defRPr>
            </a:lvl1pPr>
            <a:lvl2pPr>
              <a:buClr>
                <a:srgbClr val="7030A0"/>
              </a:buClr>
              <a:defRPr sz="2800">
                <a:solidFill>
                  <a:schemeClr val="tx1">
                    <a:lumMod val="85000"/>
                    <a:lumOff val="15000"/>
                  </a:schemeClr>
                </a:solidFill>
              </a:defRPr>
            </a:lvl2pPr>
            <a:lvl3pPr>
              <a:buClr>
                <a:srgbClr val="7030A0"/>
              </a:buClr>
              <a:defRPr sz="2400">
                <a:solidFill>
                  <a:schemeClr val="tx1">
                    <a:lumMod val="85000"/>
                    <a:lumOff val="15000"/>
                  </a:schemeClr>
                </a:solidFill>
              </a:defRPr>
            </a:lvl3pPr>
            <a:lvl4pPr>
              <a:buClr>
                <a:srgbClr val="7030A0"/>
              </a:buClr>
              <a:defRPr sz="2000">
                <a:solidFill>
                  <a:schemeClr val="tx1">
                    <a:lumMod val="85000"/>
                    <a:lumOff val="15000"/>
                  </a:schemeClr>
                </a:solidFill>
              </a:defRPr>
            </a:lvl4pPr>
            <a:lvl5pPr>
              <a:buClr>
                <a:srgbClr val="7030A0"/>
              </a:buClr>
              <a:defRPr sz="2000">
                <a:solidFill>
                  <a:schemeClr val="tx1">
                    <a:lumMod val="85000"/>
                    <a:lumOff val="15000"/>
                  </a:schemeClr>
                </a:solidFill>
              </a:defRPr>
            </a:lvl5pPr>
            <a:lvl6pPr>
              <a:defRPr sz="2000"/>
            </a:lvl6pPr>
            <a:lvl7pPr>
              <a:defRPr sz="2000"/>
            </a:lvl7pPr>
            <a:lvl8pPr>
              <a:defRPr sz="2000"/>
            </a:lvl8pPr>
            <a:lvl9pPr>
              <a:defRPr sz="2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84" name="Imagen 9">
            <a:extLst>
              <a:ext uri="{FF2B5EF4-FFF2-40B4-BE49-F238E27FC236}">
                <a16:creationId xmlns:a16="http://schemas.microsoft.com/office/drawing/2014/main" id="{758538BD-C6F2-4B0A-9D9C-0641AD596A0E}"/>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l="14251" t="26219"/>
          <a:stretch/>
        </p:blipFill>
        <p:spPr>
          <a:xfrm>
            <a:off x="11024050" y="6552033"/>
            <a:ext cx="1202692" cy="296726"/>
          </a:xfrm>
          <a:prstGeom prst="rect">
            <a:avLst/>
          </a:prstGeom>
        </p:spPr>
      </p:pic>
      <p:sp>
        <p:nvSpPr>
          <p:cNvPr id="85" name="Título 1">
            <a:extLst>
              <a:ext uri="{FF2B5EF4-FFF2-40B4-BE49-F238E27FC236}">
                <a16:creationId xmlns:a16="http://schemas.microsoft.com/office/drawing/2014/main" id="{ECCBE54B-5A20-4ECF-9272-94E4D01CFBD2}"/>
              </a:ext>
            </a:extLst>
          </p:cNvPr>
          <p:cNvSpPr>
            <a:spLocks noGrp="1"/>
          </p:cNvSpPr>
          <p:nvPr>
            <p:ph type="ctrTitle"/>
          </p:nvPr>
        </p:nvSpPr>
        <p:spPr>
          <a:xfrm>
            <a:off x="43596" y="2166964"/>
            <a:ext cx="3785938" cy="2387600"/>
          </a:xfrm>
        </p:spPr>
        <p:txBody>
          <a:bodyPr anchor="b">
            <a:normAutofit/>
          </a:bodyPr>
          <a:lstStyle>
            <a:lvl1pPr algn="ctr">
              <a:defRPr sz="4000" b="1">
                <a:solidFill>
                  <a:srgbClr val="C7D328"/>
                </a:solidFill>
              </a:defRPr>
            </a:lvl1pPr>
          </a:lstStyle>
          <a:p>
            <a:r>
              <a:rPr lang="es-ES" dirty="0"/>
              <a:t>Haga clic para modificar el estilo de título del patrón</a:t>
            </a:r>
            <a:endParaRPr lang="es-CO" dirty="0"/>
          </a:p>
        </p:txBody>
      </p:sp>
    </p:spTree>
    <p:extLst>
      <p:ext uri="{BB962C8B-B14F-4D97-AF65-F5344CB8AC3E}">
        <p14:creationId xmlns:p14="http://schemas.microsoft.com/office/powerpoint/2010/main" val="2960520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BAF3E04-97DF-4C30-B30D-4A5A0AE226A1}"/>
              </a:ext>
            </a:extLst>
          </p:cNvPr>
          <p:cNvSpPr/>
          <p:nvPr userDrawn="1"/>
        </p:nvSpPr>
        <p:spPr>
          <a:xfrm>
            <a:off x="0" y="0"/>
            <a:ext cx="12192000" cy="6858000"/>
          </a:xfrm>
          <a:prstGeom prst="rect">
            <a:avLst/>
          </a:prstGeom>
          <a:solidFill>
            <a:srgbClr val="00A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p:cNvSpPr>
            <a:spLocks noGrp="1"/>
          </p:cNvSpPr>
          <p:nvPr>
            <p:ph type="title" hasCustomPrompt="1"/>
          </p:nvPr>
        </p:nvSpPr>
        <p:spPr>
          <a:xfrm>
            <a:off x="838200" y="1255462"/>
            <a:ext cx="10515600" cy="1325563"/>
          </a:xfrm>
        </p:spPr>
        <p:txBody>
          <a:bodyPr/>
          <a:lstStyle>
            <a:lvl1pPr algn="ctr">
              <a:defRPr b="1">
                <a:solidFill>
                  <a:srgbClr val="C7D328"/>
                </a:solidFill>
              </a:defRPr>
            </a:lvl1pPr>
          </a:lstStyle>
          <a:p>
            <a:r>
              <a:rPr lang="es-ES" dirty="0"/>
              <a:t>Haga clic para modificar </a:t>
            </a:r>
            <a:br>
              <a:rPr lang="es-ES" dirty="0"/>
            </a:br>
            <a:r>
              <a:rPr lang="es-ES" dirty="0"/>
              <a:t>el estilo de título del patrón</a:t>
            </a:r>
            <a:endParaRPr lang="es-CO" dirty="0"/>
          </a:p>
        </p:txBody>
      </p:sp>
      <p:grpSp>
        <p:nvGrpSpPr>
          <p:cNvPr id="92" name="Agrupar 7">
            <a:extLst>
              <a:ext uri="{FF2B5EF4-FFF2-40B4-BE49-F238E27FC236}">
                <a16:creationId xmlns:a16="http://schemas.microsoft.com/office/drawing/2014/main" id="{5B172BD9-3777-48D3-B357-DFBD3CFF8415}"/>
              </a:ext>
            </a:extLst>
          </p:cNvPr>
          <p:cNvGrpSpPr/>
          <p:nvPr userDrawn="1"/>
        </p:nvGrpSpPr>
        <p:grpSpPr>
          <a:xfrm>
            <a:off x="165138" y="4832230"/>
            <a:ext cx="1344348" cy="2016529"/>
            <a:chOff x="463254" y="2628143"/>
            <a:chExt cx="1344348" cy="2016529"/>
          </a:xfrm>
          <a:noFill/>
        </p:grpSpPr>
        <p:grpSp>
          <p:nvGrpSpPr>
            <p:cNvPr id="93" name="Agrupar 8">
              <a:extLst>
                <a:ext uri="{FF2B5EF4-FFF2-40B4-BE49-F238E27FC236}">
                  <a16:creationId xmlns:a16="http://schemas.microsoft.com/office/drawing/2014/main" id="{8072B614-D0B8-4B75-8A83-4DBC5DEB0008}"/>
                </a:ext>
              </a:extLst>
            </p:cNvPr>
            <p:cNvGrpSpPr/>
            <p:nvPr/>
          </p:nvGrpSpPr>
          <p:grpSpPr>
            <a:xfrm>
              <a:off x="463254" y="2628143"/>
              <a:ext cx="1344348" cy="96890"/>
              <a:chOff x="478395" y="2628143"/>
              <a:chExt cx="1344348" cy="96890"/>
            </a:xfrm>
            <a:grpFill/>
          </p:grpSpPr>
          <p:sp>
            <p:nvSpPr>
              <p:cNvPr id="157" name="Elipse 156">
                <a:extLst>
                  <a:ext uri="{FF2B5EF4-FFF2-40B4-BE49-F238E27FC236}">
                    <a16:creationId xmlns:a16="http://schemas.microsoft.com/office/drawing/2014/main" id="{1CA53EEC-E7F2-4510-A7CE-23F88D9CE54C}"/>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8" name="Elipse 157">
                <a:extLst>
                  <a:ext uri="{FF2B5EF4-FFF2-40B4-BE49-F238E27FC236}">
                    <a16:creationId xmlns:a16="http://schemas.microsoft.com/office/drawing/2014/main" id="{C7DFF149-EE77-4A03-AB85-32DC54AE3FD6}"/>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9" name="Elipse 158">
                <a:extLst>
                  <a:ext uri="{FF2B5EF4-FFF2-40B4-BE49-F238E27FC236}">
                    <a16:creationId xmlns:a16="http://schemas.microsoft.com/office/drawing/2014/main" id="{5E6A8965-B0E0-4A60-9040-A9A7D97EBE72}"/>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0" name="Elipse 159">
                <a:extLst>
                  <a:ext uri="{FF2B5EF4-FFF2-40B4-BE49-F238E27FC236}">
                    <a16:creationId xmlns:a16="http://schemas.microsoft.com/office/drawing/2014/main" id="{5C354212-72BD-48A0-BCE9-FE4A3A1E4C08}"/>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1" name="Elipse 160">
                <a:extLst>
                  <a:ext uri="{FF2B5EF4-FFF2-40B4-BE49-F238E27FC236}">
                    <a16:creationId xmlns:a16="http://schemas.microsoft.com/office/drawing/2014/main" id="{AA0B0028-53F2-4C15-A868-8740DEE1DF97}"/>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Elipse 161">
                <a:extLst>
                  <a:ext uri="{FF2B5EF4-FFF2-40B4-BE49-F238E27FC236}">
                    <a16:creationId xmlns:a16="http://schemas.microsoft.com/office/drawing/2014/main" id="{86574DE6-5A47-4FD0-AF63-CC792096E764}"/>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4" name="Agrupar 9">
              <a:extLst>
                <a:ext uri="{FF2B5EF4-FFF2-40B4-BE49-F238E27FC236}">
                  <a16:creationId xmlns:a16="http://schemas.microsoft.com/office/drawing/2014/main" id="{A14E474F-B347-4668-8265-F3A68717858A}"/>
                </a:ext>
              </a:extLst>
            </p:cNvPr>
            <p:cNvGrpSpPr/>
            <p:nvPr/>
          </p:nvGrpSpPr>
          <p:grpSpPr>
            <a:xfrm>
              <a:off x="463254" y="2846146"/>
              <a:ext cx="1344348" cy="96890"/>
              <a:chOff x="478395" y="2628143"/>
              <a:chExt cx="1344348" cy="96890"/>
            </a:xfrm>
            <a:grpFill/>
          </p:grpSpPr>
          <p:sp>
            <p:nvSpPr>
              <p:cNvPr id="151" name="Elipse 150">
                <a:extLst>
                  <a:ext uri="{FF2B5EF4-FFF2-40B4-BE49-F238E27FC236}">
                    <a16:creationId xmlns:a16="http://schemas.microsoft.com/office/drawing/2014/main" id="{8FEB231C-52B7-4FD6-A61C-C13223389739}"/>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2" name="Elipse 151">
                <a:extLst>
                  <a:ext uri="{FF2B5EF4-FFF2-40B4-BE49-F238E27FC236}">
                    <a16:creationId xmlns:a16="http://schemas.microsoft.com/office/drawing/2014/main" id="{959F38E9-48C0-4A45-B079-C07B0122B1BB}"/>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3" name="Elipse 152">
                <a:extLst>
                  <a:ext uri="{FF2B5EF4-FFF2-40B4-BE49-F238E27FC236}">
                    <a16:creationId xmlns:a16="http://schemas.microsoft.com/office/drawing/2014/main" id="{FCC1FBF0-CA75-4DCD-A033-2227A2F38FDD}"/>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4" name="Elipse 153">
                <a:extLst>
                  <a:ext uri="{FF2B5EF4-FFF2-40B4-BE49-F238E27FC236}">
                    <a16:creationId xmlns:a16="http://schemas.microsoft.com/office/drawing/2014/main" id="{FB2993AD-C9FA-499E-A73D-F0ED66658F59}"/>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5" name="Elipse 154">
                <a:extLst>
                  <a:ext uri="{FF2B5EF4-FFF2-40B4-BE49-F238E27FC236}">
                    <a16:creationId xmlns:a16="http://schemas.microsoft.com/office/drawing/2014/main" id="{E3E1B547-4EFC-480B-86E1-E108705F6DE1}"/>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6" name="Elipse 155">
                <a:extLst>
                  <a:ext uri="{FF2B5EF4-FFF2-40B4-BE49-F238E27FC236}">
                    <a16:creationId xmlns:a16="http://schemas.microsoft.com/office/drawing/2014/main" id="{A7C0D761-CD5B-4F4B-86E3-01EE555831FD}"/>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5" name="Agrupar 10">
              <a:extLst>
                <a:ext uri="{FF2B5EF4-FFF2-40B4-BE49-F238E27FC236}">
                  <a16:creationId xmlns:a16="http://schemas.microsoft.com/office/drawing/2014/main" id="{48CB9C5D-32CE-45F7-8B92-FB99FC7A0B25}"/>
                </a:ext>
              </a:extLst>
            </p:cNvPr>
            <p:cNvGrpSpPr/>
            <p:nvPr/>
          </p:nvGrpSpPr>
          <p:grpSpPr>
            <a:xfrm>
              <a:off x="463254" y="3052038"/>
              <a:ext cx="1344348" cy="96890"/>
              <a:chOff x="478395" y="2628143"/>
              <a:chExt cx="1344348" cy="96890"/>
            </a:xfrm>
            <a:grpFill/>
          </p:grpSpPr>
          <p:sp>
            <p:nvSpPr>
              <p:cNvPr id="145" name="Elipse 144">
                <a:extLst>
                  <a:ext uri="{FF2B5EF4-FFF2-40B4-BE49-F238E27FC236}">
                    <a16:creationId xmlns:a16="http://schemas.microsoft.com/office/drawing/2014/main" id="{A5F0D6BA-413F-423D-AE62-69CEF1D80551}"/>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6" name="Elipse 145">
                <a:extLst>
                  <a:ext uri="{FF2B5EF4-FFF2-40B4-BE49-F238E27FC236}">
                    <a16:creationId xmlns:a16="http://schemas.microsoft.com/office/drawing/2014/main" id="{6D13A0E7-06CE-4F52-9ADC-AC85C4AC6C43}"/>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7" name="Elipse 146">
                <a:extLst>
                  <a:ext uri="{FF2B5EF4-FFF2-40B4-BE49-F238E27FC236}">
                    <a16:creationId xmlns:a16="http://schemas.microsoft.com/office/drawing/2014/main" id="{5C9328E8-362C-4DA1-B822-F7262E3581FE}"/>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Elipse 147">
                <a:extLst>
                  <a:ext uri="{FF2B5EF4-FFF2-40B4-BE49-F238E27FC236}">
                    <a16:creationId xmlns:a16="http://schemas.microsoft.com/office/drawing/2014/main" id="{DA6B9630-9B09-4C37-BBD0-E3A4FA58AE15}"/>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9" name="Elipse 148">
                <a:extLst>
                  <a:ext uri="{FF2B5EF4-FFF2-40B4-BE49-F238E27FC236}">
                    <a16:creationId xmlns:a16="http://schemas.microsoft.com/office/drawing/2014/main" id="{D60A982C-77DA-4837-88B7-5EC635E692DC}"/>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0" name="Elipse 149">
                <a:extLst>
                  <a:ext uri="{FF2B5EF4-FFF2-40B4-BE49-F238E27FC236}">
                    <a16:creationId xmlns:a16="http://schemas.microsoft.com/office/drawing/2014/main" id="{5F3E87E7-079A-45ED-92C1-7C3F2F4F49A2}"/>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6" name="Agrupar 11">
              <a:extLst>
                <a:ext uri="{FF2B5EF4-FFF2-40B4-BE49-F238E27FC236}">
                  <a16:creationId xmlns:a16="http://schemas.microsoft.com/office/drawing/2014/main" id="{F5F20FEE-1B6F-4C41-98A8-78CEA9C76C8D}"/>
                </a:ext>
              </a:extLst>
            </p:cNvPr>
            <p:cNvGrpSpPr/>
            <p:nvPr/>
          </p:nvGrpSpPr>
          <p:grpSpPr>
            <a:xfrm>
              <a:off x="463254" y="3282152"/>
              <a:ext cx="1344348" cy="96890"/>
              <a:chOff x="478395" y="2628143"/>
              <a:chExt cx="1344348" cy="96890"/>
            </a:xfrm>
            <a:grpFill/>
          </p:grpSpPr>
          <p:sp>
            <p:nvSpPr>
              <p:cNvPr id="139" name="Elipse 138">
                <a:extLst>
                  <a:ext uri="{FF2B5EF4-FFF2-40B4-BE49-F238E27FC236}">
                    <a16:creationId xmlns:a16="http://schemas.microsoft.com/office/drawing/2014/main" id="{58A93511-719B-4C54-9308-68E1311AE96F}"/>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Elipse 139">
                <a:extLst>
                  <a:ext uri="{FF2B5EF4-FFF2-40B4-BE49-F238E27FC236}">
                    <a16:creationId xmlns:a16="http://schemas.microsoft.com/office/drawing/2014/main" id="{560F83EB-5E5E-445C-B25D-54233F82CCE0}"/>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Elipse 140">
                <a:extLst>
                  <a:ext uri="{FF2B5EF4-FFF2-40B4-BE49-F238E27FC236}">
                    <a16:creationId xmlns:a16="http://schemas.microsoft.com/office/drawing/2014/main" id="{AC88434A-5E24-46F7-9D33-3C33BB84C2EA}"/>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Elipse 141">
                <a:extLst>
                  <a:ext uri="{FF2B5EF4-FFF2-40B4-BE49-F238E27FC236}">
                    <a16:creationId xmlns:a16="http://schemas.microsoft.com/office/drawing/2014/main" id="{E539338B-416B-483C-BB06-FBCEF2310834}"/>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3" name="Elipse 142">
                <a:extLst>
                  <a:ext uri="{FF2B5EF4-FFF2-40B4-BE49-F238E27FC236}">
                    <a16:creationId xmlns:a16="http://schemas.microsoft.com/office/drawing/2014/main" id="{0865B1FD-2BEB-4A52-9E65-9D9D0E4BCE16}"/>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4" name="Elipse 143">
                <a:extLst>
                  <a:ext uri="{FF2B5EF4-FFF2-40B4-BE49-F238E27FC236}">
                    <a16:creationId xmlns:a16="http://schemas.microsoft.com/office/drawing/2014/main" id="{141AF85D-6F97-47B9-800F-2A4662C46563}"/>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7" name="Agrupar 12">
              <a:extLst>
                <a:ext uri="{FF2B5EF4-FFF2-40B4-BE49-F238E27FC236}">
                  <a16:creationId xmlns:a16="http://schemas.microsoft.com/office/drawing/2014/main" id="{C8AF61B6-268E-4D01-86F7-ACDF64A633C3}"/>
                </a:ext>
              </a:extLst>
            </p:cNvPr>
            <p:cNvGrpSpPr/>
            <p:nvPr/>
          </p:nvGrpSpPr>
          <p:grpSpPr>
            <a:xfrm>
              <a:off x="463254" y="3475933"/>
              <a:ext cx="1344348" cy="96890"/>
              <a:chOff x="478395" y="2628143"/>
              <a:chExt cx="1344348" cy="96890"/>
            </a:xfrm>
            <a:grpFill/>
          </p:grpSpPr>
          <p:sp>
            <p:nvSpPr>
              <p:cNvPr id="133" name="Elipse 132">
                <a:extLst>
                  <a:ext uri="{FF2B5EF4-FFF2-40B4-BE49-F238E27FC236}">
                    <a16:creationId xmlns:a16="http://schemas.microsoft.com/office/drawing/2014/main" id="{DC65C220-D099-4BB8-82DF-EAB39FA14BB6}"/>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4" name="Elipse 133">
                <a:extLst>
                  <a:ext uri="{FF2B5EF4-FFF2-40B4-BE49-F238E27FC236}">
                    <a16:creationId xmlns:a16="http://schemas.microsoft.com/office/drawing/2014/main" id="{039854D8-CD2A-4AE6-8DD9-EA404CED9BE6}"/>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5" name="Elipse 134">
                <a:extLst>
                  <a:ext uri="{FF2B5EF4-FFF2-40B4-BE49-F238E27FC236}">
                    <a16:creationId xmlns:a16="http://schemas.microsoft.com/office/drawing/2014/main" id="{00FA6C96-2BED-4E3D-BABB-829615375CED}"/>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6" name="Elipse 135">
                <a:extLst>
                  <a:ext uri="{FF2B5EF4-FFF2-40B4-BE49-F238E27FC236}">
                    <a16:creationId xmlns:a16="http://schemas.microsoft.com/office/drawing/2014/main" id="{CD2561ED-0F9E-4EFC-80DD-7EEAB8E34C6F}"/>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7" name="Elipse 136">
                <a:extLst>
                  <a:ext uri="{FF2B5EF4-FFF2-40B4-BE49-F238E27FC236}">
                    <a16:creationId xmlns:a16="http://schemas.microsoft.com/office/drawing/2014/main" id="{328C2481-DE29-4F4F-9FEE-D60F6BC7732E}"/>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8" name="Elipse 137">
                <a:extLst>
                  <a:ext uri="{FF2B5EF4-FFF2-40B4-BE49-F238E27FC236}">
                    <a16:creationId xmlns:a16="http://schemas.microsoft.com/office/drawing/2014/main" id="{C5FD2B6F-7863-4BE6-92FC-E5DFE5EC0C58}"/>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8" name="Agrupar 13">
              <a:extLst>
                <a:ext uri="{FF2B5EF4-FFF2-40B4-BE49-F238E27FC236}">
                  <a16:creationId xmlns:a16="http://schemas.microsoft.com/office/drawing/2014/main" id="{7CF6686F-A4B7-4B5A-85E1-2C029D603EAB}"/>
                </a:ext>
              </a:extLst>
            </p:cNvPr>
            <p:cNvGrpSpPr/>
            <p:nvPr/>
          </p:nvGrpSpPr>
          <p:grpSpPr>
            <a:xfrm>
              <a:off x="463254" y="3699992"/>
              <a:ext cx="1344348" cy="96890"/>
              <a:chOff x="478395" y="2628143"/>
              <a:chExt cx="1344348" cy="96890"/>
            </a:xfrm>
            <a:grpFill/>
          </p:grpSpPr>
          <p:sp>
            <p:nvSpPr>
              <p:cNvPr id="127" name="Elipse 126">
                <a:extLst>
                  <a:ext uri="{FF2B5EF4-FFF2-40B4-BE49-F238E27FC236}">
                    <a16:creationId xmlns:a16="http://schemas.microsoft.com/office/drawing/2014/main" id="{2A6C8F55-509D-451A-A3B2-D4B20832CFC7}"/>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8" name="Elipse 127">
                <a:extLst>
                  <a:ext uri="{FF2B5EF4-FFF2-40B4-BE49-F238E27FC236}">
                    <a16:creationId xmlns:a16="http://schemas.microsoft.com/office/drawing/2014/main" id="{1E188038-C1B9-44F6-95F5-298C91BC8D6D}"/>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9" name="Elipse 128">
                <a:extLst>
                  <a:ext uri="{FF2B5EF4-FFF2-40B4-BE49-F238E27FC236}">
                    <a16:creationId xmlns:a16="http://schemas.microsoft.com/office/drawing/2014/main" id="{1FD19DA0-0D2C-4F0A-89DB-EA139EC80541}"/>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0" name="Elipse 129">
                <a:extLst>
                  <a:ext uri="{FF2B5EF4-FFF2-40B4-BE49-F238E27FC236}">
                    <a16:creationId xmlns:a16="http://schemas.microsoft.com/office/drawing/2014/main" id="{32AF272C-029A-4972-BDD7-F4DCD4839A28}"/>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1" name="Elipse 130">
                <a:extLst>
                  <a:ext uri="{FF2B5EF4-FFF2-40B4-BE49-F238E27FC236}">
                    <a16:creationId xmlns:a16="http://schemas.microsoft.com/office/drawing/2014/main" id="{1E2C66AC-3BE3-43EE-B810-938CDD07A0F7}"/>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2" name="Elipse 131">
                <a:extLst>
                  <a:ext uri="{FF2B5EF4-FFF2-40B4-BE49-F238E27FC236}">
                    <a16:creationId xmlns:a16="http://schemas.microsoft.com/office/drawing/2014/main" id="{1465E4FF-12F9-4694-9DEF-D13D05C78EE9}"/>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9" name="Agrupar 14">
              <a:extLst>
                <a:ext uri="{FF2B5EF4-FFF2-40B4-BE49-F238E27FC236}">
                  <a16:creationId xmlns:a16="http://schemas.microsoft.com/office/drawing/2014/main" id="{D15AC379-18AE-4397-8CA5-9928194F89DB}"/>
                </a:ext>
              </a:extLst>
            </p:cNvPr>
            <p:cNvGrpSpPr/>
            <p:nvPr/>
          </p:nvGrpSpPr>
          <p:grpSpPr>
            <a:xfrm>
              <a:off x="463254" y="3899828"/>
              <a:ext cx="1344348" cy="96890"/>
              <a:chOff x="478395" y="2628143"/>
              <a:chExt cx="1344348" cy="96890"/>
            </a:xfrm>
            <a:grpFill/>
          </p:grpSpPr>
          <p:sp>
            <p:nvSpPr>
              <p:cNvPr id="121" name="Elipse 120">
                <a:extLst>
                  <a:ext uri="{FF2B5EF4-FFF2-40B4-BE49-F238E27FC236}">
                    <a16:creationId xmlns:a16="http://schemas.microsoft.com/office/drawing/2014/main" id="{F2E5E1D4-7CF1-40F3-9444-A41200040DB8}"/>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Elipse 121">
                <a:extLst>
                  <a:ext uri="{FF2B5EF4-FFF2-40B4-BE49-F238E27FC236}">
                    <a16:creationId xmlns:a16="http://schemas.microsoft.com/office/drawing/2014/main" id="{5E353381-0FB2-456F-A114-D6F767725003}"/>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3" name="Elipse 122">
                <a:extLst>
                  <a:ext uri="{FF2B5EF4-FFF2-40B4-BE49-F238E27FC236}">
                    <a16:creationId xmlns:a16="http://schemas.microsoft.com/office/drawing/2014/main" id="{1E284C91-A4A4-4E19-86A1-2A31B63A651B}"/>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4" name="Elipse 123">
                <a:extLst>
                  <a:ext uri="{FF2B5EF4-FFF2-40B4-BE49-F238E27FC236}">
                    <a16:creationId xmlns:a16="http://schemas.microsoft.com/office/drawing/2014/main" id="{6FC5BC6B-592D-4D99-A19B-153EDAA4217C}"/>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5" name="Elipse 124">
                <a:extLst>
                  <a:ext uri="{FF2B5EF4-FFF2-40B4-BE49-F238E27FC236}">
                    <a16:creationId xmlns:a16="http://schemas.microsoft.com/office/drawing/2014/main" id="{DBDADEE9-7631-4C1C-A557-DAC3596694D5}"/>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6" name="Elipse 125">
                <a:extLst>
                  <a:ext uri="{FF2B5EF4-FFF2-40B4-BE49-F238E27FC236}">
                    <a16:creationId xmlns:a16="http://schemas.microsoft.com/office/drawing/2014/main" id="{EF996346-B92B-49DD-BD9D-95D0F8D1AA45}"/>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0" name="Agrupar 15">
              <a:extLst>
                <a:ext uri="{FF2B5EF4-FFF2-40B4-BE49-F238E27FC236}">
                  <a16:creationId xmlns:a16="http://schemas.microsoft.com/office/drawing/2014/main" id="{98950745-9C1F-43A2-8866-9E3CDD6A554C}"/>
                </a:ext>
              </a:extLst>
            </p:cNvPr>
            <p:cNvGrpSpPr/>
            <p:nvPr/>
          </p:nvGrpSpPr>
          <p:grpSpPr>
            <a:xfrm>
              <a:off x="463254" y="4123887"/>
              <a:ext cx="1344348" cy="96890"/>
              <a:chOff x="478395" y="2628143"/>
              <a:chExt cx="1344348" cy="96890"/>
            </a:xfrm>
            <a:grpFill/>
          </p:grpSpPr>
          <p:sp>
            <p:nvSpPr>
              <p:cNvPr id="115" name="Elipse 114">
                <a:extLst>
                  <a:ext uri="{FF2B5EF4-FFF2-40B4-BE49-F238E27FC236}">
                    <a16:creationId xmlns:a16="http://schemas.microsoft.com/office/drawing/2014/main" id="{28207166-FD86-4B2B-AA3B-0F74F3786E71}"/>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6" name="Elipse 115">
                <a:extLst>
                  <a:ext uri="{FF2B5EF4-FFF2-40B4-BE49-F238E27FC236}">
                    <a16:creationId xmlns:a16="http://schemas.microsoft.com/office/drawing/2014/main" id="{2840E70C-F85F-4EB5-91A5-EC965F9292BC}"/>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7" name="Elipse 116">
                <a:extLst>
                  <a:ext uri="{FF2B5EF4-FFF2-40B4-BE49-F238E27FC236}">
                    <a16:creationId xmlns:a16="http://schemas.microsoft.com/office/drawing/2014/main" id="{3D87280A-8186-46B5-B54E-89CA54745AC0}"/>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8" name="Elipse 117">
                <a:extLst>
                  <a:ext uri="{FF2B5EF4-FFF2-40B4-BE49-F238E27FC236}">
                    <a16:creationId xmlns:a16="http://schemas.microsoft.com/office/drawing/2014/main" id="{5E814E2F-247A-440C-ADA2-650CCCA2A167}"/>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Elipse 118">
                <a:extLst>
                  <a:ext uri="{FF2B5EF4-FFF2-40B4-BE49-F238E27FC236}">
                    <a16:creationId xmlns:a16="http://schemas.microsoft.com/office/drawing/2014/main" id="{BB047F57-8E3A-4353-806E-229B148E22C1}"/>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0" name="Elipse 119">
                <a:extLst>
                  <a:ext uri="{FF2B5EF4-FFF2-40B4-BE49-F238E27FC236}">
                    <a16:creationId xmlns:a16="http://schemas.microsoft.com/office/drawing/2014/main" id="{A9434899-5494-4DB6-922C-9E08C1FA5F42}"/>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1" name="Agrupar 16">
              <a:extLst>
                <a:ext uri="{FF2B5EF4-FFF2-40B4-BE49-F238E27FC236}">
                  <a16:creationId xmlns:a16="http://schemas.microsoft.com/office/drawing/2014/main" id="{D679396F-1A41-45CF-9F10-B34D4DB7BC4D}"/>
                </a:ext>
              </a:extLst>
            </p:cNvPr>
            <p:cNvGrpSpPr/>
            <p:nvPr/>
          </p:nvGrpSpPr>
          <p:grpSpPr>
            <a:xfrm>
              <a:off x="463254" y="4347946"/>
              <a:ext cx="1344348" cy="96890"/>
              <a:chOff x="478395" y="2628143"/>
              <a:chExt cx="1344348" cy="96890"/>
            </a:xfrm>
            <a:grpFill/>
          </p:grpSpPr>
          <p:sp>
            <p:nvSpPr>
              <p:cNvPr id="109" name="Elipse 108">
                <a:extLst>
                  <a:ext uri="{FF2B5EF4-FFF2-40B4-BE49-F238E27FC236}">
                    <a16:creationId xmlns:a16="http://schemas.microsoft.com/office/drawing/2014/main" id="{91C6ACE9-CD7B-445B-9D4A-B5A3FB321417}"/>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0" name="Elipse 109">
                <a:extLst>
                  <a:ext uri="{FF2B5EF4-FFF2-40B4-BE49-F238E27FC236}">
                    <a16:creationId xmlns:a16="http://schemas.microsoft.com/office/drawing/2014/main" id="{9D470005-8379-4E1D-96D1-7DC0A1D30E98}"/>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1" name="Elipse 110">
                <a:extLst>
                  <a:ext uri="{FF2B5EF4-FFF2-40B4-BE49-F238E27FC236}">
                    <a16:creationId xmlns:a16="http://schemas.microsoft.com/office/drawing/2014/main" id="{5DE40012-A6A5-441F-AE04-DBF24CF414F5}"/>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2" name="Elipse 111">
                <a:extLst>
                  <a:ext uri="{FF2B5EF4-FFF2-40B4-BE49-F238E27FC236}">
                    <a16:creationId xmlns:a16="http://schemas.microsoft.com/office/drawing/2014/main" id="{B6CA8B5C-A0D1-491C-BE58-9A501CA2E8DC}"/>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3" name="Elipse 112">
                <a:extLst>
                  <a:ext uri="{FF2B5EF4-FFF2-40B4-BE49-F238E27FC236}">
                    <a16:creationId xmlns:a16="http://schemas.microsoft.com/office/drawing/2014/main" id="{98EF4E53-116F-49D2-9ECF-5A7847AC3560}"/>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4" name="Elipse 113">
                <a:extLst>
                  <a:ext uri="{FF2B5EF4-FFF2-40B4-BE49-F238E27FC236}">
                    <a16:creationId xmlns:a16="http://schemas.microsoft.com/office/drawing/2014/main" id="{A92B9097-982D-4EB2-8E64-144AA9246DFA}"/>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2" name="Agrupar 17">
              <a:extLst>
                <a:ext uri="{FF2B5EF4-FFF2-40B4-BE49-F238E27FC236}">
                  <a16:creationId xmlns:a16="http://schemas.microsoft.com/office/drawing/2014/main" id="{25F6250A-4076-45DB-BEAF-72759ABC5DE8}"/>
                </a:ext>
              </a:extLst>
            </p:cNvPr>
            <p:cNvGrpSpPr/>
            <p:nvPr/>
          </p:nvGrpSpPr>
          <p:grpSpPr>
            <a:xfrm>
              <a:off x="463254" y="4547782"/>
              <a:ext cx="1344348" cy="96890"/>
              <a:chOff x="478395" y="2628143"/>
              <a:chExt cx="1344348" cy="96890"/>
            </a:xfrm>
            <a:grpFill/>
          </p:grpSpPr>
          <p:sp>
            <p:nvSpPr>
              <p:cNvPr id="103" name="Elipse 102">
                <a:extLst>
                  <a:ext uri="{FF2B5EF4-FFF2-40B4-BE49-F238E27FC236}">
                    <a16:creationId xmlns:a16="http://schemas.microsoft.com/office/drawing/2014/main" id="{1B614EB3-9A30-452B-8CDA-065ACE275046}"/>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Elipse 103">
                <a:extLst>
                  <a:ext uri="{FF2B5EF4-FFF2-40B4-BE49-F238E27FC236}">
                    <a16:creationId xmlns:a16="http://schemas.microsoft.com/office/drawing/2014/main" id="{F10A4977-8538-4154-8DC4-6C653E4FDAAC}"/>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Elipse 104">
                <a:extLst>
                  <a:ext uri="{FF2B5EF4-FFF2-40B4-BE49-F238E27FC236}">
                    <a16:creationId xmlns:a16="http://schemas.microsoft.com/office/drawing/2014/main" id="{05EF7036-6BBD-4F43-84C3-CBFCA7FE5C44}"/>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Elipse 105">
                <a:extLst>
                  <a:ext uri="{FF2B5EF4-FFF2-40B4-BE49-F238E27FC236}">
                    <a16:creationId xmlns:a16="http://schemas.microsoft.com/office/drawing/2014/main" id="{62A7577F-46FD-41B5-A818-3EE1B2A876CA}"/>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Elipse 106">
                <a:extLst>
                  <a:ext uri="{FF2B5EF4-FFF2-40B4-BE49-F238E27FC236}">
                    <a16:creationId xmlns:a16="http://schemas.microsoft.com/office/drawing/2014/main" id="{B2249583-CDA8-4F83-BFF3-EA138507FB25}"/>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Elipse 107">
                <a:extLst>
                  <a:ext uri="{FF2B5EF4-FFF2-40B4-BE49-F238E27FC236}">
                    <a16:creationId xmlns:a16="http://schemas.microsoft.com/office/drawing/2014/main" id="{9144EB02-95E8-4EE6-99ED-EB3AE9C2C254}"/>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163" name="Marcador de contenido 2">
            <a:extLst>
              <a:ext uri="{FF2B5EF4-FFF2-40B4-BE49-F238E27FC236}">
                <a16:creationId xmlns:a16="http://schemas.microsoft.com/office/drawing/2014/main" id="{389DDF12-3842-40F2-9CAD-32B5B53B5EA3}"/>
              </a:ext>
            </a:extLst>
          </p:cNvPr>
          <p:cNvSpPr>
            <a:spLocks noGrp="1"/>
          </p:cNvSpPr>
          <p:nvPr>
            <p:ph idx="1"/>
          </p:nvPr>
        </p:nvSpPr>
        <p:spPr>
          <a:xfrm>
            <a:off x="838200" y="2916202"/>
            <a:ext cx="10596422" cy="3402531"/>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094094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grpSp>
        <p:nvGrpSpPr>
          <p:cNvPr id="7" name="Agrupar 10">
            <a:extLst>
              <a:ext uri="{FF2B5EF4-FFF2-40B4-BE49-F238E27FC236}">
                <a16:creationId xmlns:a16="http://schemas.microsoft.com/office/drawing/2014/main" id="{DE60B541-0BC8-43AA-861C-DD91DF30AB47}"/>
              </a:ext>
            </a:extLst>
          </p:cNvPr>
          <p:cNvGrpSpPr/>
          <p:nvPr userDrawn="1"/>
        </p:nvGrpSpPr>
        <p:grpSpPr>
          <a:xfrm>
            <a:off x="10424212" y="4228343"/>
            <a:ext cx="1344348" cy="2464653"/>
            <a:chOff x="463254" y="2628143"/>
            <a:chExt cx="1344348" cy="2464653"/>
          </a:xfrm>
          <a:noFill/>
        </p:grpSpPr>
        <p:grpSp>
          <p:nvGrpSpPr>
            <p:cNvPr id="8" name="Agrupar 11">
              <a:extLst>
                <a:ext uri="{FF2B5EF4-FFF2-40B4-BE49-F238E27FC236}">
                  <a16:creationId xmlns:a16="http://schemas.microsoft.com/office/drawing/2014/main" id="{980F1CAC-03E3-48E6-BE59-D37BFF247E4B}"/>
                </a:ext>
              </a:extLst>
            </p:cNvPr>
            <p:cNvGrpSpPr/>
            <p:nvPr/>
          </p:nvGrpSpPr>
          <p:grpSpPr>
            <a:xfrm>
              <a:off x="463254" y="2628143"/>
              <a:ext cx="1344348" cy="96890"/>
              <a:chOff x="478395" y="2628143"/>
              <a:chExt cx="1344348" cy="96890"/>
            </a:xfrm>
            <a:grpFill/>
          </p:grpSpPr>
          <p:sp>
            <p:nvSpPr>
              <p:cNvPr id="86" name="Elipse 85">
                <a:extLst>
                  <a:ext uri="{FF2B5EF4-FFF2-40B4-BE49-F238E27FC236}">
                    <a16:creationId xmlns:a16="http://schemas.microsoft.com/office/drawing/2014/main" id="{111B9E57-287A-457D-B75B-5B0BA5FE8E4C}"/>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7" name="Elipse 86">
                <a:extLst>
                  <a:ext uri="{FF2B5EF4-FFF2-40B4-BE49-F238E27FC236}">
                    <a16:creationId xmlns:a16="http://schemas.microsoft.com/office/drawing/2014/main" id="{74DC8596-63BE-4F3A-B38E-C362EB9079F7}"/>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8" name="Elipse 87">
                <a:extLst>
                  <a:ext uri="{FF2B5EF4-FFF2-40B4-BE49-F238E27FC236}">
                    <a16:creationId xmlns:a16="http://schemas.microsoft.com/office/drawing/2014/main" id="{9C176233-0216-4772-8FD9-FCF78269B1E4}"/>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9" name="Elipse 88">
                <a:extLst>
                  <a:ext uri="{FF2B5EF4-FFF2-40B4-BE49-F238E27FC236}">
                    <a16:creationId xmlns:a16="http://schemas.microsoft.com/office/drawing/2014/main" id="{D3B0794B-FB24-4556-A5C2-4F9685714590}"/>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Elipse 89">
                <a:extLst>
                  <a:ext uri="{FF2B5EF4-FFF2-40B4-BE49-F238E27FC236}">
                    <a16:creationId xmlns:a16="http://schemas.microsoft.com/office/drawing/2014/main" id="{7F4BB062-6470-44C6-8F7E-813C0728878A}"/>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Elipse 90">
                <a:extLst>
                  <a:ext uri="{FF2B5EF4-FFF2-40B4-BE49-F238E27FC236}">
                    <a16:creationId xmlns:a16="http://schemas.microsoft.com/office/drawing/2014/main" id="{D221428F-076D-4962-8ACC-C2CE09B2C016}"/>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 name="Agrupar 12">
              <a:extLst>
                <a:ext uri="{FF2B5EF4-FFF2-40B4-BE49-F238E27FC236}">
                  <a16:creationId xmlns:a16="http://schemas.microsoft.com/office/drawing/2014/main" id="{141297AC-AB21-42BF-8B04-B0D21B60A52D}"/>
                </a:ext>
              </a:extLst>
            </p:cNvPr>
            <p:cNvGrpSpPr/>
            <p:nvPr/>
          </p:nvGrpSpPr>
          <p:grpSpPr>
            <a:xfrm>
              <a:off x="463254" y="2846146"/>
              <a:ext cx="1344348" cy="96890"/>
              <a:chOff x="478395" y="2628143"/>
              <a:chExt cx="1344348" cy="96890"/>
            </a:xfrm>
            <a:grpFill/>
          </p:grpSpPr>
          <p:sp>
            <p:nvSpPr>
              <p:cNvPr id="80" name="Elipse 79">
                <a:extLst>
                  <a:ext uri="{FF2B5EF4-FFF2-40B4-BE49-F238E27FC236}">
                    <a16:creationId xmlns:a16="http://schemas.microsoft.com/office/drawing/2014/main" id="{563912B1-7E62-4C90-8A09-6C162D285D36}"/>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Elipse 80">
                <a:extLst>
                  <a:ext uri="{FF2B5EF4-FFF2-40B4-BE49-F238E27FC236}">
                    <a16:creationId xmlns:a16="http://schemas.microsoft.com/office/drawing/2014/main" id="{2880DC7E-F63C-4E4C-B5C4-159DD4AF8F19}"/>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2" name="Elipse 81">
                <a:extLst>
                  <a:ext uri="{FF2B5EF4-FFF2-40B4-BE49-F238E27FC236}">
                    <a16:creationId xmlns:a16="http://schemas.microsoft.com/office/drawing/2014/main" id="{D64C0A48-CD2A-48A9-AA5F-8895A1AAE081}"/>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3" name="Elipse 82">
                <a:extLst>
                  <a:ext uri="{FF2B5EF4-FFF2-40B4-BE49-F238E27FC236}">
                    <a16:creationId xmlns:a16="http://schemas.microsoft.com/office/drawing/2014/main" id="{11CCF309-146D-4C10-A859-5C27A4476BFE}"/>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4" name="Elipse 83">
                <a:extLst>
                  <a:ext uri="{FF2B5EF4-FFF2-40B4-BE49-F238E27FC236}">
                    <a16:creationId xmlns:a16="http://schemas.microsoft.com/office/drawing/2014/main" id="{8C328517-5B42-4BD0-9D44-F93E8E67AC57}"/>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5" name="Elipse 84">
                <a:extLst>
                  <a:ext uri="{FF2B5EF4-FFF2-40B4-BE49-F238E27FC236}">
                    <a16:creationId xmlns:a16="http://schemas.microsoft.com/office/drawing/2014/main" id="{BC87CE04-AE4C-4CCF-9983-EDA3186561B0}"/>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 name="Agrupar 13">
              <a:extLst>
                <a:ext uri="{FF2B5EF4-FFF2-40B4-BE49-F238E27FC236}">
                  <a16:creationId xmlns:a16="http://schemas.microsoft.com/office/drawing/2014/main" id="{496F0A71-FDD0-434E-A10C-09E18B85554A}"/>
                </a:ext>
              </a:extLst>
            </p:cNvPr>
            <p:cNvGrpSpPr/>
            <p:nvPr/>
          </p:nvGrpSpPr>
          <p:grpSpPr>
            <a:xfrm>
              <a:off x="463254" y="3052038"/>
              <a:ext cx="1344348" cy="96890"/>
              <a:chOff x="478395" y="2628143"/>
              <a:chExt cx="1344348" cy="96890"/>
            </a:xfrm>
            <a:grpFill/>
          </p:grpSpPr>
          <p:sp>
            <p:nvSpPr>
              <p:cNvPr id="74" name="Elipse 73">
                <a:extLst>
                  <a:ext uri="{FF2B5EF4-FFF2-40B4-BE49-F238E27FC236}">
                    <a16:creationId xmlns:a16="http://schemas.microsoft.com/office/drawing/2014/main" id="{2D59BF79-F323-4DF4-A09C-3CFB11C6D470}"/>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Elipse 74">
                <a:extLst>
                  <a:ext uri="{FF2B5EF4-FFF2-40B4-BE49-F238E27FC236}">
                    <a16:creationId xmlns:a16="http://schemas.microsoft.com/office/drawing/2014/main" id="{DDCAEF34-AF9D-411C-ABD2-7089E50507C4}"/>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Elipse 75">
                <a:extLst>
                  <a:ext uri="{FF2B5EF4-FFF2-40B4-BE49-F238E27FC236}">
                    <a16:creationId xmlns:a16="http://schemas.microsoft.com/office/drawing/2014/main" id="{5CD5653D-7F03-40BB-9CC5-684D7C8E8157}"/>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Elipse 76">
                <a:extLst>
                  <a:ext uri="{FF2B5EF4-FFF2-40B4-BE49-F238E27FC236}">
                    <a16:creationId xmlns:a16="http://schemas.microsoft.com/office/drawing/2014/main" id="{13837194-9D31-467B-BF8B-4787BB6FFBAD}"/>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Elipse 77">
                <a:extLst>
                  <a:ext uri="{FF2B5EF4-FFF2-40B4-BE49-F238E27FC236}">
                    <a16:creationId xmlns:a16="http://schemas.microsoft.com/office/drawing/2014/main" id="{26B42DA0-9743-475B-B036-3D279A80299D}"/>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Elipse 78">
                <a:extLst>
                  <a:ext uri="{FF2B5EF4-FFF2-40B4-BE49-F238E27FC236}">
                    <a16:creationId xmlns:a16="http://schemas.microsoft.com/office/drawing/2014/main" id="{433FE80A-BE0A-448D-98C2-7B9983D07C62}"/>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1" name="Agrupar 14">
              <a:extLst>
                <a:ext uri="{FF2B5EF4-FFF2-40B4-BE49-F238E27FC236}">
                  <a16:creationId xmlns:a16="http://schemas.microsoft.com/office/drawing/2014/main" id="{D1E70E9D-EBC6-462F-ABB9-5DA60300417C}"/>
                </a:ext>
              </a:extLst>
            </p:cNvPr>
            <p:cNvGrpSpPr/>
            <p:nvPr/>
          </p:nvGrpSpPr>
          <p:grpSpPr>
            <a:xfrm>
              <a:off x="463254" y="3282152"/>
              <a:ext cx="1344348" cy="96890"/>
              <a:chOff x="478395" y="2628143"/>
              <a:chExt cx="1344348" cy="96890"/>
            </a:xfrm>
            <a:grpFill/>
          </p:grpSpPr>
          <p:sp>
            <p:nvSpPr>
              <p:cNvPr id="68" name="Elipse 67">
                <a:extLst>
                  <a:ext uri="{FF2B5EF4-FFF2-40B4-BE49-F238E27FC236}">
                    <a16:creationId xmlns:a16="http://schemas.microsoft.com/office/drawing/2014/main" id="{D7661FCE-2C0D-457F-AFA2-A80C8E3E52B6}"/>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Elipse 68">
                <a:extLst>
                  <a:ext uri="{FF2B5EF4-FFF2-40B4-BE49-F238E27FC236}">
                    <a16:creationId xmlns:a16="http://schemas.microsoft.com/office/drawing/2014/main" id="{9C04C3B6-2737-4D9E-B8F3-F360A574FBC9}"/>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Elipse 69">
                <a:extLst>
                  <a:ext uri="{FF2B5EF4-FFF2-40B4-BE49-F238E27FC236}">
                    <a16:creationId xmlns:a16="http://schemas.microsoft.com/office/drawing/2014/main" id="{AF695F36-CAFE-40E0-85D3-3774DC01B88D}"/>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Elipse 70">
                <a:extLst>
                  <a:ext uri="{FF2B5EF4-FFF2-40B4-BE49-F238E27FC236}">
                    <a16:creationId xmlns:a16="http://schemas.microsoft.com/office/drawing/2014/main" id="{C5020E4E-6F73-4EEA-91AF-444B5917E783}"/>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Elipse 71">
                <a:extLst>
                  <a:ext uri="{FF2B5EF4-FFF2-40B4-BE49-F238E27FC236}">
                    <a16:creationId xmlns:a16="http://schemas.microsoft.com/office/drawing/2014/main" id="{15D06AEB-54CC-49BF-8E90-E4D5795F87CE}"/>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Elipse 72">
                <a:extLst>
                  <a:ext uri="{FF2B5EF4-FFF2-40B4-BE49-F238E27FC236}">
                    <a16:creationId xmlns:a16="http://schemas.microsoft.com/office/drawing/2014/main" id="{9A8BC7BD-4C39-46DB-9869-477A6EE2A16E}"/>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2" name="Agrupar 16">
              <a:extLst>
                <a:ext uri="{FF2B5EF4-FFF2-40B4-BE49-F238E27FC236}">
                  <a16:creationId xmlns:a16="http://schemas.microsoft.com/office/drawing/2014/main" id="{4125AD33-767C-42B1-BB7C-C4B34E654AC8}"/>
                </a:ext>
              </a:extLst>
            </p:cNvPr>
            <p:cNvGrpSpPr/>
            <p:nvPr/>
          </p:nvGrpSpPr>
          <p:grpSpPr>
            <a:xfrm>
              <a:off x="463254" y="3475933"/>
              <a:ext cx="1344348" cy="96890"/>
              <a:chOff x="478395" y="2628143"/>
              <a:chExt cx="1344348" cy="96890"/>
            </a:xfrm>
            <a:grpFill/>
          </p:grpSpPr>
          <p:sp>
            <p:nvSpPr>
              <p:cNvPr id="62" name="Elipse 61">
                <a:extLst>
                  <a:ext uri="{FF2B5EF4-FFF2-40B4-BE49-F238E27FC236}">
                    <a16:creationId xmlns:a16="http://schemas.microsoft.com/office/drawing/2014/main" id="{EF8FDE11-67DB-4A3D-A1C2-8771F6728F1A}"/>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Elipse 62">
                <a:extLst>
                  <a:ext uri="{FF2B5EF4-FFF2-40B4-BE49-F238E27FC236}">
                    <a16:creationId xmlns:a16="http://schemas.microsoft.com/office/drawing/2014/main" id="{766D4D1B-F843-429C-BD2C-C7224682AAEF}"/>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Elipse 63">
                <a:extLst>
                  <a:ext uri="{FF2B5EF4-FFF2-40B4-BE49-F238E27FC236}">
                    <a16:creationId xmlns:a16="http://schemas.microsoft.com/office/drawing/2014/main" id="{C4179E04-202B-4E91-A7A4-4857C1874F15}"/>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Elipse 64">
                <a:extLst>
                  <a:ext uri="{FF2B5EF4-FFF2-40B4-BE49-F238E27FC236}">
                    <a16:creationId xmlns:a16="http://schemas.microsoft.com/office/drawing/2014/main" id="{0E644B4E-57DD-406B-AC65-E5D62E48CC7E}"/>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Elipse 65">
                <a:extLst>
                  <a:ext uri="{FF2B5EF4-FFF2-40B4-BE49-F238E27FC236}">
                    <a16:creationId xmlns:a16="http://schemas.microsoft.com/office/drawing/2014/main" id="{CC4A3C7A-98DC-41FF-8AA7-08AAA4512814}"/>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Elipse 66">
                <a:extLst>
                  <a:ext uri="{FF2B5EF4-FFF2-40B4-BE49-F238E27FC236}">
                    <a16:creationId xmlns:a16="http://schemas.microsoft.com/office/drawing/2014/main" id="{E26D679C-8399-4B5C-A1E3-1BB0C6755F0B}"/>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3" name="Agrupar 17">
              <a:extLst>
                <a:ext uri="{FF2B5EF4-FFF2-40B4-BE49-F238E27FC236}">
                  <a16:creationId xmlns:a16="http://schemas.microsoft.com/office/drawing/2014/main" id="{1EC42C3B-431A-4B5F-B5A2-BE138629C9A6}"/>
                </a:ext>
              </a:extLst>
            </p:cNvPr>
            <p:cNvGrpSpPr/>
            <p:nvPr/>
          </p:nvGrpSpPr>
          <p:grpSpPr>
            <a:xfrm>
              <a:off x="463254" y="3699992"/>
              <a:ext cx="1344348" cy="96890"/>
              <a:chOff x="478395" y="2628143"/>
              <a:chExt cx="1344348" cy="96890"/>
            </a:xfrm>
            <a:grpFill/>
          </p:grpSpPr>
          <p:sp>
            <p:nvSpPr>
              <p:cNvPr id="56" name="Elipse 55">
                <a:extLst>
                  <a:ext uri="{FF2B5EF4-FFF2-40B4-BE49-F238E27FC236}">
                    <a16:creationId xmlns:a16="http://schemas.microsoft.com/office/drawing/2014/main" id="{BF81D4B4-C8B8-4098-B263-F3BBA6ACCA2E}"/>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Elipse 56">
                <a:extLst>
                  <a:ext uri="{FF2B5EF4-FFF2-40B4-BE49-F238E27FC236}">
                    <a16:creationId xmlns:a16="http://schemas.microsoft.com/office/drawing/2014/main" id="{F0F736D3-24F4-4131-ACD7-616A8A795179}"/>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Elipse 57">
                <a:extLst>
                  <a:ext uri="{FF2B5EF4-FFF2-40B4-BE49-F238E27FC236}">
                    <a16:creationId xmlns:a16="http://schemas.microsoft.com/office/drawing/2014/main" id="{9B372378-28CF-4DF6-AA94-CF61ACBF9C38}"/>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Elipse 58">
                <a:extLst>
                  <a:ext uri="{FF2B5EF4-FFF2-40B4-BE49-F238E27FC236}">
                    <a16:creationId xmlns:a16="http://schemas.microsoft.com/office/drawing/2014/main" id="{DBEB25CF-D5A6-4B33-A6AA-9675DEE4DFDB}"/>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Elipse 59">
                <a:extLst>
                  <a:ext uri="{FF2B5EF4-FFF2-40B4-BE49-F238E27FC236}">
                    <a16:creationId xmlns:a16="http://schemas.microsoft.com/office/drawing/2014/main" id="{7AF6AAFA-DD1C-4291-9167-B8D044599861}"/>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Elipse 60">
                <a:extLst>
                  <a:ext uri="{FF2B5EF4-FFF2-40B4-BE49-F238E27FC236}">
                    <a16:creationId xmlns:a16="http://schemas.microsoft.com/office/drawing/2014/main" id="{593C284E-2304-4F1A-95EB-360C497F50B9}"/>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4" name="Agrupar 18">
              <a:extLst>
                <a:ext uri="{FF2B5EF4-FFF2-40B4-BE49-F238E27FC236}">
                  <a16:creationId xmlns:a16="http://schemas.microsoft.com/office/drawing/2014/main" id="{A391E866-014B-4630-B6E7-3B34EE4BF59B}"/>
                </a:ext>
              </a:extLst>
            </p:cNvPr>
            <p:cNvGrpSpPr/>
            <p:nvPr/>
          </p:nvGrpSpPr>
          <p:grpSpPr>
            <a:xfrm>
              <a:off x="463254" y="3899828"/>
              <a:ext cx="1344348" cy="96890"/>
              <a:chOff x="478395" y="2628143"/>
              <a:chExt cx="1344348" cy="96890"/>
            </a:xfrm>
            <a:grpFill/>
          </p:grpSpPr>
          <p:sp>
            <p:nvSpPr>
              <p:cNvPr id="50" name="Elipse 49">
                <a:extLst>
                  <a:ext uri="{FF2B5EF4-FFF2-40B4-BE49-F238E27FC236}">
                    <a16:creationId xmlns:a16="http://schemas.microsoft.com/office/drawing/2014/main" id="{14CD4D15-7790-4BC7-9080-B2A1710964B2}"/>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Elipse 50">
                <a:extLst>
                  <a:ext uri="{FF2B5EF4-FFF2-40B4-BE49-F238E27FC236}">
                    <a16:creationId xmlns:a16="http://schemas.microsoft.com/office/drawing/2014/main" id="{61554147-71F4-4AF6-AF65-C8E6BF40E58E}"/>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Elipse 51">
                <a:extLst>
                  <a:ext uri="{FF2B5EF4-FFF2-40B4-BE49-F238E27FC236}">
                    <a16:creationId xmlns:a16="http://schemas.microsoft.com/office/drawing/2014/main" id="{A6DA8669-CFDE-4249-A303-123EC178C579}"/>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Elipse 52">
                <a:extLst>
                  <a:ext uri="{FF2B5EF4-FFF2-40B4-BE49-F238E27FC236}">
                    <a16:creationId xmlns:a16="http://schemas.microsoft.com/office/drawing/2014/main" id="{34AB8F18-AFE6-4059-8B68-132BE55D6A99}"/>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Elipse 53">
                <a:extLst>
                  <a:ext uri="{FF2B5EF4-FFF2-40B4-BE49-F238E27FC236}">
                    <a16:creationId xmlns:a16="http://schemas.microsoft.com/office/drawing/2014/main" id="{42C38763-FC91-49E7-845C-59074A24D474}"/>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Elipse 54">
                <a:extLst>
                  <a:ext uri="{FF2B5EF4-FFF2-40B4-BE49-F238E27FC236}">
                    <a16:creationId xmlns:a16="http://schemas.microsoft.com/office/drawing/2014/main" id="{0A32B133-0357-4647-9E1E-7A57D13703F6}"/>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5" name="Agrupar 19">
              <a:extLst>
                <a:ext uri="{FF2B5EF4-FFF2-40B4-BE49-F238E27FC236}">
                  <a16:creationId xmlns:a16="http://schemas.microsoft.com/office/drawing/2014/main" id="{D6CBBE2E-0AC4-4E45-AF79-B9BDB0352F37}"/>
                </a:ext>
              </a:extLst>
            </p:cNvPr>
            <p:cNvGrpSpPr/>
            <p:nvPr/>
          </p:nvGrpSpPr>
          <p:grpSpPr>
            <a:xfrm>
              <a:off x="463254" y="4123887"/>
              <a:ext cx="1344348" cy="96890"/>
              <a:chOff x="478395" y="2628143"/>
              <a:chExt cx="1344348" cy="96890"/>
            </a:xfrm>
            <a:grpFill/>
          </p:grpSpPr>
          <p:sp>
            <p:nvSpPr>
              <p:cNvPr id="44" name="Elipse 43">
                <a:extLst>
                  <a:ext uri="{FF2B5EF4-FFF2-40B4-BE49-F238E27FC236}">
                    <a16:creationId xmlns:a16="http://schemas.microsoft.com/office/drawing/2014/main" id="{B5A7FEF3-A31B-462C-BFEA-E53F5130EBDF}"/>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Elipse 44">
                <a:extLst>
                  <a:ext uri="{FF2B5EF4-FFF2-40B4-BE49-F238E27FC236}">
                    <a16:creationId xmlns:a16="http://schemas.microsoft.com/office/drawing/2014/main" id="{F9D47D3B-3BD3-420D-963E-A97D201710FD}"/>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Elipse 45">
                <a:extLst>
                  <a:ext uri="{FF2B5EF4-FFF2-40B4-BE49-F238E27FC236}">
                    <a16:creationId xmlns:a16="http://schemas.microsoft.com/office/drawing/2014/main" id="{610F7DD0-0377-43BB-A552-BD2065EC44E1}"/>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Elipse 46">
                <a:extLst>
                  <a:ext uri="{FF2B5EF4-FFF2-40B4-BE49-F238E27FC236}">
                    <a16:creationId xmlns:a16="http://schemas.microsoft.com/office/drawing/2014/main" id="{8F995886-4DB9-46B7-8E8C-16FF1CFA5071}"/>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Elipse 47">
                <a:extLst>
                  <a:ext uri="{FF2B5EF4-FFF2-40B4-BE49-F238E27FC236}">
                    <a16:creationId xmlns:a16="http://schemas.microsoft.com/office/drawing/2014/main" id="{419E8A31-69A7-483D-8948-B7FD33268C9A}"/>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Elipse 48">
                <a:extLst>
                  <a:ext uri="{FF2B5EF4-FFF2-40B4-BE49-F238E27FC236}">
                    <a16:creationId xmlns:a16="http://schemas.microsoft.com/office/drawing/2014/main" id="{1376C8AB-74C6-4E2E-A09A-5BDD78290EA6}"/>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6" name="Agrupar 20">
              <a:extLst>
                <a:ext uri="{FF2B5EF4-FFF2-40B4-BE49-F238E27FC236}">
                  <a16:creationId xmlns:a16="http://schemas.microsoft.com/office/drawing/2014/main" id="{BE49DD22-00BD-4590-856D-B4CEE3D93069}"/>
                </a:ext>
              </a:extLst>
            </p:cNvPr>
            <p:cNvGrpSpPr/>
            <p:nvPr/>
          </p:nvGrpSpPr>
          <p:grpSpPr>
            <a:xfrm>
              <a:off x="463254" y="4347946"/>
              <a:ext cx="1344348" cy="96890"/>
              <a:chOff x="478395" y="2628143"/>
              <a:chExt cx="1344348" cy="96890"/>
            </a:xfrm>
            <a:grpFill/>
          </p:grpSpPr>
          <p:sp>
            <p:nvSpPr>
              <p:cNvPr id="38" name="Elipse 37">
                <a:extLst>
                  <a:ext uri="{FF2B5EF4-FFF2-40B4-BE49-F238E27FC236}">
                    <a16:creationId xmlns:a16="http://schemas.microsoft.com/office/drawing/2014/main" id="{F9ECFE99-ED11-4949-8017-C0CA87396D5C}"/>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Elipse 38">
                <a:extLst>
                  <a:ext uri="{FF2B5EF4-FFF2-40B4-BE49-F238E27FC236}">
                    <a16:creationId xmlns:a16="http://schemas.microsoft.com/office/drawing/2014/main" id="{41A7E1EB-878D-472F-B67F-B1CB5721777E}"/>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Elipse 39">
                <a:extLst>
                  <a:ext uri="{FF2B5EF4-FFF2-40B4-BE49-F238E27FC236}">
                    <a16:creationId xmlns:a16="http://schemas.microsoft.com/office/drawing/2014/main" id="{7C4DFD2E-C006-4564-888E-CEBF1CDB81E3}"/>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Elipse 40">
                <a:extLst>
                  <a:ext uri="{FF2B5EF4-FFF2-40B4-BE49-F238E27FC236}">
                    <a16:creationId xmlns:a16="http://schemas.microsoft.com/office/drawing/2014/main" id="{A3E7CACF-D121-412F-B346-D71526566004}"/>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Elipse 41">
                <a:extLst>
                  <a:ext uri="{FF2B5EF4-FFF2-40B4-BE49-F238E27FC236}">
                    <a16:creationId xmlns:a16="http://schemas.microsoft.com/office/drawing/2014/main" id="{94485046-09C0-4DEC-8810-AC77120CA210}"/>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Elipse 42">
                <a:extLst>
                  <a:ext uri="{FF2B5EF4-FFF2-40B4-BE49-F238E27FC236}">
                    <a16:creationId xmlns:a16="http://schemas.microsoft.com/office/drawing/2014/main" id="{69F67D96-97B2-4A5D-82AF-D189623B08E9}"/>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7" name="Agrupar 21">
              <a:extLst>
                <a:ext uri="{FF2B5EF4-FFF2-40B4-BE49-F238E27FC236}">
                  <a16:creationId xmlns:a16="http://schemas.microsoft.com/office/drawing/2014/main" id="{E0C440FF-7F01-4698-A0BD-74E193BDD015}"/>
                </a:ext>
              </a:extLst>
            </p:cNvPr>
            <p:cNvGrpSpPr/>
            <p:nvPr/>
          </p:nvGrpSpPr>
          <p:grpSpPr>
            <a:xfrm>
              <a:off x="463254" y="4547782"/>
              <a:ext cx="1344348" cy="96890"/>
              <a:chOff x="478395" y="2628143"/>
              <a:chExt cx="1344348" cy="96890"/>
            </a:xfrm>
            <a:grpFill/>
          </p:grpSpPr>
          <p:sp>
            <p:nvSpPr>
              <p:cNvPr id="32" name="Elipse 31">
                <a:extLst>
                  <a:ext uri="{FF2B5EF4-FFF2-40B4-BE49-F238E27FC236}">
                    <a16:creationId xmlns:a16="http://schemas.microsoft.com/office/drawing/2014/main" id="{35BB251A-49B7-42FC-9BD6-3BDBB7E0AFD0}"/>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Elipse 32">
                <a:extLst>
                  <a:ext uri="{FF2B5EF4-FFF2-40B4-BE49-F238E27FC236}">
                    <a16:creationId xmlns:a16="http://schemas.microsoft.com/office/drawing/2014/main" id="{EA59DD97-FAC5-4E04-8FE1-E4A34F263E75}"/>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Elipse 33">
                <a:extLst>
                  <a:ext uri="{FF2B5EF4-FFF2-40B4-BE49-F238E27FC236}">
                    <a16:creationId xmlns:a16="http://schemas.microsoft.com/office/drawing/2014/main" id="{069A5467-7D76-4D2F-B33D-EB26FDA87FBC}"/>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Elipse 34">
                <a:extLst>
                  <a:ext uri="{FF2B5EF4-FFF2-40B4-BE49-F238E27FC236}">
                    <a16:creationId xmlns:a16="http://schemas.microsoft.com/office/drawing/2014/main" id="{DA5C2D66-D511-475F-BE87-005B912130D0}"/>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Elipse 35">
                <a:extLst>
                  <a:ext uri="{FF2B5EF4-FFF2-40B4-BE49-F238E27FC236}">
                    <a16:creationId xmlns:a16="http://schemas.microsoft.com/office/drawing/2014/main" id="{FD020CC4-554E-428C-BAEC-C1DE38530ED3}"/>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Elipse 36">
                <a:extLst>
                  <a:ext uri="{FF2B5EF4-FFF2-40B4-BE49-F238E27FC236}">
                    <a16:creationId xmlns:a16="http://schemas.microsoft.com/office/drawing/2014/main" id="{A64828D1-FA7A-49C6-99E4-451B082CFFA2}"/>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8" name="Agrupar 22">
              <a:extLst>
                <a:ext uri="{FF2B5EF4-FFF2-40B4-BE49-F238E27FC236}">
                  <a16:creationId xmlns:a16="http://schemas.microsoft.com/office/drawing/2014/main" id="{F170D8FC-824A-4D0D-8E7A-394F2C7DDD59}"/>
                </a:ext>
              </a:extLst>
            </p:cNvPr>
            <p:cNvGrpSpPr/>
            <p:nvPr/>
          </p:nvGrpSpPr>
          <p:grpSpPr>
            <a:xfrm>
              <a:off x="463254" y="4765790"/>
              <a:ext cx="1344348" cy="96890"/>
              <a:chOff x="478395" y="2628143"/>
              <a:chExt cx="1344348" cy="96890"/>
            </a:xfrm>
            <a:grpFill/>
          </p:grpSpPr>
          <p:sp>
            <p:nvSpPr>
              <p:cNvPr id="26" name="Elipse 25">
                <a:extLst>
                  <a:ext uri="{FF2B5EF4-FFF2-40B4-BE49-F238E27FC236}">
                    <a16:creationId xmlns:a16="http://schemas.microsoft.com/office/drawing/2014/main" id="{168BC2CE-34FC-4306-A7F5-02F6302C24B8}"/>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Elipse 26">
                <a:extLst>
                  <a:ext uri="{FF2B5EF4-FFF2-40B4-BE49-F238E27FC236}">
                    <a16:creationId xmlns:a16="http://schemas.microsoft.com/office/drawing/2014/main" id="{6703D400-92D6-422C-88E4-900AB738476F}"/>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Elipse 27">
                <a:extLst>
                  <a:ext uri="{FF2B5EF4-FFF2-40B4-BE49-F238E27FC236}">
                    <a16:creationId xmlns:a16="http://schemas.microsoft.com/office/drawing/2014/main" id="{5DA554A9-8569-4F28-BB29-7D8E6265AA1A}"/>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Elipse 28">
                <a:extLst>
                  <a:ext uri="{FF2B5EF4-FFF2-40B4-BE49-F238E27FC236}">
                    <a16:creationId xmlns:a16="http://schemas.microsoft.com/office/drawing/2014/main" id="{1A231C0F-F2E4-4F40-A630-E5CD2071B907}"/>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Elipse 29">
                <a:extLst>
                  <a:ext uri="{FF2B5EF4-FFF2-40B4-BE49-F238E27FC236}">
                    <a16:creationId xmlns:a16="http://schemas.microsoft.com/office/drawing/2014/main" id="{A3F5DD2B-2588-49CD-AFCB-D6F56CE43D69}"/>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Elipse 30">
                <a:extLst>
                  <a:ext uri="{FF2B5EF4-FFF2-40B4-BE49-F238E27FC236}">
                    <a16:creationId xmlns:a16="http://schemas.microsoft.com/office/drawing/2014/main" id="{A90FC7A8-5129-4FC9-BAE0-6877BD6DE3AC}"/>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9" name="Agrupar 23">
              <a:extLst>
                <a:ext uri="{FF2B5EF4-FFF2-40B4-BE49-F238E27FC236}">
                  <a16:creationId xmlns:a16="http://schemas.microsoft.com/office/drawing/2014/main" id="{410D1197-3558-4070-A1B9-DDC007BB9A7A}"/>
                </a:ext>
              </a:extLst>
            </p:cNvPr>
            <p:cNvGrpSpPr/>
            <p:nvPr/>
          </p:nvGrpSpPr>
          <p:grpSpPr>
            <a:xfrm>
              <a:off x="463254" y="4995906"/>
              <a:ext cx="1344348" cy="96890"/>
              <a:chOff x="478395" y="2628143"/>
              <a:chExt cx="1344348" cy="96890"/>
            </a:xfrm>
            <a:grpFill/>
          </p:grpSpPr>
          <p:sp>
            <p:nvSpPr>
              <p:cNvPr id="20" name="Elipse 19">
                <a:extLst>
                  <a:ext uri="{FF2B5EF4-FFF2-40B4-BE49-F238E27FC236}">
                    <a16:creationId xmlns:a16="http://schemas.microsoft.com/office/drawing/2014/main" id="{6D29207E-2B05-4BC5-8003-4528A104BBA9}"/>
                  </a:ext>
                </a:extLst>
              </p:cNvPr>
              <p:cNvSpPr/>
              <p:nvPr/>
            </p:nvSpPr>
            <p:spPr>
              <a:xfrm>
                <a:off x="478395"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Elipse 20">
                <a:extLst>
                  <a:ext uri="{FF2B5EF4-FFF2-40B4-BE49-F238E27FC236}">
                    <a16:creationId xmlns:a16="http://schemas.microsoft.com/office/drawing/2014/main" id="{D117AD32-06B6-4D0B-8099-D9F74FFFA249}"/>
                  </a:ext>
                </a:extLst>
              </p:cNvPr>
              <p:cNvSpPr/>
              <p:nvPr/>
            </p:nvSpPr>
            <p:spPr>
              <a:xfrm>
                <a:off x="729098"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Elipse 21">
                <a:extLst>
                  <a:ext uri="{FF2B5EF4-FFF2-40B4-BE49-F238E27FC236}">
                    <a16:creationId xmlns:a16="http://schemas.microsoft.com/office/drawing/2014/main" id="{2ED29FC1-75EA-4F75-BCBA-07BE37B20FED}"/>
                  </a:ext>
                </a:extLst>
              </p:cNvPr>
              <p:cNvSpPr/>
              <p:nvPr/>
            </p:nvSpPr>
            <p:spPr>
              <a:xfrm>
                <a:off x="979801"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Elipse 22">
                <a:extLst>
                  <a:ext uri="{FF2B5EF4-FFF2-40B4-BE49-F238E27FC236}">
                    <a16:creationId xmlns:a16="http://schemas.microsoft.com/office/drawing/2014/main" id="{4700FD5A-5F84-4765-987E-23A7892644BC}"/>
                  </a:ext>
                </a:extLst>
              </p:cNvPr>
              <p:cNvSpPr/>
              <p:nvPr/>
            </p:nvSpPr>
            <p:spPr>
              <a:xfrm>
                <a:off x="1230504"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Elipse 23">
                <a:extLst>
                  <a:ext uri="{FF2B5EF4-FFF2-40B4-BE49-F238E27FC236}">
                    <a16:creationId xmlns:a16="http://schemas.microsoft.com/office/drawing/2014/main" id="{F8A17332-7084-4648-84B5-E0459447187E}"/>
                  </a:ext>
                </a:extLst>
              </p:cNvPr>
              <p:cNvSpPr/>
              <p:nvPr/>
            </p:nvSpPr>
            <p:spPr>
              <a:xfrm>
                <a:off x="1481207"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Elipse 24">
                <a:extLst>
                  <a:ext uri="{FF2B5EF4-FFF2-40B4-BE49-F238E27FC236}">
                    <a16:creationId xmlns:a16="http://schemas.microsoft.com/office/drawing/2014/main" id="{BFA0A4FF-3E4A-4413-ACB9-0986D716D8D6}"/>
                  </a:ext>
                </a:extLst>
              </p:cNvPr>
              <p:cNvSpPr/>
              <p:nvPr/>
            </p:nvSpPr>
            <p:spPr>
              <a:xfrm>
                <a:off x="1731909" y="2628143"/>
                <a:ext cx="90834" cy="96890"/>
              </a:xfrm>
              <a:prstGeom prst="ellipse">
                <a:avLst/>
              </a:prstGeom>
              <a:grpFill/>
              <a:ln>
                <a:solidFill>
                  <a:srgbClr val="00A4B4">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94" name="Rectángulo 93">
            <a:extLst>
              <a:ext uri="{FF2B5EF4-FFF2-40B4-BE49-F238E27FC236}">
                <a16:creationId xmlns:a16="http://schemas.microsoft.com/office/drawing/2014/main" id="{8D59C27C-BB7B-478E-9EE7-2F0BC3C8A5F9}"/>
              </a:ext>
            </a:extLst>
          </p:cNvPr>
          <p:cNvSpPr/>
          <p:nvPr userDrawn="1"/>
        </p:nvSpPr>
        <p:spPr>
          <a:xfrm>
            <a:off x="0" y="-32515"/>
            <a:ext cx="12192000" cy="738725"/>
          </a:xfrm>
          <a:prstGeom prst="rect">
            <a:avLst/>
          </a:prstGeom>
          <a:solidFill>
            <a:srgbClr val="000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95" name="Imagen 94">
            <a:extLst>
              <a:ext uri="{FF2B5EF4-FFF2-40B4-BE49-F238E27FC236}">
                <a16:creationId xmlns:a16="http://schemas.microsoft.com/office/drawing/2014/main" id="{D5ECEC49-2743-4A35-AEF2-CB8335BECB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2891"/>
            <a:ext cx="3010484" cy="729102"/>
          </a:xfrm>
          <a:prstGeom prst="rect">
            <a:avLst/>
          </a:prstGeom>
        </p:spPr>
      </p:pic>
      <p:cxnSp>
        <p:nvCxnSpPr>
          <p:cNvPr id="96" name="Conector recto 95">
            <a:extLst>
              <a:ext uri="{FF2B5EF4-FFF2-40B4-BE49-F238E27FC236}">
                <a16:creationId xmlns:a16="http://schemas.microsoft.com/office/drawing/2014/main" id="{A9A6AA57-D002-4978-B359-9636389B811F}"/>
              </a:ext>
            </a:extLst>
          </p:cNvPr>
          <p:cNvCxnSpPr/>
          <p:nvPr userDrawn="1"/>
        </p:nvCxnSpPr>
        <p:spPr>
          <a:xfrm>
            <a:off x="5526090" y="572860"/>
            <a:ext cx="6665910" cy="0"/>
          </a:xfrm>
          <a:prstGeom prst="line">
            <a:avLst/>
          </a:prstGeom>
          <a:ln>
            <a:solidFill>
              <a:srgbClr val="00A4B4"/>
            </a:solidFill>
          </a:ln>
        </p:spPr>
        <p:style>
          <a:lnRef idx="1">
            <a:schemeClr val="accent1"/>
          </a:lnRef>
          <a:fillRef idx="0">
            <a:schemeClr val="accent1"/>
          </a:fillRef>
          <a:effectRef idx="0">
            <a:schemeClr val="accent1"/>
          </a:effectRef>
          <a:fontRef idx="minor">
            <a:schemeClr val="tx1"/>
          </a:fontRef>
        </p:style>
      </p:cxnSp>
      <p:sp>
        <p:nvSpPr>
          <p:cNvPr id="97" name="Elipse 96">
            <a:extLst>
              <a:ext uri="{FF2B5EF4-FFF2-40B4-BE49-F238E27FC236}">
                <a16:creationId xmlns:a16="http://schemas.microsoft.com/office/drawing/2014/main" id="{792B4FA8-EC9C-46C7-BC86-EC02612B0CBA}"/>
              </a:ext>
            </a:extLst>
          </p:cNvPr>
          <p:cNvSpPr/>
          <p:nvPr userDrawn="1"/>
        </p:nvSpPr>
        <p:spPr>
          <a:xfrm>
            <a:off x="5425281" y="487135"/>
            <a:ext cx="171450" cy="171450"/>
          </a:xfrm>
          <a:prstGeom prst="ellipse">
            <a:avLst/>
          </a:prstGeom>
          <a:solidFill>
            <a:srgbClr val="00A4B4"/>
          </a:solidFill>
          <a:ln>
            <a:solidFill>
              <a:srgbClr val="00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98" name="Conector recto 97">
            <a:extLst>
              <a:ext uri="{FF2B5EF4-FFF2-40B4-BE49-F238E27FC236}">
                <a16:creationId xmlns:a16="http://schemas.microsoft.com/office/drawing/2014/main" id="{B7C17634-9478-46C6-A267-BBD8F03482B3}"/>
              </a:ext>
            </a:extLst>
          </p:cNvPr>
          <p:cNvCxnSpPr/>
          <p:nvPr userDrawn="1"/>
        </p:nvCxnSpPr>
        <p:spPr>
          <a:xfrm>
            <a:off x="11185528" y="423998"/>
            <a:ext cx="1006472" cy="0"/>
          </a:xfrm>
          <a:prstGeom prst="line">
            <a:avLst/>
          </a:prstGeom>
          <a:ln>
            <a:solidFill>
              <a:srgbClr val="00A4B4"/>
            </a:solidFill>
          </a:ln>
        </p:spPr>
        <p:style>
          <a:lnRef idx="1">
            <a:schemeClr val="accent1"/>
          </a:lnRef>
          <a:fillRef idx="0">
            <a:schemeClr val="accent1"/>
          </a:fillRef>
          <a:effectRef idx="0">
            <a:schemeClr val="accent1"/>
          </a:effectRef>
          <a:fontRef idx="minor">
            <a:schemeClr val="tx1"/>
          </a:fontRef>
        </p:style>
      </p:cxnSp>
      <p:grpSp>
        <p:nvGrpSpPr>
          <p:cNvPr id="99" name="Grupo 98">
            <a:extLst>
              <a:ext uri="{FF2B5EF4-FFF2-40B4-BE49-F238E27FC236}">
                <a16:creationId xmlns:a16="http://schemas.microsoft.com/office/drawing/2014/main" id="{1D96AB63-F88D-4E69-AF74-9EBB70C4D177}"/>
              </a:ext>
            </a:extLst>
          </p:cNvPr>
          <p:cNvGrpSpPr/>
          <p:nvPr userDrawn="1"/>
        </p:nvGrpSpPr>
        <p:grpSpPr>
          <a:xfrm>
            <a:off x="10610850" y="395419"/>
            <a:ext cx="452438" cy="47629"/>
            <a:chOff x="10687050" y="447671"/>
            <a:chExt cx="452438" cy="47629"/>
          </a:xfrm>
          <a:solidFill>
            <a:srgbClr val="00A4B4"/>
          </a:solidFill>
        </p:grpSpPr>
        <p:sp>
          <p:nvSpPr>
            <p:cNvPr id="100" name="Rectángulo 99">
              <a:extLst>
                <a:ext uri="{FF2B5EF4-FFF2-40B4-BE49-F238E27FC236}">
                  <a16:creationId xmlns:a16="http://schemas.microsoft.com/office/drawing/2014/main" id="{589C2566-10C3-4C7E-8F82-8520172B97A2}"/>
                </a:ext>
              </a:extLst>
            </p:cNvPr>
            <p:cNvSpPr/>
            <p:nvPr/>
          </p:nvSpPr>
          <p:spPr>
            <a:xfrm>
              <a:off x="10687050" y="447671"/>
              <a:ext cx="61913" cy="47629"/>
            </a:xfrm>
            <a:prstGeom prst="rect">
              <a:avLst/>
            </a:prstGeom>
            <a:grpFill/>
            <a:ln>
              <a:solidFill>
                <a:srgbClr val="00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100">
              <a:extLst>
                <a:ext uri="{FF2B5EF4-FFF2-40B4-BE49-F238E27FC236}">
                  <a16:creationId xmlns:a16="http://schemas.microsoft.com/office/drawing/2014/main" id="{0C60146B-1126-4AD5-B6EB-B9E65E8BA7CE}"/>
                </a:ext>
              </a:extLst>
            </p:cNvPr>
            <p:cNvSpPr/>
            <p:nvPr/>
          </p:nvSpPr>
          <p:spPr>
            <a:xfrm>
              <a:off x="10810875" y="447671"/>
              <a:ext cx="61913" cy="47629"/>
            </a:xfrm>
            <a:prstGeom prst="rect">
              <a:avLst/>
            </a:prstGeom>
            <a:grpFill/>
            <a:ln>
              <a:solidFill>
                <a:srgbClr val="00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101">
              <a:extLst>
                <a:ext uri="{FF2B5EF4-FFF2-40B4-BE49-F238E27FC236}">
                  <a16:creationId xmlns:a16="http://schemas.microsoft.com/office/drawing/2014/main" id="{18E91E26-B7AE-40CE-9C8F-C6EBB2950C41}"/>
                </a:ext>
              </a:extLst>
            </p:cNvPr>
            <p:cNvSpPr/>
            <p:nvPr/>
          </p:nvSpPr>
          <p:spPr>
            <a:xfrm>
              <a:off x="10953750" y="447671"/>
              <a:ext cx="61913" cy="47629"/>
            </a:xfrm>
            <a:prstGeom prst="rect">
              <a:avLst/>
            </a:prstGeom>
            <a:grpFill/>
            <a:ln>
              <a:solidFill>
                <a:srgbClr val="00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102">
              <a:extLst>
                <a:ext uri="{FF2B5EF4-FFF2-40B4-BE49-F238E27FC236}">
                  <a16:creationId xmlns:a16="http://schemas.microsoft.com/office/drawing/2014/main" id="{AB1817F2-6092-4B84-8D29-9E2C8EBF3607}"/>
                </a:ext>
              </a:extLst>
            </p:cNvPr>
            <p:cNvSpPr/>
            <p:nvPr/>
          </p:nvSpPr>
          <p:spPr>
            <a:xfrm>
              <a:off x="11077575" y="447671"/>
              <a:ext cx="61913" cy="47629"/>
            </a:xfrm>
            <a:prstGeom prst="rect">
              <a:avLst/>
            </a:prstGeom>
            <a:grpFill/>
            <a:ln>
              <a:solidFill>
                <a:srgbClr val="00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601406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grpSp>
        <p:nvGrpSpPr>
          <p:cNvPr id="7" name="Agrupar 10">
            <a:extLst>
              <a:ext uri="{FF2B5EF4-FFF2-40B4-BE49-F238E27FC236}">
                <a16:creationId xmlns:a16="http://schemas.microsoft.com/office/drawing/2014/main" id="{DE60B541-0BC8-43AA-861C-DD91DF30AB47}"/>
              </a:ext>
            </a:extLst>
          </p:cNvPr>
          <p:cNvGrpSpPr/>
          <p:nvPr userDrawn="1"/>
        </p:nvGrpSpPr>
        <p:grpSpPr>
          <a:xfrm>
            <a:off x="10424212" y="4228343"/>
            <a:ext cx="1344348" cy="2464653"/>
            <a:chOff x="463254" y="2628143"/>
            <a:chExt cx="1344348" cy="2464653"/>
          </a:xfrm>
          <a:noFill/>
        </p:grpSpPr>
        <p:grpSp>
          <p:nvGrpSpPr>
            <p:cNvPr id="8" name="Agrupar 11">
              <a:extLst>
                <a:ext uri="{FF2B5EF4-FFF2-40B4-BE49-F238E27FC236}">
                  <a16:creationId xmlns:a16="http://schemas.microsoft.com/office/drawing/2014/main" id="{980F1CAC-03E3-48E6-BE59-D37BFF247E4B}"/>
                </a:ext>
              </a:extLst>
            </p:cNvPr>
            <p:cNvGrpSpPr/>
            <p:nvPr/>
          </p:nvGrpSpPr>
          <p:grpSpPr>
            <a:xfrm>
              <a:off x="463254" y="2628143"/>
              <a:ext cx="1344348" cy="96890"/>
              <a:chOff x="478395" y="2628143"/>
              <a:chExt cx="1344348" cy="96890"/>
            </a:xfrm>
            <a:grpFill/>
          </p:grpSpPr>
          <p:sp>
            <p:nvSpPr>
              <p:cNvPr id="86" name="Elipse 85">
                <a:extLst>
                  <a:ext uri="{FF2B5EF4-FFF2-40B4-BE49-F238E27FC236}">
                    <a16:creationId xmlns:a16="http://schemas.microsoft.com/office/drawing/2014/main" id="{111B9E57-287A-457D-B75B-5B0BA5FE8E4C}"/>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7" name="Elipse 86">
                <a:extLst>
                  <a:ext uri="{FF2B5EF4-FFF2-40B4-BE49-F238E27FC236}">
                    <a16:creationId xmlns:a16="http://schemas.microsoft.com/office/drawing/2014/main" id="{74DC8596-63BE-4F3A-B38E-C362EB9079F7}"/>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8" name="Elipse 87">
                <a:extLst>
                  <a:ext uri="{FF2B5EF4-FFF2-40B4-BE49-F238E27FC236}">
                    <a16:creationId xmlns:a16="http://schemas.microsoft.com/office/drawing/2014/main" id="{9C176233-0216-4772-8FD9-FCF78269B1E4}"/>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9" name="Elipse 88">
                <a:extLst>
                  <a:ext uri="{FF2B5EF4-FFF2-40B4-BE49-F238E27FC236}">
                    <a16:creationId xmlns:a16="http://schemas.microsoft.com/office/drawing/2014/main" id="{D3B0794B-FB24-4556-A5C2-4F9685714590}"/>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Elipse 89">
                <a:extLst>
                  <a:ext uri="{FF2B5EF4-FFF2-40B4-BE49-F238E27FC236}">
                    <a16:creationId xmlns:a16="http://schemas.microsoft.com/office/drawing/2014/main" id="{7F4BB062-6470-44C6-8F7E-813C0728878A}"/>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Elipse 90">
                <a:extLst>
                  <a:ext uri="{FF2B5EF4-FFF2-40B4-BE49-F238E27FC236}">
                    <a16:creationId xmlns:a16="http://schemas.microsoft.com/office/drawing/2014/main" id="{D221428F-076D-4962-8ACC-C2CE09B2C016}"/>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 name="Agrupar 12">
              <a:extLst>
                <a:ext uri="{FF2B5EF4-FFF2-40B4-BE49-F238E27FC236}">
                  <a16:creationId xmlns:a16="http://schemas.microsoft.com/office/drawing/2014/main" id="{141297AC-AB21-42BF-8B04-B0D21B60A52D}"/>
                </a:ext>
              </a:extLst>
            </p:cNvPr>
            <p:cNvGrpSpPr/>
            <p:nvPr/>
          </p:nvGrpSpPr>
          <p:grpSpPr>
            <a:xfrm>
              <a:off x="463254" y="2846146"/>
              <a:ext cx="1344348" cy="96890"/>
              <a:chOff x="478395" y="2628143"/>
              <a:chExt cx="1344348" cy="96890"/>
            </a:xfrm>
            <a:grpFill/>
          </p:grpSpPr>
          <p:sp>
            <p:nvSpPr>
              <p:cNvPr id="80" name="Elipse 79">
                <a:extLst>
                  <a:ext uri="{FF2B5EF4-FFF2-40B4-BE49-F238E27FC236}">
                    <a16:creationId xmlns:a16="http://schemas.microsoft.com/office/drawing/2014/main" id="{563912B1-7E62-4C90-8A09-6C162D285D36}"/>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Elipse 80">
                <a:extLst>
                  <a:ext uri="{FF2B5EF4-FFF2-40B4-BE49-F238E27FC236}">
                    <a16:creationId xmlns:a16="http://schemas.microsoft.com/office/drawing/2014/main" id="{2880DC7E-F63C-4E4C-B5C4-159DD4AF8F19}"/>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2" name="Elipse 81">
                <a:extLst>
                  <a:ext uri="{FF2B5EF4-FFF2-40B4-BE49-F238E27FC236}">
                    <a16:creationId xmlns:a16="http://schemas.microsoft.com/office/drawing/2014/main" id="{D64C0A48-CD2A-48A9-AA5F-8895A1AAE081}"/>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3" name="Elipse 82">
                <a:extLst>
                  <a:ext uri="{FF2B5EF4-FFF2-40B4-BE49-F238E27FC236}">
                    <a16:creationId xmlns:a16="http://schemas.microsoft.com/office/drawing/2014/main" id="{11CCF309-146D-4C10-A859-5C27A4476BFE}"/>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4" name="Elipse 83">
                <a:extLst>
                  <a:ext uri="{FF2B5EF4-FFF2-40B4-BE49-F238E27FC236}">
                    <a16:creationId xmlns:a16="http://schemas.microsoft.com/office/drawing/2014/main" id="{8C328517-5B42-4BD0-9D44-F93E8E67AC57}"/>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5" name="Elipse 84">
                <a:extLst>
                  <a:ext uri="{FF2B5EF4-FFF2-40B4-BE49-F238E27FC236}">
                    <a16:creationId xmlns:a16="http://schemas.microsoft.com/office/drawing/2014/main" id="{BC87CE04-AE4C-4CCF-9983-EDA3186561B0}"/>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 name="Agrupar 13">
              <a:extLst>
                <a:ext uri="{FF2B5EF4-FFF2-40B4-BE49-F238E27FC236}">
                  <a16:creationId xmlns:a16="http://schemas.microsoft.com/office/drawing/2014/main" id="{496F0A71-FDD0-434E-A10C-09E18B85554A}"/>
                </a:ext>
              </a:extLst>
            </p:cNvPr>
            <p:cNvGrpSpPr/>
            <p:nvPr/>
          </p:nvGrpSpPr>
          <p:grpSpPr>
            <a:xfrm>
              <a:off x="463254" y="3052038"/>
              <a:ext cx="1344348" cy="96890"/>
              <a:chOff x="478395" y="2628143"/>
              <a:chExt cx="1344348" cy="96890"/>
            </a:xfrm>
            <a:grpFill/>
          </p:grpSpPr>
          <p:sp>
            <p:nvSpPr>
              <p:cNvPr id="74" name="Elipse 73">
                <a:extLst>
                  <a:ext uri="{FF2B5EF4-FFF2-40B4-BE49-F238E27FC236}">
                    <a16:creationId xmlns:a16="http://schemas.microsoft.com/office/drawing/2014/main" id="{2D59BF79-F323-4DF4-A09C-3CFB11C6D470}"/>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Elipse 74">
                <a:extLst>
                  <a:ext uri="{FF2B5EF4-FFF2-40B4-BE49-F238E27FC236}">
                    <a16:creationId xmlns:a16="http://schemas.microsoft.com/office/drawing/2014/main" id="{DDCAEF34-AF9D-411C-ABD2-7089E50507C4}"/>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Elipse 75">
                <a:extLst>
                  <a:ext uri="{FF2B5EF4-FFF2-40B4-BE49-F238E27FC236}">
                    <a16:creationId xmlns:a16="http://schemas.microsoft.com/office/drawing/2014/main" id="{5CD5653D-7F03-40BB-9CC5-684D7C8E8157}"/>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Elipse 76">
                <a:extLst>
                  <a:ext uri="{FF2B5EF4-FFF2-40B4-BE49-F238E27FC236}">
                    <a16:creationId xmlns:a16="http://schemas.microsoft.com/office/drawing/2014/main" id="{13837194-9D31-467B-BF8B-4787BB6FFBAD}"/>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Elipse 77">
                <a:extLst>
                  <a:ext uri="{FF2B5EF4-FFF2-40B4-BE49-F238E27FC236}">
                    <a16:creationId xmlns:a16="http://schemas.microsoft.com/office/drawing/2014/main" id="{26B42DA0-9743-475B-B036-3D279A80299D}"/>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Elipse 78">
                <a:extLst>
                  <a:ext uri="{FF2B5EF4-FFF2-40B4-BE49-F238E27FC236}">
                    <a16:creationId xmlns:a16="http://schemas.microsoft.com/office/drawing/2014/main" id="{433FE80A-BE0A-448D-98C2-7B9983D07C62}"/>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1" name="Agrupar 14">
              <a:extLst>
                <a:ext uri="{FF2B5EF4-FFF2-40B4-BE49-F238E27FC236}">
                  <a16:creationId xmlns:a16="http://schemas.microsoft.com/office/drawing/2014/main" id="{D1E70E9D-EBC6-462F-ABB9-5DA60300417C}"/>
                </a:ext>
              </a:extLst>
            </p:cNvPr>
            <p:cNvGrpSpPr/>
            <p:nvPr/>
          </p:nvGrpSpPr>
          <p:grpSpPr>
            <a:xfrm>
              <a:off x="463254" y="3282152"/>
              <a:ext cx="1344348" cy="96890"/>
              <a:chOff x="478395" y="2628143"/>
              <a:chExt cx="1344348" cy="96890"/>
            </a:xfrm>
            <a:grpFill/>
          </p:grpSpPr>
          <p:sp>
            <p:nvSpPr>
              <p:cNvPr id="68" name="Elipse 67">
                <a:extLst>
                  <a:ext uri="{FF2B5EF4-FFF2-40B4-BE49-F238E27FC236}">
                    <a16:creationId xmlns:a16="http://schemas.microsoft.com/office/drawing/2014/main" id="{D7661FCE-2C0D-457F-AFA2-A80C8E3E52B6}"/>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Elipse 68">
                <a:extLst>
                  <a:ext uri="{FF2B5EF4-FFF2-40B4-BE49-F238E27FC236}">
                    <a16:creationId xmlns:a16="http://schemas.microsoft.com/office/drawing/2014/main" id="{9C04C3B6-2737-4D9E-B8F3-F360A574FBC9}"/>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Elipse 69">
                <a:extLst>
                  <a:ext uri="{FF2B5EF4-FFF2-40B4-BE49-F238E27FC236}">
                    <a16:creationId xmlns:a16="http://schemas.microsoft.com/office/drawing/2014/main" id="{AF695F36-CAFE-40E0-85D3-3774DC01B88D}"/>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Elipse 70">
                <a:extLst>
                  <a:ext uri="{FF2B5EF4-FFF2-40B4-BE49-F238E27FC236}">
                    <a16:creationId xmlns:a16="http://schemas.microsoft.com/office/drawing/2014/main" id="{C5020E4E-6F73-4EEA-91AF-444B5917E783}"/>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Elipse 71">
                <a:extLst>
                  <a:ext uri="{FF2B5EF4-FFF2-40B4-BE49-F238E27FC236}">
                    <a16:creationId xmlns:a16="http://schemas.microsoft.com/office/drawing/2014/main" id="{15D06AEB-54CC-49BF-8E90-E4D5795F87CE}"/>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Elipse 72">
                <a:extLst>
                  <a:ext uri="{FF2B5EF4-FFF2-40B4-BE49-F238E27FC236}">
                    <a16:creationId xmlns:a16="http://schemas.microsoft.com/office/drawing/2014/main" id="{9A8BC7BD-4C39-46DB-9869-477A6EE2A16E}"/>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2" name="Agrupar 16">
              <a:extLst>
                <a:ext uri="{FF2B5EF4-FFF2-40B4-BE49-F238E27FC236}">
                  <a16:creationId xmlns:a16="http://schemas.microsoft.com/office/drawing/2014/main" id="{4125AD33-767C-42B1-BB7C-C4B34E654AC8}"/>
                </a:ext>
              </a:extLst>
            </p:cNvPr>
            <p:cNvGrpSpPr/>
            <p:nvPr/>
          </p:nvGrpSpPr>
          <p:grpSpPr>
            <a:xfrm>
              <a:off x="463254" y="3475933"/>
              <a:ext cx="1344348" cy="96890"/>
              <a:chOff x="478395" y="2628143"/>
              <a:chExt cx="1344348" cy="96890"/>
            </a:xfrm>
            <a:grpFill/>
          </p:grpSpPr>
          <p:sp>
            <p:nvSpPr>
              <p:cNvPr id="62" name="Elipse 61">
                <a:extLst>
                  <a:ext uri="{FF2B5EF4-FFF2-40B4-BE49-F238E27FC236}">
                    <a16:creationId xmlns:a16="http://schemas.microsoft.com/office/drawing/2014/main" id="{EF8FDE11-67DB-4A3D-A1C2-8771F6728F1A}"/>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Elipse 62">
                <a:extLst>
                  <a:ext uri="{FF2B5EF4-FFF2-40B4-BE49-F238E27FC236}">
                    <a16:creationId xmlns:a16="http://schemas.microsoft.com/office/drawing/2014/main" id="{766D4D1B-F843-429C-BD2C-C7224682AAEF}"/>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Elipse 63">
                <a:extLst>
                  <a:ext uri="{FF2B5EF4-FFF2-40B4-BE49-F238E27FC236}">
                    <a16:creationId xmlns:a16="http://schemas.microsoft.com/office/drawing/2014/main" id="{C4179E04-202B-4E91-A7A4-4857C1874F15}"/>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Elipse 64">
                <a:extLst>
                  <a:ext uri="{FF2B5EF4-FFF2-40B4-BE49-F238E27FC236}">
                    <a16:creationId xmlns:a16="http://schemas.microsoft.com/office/drawing/2014/main" id="{0E644B4E-57DD-406B-AC65-E5D62E48CC7E}"/>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Elipse 65">
                <a:extLst>
                  <a:ext uri="{FF2B5EF4-FFF2-40B4-BE49-F238E27FC236}">
                    <a16:creationId xmlns:a16="http://schemas.microsoft.com/office/drawing/2014/main" id="{CC4A3C7A-98DC-41FF-8AA7-08AAA4512814}"/>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Elipse 66">
                <a:extLst>
                  <a:ext uri="{FF2B5EF4-FFF2-40B4-BE49-F238E27FC236}">
                    <a16:creationId xmlns:a16="http://schemas.microsoft.com/office/drawing/2014/main" id="{E26D679C-8399-4B5C-A1E3-1BB0C6755F0B}"/>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3" name="Agrupar 17">
              <a:extLst>
                <a:ext uri="{FF2B5EF4-FFF2-40B4-BE49-F238E27FC236}">
                  <a16:creationId xmlns:a16="http://schemas.microsoft.com/office/drawing/2014/main" id="{1EC42C3B-431A-4B5F-B5A2-BE138629C9A6}"/>
                </a:ext>
              </a:extLst>
            </p:cNvPr>
            <p:cNvGrpSpPr/>
            <p:nvPr/>
          </p:nvGrpSpPr>
          <p:grpSpPr>
            <a:xfrm>
              <a:off x="463254" y="3699992"/>
              <a:ext cx="1344348" cy="96890"/>
              <a:chOff x="478395" y="2628143"/>
              <a:chExt cx="1344348" cy="96890"/>
            </a:xfrm>
            <a:grpFill/>
          </p:grpSpPr>
          <p:sp>
            <p:nvSpPr>
              <p:cNvPr id="56" name="Elipse 55">
                <a:extLst>
                  <a:ext uri="{FF2B5EF4-FFF2-40B4-BE49-F238E27FC236}">
                    <a16:creationId xmlns:a16="http://schemas.microsoft.com/office/drawing/2014/main" id="{BF81D4B4-C8B8-4098-B263-F3BBA6ACCA2E}"/>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Elipse 56">
                <a:extLst>
                  <a:ext uri="{FF2B5EF4-FFF2-40B4-BE49-F238E27FC236}">
                    <a16:creationId xmlns:a16="http://schemas.microsoft.com/office/drawing/2014/main" id="{F0F736D3-24F4-4131-ACD7-616A8A795179}"/>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Elipse 57">
                <a:extLst>
                  <a:ext uri="{FF2B5EF4-FFF2-40B4-BE49-F238E27FC236}">
                    <a16:creationId xmlns:a16="http://schemas.microsoft.com/office/drawing/2014/main" id="{9B372378-28CF-4DF6-AA94-CF61ACBF9C38}"/>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Elipse 58">
                <a:extLst>
                  <a:ext uri="{FF2B5EF4-FFF2-40B4-BE49-F238E27FC236}">
                    <a16:creationId xmlns:a16="http://schemas.microsoft.com/office/drawing/2014/main" id="{DBEB25CF-D5A6-4B33-A6AA-9675DEE4DFDB}"/>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Elipse 59">
                <a:extLst>
                  <a:ext uri="{FF2B5EF4-FFF2-40B4-BE49-F238E27FC236}">
                    <a16:creationId xmlns:a16="http://schemas.microsoft.com/office/drawing/2014/main" id="{7AF6AAFA-DD1C-4291-9167-B8D044599861}"/>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Elipse 60">
                <a:extLst>
                  <a:ext uri="{FF2B5EF4-FFF2-40B4-BE49-F238E27FC236}">
                    <a16:creationId xmlns:a16="http://schemas.microsoft.com/office/drawing/2014/main" id="{593C284E-2304-4F1A-95EB-360C497F50B9}"/>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4" name="Agrupar 18">
              <a:extLst>
                <a:ext uri="{FF2B5EF4-FFF2-40B4-BE49-F238E27FC236}">
                  <a16:creationId xmlns:a16="http://schemas.microsoft.com/office/drawing/2014/main" id="{A391E866-014B-4630-B6E7-3B34EE4BF59B}"/>
                </a:ext>
              </a:extLst>
            </p:cNvPr>
            <p:cNvGrpSpPr/>
            <p:nvPr/>
          </p:nvGrpSpPr>
          <p:grpSpPr>
            <a:xfrm>
              <a:off x="463254" y="3899828"/>
              <a:ext cx="1344348" cy="96890"/>
              <a:chOff x="478395" y="2628143"/>
              <a:chExt cx="1344348" cy="96890"/>
            </a:xfrm>
            <a:grpFill/>
          </p:grpSpPr>
          <p:sp>
            <p:nvSpPr>
              <p:cNvPr id="50" name="Elipse 49">
                <a:extLst>
                  <a:ext uri="{FF2B5EF4-FFF2-40B4-BE49-F238E27FC236}">
                    <a16:creationId xmlns:a16="http://schemas.microsoft.com/office/drawing/2014/main" id="{14CD4D15-7790-4BC7-9080-B2A1710964B2}"/>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Elipse 50">
                <a:extLst>
                  <a:ext uri="{FF2B5EF4-FFF2-40B4-BE49-F238E27FC236}">
                    <a16:creationId xmlns:a16="http://schemas.microsoft.com/office/drawing/2014/main" id="{61554147-71F4-4AF6-AF65-C8E6BF40E58E}"/>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Elipse 51">
                <a:extLst>
                  <a:ext uri="{FF2B5EF4-FFF2-40B4-BE49-F238E27FC236}">
                    <a16:creationId xmlns:a16="http://schemas.microsoft.com/office/drawing/2014/main" id="{A6DA8669-CFDE-4249-A303-123EC178C579}"/>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Elipse 52">
                <a:extLst>
                  <a:ext uri="{FF2B5EF4-FFF2-40B4-BE49-F238E27FC236}">
                    <a16:creationId xmlns:a16="http://schemas.microsoft.com/office/drawing/2014/main" id="{34AB8F18-AFE6-4059-8B68-132BE55D6A99}"/>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Elipse 53">
                <a:extLst>
                  <a:ext uri="{FF2B5EF4-FFF2-40B4-BE49-F238E27FC236}">
                    <a16:creationId xmlns:a16="http://schemas.microsoft.com/office/drawing/2014/main" id="{42C38763-FC91-49E7-845C-59074A24D474}"/>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Elipse 54">
                <a:extLst>
                  <a:ext uri="{FF2B5EF4-FFF2-40B4-BE49-F238E27FC236}">
                    <a16:creationId xmlns:a16="http://schemas.microsoft.com/office/drawing/2014/main" id="{0A32B133-0357-4647-9E1E-7A57D13703F6}"/>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5" name="Agrupar 19">
              <a:extLst>
                <a:ext uri="{FF2B5EF4-FFF2-40B4-BE49-F238E27FC236}">
                  <a16:creationId xmlns:a16="http://schemas.microsoft.com/office/drawing/2014/main" id="{D6CBBE2E-0AC4-4E45-AF79-B9BDB0352F37}"/>
                </a:ext>
              </a:extLst>
            </p:cNvPr>
            <p:cNvGrpSpPr/>
            <p:nvPr/>
          </p:nvGrpSpPr>
          <p:grpSpPr>
            <a:xfrm>
              <a:off x="463254" y="4123887"/>
              <a:ext cx="1344348" cy="96890"/>
              <a:chOff x="478395" y="2628143"/>
              <a:chExt cx="1344348" cy="96890"/>
            </a:xfrm>
            <a:grpFill/>
          </p:grpSpPr>
          <p:sp>
            <p:nvSpPr>
              <p:cNvPr id="44" name="Elipse 43">
                <a:extLst>
                  <a:ext uri="{FF2B5EF4-FFF2-40B4-BE49-F238E27FC236}">
                    <a16:creationId xmlns:a16="http://schemas.microsoft.com/office/drawing/2014/main" id="{B5A7FEF3-A31B-462C-BFEA-E53F5130EBDF}"/>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Elipse 44">
                <a:extLst>
                  <a:ext uri="{FF2B5EF4-FFF2-40B4-BE49-F238E27FC236}">
                    <a16:creationId xmlns:a16="http://schemas.microsoft.com/office/drawing/2014/main" id="{F9D47D3B-3BD3-420D-963E-A97D201710FD}"/>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Elipse 45">
                <a:extLst>
                  <a:ext uri="{FF2B5EF4-FFF2-40B4-BE49-F238E27FC236}">
                    <a16:creationId xmlns:a16="http://schemas.microsoft.com/office/drawing/2014/main" id="{610F7DD0-0377-43BB-A552-BD2065EC44E1}"/>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Elipse 46">
                <a:extLst>
                  <a:ext uri="{FF2B5EF4-FFF2-40B4-BE49-F238E27FC236}">
                    <a16:creationId xmlns:a16="http://schemas.microsoft.com/office/drawing/2014/main" id="{8F995886-4DB9-46B7-8E8C-16FF1CFA5071}"/>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Elipse 47">
                <a:extLst>
                  <a:ext uri="{FF2B5EF4-FFF2-40B4-BE49-F238E27FC236}">
                    <a16:creationId xmlns:a16="http://schemas.microsoft.com/office/drawing/2014/main" id="{419E8A31-69A7-483D-8948-B7FD33268C9A}"/>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Elipse 48">
                <a:extLst>
                  <a:ext uri="{FF2B5EF4-FFF2-40B4-BE49-F238E27FC236}">
                    <a16:creationId xmlns:a16="http://schemas.microsoft.com/office/drawing/2014/main" id="{1376C8AB-74C6-4E2E-A09A-5BDD78290EA6}"/>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6" name="Agrupar 20">
              <a:extLst>
                <a:ext uri="{FF2B5EF4-FFF2-40B4-BE49-F238E27FC236}">
                  <a16:creationId xmlns:a16="http://schemas.microsoft.com/office/drawing/2014/main" id="{BE49DD22-00BD-4590-856D-B4CEE3D93069}"/>
                </a:ext>
              </a:extLst>
            </p:cNvPr>
            <p:cNvGrpSpPr/>
            <p:nvPr/>
          </p:nvGrpSpPr>
          <p:grpSpPr>
            <a:xfrm>
              <a:off x="463254" y="4347946"/>
              <a:ext cx="1344348" cy="96890"/>
              <a:chOff x="478395" y="2628143"/>
              <a:chExt cx="1344348" cy="96890"/>
            </a:xfrm>
            <a:grpFill/>
          </p:grpSpPr>
          <p:sp>
            <p:nvSpPr>
              <p:cNvPr id="38" name="Elipse 37">
                <a:extLst>
                  <a:ext uri="{FF2B5EF4-FFF2-40B4-BE49-F238E27FC236}">
                    <a16:creationId xmlns:a16="http://schemas.microsoft.com/office/drawing/2014/main" id="{F9ECFE99-ED11-4949-8017-C0CA87396D5C}"/>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Elipse 38">
                <a:extLst>
                  <a:ext uri="{FF2B5EF4-FFF2-40B4-BE49-F238E27FC236}">
                    <a16:creationId xmlns:a16="http://schemas.microsoft.com/office/drawing/2014/main" id="{41A7E1EB-878D-472F-B67F-B1CB5721777E}"/>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Elipse 39">
                <a:extLst>
                  <a:ext uri="{FF2B5EF4-FFF2-40B4-BE49-F238E27FC236}">
                    <a16:creationId xmlns:a16="http://schemas.microsoft.com/office/drawing/2014/main" id="{7C4DFD2E-C006-4564-888E-CEBF1CDB81E3}"/>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Elipse 40">
                <a:extLst>
                  <a:ext uri="{FF2B5EF4-FFF2-40B4-BE49-F238E27FC236}">
                    <a16:creationId xmlns:a16="http://schemas.microsoft.com/office/drawing/2014/main" id="{A3E7CACF-D121-412F-B346-D71526566004}"/>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Elipse 41">
                <a:extLst>
                  <a:ext uri="{FF2B5EF4-FFF2-40B4-BE49-F238E27FC236}">
                    <a16:creationId xmlns:a16="http://schemas.microsoft.com/office/drawing/2014/main" id="{94485046-09C0-4DEC-8810-AC77120CA210}"/>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Elipse 42">
                <a:extLst>
                  <a:ext uri="{FF2B5EF4-FFF2-40B4-BE49-F238E27FC236}">
                    <a16:creationId xmlns:a16="http://schemas.microsoft.com/office/drawing/2014/main" id="{69F67D96-97B2-4A5D-82AF-D189623B08E9}"/>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7" name="Agrupar 21">
              <a:extLst>
                <a:ext uri="{FF2B5EF4-FFF2-40B4-BE49-F238E27FC236}">
                  <a16:creationId xmlns:a16="http://schemas.microsoft.com/office/drawing/2014/main" id="{E0C440FF-7F01-4698-A0BD-74E193BDD015}"/>
                </a:ext>
              </a:extLst>
            </p:cNvPr>
            <p:cNvGrpSpPr/>
            <p:nvPr/>
          </p:nvGrpSpPr>
          <p:grpSpPr>
            <a:xfrm>
              <a:off x="463254" y="4547782"/>
              <a:ext cx="1344348" cy="96890"/>
              <a:chOff x="478395" y="2628143"/>
              <a:chExt cx="1344348" cy="96890"/>
            </a:xfrm>
            <a:grpFill/>
          </p:grpSpPr>
          <p:sp>
            <p:nvSpPr>
              <p:cNvPr id="32" name="Elipse 31">
                <a:extLst>
                  <a:ext uri="{FF2B5EF4-FFF2-40B4-BE49-F238E27FC236}">
                    <a16:creationId xmlns:a16="http://schemas.microsoft.com/office/drawing/2014/main" id="{35BB251A-49B7-42FC-9BD6-3BDBB7E0AFD0}"/>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Elipse 32">
                <a:extLst>
                  <a:ext uri="{FF2B5EF4-FFF2-40B4-BE49-F238E27FC236}">
                    <a16:creationId xmlns:a16="http://schemas.microsoft.com/office/drawing/2014/main" id="{EA59DD97-FAC5-4E04-8FE1-E4A34F263E75}"/>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Elipse 33">
                <a:extLst>
                  <a:ext uri="{FF2B5EF4-FFF2-40B4-BE49-F238E27FC236}">
                    <a16:creationId xmlns:a16="http://schemas.microsoft.com/office/drawing/2014/main" id="{069A5467-7D76-4D2F-B33D-EB26FDA87FBC}"/>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Elipse 34">
                <a:extLst>
                  <a:ext uri="{FF2B5EF4-FFF2-40B4-BE49-F238E27FC236}">
                    <a16:creationId xmlns:a16="http://schemas.microsoft.com/office/drawing/2014/main" id="{DA5C2D66-D511-475F-BE87-005B912130D0}"/>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Elipse 35">
                <a:extLst>
                  <a:ext uri="{FF2B5EF4-FFF2-40B4-BE49-F238E27FC236}">
                    <a16:creationId xmlns:a16="http://schemas.microsoft.com/office/drawing/2014/main" id="{FD020CC4-554E-428C-BAEC-C1DE38530ED3}"/>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Elipse 36">
                <a:extLst>
                  <a:ext uri="{FF2B5EF4-FFF2-40B4-BE49-F238E27FC236}">
                    <a16:creationId xmlns:a16="http://schemas.microsoft.com/office/drawing/2014/main" id="{A64828D1-FA7A-49C6-99E4-451B082CFFA2}"/>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8" name="Agrupar 22">
              <a:extLst>
                <a:ext uri="{FF2B5EF4-FFF2-40B4-BE49-F238E27FC236}">
                  <a16:creationId xmlns:a16="http://schemas.microsoft.com/office/drawing/2014/main" id="{F170D8FC-824A-4D0D-8E7A-394F2C7DDD59}"/>
                </a:ext>
              </a:extLst>
            </p:cNvPr>
            <p:cNvGrpSpPr/>
            <p:nvPr/>
          </p:nvGrpSpPr>
          <p:grpSpPr>
            <a:xfrm>
              <a:off x="463254" y="4765790"/>
              <a:ext cx="1344348" cy="96890"/>
              <a:chOff x="478395" y="2628143"/>
              <a:chExt cx="1344348" cy="96890"/>
            </a:xfrm>
            <a:grpFill/>
          </p:grpSpPr>
          <p:sp>
            <p:nvSpPr>
              <p:cNvPr id="26" name="Elipse 25">
                <a:extLst>
                  <a:ext uri="{FF2B5EF4-FFF2-40B4-BE49-F238E27FC236}">
                    <a16:creationId xmlns:a16="http://schemas.microsoft.com/office/drawing/2014/main" id="{168BC2CE-34FC-4306-A7F5-02F6302C24B8}"/>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Elipse 26">
                <a:extLst>
                  <a:ext uri="{FF2B5EF4-FFF2-40B4-BE49-F238E27FC236}">
                    <a16:creationId xmlns:a16="http://schemas.microsoft.com/office/drawing/2014/main" id="{6703D400-92D6-422C-88E4-900AB738476F}"/>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Elipse 27">
                <a:extLst>
                  <a:ext uri="{FF2B5EF4-FFF2-40B4-BE49-F238E27FC236}">
                    <a16:creationId xmlns:a16="http://schemas.microsoft.com/office/drawing/2014/main" id="{5DA554A9-8569-4F28-BB29-7D8E6265AA1A}"/>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Elipse 28">
                <a:extLst>
                  <a:ext uri="{FF2B5EF4-FFF2-40B4-BE49-F238E27FC236}">
                    <a16:creationId xmlns:a16="http://schemas.microsoft.com/office/drawing/2014/main" id="{1A231C0F-F2E4-4F40-A630-E5CD2071B907}"/>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Elipse 29">
                <a:extLst>
                  <a:ext uri="{FF2B5EF4-FFF2-40B4-BE49-F238E27FC236}">
                    <a16:creationId xmlns:a16="http://schemas.microsoft.com/office/drawing/2014/main" id="{A3F5DD2B-2588-49CD-AFCB-D6F56CE43D69}"/>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Elipse 30">
                <a:extLst>
                  <a:ext uri="{FF2B5EF4-FFF2-40B4-BE49-F238E27FC236}">
                    <a16:creationId xmlns:a16="http://schemas.microsoft.com/office/drawing/2014/main" id="{A90FC7A8-5129-4FC9-BAE0-6877BD6DE3AC}"/>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9" name="Agrupar 23">
              <a:extLst>
                <a:ext uri="{FF2B5EF4-FFF2-40B4-BE49-F238E27FC236}">
                  <a16:creationId xmlns:a16="http://schemas.microsoft.com/office/drawing/2014/main" id="{410D1197-3558-4070-A1B9-DDC007BB9A7A}"/>
                </a:ext>
              </a:extLst>
            </p:cNvPr>
            <p:cNvGrpSpPr/>
            <p:nvPr/>
          </p:nvGrpSpPr>
          <p:grpSpPr>
            <a:xfrm>
              <a:off x="463254" y="4995906"/>
              <a:ext cx="1344348" cy="96890"/>
              <a:chOff x="478395" y="2628143"/>
              <a:chExt cx="1344348" cy="96890"/>
            </a:xfrm>
            <a:grpFill/>
          </p:grpSpPr>
          <p:sp>
            <p:nvSpPr>
              <p:cNvPr id="20" name="Elipse 19">
                <a:extLst>
                  <a:ext uri="{FF2B5EF4-FFF2-40B4-BE49-F238E27FC236}">
                    <a16:creationId xmlns:a16="http://schemas.microsoft.com/office/drawing/2014/main" id="{6D29207E-2B05-4BC5-8003-4528A104BBA9}"/>
                  </a:ext>
                </a:extLst>
              </p:cNvPr>
              <p:cNvSpPr/>
              <p:nvPr/>
            </p:nvSpPr>
            <p:spPr>
              <a:xfrm>
                <a:off x="478395"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Elipse 20">
                <a:extLst>
                  <a:ext uri="{FF2B5EF4-FFF2-40B4-BE49-F238E27FC236}">
                    <a16:creationId xmlns:a16="http://schemas.microsoft.com/office/drawing/2014/main" id="{D117AD32-06B6-4D0B-8099-D9F74FFFA249}"/>
                  </a:ext>
                </a:extLst>
              </p:cNvPr>
              <p:cNvSpPr/>
              <p:nvPr/>
            </p:nvSpPr>
            <p:spPr>
              <a:xfrm>
                <a:off x="729098"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Elipse 21">
                <a:extLst>
                  <a:ext uri="{FF2B5EF4-FFF2-40B4-BE49-F238E27FC236}">
                    <a16:creationId xmlns:a16="http://schemas.microsoft.com/office/drawing/2014/main" id="{2ED29FC1-75EA-4F75-BCBA-07BE37B20FED}"/>
                  </a:ext>
                </a:extLst>
              </p:cNvPr>
              <p:cNvSpPr/>
              <p:nvPr/>
            </p:nvSpPr>
            <p:spPr>
              <a:xfrm>
                <a:off x="979801"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Elipse 22">
                <a:extLst>
                  <a:ext uri="{FF2B5EF4-FFF2-40B4-BE49-F238E27FC236}">
                    <a16:creationId xmlns:a16="http://schemas.microsoft.com/office/drawing/2014/main" id="{4700FD5A-5F84-4765-987E-23A7892644BC}"/>
                  </a:ext>
                </a:extLst>
              </p:cNvPr>
              <p:cNvSpPr/>
              <p:nvPr/>
            </p:nvSpPr>
            <p:spPr>
              <a:xfrm>
                <a:off x="1230504"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Elipse 23">
                <a:extLst>
                  <a:ext uri="{FF2B5EF4-FFF2-40B4-BE49-F238E27FC236}">
                    <a16:creationId xmlns:a16="http://schemas.microsoft.com/office/drawing/2014/main" id="{F8A17332-7084-4648-84B5-E0459447187E}"/>
                  </a:ext>
                </a:extLst>
              </p:cNvPr>
              <p:cNvSpPr/>
              <p:nvPr/>
            </p:nvSpPr>
            <p:spPr>
              <a:xfrm>
                <a:off x="1481207"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Elipse 24">
                <a:extLst>
                  <a:ext uri="{FF2B5EF4-FFF2-40B4-BE49-F238E27FC236}">
                    <a16:creationId xmlns:a16="http://schemas.microsoft.com/office/drawing/2014/main" id="{BFA0A4FF-3E4A-4413-ACB9-0986D716D8D6}"/>
                  </a:ext>
                </a:extLst>
              </p:cNvPr>
              <p:cNvSpPr/>
              <p:nvPr/>
            </p:nvSpPr>
            <p:spPr>
              <a:xfrm>
                <a:off x="1731909" y="2628143"/>
                <a:ext cx="90834" cy="96890"/>
              </a:xfrm>
              <a:prstGeom prst="ellipse">
                <a:avLst/>
              </a:prstGeom>
              <a:grpFill/>
              <a:ln>
                <a:solidFill>
                  <a:srgbClr val="C7D328">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94" name="Rectángulo 93">
            <a:extLst>
              <a:ext uri="{FF2B5EF4-FFF2-40B4-BE49-F238E27FC236}">
                <a16:creationId xmlns:a16="http://schemas.microsoft.com/office/drawing/2014/main" id="{68A40841-C63A-4E25-8CAE-8F7F4A0D414E}"/>
              </a:ext>
            </a:extLst>
          </p:cNvPr>
          <p:cNvSpPr/>
          <p:nvPr userDrawn="1"/>
        </p:nvSpPr>
        <p:spPr>
          <a:xfrm>
            <a:off x="0" y="-32515"/>
            <a:ext cx="12192000" cy="738725"/>
          </a:xfrm>
          <a:prstGeom prst="rect">
            <a:avLst/>
          </a:prstGeom>
          <a:solidFill>
            <a:srgbClr val="000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95" name="Imagen 94">
            <a:extLst>
              <a:ext uri="{FF2B5EF4-FFF2-40B4-BE49-F238E27FC236}">
                <a16:creationId xmlns:a16="http://schemas.microsoft.com/office/drawing/2014/main" id="{0E40E0CC-5AB7-4CDA-99CF-33157287E3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2891"/>
            <a:ext cx="3010484" cy="729102"/>
          </a:xfrm>
          <a:prstGeom prst="rect">
            <a:avLst/>
          </a:prstGeom>
        </p:spPr>
      </p:pic>
      <p:cxnSp>
        <p:nvCxnSpPr>
          <p:cNvPr id="96" name="Conector recto 95">
            <a:extLst>
              <a:ext uri="{FF2B5EF4-FFF2-40B4-BE49-F238E27FC236}">
                <a16:creationId xmlns:a16="http://schemas.microsoft.com/office/drawing/2014/main" id="{E5C39663-2847-4883-BA17-EDD5FA937166}"/>
              </a:ext>
            </a:extLst>
          </p:cNvPr>
          <p:cNvCxnSpPr/>
          <p:nvPr userDrawn="1"/>
        </p:nvCxnSpPr>
        <p:spPr>
          <a:xfrm>
            <a:off x="5526090" y="572860"/>
            <a:ext cx="6665910" cy="0"/>
          </a:xfrm>
          <a:prstGeom prst="line">
            <a:avLst/>
          </a:prstGeom>
          <a:ln>
            <a:solidFill>
              <a:srgbClr val="C7D328"/>
            </a:solidFill>
          </a:ln>
        </p:spPr>
        <p:style>
          <a:lnRef idx="1">
            <a:schemeClr val="accent1"/>
          </a:lnRef>
          <a:fillRef idx="0">
            <a:schemeClr val="accent1"/>
          </a:fillRef>
          <a:effectRef idx="0">
            <a:schemeClr val="accent1"/>
          </a:effectRef>
          <a:fontRef idx="minor">
            <a:schemeClr val="tx1"/>
          </a:fontRef>
        </p:style>
      </p:cxnSp>
      <p:sp>
        <p:nvSpPr>
          <p:cNvPr id="97" name="Elipse 96">
            <a:extLst>
              <a:ext uri="{FF2B5EF4-FFF2-40B4-BE49-F238E27FC236}">
                <a16:creationId xmlns:a16="http://schemas.microsoft.com/office/drawing/2014/main" id="{5D4122C1-B618-4358-BFEF-E0B283BF18D8}"/>
              </a:ext>
            </a:extLst>
          </p:cNvPr>
          <p:cNvSpPr/>
          <p:nvPr userDrawn="1"/>
        </p:nvSpPr>
        <p:spPr>
          <a:xfrm>
            <a:off x="5425281" y="487135"/>
            <a:ext cx="171450" cy="171450"/>
          </a:xfrm>
          <a:prstGeom prst="ellipse">
            <a:avLst/>
          </a:prstGeom>
          <a:solidFill>
            <a:srgbClr val="C7D328"/>
          </a:solid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98" name="Conector recto 97">
            <a:extLst>
              <a:ext uri="{FF2B5EF4-FFF2-40B4-BE49-F238E27FC236}">
                <a16:creationId xmlns:a16="http://schemas.microsoft.com/office/drawing/2014/main" id="{EE77EF9B-E090-4B8B-91B0-A9EFCF552CE2}"/>
              </a:ext>
            </a:extLst>
          </p:cNvPr>
          <p:cNvCxnSpPr/>
          <p:nvPr userDrawn="1"/>
        </p:nvCxnSpPr>
        <p:spPr>
          <a:xfrm>
            <a:off x="11185528" y="423998"/>
            <a:ext cx="1006472" cy="0"/>
          </a:xfrm>
          <a:prstGeom prst="line">
            <a:avLst/>
          </a:prstGeom>
          <a:ln>
            <a:solidFill>
              <a:srgbClr val="C7D328"/>
            </a:solidFill>
          </a:ln>
        </p:spPr>
        <p:style>
          <a:lnRef idx="1">
            <a:schemeClr val="accent1"/>
          </a:lnRef>
          <a:fillRef idx="0">
            <a:schemeClr val="accent1"/>
          </a:fillRef>
          <a:effectRef idx="0">
            <a:schemeClr val="accent1"/>
          </a:effectRef>
          <a:fontRef idx="minor">
            <a:schemeClr val="tx1"/>
          </a:fontRef>
        </p:style>
      </p:cxnSp>
      <p:grpSp>
        <p:nvGrpSpPr>
          <p:cNvPr id="99" name="Grupo 98">
            <a:extLst>
              <a:ext uri="{FF2B5EF4-FFF2-40B4-BE49-F238E27FC236}">
                <a16:creationId xmlns:a16="http://schemas.microsoft.com/office/drawing/2014/main" id="{96D73EC5-03EB-4AAC-B817-7D1153F1557B}"/>
              </a:ext>
            </a:extLst>
          </p:cNvPr>
          <p:cNvGrpSpPr/>
          <p:nvPr userDrawn="1"/>
        </p:nvGrpSpPr>
        <p:grpSpPr>
          <a:xfrm>
            <a:off x="10610850" y="395419"/>
            <a:ext cx="452438" cy="47629"/>
            <a:chOff x="10687050" y="447671"/>
            <a:chExt cx="452438" cy="47629"/>
          </a:xfrm>
          <a:solidFill>
            <a:srgbClr val="C7D328"/>
          </a:solidFill>
        </p:grpSpPr>
        <p:sp>
          <p:nvSpPr>
            <p:cNvPr id="100" name="Rectángulo 99">
              <a:extLst>
                <a:ext uri="{FF2B5EF4-FFF2-40B4-BE49-F238E27FC236}">
                  <a16:creationId xmlns:a16="http://schemas.microsoft.com/office/drawing/2014/main" id="{61253830-22C2-45AA-B761-003A12D73DB4}"/>
                </a:ext>
              </a:extLst>
            </p:cNvPr>
            <p:cNvSpPr/>
            <p:nvPr/>
          </p:nvSpPr>
          <p:spPr>
            <a:xfrm>
              <a:off x="10687050"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100">
              <a:extLst>
                <a:ext uri="{FF2B5EF4-FFF2-40B4-BE49-F238E27FC236}">
                  <a16:creationId xmlns:a16="http://schemas.microsoft.com/office/drawing/2014/main" id="{A9F1427D-5C52-450E-8AFC-8D0BF9A6FFBA}"/>
                </a:ext>
              </a:extLst>
            </p:cNvPr>
            <p:cNvSpPr/>
            <p:nvPr/>
          </p:nvSpPr>
          <p:spPr>
            <a:xfrm>
              <a:off x="10810875"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101">
              <a:extLst>
                <a:ext uri="{FF2B5EF4-FFF2-40B4-BE49-F238E27FC236}">
                  <a16:creationId xmlns:a16="http://schemas.microsoft.com/office/drawing/2014/main" id="{E468EAB6-A65F-4F37-8B14-43524376C601}"/>
                </a:ext>
              </a:extLst>
            </p:cNvPr>
            <p:cNvSpPr/>
            <p:nvPr/>
          </p:nvSpPr>
          <p:spPr>
            <a:xfrm>
              <a:off x="10953750"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102">
              <a:extLst>
                <a:ext uri="{FF2B5EF4-FFF2-40B4-BE49-F238E27FC236}">
                  <a16:creationId xmlns:a16="http://schemas.microsoft.com/office/drawing/2014/main" id="{6BEC8F15-FE38-4CA2-8337-A2E14B4D72BA}"/>
                </a:ext>
              </a:extLst>
            </p:cNvPr>
            <p:cNvSpPr/>
            <p:nvPr/>
          </p:nvSpPr>
          <p:spPr>
            <a:xfrm>
              <a:off x="11077575"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929177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BAF3E04-97DF-4C30-B30D-4A5A0AE226A1}"/>
              </a:ext>
            </a:extLst>
          </p:cNvPr>
          <p:cNvSpPr/>
          <p:nvPr userDrawn="1"/>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hasCustomPrompt="1"/>
          </p:nvPr>
        </p:nvSpPr>
        <p:spPr>
          <a:xfrm>
            <a:off x="838200" y="1255462"/>
            <a:ext cx="10515600" cy="1325563"/>
          </a:xfrm>
        </p:spPr>
        <p:txBody>
          <a:bodyPr/>
          <a:lstStyle>
            <a:lvl1pPr algn="ctr">
              <a:defRPr b="1">
                <a:solidFill>
                  <a:srgbClr val="C7D328"/>
                </a:solidFill>
              </a:defRPr>
            </a:lvl1pPr>
          </a:lstStyle>
          <a:p>
            <a:r>
              <a:rPr lang="es-ES" dirty="0"/>
              <a:t>Haga clic para modificar </a:t>
            </a:r>
            <a:br>
              <a:rPr lang="es-ES" dirty="0"/>
            </a:br>
            <a:r>
              <a:rPr lang="es-ES" dirty="0"/>
              <a:t>el estilo de título del patrón</a:t>
            </a:r>
            <a:endParaRPr lang="es-CO" dirty="0"/>
          </a:p>
        </p:txBody>
      </p:sp>
      <p:grpSp>
        <p:nvGrpSpPr>
          <p:cNvPr id="92" name="Agrupar 7">
            <a:extLst>
              <a:ext uri="{FF2B5EF4-FFF2-40B4-BE49-F238E27FC236}">
                <a16:creationId xmlns:a16="http://schemas.microsoft.com/office/drawing/2014/main" id="{5B172BD9-3777-48D3-B357-DFBD3CFF8415}"/>
              </a:ext>
            </a:extLst>
          </p:cNvPr>
          <p:cNvGrpSpPr/>
          <p:nvPr userDrawn="1"/>
        </p:nvGrpSpPr>
        <p:grpSpPr>
          <a:xfrm>
            <a:off x="165138" y="4832230"/>
            <a:ext cx="1344348" cy="2016529"/>
            <a:chOff x="463254" y="2628143"/>
            <a:chExt cx="1344348" cy="2016529"/>
          </a:xfrm>
          <a:noFill/>
        </p:grpSpPr>
        <p:grpSp>
          <p:nvGrpSpPr>
            <p:cNvPr id="93" name="Agrupar 8">
              <a:extLst>
                <a:ext uri="{FF2B5EF4-FFF2-40B4-BE49-F238E27FC236}">
                  <a16:creationId xmlns:a16="http://schemas.microsoft.com/office/drawing/2014/main" id="{8072B614-D0B8-4B75-8A83-4DBC5DEB0008}"/>
                </a:ext>
              </a:extLst>
            </p:cNvPr>
            <p:cNvGrpSpPr/>
            <p:nvPr/>
          </p:nvGrpSpPr>
          <p:grpSpPr>
            <a:xfrm>
              <a:off x="463254" y="2628143"/>
              <a:ext cx="1344348" cy="96890"/>
              <a:chOff x="478395" y="2628143"/>
              <a:chExt cx="1344348" cy="96890"/>
            </a:xfrm>
            <a:grpFill/>
          </p:grpSpPr>
          <p:sp>
            <p:nvSpPr>
              <p:cNvPr id="157" name="Elipse 156">
                <a:extLst>
                  <a:ext uri="{FF2B5EF4-FFF2-40B4-BE49-F238E27FC236}">
                    <a16:creationId xmlns:a16="http://schemas.microsoft.com/office/drawing/2014/main" id="{1CA53EEC-E7F2-4510-A7CE-23F88D9CE54C}"/>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8" name="Elipse 157">
                <a:extLst>
                  <a:ext uri="{FF2B5EF4-FFF2-40B4-BE49-F238E27FC236}">
                    <a16:creationId xmlns:a16="http://schemas.microsoft.com/office/drawing/2014/main" id="{C7DFF149-EE77-4A03-AB85-32DC54AE3FD6}"/>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9" name="Elipse 158">
                <a:extLst>
                  <a:ext uri="{FF2B5EF4-FFF2-40B4-BE49-F238E27FC236}">
                    <a16:creationId xmlns:a16="http://schemas.microsoft.com/office/drawing/2014/main" id="{5E6A8965-B0E0-4A60-9040-A9A7D97EBE72}"/>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0" name="Elipse 159">
                <a:extLst>
                  <a:ext uri="{FF2B5EF4-FFF2-40B4-BE49-F238E27FC236}">
                    <a16:creationId xmlns:a16="http://schemas.microsoft.com/office/drawing/2014/main" id="{5C354212-72BD-48A0-BCE9-FE4A3A1E4C08}"/>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1" name="Elipse 160">
                <a:extLst>
                  <a:ext uri="{FF2B5EF4-FFF2-40B4-BE49-F238E27FC236}">
                    <a16:creationId xmlns:a16="http://schemas.microsoft.com/office/drawing/2014/main" id="{AA0B0028-53F2-4C15-A868-8740DEE1DF97}"/>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Elipse 161">
                <a:extLst>
                  <a:ext uri="{FF2B5EF4-FFF2-40B4-BE49-F238E27FC236}">
                    <a16:creationId xmlns:a16="http://schemas.microsoft.com/office/drawing/2014/main" id="{86574DE6-5A47-4FD0-AF63-CC792096E764}"/>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4" name="Agrupar 9">
              <a:extLst>
                <a:ext uri="{FF2B5EF4-FFF2-40B4-BE49-F238E27FC236}">
                  <a16:creationId xmlns:a16="http://schemas.microsoft.com/office/drawing/2014/main" id="{A14E474F-B347-4668-8265-F3A68717858A}"/>
                </a:ext>
              </a:extLst>
            </p:cNvPr>
            <p:cNvGrpSpPr/>
            <p:nvPr/>
          </p:nvGrpSpPr>
          <p:grpSpPr>
            <a:xfrm>
              <a:off x="463254" y="2846146"/>
              <a:ext cx="1344348" cy="96890"/>
              <a:chOff x="478395" y="2628143"/>
              <a:chExt cx="1344348" cy="96890"/>
            </a:xfrm>
            <a:grpFill/>
          </p:grpSpPr>
          <p:sp>
            <p:nvSpPr>
              <p:cNvPr id="151" name="Elipse 150">
                <a:extLst>
                  <a:ext uri="{FF2B5EF4-FFF2-40B4-BE49-F238E27FC236}">
                    <a16:creationId xmlns:a16="http://schemas.microsoft.com/office/drawing/2014/main" id="{8FEB231C-52B7-4FD6-A61C-C13223389739}"/>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2" name="Elipse 151">
                <a:extLst>
                  <a:ext uri="{FF2B5EF4-FFF2-40B4-BE49-F238E27FC236}">
                    <a16:creationId xmlns:a16="http://schemas.microsoft.com/office/drawing/2014/main" id="{959F38E9-48C0-4A45-B079-C07B0122B1BB}"/>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3" name="Elipse 152">
                <a:extLst>
                  <a:ext uri="{FF2B5EF4-FFF2-40B4-BE49-F238E27FC236}">
                    <a16:creationId xmlns:a16="http://schemas.microsoft.com/office/drawing/2014/main" id="{FCC1FBF0-CA75-4DCD-A033-2227A2F38FDD}"/>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4" name="Elipse 153">
                <a:extLst>
                  <a:ext uri="{FF2B5EF4-FFF2-40B4-BE49-F238E27FC236}">
                    <a16:creationId xmlns:a16="http://schemas.microsoft.com/office/drawing/2014/main" id="{FB2993AD-C9FA-499E-A73D-F0ED66658F59}"/>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5" name="Elipse 154">
                <a:extLst>
                  <a:ext uri="{FF2B5EF4-FFF2-40B4-BE49-F238E27FC236}">
                    <a16:creationId xmlns:a16="http://schemas.microsoft.com/office/drawing/2014/main" id="{E3E1B547-4EFC-480B-86E1-E108705F6DE1}"/>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6" name="Elipse 155">
                <a:extLst>
                  <a:ext uri="{FF2B5EF4-FFF2-40B4-BE49-F238E27FC236}">
                    <a16:creationId xmlns:a16="http://schemas.microsoft.com/office/drawing/2014/main" id="{A7C0D761-CD5B-4F4B-86E3-01EE555831FD}"/>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5" name="Agrupar 10">
              <a:extLst>
                <a:ext uri="{FF2B5EF4-FFF2-40B4-BE49-F238E27FC236}">
                  <a16:creationId xmlns:a16="http://schemas.microsoft.com/office/drawing/2014/main" id="{48CB9C5D-32CE-45F7-8B92-FB99FC7A0B25}"/>
                </a:ext>
              </a:extLst>
            </p:cNvPr>
            <p:cNvGrpSpPr/>
            <p:nvPr/>
          </p:nvGrpSpPr>
          <p:grpSpPr>
            <a:xfrm>
              <a:off x="463254" y="3052038"/>
              <a:ext cx="1344348" cy="96890"/>
              <a:chOff x="478395" y="2628143"/>
              <a:chExt cx="1344348" cy="96890"/>
            </a:xfrm>
            <a:grpFill/>
          </p:grpSpPr>
          <p:sp>
            <p:nvSpPr>
              <p:cNvPr id="145" name="Elipse 144">
                <a:extLst>
                  <a:ext uri="{FF2B5EF4-FFF2-40B4-BE49-F238E27FC236}">
                    <a16:creationId xmlns:a16="http://schemas.microsoft.com/office/drawing/2014/main" id="{A5F0D6BA-413F-423D-AE62-69CEF1D80551}"/>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6" name="Elipse 145">
                <a:extLst>
                  <a:ext uri="{FF2B5EF4-FFF2-40B4-BE49-F238E27FC236}">
                    <a16:creationId xmlns:a16="http://schemas.microsoft.com/office/drawing/2014/main" id="{6D13A0E7-06CE-4F52-9ADC-AC85C4AC6C43}"/>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7" name="Elipse 146">
                <a:extLst>
                  <a:ext uri="{FF2B5EF4-FFF2-40B4-BE49-F238E27FC236}">
                    <a16:creationId xmlns:a16="http://schemas.microsoft.com/office/drawing/2014/main" id="{5C9328E8-362C-4DA1-B822-F7262E3581FE}"/>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Elipse 147">
                <a:extLst>
                  <a:ext uri="{FF2B5EF4-FFF2-40B4-BE49-F238E27FC236}">
                    <a16:creationId xmlns:a16="http://schemas.microsoft.com/office/drawing/2014/main" id="{DA6B9630-9B09-4C37-BBD0-E3A4FA58AE15}"/>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9" name="Elipse 148">
                <a:extLst>
                  <a:ext uri="{FF2B5EF4-FFF2-40B4-BE49-F238E27FC236}">
                    <a16:creationId xmlns:a16="http://schemas.microsoft.com/office/drawing/2014/main" id="{D60A982C-77DA-4837-88B7-5EC635E692DC}"/>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0" name="Elipse 149">
                <a:extLst>
                  <a:ext uri="{FF2B5EF4-FFF2-40B4-BE49-F238E27FC236}">
                    <a16:creationId xmlns:a16="http://schemas.microsoft.com/office/drawing/2014/main" id="{5F3E87E7-079A-45ED-92C1-7C3F2F4F49A2}"/>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6" name="Agrupar 11">
              <a:extLst>
                <a:ext uri="{FF2B5EF4-FFF2-40B4-BE49-F238E27FC236}">
                  <a16:creationId xmlns:a16="http://schemas.microsoft.com/office/drawing/2014/main" id="{F5F20FEE-1B6F-4C41-98A8-78CEA9C76C8D}"/>
                </a:ext>
              </a:extLst>
            </p:cNvPr>
            <p:cNvGrpSpPr/>
            <p:nvPr/>
          </p:nvGrpSpPr>
          <p:grpSpPr>
            <a:xfrm>
              <a:off x="463254" y="3282152"/>
              <a:ext cx="1344348" cy="96890"/>
              <a:chOff x="478395" y="2628143"/>
              <a:chExt cx="1344348" cy="96890"/>
            </a:xfrm>
            <a:grpFill/>
          </p:grpSpPr>
          <p:sp>
            <p:nvSpPr>
              <p:cNvPr id="139" name="Elipse 138">
                <a:extLst>
                  <a:ext uri="{FF2B5EF4-FFF2-40B4-BE49-F238E27FC236}">
                    <a16:creationId xmlns:a16="http://schemas.microsoft.com/office/drawing/2014/main" id="{58A93511-719B-4C54-9308-68E1311AE96F}"/>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Elipse 139">
                <a:extLst>
                  <a:ext uri="{FF2B5EF4-FFF2-40B4-BE49-F238E27FC236}">
                    <a16:creationId xmlns:a16="http://schemas.microsoft.com/office/drawing/2014/main" id="{560F83EB-5E5E-445C-B25D-54233F82CCE0}"/>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Elipse 140">
                <a:extLst>
                  <a:ext uri="{FF2B5EF4-FFF2-40B4-BE49-F238E27FC236}">
                    <a16:creationId xmlns:a16="http://schemas.microsoft.com/office/drawing/2014/main" id="{AC88434A-5E24-46F7-9D33-3C33BB84C2EA}"/>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Elipse 141">
                <a:extLst>
                  <a:ext uri="{FF2B5EF4-FFF2-40B4-BE49-F238E27FC236}">
                    <a16:creationId xmlns:a16="http://schemas.microsoft.com/office/drawing/2014/main" id="{E539338B-416B-483C-BB06-FBCEF2310834}"/>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3" name="Elipse 142">
                <a:extLst>
                  <a:ext uri="{FF2B5EF4-FFF2-40B4-BE49-F238E27FC236}">
                    <a16:creationId xmlns:a16="http://schemas.microsoft.com/office/drawing/2014/main" id="{0865B1FD-2BEB-4A52-9E65-9D9D0E4BCE16}"/>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4" name="Elipse 143">
                <a:extLst>
                  <a:ext uri="{FF2B5EF4-FFF2-40B4-BE49-F238E27FC236}">
                    <a16:creationId xmlns:a16="http://schemas.microsoft.com/office/drawing/2014/main" id="{141AF85D-6F97-47B9-800F-2A4662C46563}"/>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7" name="Agrupar 12">
              <a:extLst>
                <a:ext uri="{FF2B5EF4-FFF2-40B4-BE49-F238E27FC236}">
                  <a16:creationId xmlns:a16="http://schemas.microsoft.com/office/drawing/2014/main" id="{C8AF61B6-268E-4D01-86F7-ACDF64A633C3}"/>
                </a:ext>
              </a:extLst>
            </p:cNvPr>
            <p:cNvGrpSpPr/>
            <p:nvPr/>
          </p:nvGrpSpPr>
          <p:grpSpPr>
            <a:xfrm>
              <a:off x="463254" y="3475933"/>
              <a:ext cx="1344348" cy="96890"/>
              <a:chOff x="478395" y="2628143"/>
              <a:chExt cx="1344348" cy="96890"/>
            </a:xfrm>
            <a:grpFill/>
          </p:grpSpPr>
          <p:sp>
            <p:nvSpPr>
              <p:cNvPr id="133" name="Elipse 132">
                <a:extLst>
                  <a:ext uri="{FF2B5EF4-FFF2-40B4-BE49-F238E27FC236}">
                    <a16:creationId xmlns:a16="http://schemas.microsoft.com/office/drawing/2014/main" id="{DC65C220-D099-4BB8-82DF-EAB39FA14BB6}"/>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4" name="Elipse 133">
                <a:extLst>
                  <a:ext uri="{FF2B5EF4-FFF2-40B4-BE49-F238E27FC236}">
                    <a16:creationId xmlns:a16="http://schemas.microsoft.com/office/drawing/2014/main" id="{039854D8-CD2A-4AE6-8DD9-EA404CED9BE6}"/>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5" name="Elipse 134">
                <a:extLst>
                  <a:ext uri="{FF2B5EF4-FFF2-40B4-BE49-F238E27FC236}">
                    <a16:creationId xmlns:a16="http://schemas.microsoft.com/office/drawing/2014/main" id="{00FA6C96-2BED-4E3D-BABB-829615375CED}"/>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6" name="Elipse 135">
                <a:extLst>
                  <a:ext uri="{FF2B5EF4-FFF2-40B4-BE49-F238E27FC236}">
                    <a16:creationId xmlns:a16="http://schemas.microsoft.com/office/drawing/2014/main" id="{CD2561ED-0F9E-4EFC-80DD-7EEAB8E34C6F}"/>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7" name="Elipse 136">
                <a:extLst>
                  <a:ext uri="{FF2B5EF4-FFF2-40B4-BE49-F238E27FC236}">
                    <a16:creationId xmlns:a16="http://schemas.microsoft.com/office/drawing/2014/main" id="{328C2481-DE29-4F4F-9FEE-D60F6BC7732E}"/>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8" name="Elipse 137">
                <a:extLst>
                  <a:ext uri="{FF2B5EF4-FFF2-40B4-BE49-F238E27FC236}">
                    <a16:creationId xmlns:a16="http://schemas.microsoft.com/office/drawing/2014/main" id="{C5FD2B6F-7863-4BE6-92FC-E5DFE5EC0C58}"/>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8" name="Agrupar 13">
              <a:extLst>
                <a:ext uri="{FF2B5EF4-FFF2-40B4-BE49-F238E27FC236}">
                  <a16:creationId xmlns:a16="http://schemas.microsoft.com/office/drawing/2014/main" id="{7CF6686F-A4B7-4B5A-85E1-2C029D603EAB}"/>
                </a:ext>
              </a:extLst>
            </p:cNvPr>
            <p:cNvGrpSpPr/>
            <p:nvPr/>
          </p:nvGrpSpPr>
          <p:grpSpPr>
            <a:xfrm>
              <a:off x="463254" y="3699992"/>
              <a:ext cx="1344348" cy="96890"/>
              <a:chOff x="478395" y="2628143"/>
              <a:chExt cx="1344348" cy="96890"/>
            </a:xfrm>
            <a:grpFill/>
          </p:grpSpPr>
          <p:sp>
            <p:nvSpPr>
              <p:cNvPr id="127" name="Elipse 126">
                <a:extLst>
                  <a:ext uri="{FF2B5EF4-FFF2-40B4-BE49-F238E27FC236}">
                    <a16:creationId xmlns:a16="http://schemas.microsoft.com/office/drawing/2014/main" id="{2A6C8F55-509D-451A-A3B2-D4B20832CFC7}"/>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8" name="Elipse 127">
                <a:extLst>
                  <a:ext uri="{FF2B5EF4-FFF2-40B4-BE49-F238E27FC236}">
                    <a16:creationId xmlns:a16="http://schemas.microsoft.com/office/drawing/2014/main" id="{1E188038-C1B9-44F6-95F5-298C91BC8D6D}"/>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9" name="Elipse 128">
                <a:extLst>
                  <a:ext uri="{FF2B5EF4-FFF2-40B4-BE49-F238E27FC236}">
                    <a16:creationId xmlns:a16="http://schemas.microsoft.com/office/drawing/2014/main" id="{1FD19DA0-0D2C-4F0A-89DB-EA139EC80541}"/>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0" name="Elipse 129">
                <a:extLst>
                  <a:ext uri="{FF2B5EF4-FFF2-40B4-BE49-F238E27FC236}">
                    <a16:creationId xmlns:a16="http://schemas.microsoft.com/office/drawing/2014/main" id="{32AF272C-029A-4972-BDD7-F4DCD4839A28}"/>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1" name="Elipse 130">
                <a:extLst>
                  <a:ext uri="{FF2B5EF4-FFF2-40B4-BE49-F238E27FC236}">
                    <a16:creationId xmlns:a16="http://schemas.microsoft.com/office/drawing/2014/main" id="{1E2C66AC-3BE3-43EE-B810-938CDD07A0F7}"/>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2" name="Elipse 131">
                <a:extLst>
                  <a:ext uri="{FF2B5EF4-FFF2-40B4-BE49-F238E27FC236}">
                    <a16:creationId xmlns:a16="http://schemas.microsoft.com/office/drawing/2014/main" id="{1465E4FF-12F9-4694-9DEF-D13D05C78EE9}"/>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99" name="Agrupar 14">
              <a:extLst>
                <a:ext uri="{FF2B5EF4-FFF2-40B4-BE49-F238E27FC236}">
                  <a16:creationId xmlns:a16="http://schemas.microsoft.com/office/drawing/2014/main" id="{D15AC379-18AE-4397-8CA5-9928194F89DB}"/>
                </a:ext>
              </a:extLst>
            </p:cNvPr>
            <p:cNvGrpSpPr/>
            <p:nvPr/>
          </p:nvGrpSpPr>
          <p:grpSpPr>
            <a:xfrm>
              <a:off x="463254" y="3899828"/>
              <a:ext cx="1344348" cy="96890"/>
              <a:chOff x="478395" y="2628143"/>
              <a:chExt cx="1344348" cy="96890"/>
            </a:xfrm>
            <a:grpFill/>
          </p:grpSpPr>
          <p:sp>
            <p:nvSpPr>
              <p:cNvPr id="121" name="Elipse 120">
                <a:extLst>
                  <a:ext uri="{FF2B5EF4-FFF2-40B4-BE49-F238E27FC236}">
                    <a16:creationId xmlns:a16="http://schemas.microsoft.com/office/drawing/2014/main" id="{F2E5E1D4-7CF1-40F3-9444-A41200040DB8}"/>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Elipse 121">
                <a:extLst>
                  <a:ext uri="{FF2B5EF4-FFF2-40B4-BE49-F238E27FC236}">
                    <a16:creationId xmlns:a16="http://schemas.microsoft.com/office/drawing/2014/main" id="{5E353381-0FB2-456F-A114-D6F767725003}"/>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3" name="Elipse 122">
                <a:extLst>
                  <a:ext uri="{FF2B5EF4-FFF2-40B4-BE49-F238E27FC236}">
                    <a16:creationId xmlns:a16="http://schemas.microsoft.com/office/drawing/2014/main" id="{1E284C91-A4A4-4E19-86A1-2A31B63A651B}"/>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4" name="Elipse 123">
                <a:extLst>
                  <a:ext uri="{FF2B5EF4-FFF2-40B4-BE49-F238E27FC236}">
                    <a16:creationId xmlns:a16="http://schemas.microsoft.com/office/drawing/2014/main" id="{6FC5BC6B-592D-4D99-A19B-153EDAA4217C}"/>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5" name="Elipse 124">
                <a:extLst>
                  <a:ext uri="{FF2B5EF4-FFF2-40B4-BE49-F238E27FC236}">
                    <a16:creationId xmlns:a16="http://schemas.microsoft.com/office/drawing/2014/main" id="{DBDADEE9-7631-4C1C-A557-DAC3596694D5}"/>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6" name="Elipse 125">
                <a:extLst>
                  <a:ext uri="{FF2B5EF4-FFF2-40B4-BE49-F238E27FC236}">
                    <a16:creationId xmlns:a16="http://schemas.microsoft.com/office/drawing/2014/main" id="{EF996346-B92B-49DD-BD9D-95D0F8D1AA45}"/>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0" name="Agrupar 15">
              <a:extLst>
                <a:ext uri="{FF2B5EF4-FFF2-40B4-BE49-F238E27FC236}">
                  <a16:creationId xmlns:a16="http://schemas.microsoft.com/office/drawing/2014/main" id="{98950745-9C1F-43A2-8866-9E3CDD6A554C}"/>
                </a:ext>
              </a:extLst>
            </p:cNvPr>
            <p:cNvGrpSpPr/>
            <p:nvPr/>
          </p:nvGrpSpPr>
          <p:grpSpPr>
            <a:xfrm>
              <a:off x="463254" y="4123887"/>
              <a:ext cx="1344348" cy="96890"/>
              <a:chOff x="478395" y="2628143"/>
              <a:chExt cx="1344348" cy="96890"/>
            </a:xfrm>
            <a:grpFill/>
          </p:grpSpPr>
          <p:sp>
            <p:nvSpPr>
              <p:cNvPr id="115" name="Elipse 114">
                <a:extLst>
                  <a:ext uri="{FF2B5EF4-FFF2-40B4-BE49-F238E27FC236}">
                    <a16:creationId xmlns:a16="http://schemas.microsoft.com/office/drawing/2014/main" id="{28207166-FD86-4B2B-AA3B-0F74F3786E71}"/>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6" name="Elipse 115">
                <a:extLst>
                  <a:ext uri="{FF2B5EF4-FFF2-40B4-BE49-F238E27FC236}">
                    <a16:creationId xmlns:a16="http://schemas.microsoft.com/office/drawing/2014/main" id="{2840E70C-F85F-4EB5-91A5-EC965F9292BC}"/>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7" name="Elipse 116">
                <a:extLst>
                  <a:ext uri="{FF2B5EF4-FFF2-40B4-BE49-F238E27FC236}">
                    <a16:creationId xmlns:a16="http://schemas.microsoft.com/office/drawing/2014/main" id="{3D87280A-8186-46B5-B54E-89CA54745AC0}"/>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8" name="Elipse 117">
                <a:extLst>
                  <a:ext uri="{FF2B5EF4-FFF2-40B4-BE49-F238E27FC236}">
                    <a16:creationId xmlns:a16="http://schemas.microsoft.com/office/drawing/2014/main" id="{5E814E2F-247A-440C-ADA2-650CCCA2A167}"/>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Elipse 118">
                <a:extLst>
                  <a:ext uri="{FF2B5EF4-FFF2-40B4-BE49-F238E27FC236}">
                    <a16:creationId xmlns:a16="http://schemas.microsoft.com/office/drawing/2014/main" id="{BB047F57-8E3A-4353-806E-229B148E22C1}"/>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0" name="Elipse 119">
                <a:extLst>
                  <a:ext uri="{FF2B5EF4-FFF2-40B4-BE49-F238E27FC236}">
                    <a16:creationId xmlns:a16="http://schemas.microsoft.com/office/drawing/2014/main" id="{A9434899-5494-4DB6-922C-9E08C1FA5F42}"/>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1" name="Agrupar 16">
              <a:extLst>
                <a:ext uri="{FF2B5EF4-FFF2-40B4-BE49-F238E27FC236}">
                  <a16:creationId xmlns:a16="http://schemas.microsoft.com/office/drawing/2014/main" id="{D679396F-1A41-45CF-9F10-B34D4DB7BC4D}"/>
                </a:ext>
              </a:extLst>
            </p:cNvPr>
            <p:cNvGrpSpPr/>
            <p:nvPr/>
          </p:nvGrpSpPr>
          <p:grpSpPr>
            <a:xfrm>
              <a:off x="463254" y="4347946"/>
              <a:ext cx="1344348" cy="96890"/>
              <a:chOff x="478395" y="2628143"/>
              <a:chExt cx="1344348" cy="96890"/>
            </a:xfrm>
            <a:grpFill/>
          </p:grpSpPr>
          <p:sp>
            <p:nvSpPr>
              <p:cNvPr id="109" name="Elipse 108">
                <a:extLst>
                  <a:ext uri="{FF2B5EF4-FFF2-40B4-BE49-F238E27FC236}">
                    <a16:creationId xmlns:a16="http://schemas.microsoft.com/office/drawing/2014/main" id="{91C6ACE9-CD7B-445B-9D4A-B5A3FB321417}"/>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0" name="Elipse 109">
                <a:extLst>
                  <a:ext uri="{FF2B5EF4-FFF2-40B4-BE49-F238E27FC236}">
                    <a16:creationId xmlns:a16="http://schemas.microsoft.com/office/drawing/2014/main" id="{9D470005-8379-4E1D-96D1-7DC0A1D30E98}"/>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1" name="Elipse 110">
                <a:extLst>
                  <a:ext uri="{FF2B5EF4-FFF2-40B4-BE49-F238E27FC236}">
                    <a16:creationId xmlns:a16="http://schemas.microsoft.com/office/drawing/2014/main" id="{5DE40012-A6A5-441F-AE04-DBF24CF414F5}"/>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2" name="Elipse 111">
                <a:extLst>
                  <a:ext uri="{FF2B5EF4-FFF2-40B4-BE49-F238E27FC236}">
                    <a16:creationId xmlns:a16="http://schemas.microsoft.com/office/drawing/2014/main" id="{B6CA8B5C-A0D1-491C-BE58-9A501CA2E8DC}"/>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3" name="Elipse 112">
                <a:extLst>
                  <a:ext uri="{FF2B5EF4-FFF2-40B4-BE49-F238E27FC236}">
                    <a16:creationId xmlns:a16="http://schemas.microsoft.com/office/drawing/2014/main" id="{98EF4E53-116F-49D2-9ECF-5A7847AC3560}"/>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4" name="Elipse 113">
                <a:extLst>
                  <a:ext uri="{FF2B5EF4-FFF2-40B4-BE49-F238E27FC236}">
                    <a16:creationId xmlns:a16="http://schemas.microsoft.com/office/drawing/2014/main" id="{A92B9097-982D-4EB2-8E64-144AA9246DFA}"/>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nvGrpSpPr>
            <p:cNvPr id="102" name="Agrupar 17">
              <a:extLst>
                <a:ext uri="{FF2B5EF4-FFF2-40B4-BE49-F238E27FC236}">
                  <a16:creationId xmlns:a16="http://schemas.microsoft.com/office/drawing/2014/main" id="{25F6250A-4076-45DB-BEAF-72759ABC5DE8}"/>
                </a:ext>
              </a:extLst>
            </p:cNvPr>
            <p:cNvGrpSpPr/>
            <p:nvPr/>
          </p:nvGrpSpPr>
          <p:grpSpPr>
            <a:xfrm>
              <a:off x="463254" y="4547782"/>
              <a:ext cx="1344348" cy="96890"/>
              <a:chOff x="478395" y="2628143"/>
              <a:chExt cx="1344348" cy="96890"/>
            </a:xfrm>
            <a:grpFill/>
          </p:grpSpPr>
          <p:sp>
            <p:nvSpPr>
              <p:cNvPr id="103" name="Elipse 102">
                <a:extLst>
                  <a:ext uri="{FF2B5EF4-FFF2-40B4-BE49-F238E27FC236}">
                    <a16:creationId xmlns:a16="http://schemas.microsoft.com/office/drawing/2014/main" id="{1B614EB3-9A30-452B-8CDA-065ACE275046}"/>
                  </a:ext>
                </a:extLst>
              </p:cNvPr>
              <p:cNvSpPr/>
              <p:nvPr/>
            </p:nvSpPr>
            <p:spPr>
              <a:xfrm>
                <a:off x="478395"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Elipse 103">
                <a:extLst>
                  <a:ext uri="{FF2B5EF4-FFF2-40B4-BE49-F238E27FC236}">
                    <a16:creationId xmlns:a16="http://schemas.microsoft.com/office/drawing/2014/main" id="{F10A4977-8538-4154-8DC4-6C653E4FDAAC}"/>
                  </a:ext>
                </a:extLst>
              </p:cNvPr>
              <p:cNvSpPr/>
              <p:nvPr/>
            </p:nvSpPr>
            <p:spPr>
              <a:xfrm>
                <a:off x="729098"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Elipse 104">
                <a:extLst>
                  <a:ext uri="{FF2B5EF4-FFF2-40B4-BE49-F238E27FC236}">
                    <a16:creationId xmlns:a16="http://schemas.microsoft.com/office/drawing/2014/main" id="{05EF7036-6BBD-4F43-84C3-CBFCA7FE5C44}"/>
                  </a:ext>
                </a:extLst>
              </p:cNvPr>
              <p:cNvSpPr/>
              <p:nvPr/>
            </p:nvSpPr>
            <p:spPr>
              <a:xfrm>
                <a:off x="979801"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Elipse 105">
                <a:extLst>
                  <a:ext uri="{FF2B5EF4-FFF2-40B4-BE49-F238E27FC236}">
                    <a16:creationId xmlns:a16="http://schemas.microsoft.com/office/drawing/2014/main" id="{62A7577F-46FD-41B5-A818-3EE1B2A876CA}"/>
                  </a:ext>
                </a:extLst>
              </p:cNvPr>
              <p:cNvSpPr/>
              <p:nvPr/>
            </p:nvSpPr>
            <p:spPr>
              <a:xfrm>
                <a:off x="1230504"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Elipse 106">
                <a:extLst>
                  <a:ext uri="{FF2B5EF4-FFF2-40B4-BE49-F238E27FC236}">
                    <a16:creationId xmlns:a16="http://schemas.microsoft.com/office/drawing/2014/main" id="{B2249583-CDA8-4F83-BFF3-EA138507FB25}"/>
                  </a:ext>
                </a:extLst>
              </p:cNvPr>
              <p:cNvSpPr/>
              <p:nvPr/>
            </p:nvSpPr>
            <p:spPr>
              <a:xfrm>
                <a:off x="1481207"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Elipse 107">
                <a:extLst>
                  <a:ext uri="{FF2B5EF4-FFF2-40B4-BE49-F238E27FC236}">
                    <a16:creationId xmlns:a16="http://schemas.microsoft.com/office/drawing/2014/main" id="{9144EB02-95E8-4EE6-99ED-EB3AE9C2C254}"/>
                  </a:ext>
                </a:extLst>
              </p:cNvPr>
              <p:cNvSpPr/>
              <p:nvPr/>
            </p:nvSpPr>
            <p:spPr>
              <a:xfrm>
                <a:off x="1731909" y="2628143"/>
                <a:ext cx="90834" cy="96890"/>
              </a:xfrm>
              <a:prstGeom prst="ellipse">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163" name="Marcador de contenido 2">
            <a:extLst>
              <a:ext uri="{FF2B5EF4-FFF2-40B4-BE49-F238E27FC236}">
                <a16:creationId xmlns:a16="http://schemas.microsoft.com/office/drawing/2014/main" id="{389DDF12-3842-40F2-9CAD-32B5B53B5EA3}"/>
              </a:ext>
            </a:extLst>
          </p:cNvPr>
          <p:cNvSpPr>
            <a:spLocks noGrp="1"/>
          </p:cNvSpPr>
          <p:nvPr>
            <p:ph idx="1"/>
          </p:nvPr>
        </p:nvSpPr>
        <p:spPr>
          <a:xfrm>
            <a:off x="838200" y="2916202"/>
            <a:ext cx="10596422" cy="3402531"/>
          </a:xfrm>
        </p:spPr>
        <p:txBody>
          <a:bodyPr/>
          <a:lstStyle>
            <a:lvl1pPr>
              <a:buClr>
                <a:srgbClr val="C7D328"/>
              </a:buClr>
              <a:defRPr sz="3200">
                <a:solidFill>
                  <a:schemeClr val="bg1"/>
                </a:solidFill>
              </a:defRPr>
            </a:lvl1pPr>
            <a:lvl2pPr>
              <a:buClr>
                <a:srgbClr val="C7D328"/>
              </a:buClr>
              <a:defRPr sz="2800">
                <a:solidFill>
                  <a:schemeClr val="bg1"/>
                </a:solidFill>
              </a:defRPr>
            </a:lvl2pPr>
            <a:lvl3pPr>
              <a:buClr>
                <a:srgbClr val="C7D328"/>
              </a:buClr>
              <a:defRPr sz="2400">
                <a:solidFill>
                  <a:schemeClr val="bg1"/>
                </a:solidFill>
              </a:defRPr>
            </a:lvl3pPr>
            <a:lvl4pPr>
              <a:buClr>
                <a:srgbClr val="C7D328"/>
              </a:buClr>
              <a:defRPr sz="2000">
                <a:solidFill>
                  <a:schemeClr val="bg1"/>
                </a:solidFill>
              </a:defRPr>
            </a:lvl4pPr>
            <a:lvl5pPr>
              <a:buClr>
                <a:srgbClr val="C7D328"/>
              </a:buClr>
              <a:defRPr sz="2000">
                <a:solidFill>
                  <a:schemeClr val="bg1"/>
                </a:solidFill>
              </a:defRPr>
            </a:lvl5pPr>
            <a:lvl6pPr>
              <a:defRPr sz="2000"/>
            </a:lvl6pPr>
            <a:lvl7pPr>
              <a:defRPr sz="2000"/>
            </a:lvl7pPr>
            <a:lvl8pPr>
              <a:defRPr sz="2000"/>
            </a:lvl8pPr>
            <a:lvl9pPr>
              <a:defRPr sz="2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6990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pic>
        <p:nvPicPr>
          <p:cNvPr id="3" name="Imagen 9">
            <a:extLst>
              <a:ext uri="{FF2B5EF4-FFF2-40B4-BE49-F238E27FC236}">
                <a16:creationId xmlns:a16="http://schemas.microsoft.com/office/drawing/2014/main" id="{641A95C0-03A7-4345-8BD9-A85B30427417}"/>
              </a:ext>
            </a:extLst>
          </p:cNvPr>
          <p:cNvPicPr>
            <a:picLocks noChangeAspect="1"/>
          </p:cNvPicPr>
          <p:nvPr userDrawn="1"/>
        </p:nvPicPr>
        <p:blipFill>
          <a:blip r:embed="rId2"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79022" y="6432243"/>
            <a:ext cx="1955422" cy="560694"/>
          </a:xfrm>
          <a:prstGeom prst="rect">
            <a:avLst/>
          </a:prstGeom>
        </p:spPr>
      </p:pic>
      <p:sp>
        <p:nvSpPr>
          <p:cNvPr id="6" name="Rectángulo 5">
            <a:extLst>
              <a:ext uri="{FF2B5EF4-FFF2-40B4-BE49-F238E27FC236}">
                <a16:creationId xmlns:a16="http://schemas.microsoft.com/office/drawing/2014/main" id="{99929EB4-9D82-4EA9-A323-84DFCB3BF614}"/>
              </a:ext>
            </a:extLst>
          </p:cNvPr>
          <p:cNvSpPr/>
          <p:nvPr userDrawn="1"/>
        </p:nvSpPr>
        <p:spPr>
          <a:xfrm>
            <a:off x="0" y="-32515"/>
            <a:ext cx="12192000" cy="738725"/>
          </a:xfrm>
          <a:prstGeom prst="rect">
            <a:avLst/>
          </a:prstGeom>
          <a:solidFill>
            <a:srgbClr val="000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Imagen 6">
            <a:extLst>
              <a:ext uri="{FF2B5EF4-FFF2-40B4-BE49-F238E27FC236}">
                <a16:creationId xmlns:a16="http://schemas.microsoft.com/office/drawing/2014/main" id="{8C4FB6B3-060D-4FB3-9CDB-7C8467549DD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2891"/>
            <a:ext cx="3010484" cy="729102"/>
          </a:xfrm>
          <a:prstGeom prst="rect">
            <a:avLst/>
          </a:prstGeom>
        </p:spPr>
      </p:pic>
      <p:cxnSp>
        <p:nvCxnSpPr>
          <p:cNvPr id="8" name="Conector recto 7">
            <a:extLst>
              <a:ext uri="{FF2B5EF4-FFF2-40B4-BE49-F238E27FC236}">
                <a16:creationId xmlns:a16="http://schemas.microsoft.com/office/drawing/2014/main" id="{B43624C8-3CEB-418E-BDDE-5DF452D261D7}"/>
              </a:ext>
            </a:extLst>
          </p:cNvPr>
          <p:cNvCxnSpPr/>
          <p:nvPr userDrawn="1"/>
        </p:nvCxnSpPr>
        <p:spPr>
          <a:xfrm>
            <a:off x="5526090" y="572860"/>
            <a:ext cx="6665910" cy="0"/>
          </a:xfrm>
          <a:prstGeom prst="line">
            <a:avLst/>
          </a:prstGeom>
          <a:ln>
            <a:solidFill>
              <a:srgbClr val="C7D328"/>
            </a:solidFill>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E923D889-F1A5-400F-B232-1590A5B9DA1E}"/>
              </a:ext>
            </a:extLst>
          </p:cNvPr>
          <p:cNvSpPr/>
          <p:nvPr userDrawn="1"/>
        </p:nvSpPr>
        <p:spPr>
          <a:xfrm>
            <a:off x="5425281" y="487135"/>
            <a:ext cx="171450" cy="171450"/>
          </a:xfrm>
          <a:prstGeom prst="ellipse">
            <a:avLst/>
          </a:prstGeom>
          <a:solidFill>
            <a:srgbClr val="C7D328"/>
          </a:solid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1" name="Conector recto 10">
            <a:extLst>
              <a:ext uri="{FF2B5EF4-FFF2-40B4-BE49-F238E27FC236}">
                <a16:creationId xmlns:a16="http://schemas.microsoft.com/office/drawing/2014/main" id="{2B350FF2-6A45-4B80-831A-7FF140E92AD9}"/>
              </a:ext>
            </a:extLst>
          </p:cNvPr>
          <p:cNvCxnSpPr/>
          <p:nvPr userDrawn="1"/>
        </p:nvCxnSpPr>
        <p:spPr>
          <a:xfrm>
            <a:off x="11185528" y="423998"/>
            <a:ext cx="1006472" cy="0"/>
          </a:xfrm>
          <a:prstGeom prst="line">
            <a:avLst/>
          </a:prstGeom>
          <a:ln>
            <a:solidFill>
              <a:srgbClr val="C7D328"/>
            </a:solidFill>
          </a:ln>
        </p:spPr>
        <p:style>
          <a:lnRef idx="1">
            <a:schemeClr val="accent1"/>
          </a:lnRef>
          <a:fillRef idx="0">
            <a:schemeClr val="accent1"/>
          </a:fillRef>
          <a:effectRef idx="0">
            <a:schemeClr val="accent1"/>
          </a:effectRef>
          <a:fontRef idx="minor">
            <a:schemeClr val="tx1"/>
          </a:fontRef>
        </p:style>
      </p:cxnSp>
      <p:grpSp>
        <p:nvGrpSpPr>
          <p:cNvPr id="12" name="Grupo 11">
            <a:extLst>
              <a:ext uri="{FF2B5EF4-FFF2-40B4-BE49-F238E27FC236}">
                <a16:creationId xmlns:a16="http://schemas.microsoft.com/office/drawing/2014/main" id="{EDF64966-11E4-4669-87DE-EEE38A04016C}"/>
              </a:ext>
            </a:extLst>
          </p:cNvPr>
          <p:cNvGrpSpPr/>
          <p:nvPr userDrawn="1"/>
        </p:nvGrpSpPr>
        <p:grpSpPr>
          <a:xfrm>
            <a:off x="10610850" y="395419"/>
            <a:ext cx="452438" cy="47629"/>
            <a:chOff x="10687050" y="447671"/>
            <a:chExt cx="452438" cy="47629"/>
          </a:xfrm>
          <a:solidFill>
            <a:srgbClr val="C7D328"/>
          </a:solidFill>
        </p:grpSpPr>
        <p:sp>
          <p:nvSpPr>
            <p:cNvPr id="13" name="Rectángulo 12">
              <a:extLst>
                <a:ext uri="{FF2B5EF4-FFF2-40B4-BE49-F238E27FC236}">
                  <a16:creationId xmlns:a16="http://schemas.microsoft.com/office/drawing/2014/main" id="{B682B5FC-574C-483F-886E-6D675875951D}"/>
                </a:ext>
              </a:extLst>
            </p:cNvPr>
            <p:cNvSpPr/>
            <p:nvPr/>
          </p:nvSpPr>
          <p:spPr>
            <a:xfrm>
              <a:off x="10687050"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7A8DF018-DE7B-4CA4-A701-C4DD317688EE}"/>
                </a:ext>
              </a:extLst>
            </p:cNvPr>
            <p:cNvSpPr/>
            <p:nvPr/>
          </p:nvSpPr>
          <p:spPr>
            <a:xfrm>
              <a:off x="10810875"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B9CC9489-096C-4C9F-8577-72DB4083216A}"/>
                </a:ext>
              </a:extLst>
            </p:cNvPr>
            <p:cNvSpPr/>
            <p:nvPr/>
          </p:nvSpPr>
          <p:spPr>
            <a:xfrm>
              <a:off x="10953750"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7EC64CFE-38E6-4CDF-B62B-6332D2B65301}"/>
                </a:ext>
              </a:extLst>
            </p:cNvPr>
            <p:cNvSpPr/>
            <p:nvPr/>
          </p:nvSpPr>
          <p:spPr>
            <a:xfrm>
              <a:off x="11077575" y="447671"/>
              <a:ext cx="61913" cy="47629"/>
            </a:xfrm>
            <a:prstGeom prst="rect">
              <a:avLst/>
            </a:prstGeom>
            <a:grpFill/>
            <a:ln>
              <a:solidFill>
                <a:srgbClr val="C7D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66052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1173E7E-8219-47C9-B952-0E68DD84E691}" type="datetimeFigureOut">
              <a:rPr lang="es-CO" smtClean="0"/>
              <a:t>30/09/2022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400068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1173E7E-8219-47C9-B952-0E68DD84E691}" type="datetimeFigureOut">
              <a:rPr lang="es-CO" smtClean="0"/>
              <a:t>30/09/2022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249151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21173E7E-8219-47C9-B952-0E68DD84E691}" type="datetimeFigureOut">
              <a:rPr lang="es-CO" smtClean="0"/>
              <a:t>30/09/2022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217486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21173E7E-8219-47C9-B952-0E68DD84E691}" type="datetimeFigureOut">
              <a:rPr lang="es-CO" smtClean="0"/>
              <a:t>30/09/2022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293771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21173E7E-8219-47C9-B952-0E68DD84E691}" type="datetimeFigureOut">
              <a:rPr lang="es-CO" smtClean="0"/>
              <a:t>30/09/2022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371305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173E7E-8219-47C9-B952-0E68DD84E691}" type="datetimeFigureOut">
              <a:rPr lang="es-CO" smtClean="0"/>
              <a:t>30/09/2022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12663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173E7E-8219-47C9-B952-0E68DD84E691}" type="datetimeFigureOut">
              <a:rPr lang="es-CO" smtClean="0"/>
              <a:t>30/09/2022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69039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173E7E-8219-47C9-B952-0E68DD84E691}" type="datetimeFigureOut">
              <a:rPr lang="es-CO" smtClean="0"/>
              <a:t>30/09/2022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4BB2BB3-737B-414D-B6F6-FA623B5BB34D}" type="slidenum">
              <a:rPr lang="es-CO" smtClean="0"/>
              <a:t>‹Nº›</a:t>
            </a:fld>
            <a:endParaRPr lang="es-CO"/>
          </a:p>
        </p:txBody>
      </p:sp>
    </p:spTree>
    <p:extLst>
      <p:ext uri="{BB962C8B-B14F-4D97-AF65-F5344CB8AC3E}">
        <p14:creationId xmlns:p14="http://schemas.microsoft.com/office/powerpoint/2010/main" val="348434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73E7E-8219-47C9-B952-0E68DD84E691}" type="datetimeFigureOut">
              <a:rPr lang="es-CO" smtClean="0"/>
              <a:t>30/09/2022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B2BB3-737B-414D-B6F6-FA623B5BB34D}" type="slidenum">
              <a:rPr lang="es-CO" smtClean="0"/>
              <a:t>‹Nº›</a:t>
            </a:fld>
            <a:endParaRPr lang="es-CO"/>
          </a:p>
        </p:txBody>
      </p:sp>
    </p:spTree>
    <p:extLst>
      <p:ext uri="{BB962C8B-B14F-4D97-AF65-F5344CB8AC3E}">
        <p14:creationId xmlns:p14="http://schemas.microsoft.com/office/powerpoint/2010/main" val="186451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 id="2147483666" r:id="rId16"/>
    <p:sldLayoutId id="2147483667" r:id="rId17"/>
    <p:sldLayoutId id="2147483668" r:id="rId18"/>
    <p:sldLayoutId id="214748366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esanchez@eafit.edu.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eafit.edu.co/biblioteca/busqueda-servicios/Paginas/bases-de-datos-bibliograficas.aspx"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529397"/>
          </a:xfrm>
        </p:spPr>
        <p:txBody>
          <a:bodyPr>
            <a:normAutofit/>
          </a:bodyPr>
          <a:lstStyle/>
          <a:p>
            <a:r>
              <a:rPr lang="es-CO" dirty="0"/>
              <a:t>CONTABILIDAD FINANCIERA</a:t>
            </a:r>
          </a:p>
        </p:txBody>
      </p:sp>
      <p:sp>
        <p:nvSpPr>
          <p:cNvPr id="3" name="Subtítulo 2"/>
          <p:cNvSpPr>
            <a:spLocks noGrp="1"/>
          </p:cNvSpPr>
          <p:nvPr>
            <p:ph type="subTitle" idx="1"/>
          </p:nvPr>
        </p:nvSpPr>
        <p:spPr>
          <a:xfrm>
            <a:off x="1071154" y="3602038"/>
            <a:ext cx="10149840" cy="2864076"/>
          </a:xfrm>
        </p:spPr>
        <p:txBody>
          <a:bodyPr>
            <a:normAutofit fontScale="92500" lnSpcReduction="10000"/>
          </a:bodyPr>
          <a:lstStyle/>
          <a:p>
            <a:r>
              <a:rPr lang="es-CO" dirty="0"/>
              <a:t>Maestría en Administración Financiera MAF</a:t>
            </a:r>
          </a:p>
          <a:p>
            <a:r>
              <a:rPr lang="es-CO" dirty="0"/>
              <a:t>Universidad EAFIT</a:t>
            </a:r>
          </a:p>
          <a:p>
            <a:endParaRPr lang="es-CO" dirty="0"/>
          </a:p>
          <a:p>
            <a:r>
              <a:rPr lang="es-CO" dirty="0"/>
              <a:t>Profesor: Leonardo Sánchez Garrido</a:t>
            </a:r>
          </a:p>
          <a:p>
            <a:r>
              <a:rPr lang="es-CO" dirty="0"/>
              <a:t>Mail: </a:t>
            </a:r>
            <a:r>
              <a:rPr lang="es-CO" dirty="0">
                <a:hlinkClick r:id="rId2"/>
              </a:rPr>
              <a:t>lesanchez@eafit.edu.co</a:t>
            </a:r>
            <a:endParaRPr lang="es-CO" dirty="0"/>
          </a:p>
          <a:p>
            <a:r>
              <a:rPr lang="es-CO" dirty="0"/>
              <a:t>Celular 3154817311</a:t>
            </a:r>
          </a:p>
          <a:p>
            <a:r>
              <a:rPr lang="es-CO" dirty="0"/>
              <a:t>Bogotá, Septiembre 30 de 2022</a:t>
            </a:r>
          </a:p>
        </p:txBody>
      </p:sp>
    </p:spTree>
    <p:extLst>
      <p:ext uri="{BB962C8B-B14F-4D97-AF65-F5344CB8AC3E}">
        <p14:creationId xmlns:p14="http://schemas.microsoft.com/office/powerpoint/2010/main" val="174539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92777" y="1330990"/>
            <a:ext cx="10058400" cy="5350183"/>
          </a:xfrm>
          <a:prstGeom prst="rect">
            <a:avLst/>
          </a:prstGeom>
        </p:spPr>
        <p:txBody>
          <a:bodyPr wrap="square">
            <a:spAutoFit/>
          </a:bodyPr>
          <a:lstStyle/>
          <a:p>
            <a:pPr lvl="0" algn="ctr">
              <a:lnSpc>
                <a:spcPts val="6400"/>
              </a:lnSpc>
              <a:defRPr/>
            </a:pPr>
            <a:r>
              <a:rPr lang="es-ES" sz="5500" b="1" dirty="0">
                <a:solidFill>
                  <a:srgbClr val="00074D"/>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¿Qué son los Estados Financieros?</a:t>
            </a:r>
          </a:p>
          <a:p>
            <a:pPr lvl="0" algn="ctr">
              <a:lnSpc>
                <a:spcPts val="6400"/>
              </a:lnSpc>
              <a:defRPr/>
            </a:pPr>
            <a:endParaRPr lang="es-ES" sz="5500" b="1" dirty="0">
              <a:solidFill>
                <a:srgbClr val="00074D"/>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0" algn="ctr">
              <a:lnSpc>
                <a:spcPts val="6400"/>
              </a:lnSpc>
              <a:defRPr/>
            </a:pPr>
            <a:r>
              <a:rPr lang="es-ES" sz="5500" b="1" dirty="0">
                <a:solidFill>
                  <a:srgbClr val="00074D"/>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Principal entregable de la contabilidad </a:t>
            </a:r>
          </a:p>
          <a:p>
            <a:pPr lvl="0" algn="r">
              <a:lnSpc>
                <a:spcPts val="6400"/>
              </a:lnSpc>
              <a:defRPr/>
            </a:pPr>
            <a:r>
              <a:rPr lang="es-ES" sz="5500" b="1" dirty="0">
                <a:solidFill>
                  <a:prstClr val="white"/>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lvl="0" algn="ctr">
              <a:lnSpc>
                <a:spcPts val="4500"/>
              </a:lnSpc>
              <a:defRPr/>
            </a:pPr>
            <a:r>
              <a:rPr lang="es-ES" sz="3600" b="1" dirty="0">
                <a:solidFill>
                  <a:srgbClr val="00074D"/>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Básicos, generales y obligatorios</a:t>
            </a:r>
          </a:p>
          <a:p>
            <a:pPr lvl="0" algn="ctr">
              <a:lnSpc>
                <a:spcPts val="4500"/>
              </a:lnSpc>
              <a:defRPr/>
            </a:pPr>
            <a:r>
              <a:rPr lang="es-ES" sz="3600" b="1" dirty="0">
                <a:solidFill>
                  <a:srgbClr val="00074D"/>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Separados, Individuales y consolidados</a:t>
            </a:r>
            <a:endParaRPr lang="es-ES" sz="5500" b="1" dirty="0">
              <a:solidFill>
                <a:srgbClr val="00074D"/>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12492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566988" y="1052513"/>
            <a:ext cx="6985000" cy="863600"/>
          </a:xfrm>
        </p:spPr>
        <p:txBody>
          <a:bodyPr>
            <a:normAutofit fontScale="90000"/>
          </a:bodyPr>
          <a:lstStyle/>
          <a:p>
            <a:r>
              <a:rPr lang="es-ES_tradnl" altLang="es-CO" sz="4000"/>
              <a:t>Las Cuatro Finalidades del GIFO=EBITDA</a:t>
            </a:r>
            <a:endParaRPr lang="es-ES" altLang="es-CO" sz="4000"/>
          </a:p>
        </p:txBody>
      </p:sp>
      <p:sp>
        <p:nvSpPr>
          <p:cNvPr id="26628" name="Rectangle 3"/>
          <p:cNvSpPr>
            <a:spLocks noGrp="1" noChangeArrowheads="1"/>
          </p:cNvSpPr>
          <p:nvPr>
            <p:ph idx="1"/>
          </p:nvPr>
        </p:nvSpPr>
        <p:spPr>
          <a:xfrm>
            <a:off x="1981200" y="2492375"/>
            <a:ext cx="7354888" cy="3633788"/>
          </a:xfrm>
        </p:spPr>
        <p:txBody>
          <a:bodyPr/>
          <a:lstStyle/>
          <a:p>
            <a:pPr marL="609600" indent="-609600">
              <a:buFontTx/>
              <a:buAutoNum type="arabicPeriod"/>
            </a:pPr>
            <a:r>
              <a:rPr lang="es-ES_tradnl" altLang="es-CO"/>
              <a:t>- Reposición ó + Liberación de Capitales de Trabajo de Corto Plazo</a:t>
            </a:r>
          </a:p>
          <a:p>
            <a:pPr marL="609600" indent="-609600">
              <a:buFontTx/>
              <a:buAutoNum type="arabicPeriod"/>
            </a:pPr>
            <a:r>
              <a:rPr lang="es-ES_tradnl" altLang="es-CO"/>
              <a:t>- Reposición ó + Liberación de Capitales de Trabajo de Largo Plazo</a:t>
            </a:r>
          </a:p>
          <a:p>
            <a:pPr marL="609600" indent="-609600">
              <a:buFontTx/>
              <a:buAutoNum type="arabicPeriod"/>
            </a:pPr>
            <a:r>
              <a:rPr lang="es-ES_tradnl" altLang="es-CO"/>
              <a:t>- Servicio de la Deuda: Pago de intereses, seguros y amortización al capital</a:t>
            </a:r>
          </a:p>
          <a:p>
            <a:pPr marL="609600" indent="-609600">
              <a:buFontTx/>
              <a:buAutoNum type="arabicPeriod"/>
            </a:pPr>
            <a:r>
              <a:rPr lang="es-ES_tradnl" altLang="es-CO"/>
              <a:t>- Pago de Impuestos</a:t>
            </a:r>
            <a:endParaRPr lang="es-ES" altLang="es-CO"/>
          </a:p>
        </p:txBody>
      </p:sp>
      <p:sp>
        <p:nvSpPr>
          <p:cNvPr id="266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AD520A18-7299-4B39-BCB7-62980C269F62}" type="slidenum">
              <a:rPr lang="es-ES" altLang="es-CO" sz="1400"/>
              <a:pPr eaLnBrk="1" hangingPunct="1"/>
              <a:t>100</a:t>
            </a:fld>
            <a:endParaRPr lang="es-ES" altLang="es-CO" sz="1400"/>
          </a:p>
        </p:txBody>
      </p:sp>
    </p:spTree>
    <p:extLst>
      <p:ext uri="{BB962C8B-B14F-4D97-AF65-F5344CB8AC3E}">
        <p14:creationId xmlns:p14="http://schemas.microsoft.com/office/powerpoint/2010/main" val="41781626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981200" y="549276"/>
            <a:ext cx="7283450" cy="1008063"/>
          </a:xfrm>
        </p:spPr>
        <p:txBody>
          <a:bodyPr/>
          <a:lstStyle/>
          <a:p>
            <a:r>
              <a:rPr lang="es-ES_tradnl" altLang="es-CO" dirty="0"/>
              <a:t>El Enfoque del FCL</a:t>
            </a:r>
            <a:endParaRPr lang="es-ES" altLang="es-CO" dirty="0"/>
          </a:p>
        </p:txBody>
      </p:sp>
      <p:graphicFrame>
        <p:nvGraphicFramePr>
          <p:cNvPr id="65634" name="Group 98"/>
          <p:cNvGraphicFramePr>
            <a:graphicFrameLocks noGrp="1"/>
          </p:cNvGraphicFramePr>
          <p:nvPr>
            <p:ph sz="half" idx="1"/>
          </p:nvPr>
        </p:nvGraphicFramePr>
        <p:xfrm>
          <a:off x="1981201" y="1600201"/>
          <a:ext cx="3178175" cy="4715107"/>
        </p:xfrm>
        <a:graphic>
          <a:graphicData uri="http://schemas.openxmlformats.org/drawingml/2006/table">
            <a:tbl>
              <a:tblPr/>
              <a:tblGrid>
                <a:gridCol w="3178175">
                  <a:extLst>
                    <a:ext uri="{9D8B030D-6E8A-4147-A177-3AD203B41FA5}">
                      <a16:colId xmlns:a16="http://schemas.microsoft.com/office/drawing/2014/main" val="20000"/>
                    </a:ext>
                  </a:extLst>
                </a:gridCol>
              </a:tblGrid>
              <a:tr h="5650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Utilidad Neta</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Provisión del Impto de Renta</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Gastos Financieros</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4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EBIT = UAII</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0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Depreciaciones</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0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Amortizaciones</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6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EBITDA</a:t>
                      </a:r>
                      <a:endParaRPr kumimoji="0" lang="es-ES" sz="2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5649" name="Group 113"/>
          <p:cNvGraphicFramePr>
            <a:graphicFrameLocks noGrp="1"/>
          </p:cNvGraphicFramePr>
          <p:nvPr>
            <p:ph sz="half" idx="2"/>
          </p:nvPr>
        </p:nvGraphicFramePr>
        <p:xfrm>
          <a:off x="5448301" y="1600200"/>
          <a:ext cx="3960813" cy="4659314"/>
        </p:xfrm>
        <a:graphic>
          <a:graphicData uri="http://schemas.openxmlformats.org/drawingml/2006/table">
            <a:tbl>
              <a:tblPr/>
              <a:tblGrid>
                <a:gridCol w="3960813">
                  <a:extLst>
                    <a:ext uri="{9D8B030D-6E8A-4147-A177-3AD203B41FA5}">
                      <a16:colId xmlns:a16="http://schemas.microsoft.com/office/drawing/2014/main" val="20000"/>
                    </a:ext>
                  </a:extLst>
                </a:gridCol>
              </a:tblGrid>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Reposición KdeW  CP</a:t>
                      </a:r>
                      <a:endParaRPr kumimoji="0" lang="es-E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Reposición KdeW LP</a:t>
                      </a:r>
                      <a:endParaRPr kumimoji="0" lang="es-E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dirty="0">
                          <a:ln>
                            <a:noFill/>
                          </a:ln>
                          <a:solidFill>
                            <a:schemeClr val="tx1"/>
                          </a:solidFill>
                          <a:effectLst/>
                          <a:latin typeface="Arial" charset="0"/>
                        </a:rPr>
                        <a:t>- Servicio de la Deuda</a:t>
                      </a:r>
                      <a:endParaRPr kumimoji="0" lang="es-E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Pago de Impuestos</a:t>
                      </a:r>
                      <a:endParaRPr kumimoji="0" lang="es-E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39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FCL antes de </a:t>
                      </a:r>
                      <a:r>
                        <a:rPr kumimoji="0" lang="es-ES_tradnl" sz="2400" b="0" i="0" u="none" strike="noStrike" cap="none" normalizeH="0" baseline="0">
                          <a:ln>
                            <a:noFill/>
                          </a:ln>
                          <a:solidFill>
                            <a:schemeClr val="tx1"/>
                          </a:solidFill>
                          <a:effectLst/>
                          <a:latin typeface="Arial" charset="0"/>
                        </a:rPr>
                        <a:t>Inversiones Estratégicas</a:t>
                      </a:r>
                      <a:endParaRPr kumimoji="0" lang="es-E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9448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a:ln>
                            <a:noFill/>
                          </a:ln>
                          <a:solidFill>
                            <a:schemeClr val="tx1"/>
                          </a:solidFill>
                          <a:effectLst/>
                          <a:latin typeface="Arial" charset="0"/>
                        </a:rPr>
                        <a:t>- Inversiones Estratégicas</a:t>
                      </a:r>
                      <a:endParaRPr kumimoji="0" lang="es-E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800" b="0" i="0" u="none" strike="noStrike" cap="none" normalizeH="0" baseline="0" dirty="0">
                          <a:ln>
                            <a:noFill/>
                          </a:ln>
                          <a:solidFill>
                            <a:schemeClr val="tx1"/>
                          </a:solidFill>
                          <a:effectLst/>
                          <a:latin typeface="Arial" charset="0"/>
                        </a:rPr>
                        <a:t>FCL para los dueños</a:t>
                      </a:r>
                      <a:endParaRPr kumimoji="0" lang="es-E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2EE1A"/>
                    </a:solidFill>
                  </a:tcPr>
                </a:tc>
                <a:extLst>
                  <a:ext uri="{0D108BD9-81ED-4DB2-BD59-A6C34878D82A}">
                    <a16:rowId xmlns:a16="http://schemas.microsoft.com/office/drawing/2014/main" val="10006"/>
                  </a:ext>
                </a:extLst>
              </a:tr>
            </a:tbl>
          </a:graphicData>
        </a:graphic>
      </p:graphicFrame>
      <p:sp>
        <p:nvSpPr>
          <p:cNvPr id="276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9E0866CF-3FA2-4BFA-899A-1138555962E0}" type="slidenum">
              <a:rPr lang="es-ES" altLang="es-CO" sz="1400"/>
              <a:pPr eaLnBrk="1" hangingPunct="1"/>
              <a:t>101</a:t>
            </a:fld>
            <a:endParaRPr lang="es-ES" altLang="es-CO" sz="1400"/>
          </a:p>
        </p:txBody>
      </p:sp>
    </p:spTree>
    <p:extLst>
      <p:ext uri="{BB962C8B-B14F-4D97-AF65-F5344CB8AC3E}">
        <p14:creationId xmlns:p14="http://schemas.microsoft.com/office/powerpoint/2010/main" val="1957580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981200" y="836614"/>
            <a:ext cx="7283450" cy="581025"/>
          </a:xfrm>
        </p:spPr>
        <p:txBody>
          <a:bodyPr>
            <a:normAutofit fontScale="90000"/>
          </a:bodyPr>
          <a:lstStyle/>
          <a:p>
            <a:r>
              <a:rPr lang="es-ES_tradnl" altLang="es-CO" sz="2400"/>
              <a:t>ESTRUCTURA DEL FLUJO DE EFECTIVO</a:t>
            </a:r>
            <a:br>
              <a:rPr lang="es-ES_tradnl" altLang="es-CO" sz="2400"/>
            </a:br>
            <a:r>
              <a:rPr lang="es-ES_tradnl" altLang="es-CO" sz="2400"/>
              <a:t>El verdadero, Método Directo</a:t>
            </a:r>
            <a:endParaRPr lang="es-ES" altLang="es-CO" sz="2400"/>
          </a:p>
        </p:txBody>
      </p:sp>
      <p:graphicFrame>
        <p:nvGraphicFramePr>
          <p:cNvPr id="75840" name="Group 64"/>
          <p:cNvGraphicFramePr>
            <a:graphicFrameLocks noGrp="1"/>
          </p:cNvGraphicFramePr>
          <p:nvPr>
            <p:ph sz="half" idx="1"/>
          </p:nvPr>
        </p:nvGraphicFramePr>
        <p:xfrm>
          <a:off x="1981201" y="1600201"/>
          <a:ext cx="2746375" cy="4754808"/>
        </p:xfrm>
        <a:graphic>
          <a:graphicData uri="http://schemas.openxmlformats.org/drawingml/2006/table">
            <a:tbl>
              <a:tblPr/>
              <a:tblGrid>
                <a:gridCol w="2746375">
                  <a:extLst>
                    <a:ext uri="{9D8B030D-6E8A-4147-A177-3AD203B41FA5}">
                      <a16:colId xmlns:a16="http://schemas.microsoft.com/office/drawing/2014/main" val="20000"/>
                    </a:ext>
                  </a:extLst>
                </a:gridCol>
              </a:tblGrid>
              <a:tr h="39621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FUENTES</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EGO</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EGI</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EGF</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EGOA</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DIS CAJA Y BANCOS</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TOTAL FUENTES</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75844" name="Group 68"/>
          <p:cNvGraphicFramePr>
            <a:graphicFrameLocks noGrp="1"/>
          </p:cNvGraphicFramePr>
          <p:nvPr>
            <p:ph sz="half" idx="2"/>
          </p:nvPr>
        </p:nvGraphicFramePr>
        <p:xfrm>
          <a:off x="4943475" y="1600201"/>
          <a:ext cx="2952750" cy="4754808"/>
        </p:xfrm>
        <a:graphic>
          <a:graphicData uri="http://schemas.openxmlformats.org/drawingml/2006/table">
            <a:tbl>
              <a:tblPr/>
              <a:tblGrid>
                <a:gridCol w="2952750">
                  <a:extLst>
                    <a:ext uri="{9D8B030D-6E8A-4147-A177-3AD203B41FA5}">
                      <a16:colId xmlns:a16="http://schemas.microsoft.com/office/drawing/2014/main" val="20000"/>
                    </a:ext>
                  </a:extLst>
                </a:gridCol>
              </a:tblGrid>
              <a:tr h="39621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APLICACIONES</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ECO</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ECI</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ECF</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ECOA</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AUM CAJA Y BANCOS</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TOTAL APLICACIONES</a:t>
                      </a:r>
                      <a:endParaRPr kumimoji="0" lang="es-E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27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755EBE80-5F76-4401-88EF-102ADAA6FD66}" type="slidenum">
              <a:rPr lang="es-ES" altLang="es-CO" sz="1400"/>
              <a:pPr eaLnBrk="1" hangingPunct="1"/>
              <a:t>102</a:t>
            </a:fld>
            <a:endParaRPr lang="es-ES" altLang="es-CO" sz="1400"/>
          </a:p>
        </p:txBody>
      </p:sp>
      <p:sp>
        <p:nvSpPr>
          <p:cNvPr id="32828" name="Text Box 69"/>
          <p:cNvSpPr txBox="1">
            <a:spLocks noChangeArrowheads="1"/>
          </p:cNvSpPr>
          <p:nvPr/>
        </p:nvSpPr>
        <p:spPr bwMode="auto">
          <a:xfrm>
            <a:off x="8091488" y="1812926"/>
            <a:ext cx="1173162" cy="519113"/>
          </a:xfrm>
          <a:prstGeom prst="rect">
            <a:avLst/>
          </a:prstGeom>
          <a:solidFill>
            <a:srgbClr val="0066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r>
              <a:rPr lang="es-ES_tradnl" altLang="es-CO"/>
              <a:t>FNEo</a:t>
            </a:r>
            <a:endParaRPr lang="es-ES" altLang="es-CO"/>
          </a:p>
        </p:txBody>
      </p:sp>
      <p:sp>
        <p:nvSpPr>
          <p:cNvPr id="32829" name="Text Box 70"/>
          <p:cNvSpPr txBox="1">
            <a:spLocks noChangeArrowheads="1"/>
          </p:cNvSpPr>
          <p:nvPr/>
        </p:nvSpPr>
        <p:spPr bwMode="auto">
          <a:xfrm>
            <a:off x="8112125" y="2708276"/>
            <a:ext cx="1244600" cy="519113"/>
          </a:xfrm>
          <a:prstGeom prst="rect">
            <a:avLst/>
          </a:prstGeom>
          <a:solidFill>
            <a:srgbClr val="FF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r>
              <a:rPr lang="es-ES_tradnl" altLang="es-CO"/>
              <a:t>FNEi</a:t>
            </a:r>
            <a:endParaRPr lang="es-ES" altLang="es-CO"/>
          </a:p>
        </p:txBody>
      </p:sp>
      <p:sp>
        <p:nvSpPr>
          <p:cNvPr id="32830" name="Text Box 71"/>
          <p:cNvSpPr txBox="1">
            <a:spLocks noChangeArrowheads="1"/>
          </p:cNvSpPr>
          <p:nvPr/>
        </p:nvSpPr>
        <p:spPr bwMode="auto">
          <a:xfrm>
            <a:off x="8183564" y="3429001"/>
            <a:ext cx="1152525" cy="519113"/>
          </a:xfrm>
          <a:prstGeom prst="rect">
            <a:avLst/>
          </a:prstGeom>
          <a:solidFill>
            <a:srgbClr val="52EE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r>
              <a:rPr lang="es-ES_tradnl" altLang="es-CO"/>
              <a:t>FNEf</a:t>
            </a:r>
            <a:endParaRPr lang="es-ES" altLang="es-CO"/>
          </a:p>
        </p:txBody>
      </p:sp>
      <p:sp>
        <p:nvSpPr>
          <p:cNvPr id="32831" name="Text Box 72"/>
          <p:cNvSpPr txBox="1">
            <a:spLocks noChangeArrowheads="1"/>
          </p:cNvSpPr>
          <p:nvPr/>
        </p:nvSpPr>
        <p:spPr bwMode="auto">
          <a:xfrm>
            <a:off x="8183564" y="4365626"/>
            <a:ext cx="1296987" cy="519113"/>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r>
              <a:rPr lang="es-ES_tradnl" altLang="es-CO"/>
              <a:t>FNEoa</a:t>
            </a:r>
            <a:endParaRPr lang="es-ES" altLang="es-CO"/>
          </a:p>
        </p:txBody>
      </p:sp>
    </p:spTree>
    <p:extLst>
      <p:ext uri="{BB962C8B-B14F-4D97-AF65-F5344CB8AC3E}">
        <p14:creationId xmlns:p14="http://schemas.microsoft.com/office/powerpoint/2010/main" val="3066405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471612" y="908051"/>
            <a:ext cx="9882187" cy="936625"/>
          </a:xfrm>
        </p:spPr>
        <p:txBody>
          <a:bodyPr>
            <a:normAutofit fontScale="90000"/>
          </a:bodyPr>
          <a:lstStyle/>
          <a:p>
            <a:pPr algn="ctr"/>
            <a:r>
              <a:rPr lang="es-ES_tradnl" altLang="es-CO" sz="4000" b="1" dirty="0"/>
              <a:t>PRINCIPIO DE CONFORMIDAD FINANCIERA DEL FLUJO DE EFECTIVO</a:t>
            </a:r>
            <a:endParaRPr lang="es-ES" altLang="es-CO" sz="4000" b="1" dirty="0"/>
          </a:p>
        </p:txBody>
      </p:sp>
      <p:sp>
        <p:nvSpPr>
          <p:cNvPr id="30724" name="Rectangle 3"/>
          <p:cNvSpPr>
            <a:spLocks noGrp="1" noChangeArrowheads="1"/>
          </p:cNvSpPr>
          <p:nvPr>
            <p:ph idx="1"/>
          </p:nvPr>
        </p:nvSpPr>
        <p:spPr>
          <a:xfrm>
            <a:off x="1352550" y="1756569"/>
            <a:ext cx="9791700" cy="4065588"/>
          </a:xfrm>
        </p:spPr>
        <p:txBody>
          <a:bodyPr/>
          <a:lstStyle/>
          <a:p>
            <a:pPr>
              <a:lnSpc>
                <a:spcPct val="90000"/>
              </a:lnSpc>
            </a:pPr>
            <a:r>
              <a:rPr lang="es-ES_tradnl" altLang="es-CO" dirty="0"/>
              <a:t>Objetivo: Mostrar la gestión del manejo del efectivo</a:t>
            </a:r>
          </a:p>
          <a:p>
            <a:pPr>
              <a:lnSpc>
                <a:spcPct val="90000"/>
              </a:lnSpc>
              <a:buFontTx/>
              <a:buNone/>
            </a:pPr>
            <a:r>
              <a:rPr lang="es-ES_tradnl" altLang="es-CO" b="1" dirty="0"/>
              <a:t>Estructura OK</a:t>
            </a:r>
            <a:r>
              <a:rPr lang="es-ES_tradnl" altLang="es-CO" dirty="0"/>
              <a:t>		</a:t>
            </a:r>
            <a:r>
              <a:rPr lang="es-ES_tradnl" altLang="es-CO" b="1" dirty="0"/>
              <a:t>Estructura crecimiento</a:t>
            </a:r>
          </a:p>
          <a:p>
            <a:pPr>
              <a:lnSpc>
                <a:spcPct val="90000"/>
              </a:lnSpc>
              <a:buFontTx/>
              <a:buNone/>
            </a:pPr>
            <a:r>
              <a:rPr lang="es-ES_tradnl" altLang="es-CO" dirty="0"/>
              <a:t>EGO		ECO			EGO		ECO</a:t>
            </a:r>
          </a:p>
          <a:p>
            <a:pPr>
              <a:lnSpc>
                <a:spcPct val="90000"/>
              </a:lnSpc>
              <a:buFontTx/>
              <a:buNone/>
            </a:pPr>
            <a:r>
              <a:rPr lang="es-ES_tradnl" altLang="es-CO" dirty="0"/>
              <a:t>EGI		ECI			EGI		ECI</a:t>
            </a:r>
          </a:p>
          <a:p>
            <a:pPr>
              <a:lnSpc>
                <a:spcPct val="90000"/>
              </a:lnSpc>
              <a:buFontTx/>
              <a:buNone/>
            </a:pPr>
            <a:r>
              <a:rPr lang="es-ES_tradnl" altLang="es-CO" dirty="0"/>
              <a:t>EGF		ECF			EGF		ECF</a:t>
            </a:r>
          </a:p>
          <a:p>
            <a:pPr marL="0" indent="0">
              <a:lnSpc>
                <a:spcPct val="90000"/>
              </a:lnSpc>
              <a:buNone/>
            </a:pPr>
            <a:endParaRPr lang="es-ES" altLang="es-CO" dirty="0"/>
          </a:p>
        </p:txBody>
      </p:sp>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4548BAA0-9717-4A93-9227-DD63C0913632}" type="slidenum">
              <a:rPr lang="es-ES" altLang="es-CO" sz="1400"/>
              <a:pPr eaLnBrk="1" hangingPunct="1"/>
              <a:t>103</a:t>
            </a:fld>
            <a:endParaRPr lang="es-ES" altLang="es-CO" sz="1400"/>
          </a:p>
        </p:txBody>
      </p:sp>
      <p:sp>
        <p:nvSpPr>
          <p:cNvPr id="30725" name="Line 4"/>
          <p:cNvSpPr>
            <a:spLocks noChangeShapeType="1"/>
          </p:cNvSpPr>
          <p:nvPr/>
        </p:nvSpPr>
        <p:spPr bwMode="auto">
          <a:xfrm>
            <a:off x="2927350" y="3933825"/>
            <a:ext cx="8651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s-CO"/>
          </a:p>
        </p:txBody>
      </p:sp>
      <p:sp>
        <p:nvSpPr>
          <p:cNvPr id="30726" name="Line 5"/>
          <p:cNvSpPr>
            <a:spLocks noChangeShapeType="1"/>
          </p:cNvSpPr>
          <p:nvPr/>
        </p:nvSpPr>
        <p:spPr bwMode="auto">
          <a:xfrm>
            <a:off x="2263776" y="3994150"/>
            <a:ext cx="865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27" name="Line 6"/>
          <p:cNvSpPr>
            <a:spLocks noChangeShapeType="1"/>
          </p:cNvSpPr>
          <p:nvPr/>
        </p:nvSpPr>
        <p:spPr bwMode="auto">
          <a:xfrm>
            <a:off x="2227263" y="2924175"/>
            <a:ext cx="865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28" name="Line 7"/>
          <p:cNvSpPr>
            <a:spLocks noChangeShapeType="1"/>
          </p:cNvSpPr>
          <p:nvPr/>
        </p:nvSpPr>
        <p:spPr bwMode="auto">
          <a:xfrm>
            <a:off x="2301082" y="3490913"/>
            <a:ext cx="7223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29" name="Line 8"/>
          <p:cNvSpPr>
            <a:spLocks noChangeShapeType="1"/>
          </p:cNvSpPr>
          <p:nvPr/>
        </p:nvSpPr>
        <p:spPr bwMode="auto">
          <a:xfrm>
            <a:off x="6813551" y="3498850"/>
            <a:ext cx="7223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30" name="Line 9"/>
          <p:cNvSpPr>
            <a:spLocks noChangeShapeType="1"/>
          </p:cNvSpPr>
          <p:nvPr/>
        </p:nvSpPr>
        <p:spPr bwMode="auto">
          <a:xfrm>
            <a:off x="6813551" y="2962275"/>
            <a:ext cx="72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31" name="Line 10"/>
          <p:cNvSpPr>
            <a:spLocks noChangeShapeType="1"/>
          </p:cNvSpPr>
          <p:nvPr/>
        </p:nvSpPr>
        <p:spPr bwMode="auto">
          <a:xfrm>
            <a:off x="6778626" y="4006850"/>
            <a:ext cx="72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32" name="Line 11"/>
          <p:cNvSpPr>
            <a:spLocks noChangeShapeType="1"/>
          </p:cNvSpPr>
          <p:nvPr/>
        </p:nvSpPr>
        <p:spPr bwMode="auto">
          <a:xfrm>
            <a:off x="6816726" y="3049191"/>
            <a:ext cx="71913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33" name="Line 13"/>
          <p:cNvSpPr>
            <a:spLocks noChangeShapeType="1"/>
          </p:cNvSpPr>
          <p:nvPr/>
        </p:nvSpPr>
        <p:spPr bwMode="auto">
          <a:xfrm>
            <a:off x="2227263" y="2962275"/>
            <a:ext cx="865188" cy="1031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34" name="Line 14"/>
          <p:cNvSpPr>
            <a:spLocks noChangeShapeType="1"/>
          </p:cNvSpPr>
          <p:nvPr/>
        </p:nvSpPr>
        <p:spPr bwMode="auto">
          <a:xfrm>
            <a:off x="2227263" y="2954338"/>
            <a:ext cx="865188" cy="539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30735" name="Line 15"/>
          <p:cNvSpPr>
            <a:spLocks noChangeShapeType="1"/>
          </p:cNvSpPr>
          <p:nvPr/>
        </p:nvSpPr>
        <p:spPr bwMode="auto">
          <a:xfrm flipV="1">
            <a:off x="6778626" y="3611563"/>
            <a:ext cx="792162"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Tree>
    <p:extLst>
      <p:ext uri="{BB962C8B-B14F-4D97-AF65-F5344CB8AC3E}">
        <p14:creationId xmlns:p14="http://schemas.microsoft.com/office/powerpoint/2010/main" val="24706399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81200" y="2285993"/>
            <a:ext cx="8458200" cy="1470025"/>
          </a:xfrm>
        </p:spPr>
        <p:txBody>
          <a:bodyPr>
            <a:normAutofit fontScale="90000"/>
          </a:bodyPr>
          <a:lstStyle/>
          <a:p>
            <a:r>
              <a:rPr lang="es-CO"/>
              <a:t>Estado de Cambios en el Patrimonio</a:t>
            </a:r>
          </a:p>
        </p:txBody>
      </p:sp>
    </p:spTree>
    <p:extLst>
      <p:ext uri="{BB962C8B-B14F-4D97-AF65-F5344CB8AC3E}">
        <p14:creationId xmlns:p14="http://schemas.microsoft.com/office/powerpoint/2010/main" val="21976184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a:bodyPr>
          <a:lstStyle/>
          <a:p>
            <a:pPr marL="0" indent="0" algn="just">
              <a:buNone/>
            </a:pPr>
            <a:r>
              <a:rPr lang="es-CO" sz="5400">
                <a:solidFill>
                  <a:srgbClr val="002060"/>
                </a:solidFill>
                <a:latin typeface="Arial" pitchFamily="34" charset="0"/>
                <a:cs typeface="Arial" pitchFamily="34" charset="0"/>
              </a:rPr>
              <a:t>¿Qué limitaciones tienen los Estados Financieros?</a:t>
            </a:r>
          </a:p>
          <a:p>
            <a:pPr marL="0" indent="0" algn="just">
              <a:buNone/>
            </a:pPr>
            <a:endParaRPr lang="es-CO" sz="5400">
              <a:solidFill>
                <a:srgbClr val="002060"/>
              </a:solidFill>
              <a:latin typeface="Arial" pitchFamily="34" charset="0"/>
              <a:cs typeface="Arial" pitchFamily="34" charset="0"/>
            </a:endParaRPr>
          </a:p>
        </p:txBody>
      </p:sp>
      <p:pic>
        <p:nvPicPr>
          <p:cNvPr id="4" name="Picture 2" descr="http://openlabs.22web.net/im/wp-content/uploads/2008/08/pregunta.jpg"/>
          <p:cNvPicPr>
            <a:picLocks noChangeAspect="1" noChangeArrowheads="1"/>
          </p:cNvPicPr>
          <p:nvPr/>
        </p:nvPicPr>
        <p:blipFill>
          <a:blip r:embed="rId2"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16007641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a:t>Limitaciones de los Estados Financieros</a:t>
            </a:r>
          </a:p>
        </p:txBody>
      </p:sp>
      <p:sp>
        <p:nvSpPr>
          <p:cNvPr id="3" name="2 Marcador de contenido"/>
          <p:cNvSpPr>
            <a:spLocks noGrp="1"/>
          </p:cNvSpPr>
          <p:nvPr>
            <p:ph idx="1"/>
          </p:nvPr>
        </p:nvSpPr>
        <p:spPr>
          <a:xfrm>
            <a:off x="1981200" y="2000240"/>
            <a:ext cx="8229600" cy="4325112"/>
          </a:xfrm>
        </p:spPr>
        <p:txBody>
          <a:bodyPr>
            <a:normAutofit lnSpcReduction="10000"/>
          </a:bodyPr>
          <a:lstStyle/>
          <a:p>
            <a:pPr marL="0" indent="0" algn="just"/>
            <a:r>
              <a:rPr lang="es-CO">
                <a:solidFill>
                  <a:srgbClr val="002060"/>
                </a:solidFill>
                <a:latin typeface="Arial" pitchFamily="34" charset="0"/>
                <a:cs typeface="Arial" pitchFamily="34" charset="0"/>
              </a:rPr>
              <a:t>Hechos económicos cuantificados con reglas particulares que ofrecen diversas alternativas.</a:t>
            </a:r>
          </a:p>
          <a:p>
            <a:pPr marL="0" indent="0" algn="just"/>
            <a:r>
              <a:rPr lang="es-CO">
                <a:solidFill>
                  <a:srgbClr val="002060"/>
                </a:solidFill>
                <a:latin typeface="Arial" pitchFamily="34" charset="0"/>
                <a:cs typeface="Arial" pitchFamily="34" charset="0"/>
              </a:rPr>
              <a:t>Expresa la información en unidades monetarias (tiene un valor que cambia).</a:t>
            </a:r>
          </a:p>
          <a:p>
            <a:pPr marL="0" indent="0" algn="just"/>
            <a:r>
              <a:rPr lang="es-CO">
                <a:solidFill>
                  <a:srgbClr val="002060"/>
                </a:solidFill>
                <a:latin typeface="Arial" pitchFamily="34" charset="0"/>
                <a:cs typeface="Arial" pitchFamily="34" charset="0"/>
              </a:rPr>
              <a:t>No representan el valor del negocio, sino recursos y obligaciones cuantificables (no cuantifica el Talento Humano, el mercado, la marca, etc.)</a:t>
            </a:r>
          </a:p>
          <a:p>
            <a:pPr marL="0" indent="0" algn="just"/>
            <a:r>
              <a:rPr lang="es-CO">
                <a:solidFill>
                  <a:srgbClr val="002060"/>
                </a:solidFill>
                <a:latin typeface="Arial" pitchFamily="34" charset="0"/>
                <a:cs typeface="Arial" pitchFamily="34" charset="0"/>
              </a:rPr>
              <a:t>La información contable no es exacta: Los EEFF se refieren a negocios en marcha y se basan en estimaciones.</a:t>
            </a:r>
          </a:p>
          <a:p>
            <a:pPr marL="0" indent="0" algn="just"/>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420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a:bodyPr>
          <a:lstStyle/>
          <a:p>
            <a:pPr marL="0" indent="0" algn="just">
              <a:buNone/>
            </a:pPr>
            <a:r>
              <a:rPr lang="es-CO" sz="5400" dirty="0">
                <a:solidFill>
                  <a:srgbClr val="002060"/>
                </a:solidFill>
                <a:latin typeface="Arial" pitchFamily="34" charset="0"/>
                <a:cs typeface="Arial" pitchFamily="34" charset="0"/>
              </a:rPr>
              <a:t>¿Cómo podemos aprovechar la información de los Estados Financieros para la toma de decisiones?</a:t>
            </a:r>
          </a:p>
          <a:p>
            <a:pPr marL="0" indent="0" algn="just">
              <a:buNone/>
            </a:pPr>
            <a:endParaRPr lang="es-CO" sz="5400" dirty="0">
              <a:solidFill>
                <a:srgbClr val="002060"/>
              </a:solidFill>
              <a:latin typeface="Arial" pitchFamily="34" charset="0"/>
              <a:cs typeface="Arial" pitchFamily="34" charset="0"/>
            </a:endParaRPr>
          </a:p>
        </p:txBody>
      </p:sp>
      <p:pic>
        <p:nvPicPr>
          <p:cNvPr id="5" name="Picture 2" descr="http://imagenes.mailxmail.com/cursos/imagenes/9/5/el-analisis-dafo_19159_7_1.jpg"/>
          <p:cNvPicPr>
            <a:picLocks noChangeAspect="1" noChangeArrowheads="1"/>
          </p:cNvPicPr>
          <p:nvPr/>
        </p:nvPicPr>
        <p:blipFill>
          <a:blip r:embed="rId2" cstate="print"/>
          <a:srcRect l="19382" t="18459" r="28011" b="18782"/>
          <a:stretch>
            <a:fillRect/>
          </a:stretch>
        </p:blipFill>
        <p:spPr bwMode="auto">
          <a:xfrm>
            <a:off x="9299848" y="0"/>
            <a:ext cx="1368152" cy="1224136"/>
          </a:xfrm>
          <a:prstGeom prst="rect">
            <a:avLst/>
          </a:prstGeom>
          <a:noFill/>
        </p:spPr>
      </p:pic>
    </p:spTree>
    <p:extLst>
      <p:ext uri="{BB962C8B-B14F-4D97-AF65-F5344CB8AC3E}">
        <p14:creationId xmlns:p14="http://schemas.microsoft.com/office/powerpoint/2010/main" val="13216622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Mostrando IMG_2714.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Rectángulo 6">
            <a:extLst>
              <a:ext uri="{FF2B5EF4-FFF2-40B4-BE49-F238E27FC236}">
                <a16:creationId xmlns:a16="http://schemas.microsoft.com/office/drawing/2014/main" id="{2A183B19-B0ED-4275-B05C-B0728350EAB9}"/>
              </a:ext>
            </a:extLst>
          </p:cNvPr>
          <p:cNvSpPr/>
          <p:nvPr/>
        </p:nvSpPr>
        <p:spPr>
          <a:xfrm>
            <a:off x="1746918" y="6438130"/>
            <a:ext cx="4572000" cy="261610"/>
          </a:xfrm>
          <a:prstGeom prst="rect">
            <a:avLst/>
          </a:prstGeom>
        </p:spPr>
        <p:txBody>
          <a:bodyPr>
            <a:spAutoFit/>
          </a:bodyPr>
          <a:lstStyle/>
          <a:p>
            <a:r>
              <a:rPr lang="es-CO" sz="1100" dirty="0">
                <a:latin typeface="Arial" panose="020B0604020202020204" pitchFamily="34" charset="0"/>
                <a:cs typeface="Arial" panose="020B0604020202020204" pitchFamily="34" charset="0"/>
              </a:rPr>
              <a:t>Data </a:t>
            </a:r>
            <a:r>
              <a:rPr lang="es-CO" sz="1100" dirty="0" err="1">
                <a:latin typeface="Arial" panose="020B0604020202020204" pitchFamily="34" charset="0"/>
                <a:cs typeface="Arial" panose="020B0604020202020204" pitchFamily="34" charset="0"/>
              </a:rPr>
              <a:t>Source</a:t>
            </a:r>
            <a:r>
              <a:rPr lang="es-CO" sz="1100" dirty="0">
                <a:latin typeface="Arial" panose="020B0604020202020204" pitchFamily="34" charset="0"/>
                <a:cs typeface="Arial" panose="020B0604020202020204" pitchFamily="34" charset="0"/>
              </a:rPr>
              <a:t>:	Indicadores del desarrollo mundial (</a:t>
            </a:r>
            <a:r>
              <a:rPr lang="es-CO" sz="1100" dirty="0" err="1">
                <a:latin typeface="Arial" panose="020B0604020202020204" pitchFamily="34" charset="0"/>
                <a:cs typeface="Arial" panose="020B0604020202020204" pitchFamily="34" charset="0"/>
              </a:rPr>
              <a:t>World</a:t>
            </a:r>
            <a:r>
              <a:rPr lang="es-CO" sz="1100" dirty="0">
                <a:latin typeface="Arial" panose="020B0604020202020204" pitchFamily="34" charset="0"/>
                <a:cs typeface="Arial" panose="020B0604020202020204" pitchFamily="34" charset="0"/>
              </a:rPr>
              <a:t> Bank)</a:t>
            </a:r>
          </a:p>
        </p:txBody>
      </p:sp>
      <p:graphicFrame>
        <p:nvGraphicFramePr>
          <p:cNvPr id="5" name="Tabla 4">
            <a:extLst>
              <a:ext uri="{FF2B5EF4-FFF2-40B4-BE49-F238E27FC236}">
                <a16:creationId xmlns:a16="http://schemas.microsoft.com/office/drawing/2014/main" id="{A47A5D0D-F9C9-4A7A-8703-8F5E6268B256}"/>
              </a:ext>
            </a:extLst>
          </p:cNvPr>
          <p:cNvGraphicFramePr>
            <a:graphicFrameLocks noGrp="1"/>
          </p:cNvGraphicFramePr>
          <p:nvPr/>
        </p:nvGraphicFramePr>
        <p:xfrm>
          <a:off x="1679576" y="457589"/>
          <a:ext cx="8832847" cy="5812017"/>
        </p:xfrm>
        <a:graphic>
          <a:graphicData uri="http://schemas.openxmlformats.org/drawingml/2006/table">
            <a:tbl>
              <a:tblPr/>
              <a:tblGrid>
                <a:gridCol w="2186572">
                  <a:extLst>
                    <a:ext uri="{9D8B030D-6E8A-4147-A177-3AD203B41FA5}">
                      <a16:colId xmlns:a16="http://schemas.microsoft.com/office/drawing/2014/main" val="2724669852"/>
                    </a:ext>
                  </a:extLst>
                </a:gridCol>
                <a:gridCol w="930442">
                  <a:extLst>
                    <a:ext uri="{9D8B030D-6E8A-4147-A177-3AD203B41FA5}">
                      <a16:colId xmlns:a16="http://schemas.microsoft.com/office/drawing/2014/main" val="4215649214"/>
                    </a:ext>
                  </a:extLst>
                </a:gridCol>
                <a:gridCol w="908843">
                  <a:extLst>
                    <a:ext uri="{9D8B030D-6E8A-4147-A177-3AD203B41FA5}">
                      <a16:colId xmlns:a16="http://schemas.microsoft.com/office/drawing/2014/main" val="1964099128"/>
                    </a:ext>
                  </a:extLst>
                </a:gridCol>
                <a:gridCol w="961398">
                  <a:extLst>
                    <a:ext uri="{9D8B030D-6E8A-4147-A177-3AD203B41FA5}">
                      <a16:colId xmlns:a16="http://schemas.microsoft.com/office/drawing/2014/main" val="1833467075"/>
                    </a:ext>
                  </a:extLst>
                </a:gridCol>
                <a:gridCol w="961398">
                  <a:extLst>
                    <a:ext uri="{9D8B030D-6E8A-4147-A177-3AD203B41FA5}">
                      <a16:colId xmlns:a16="http://schemas.microsoft.com/office/drawing/2014/main" val="244246036"/>
                    </a:ext>
                  </a:extLst>
                </a:gridCol>
                <a:gridCol w="961398">
                  <a:extLst>
                    <a:ext uri="{9D8B030D-6E8A-4147-A177-3AD203B41FA5}">
                      <a16:colId xmlns:a16="http://schemas.microsoft.com/office/drawing/2014/main" val="4050023487"/>
                    </a:ext>
                  </a:extLst>
                </a:gridCol>
                <a:gridCol w="961398">
                  <a:extLst>
                    <a:ext uri="{9D8B030D-6E8A-4147-A177-3AD203B41FA5}">
                      <a16:colId xmlns:a16="http://schemas.microsoft.com/office/drawing/2014/main" val="4061343099"/>
                    </a:ext>
                  </a:extLst>
                </a:gridCol>
                <a:gridCol w="961398">
                  <a:extLst>
                    <a:ext uri="{9D8B030D-6E8A-4147-A177-3AD203B41FA5}">
                      <a16:colId xmlns:a16="http://schemas.microsoft.com/office/drawing/2014/main" val="2823633537"/>
                    </a:ext>
                  </a:extLst>
                </a:gridCol>
              </a:tblGrid>
              <a:tr h="988221">
                <a:tc>
                  <a:txBody>
                    <a:bodyPr/>
                    <a:lstStyle/>
                    <a:p>
                      <a:pPr algn="ctr" fontAlgn="t"/>
                      <a:r>
                        <a:rPr lang="es-CO" sz="1600" b="1" i="0" u="none" strike="noStrike" dirty="0">
                          <a:solidFill>
                            <a:srgbClr val="000000"/>
                          </a:solidFill>
                          <a:effectLst/>
                          <a:latin typeface="Calibri" panose="020F0502020204030204" pitchFamily="34" charset="0"/>
                        </a:rPr>
                        <a:t>Tasa efectiva de impuestos sobre utilidades (Banco Mundial)</a:t>
                      </a:r>
                    </a:p>
                  </a:txBody>
                  <a:tcPr marL="9070" marR="9070" marT="90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1" u="none" strike="noStrike">
                          <a:solidFill>
                            <a:srgbClr val="000000"/>
                          </a:solidFill>
                          <a:effectLst/>
                          <a:latin typeface="Calibri" panose="020F0502020204030204" pitchFamily="34" charset="0"/>
                        </a:rPr>
                        <a:t>2013</a:t>
                      </a: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1" u="none" strike="noStrike">
                          <a:solidFill>
                            <a:srgbClr val="000000"/>
                          </a:solidFill>
                          <a:effectLst/>
                          <a:latin typeface="Calibri" panose="020F0502020204030204" pitchFamily="34" charset="0"/>
                        </a:rPr>
                        <a:t>2014</a:t>
                      </a: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1" u="none" strike="noStrike">
                          <a:solidFill>
                            <a:srgbClr val="000000"/>
                          </a:solidFill>
                          <a:effectLst/>
                          <a:latin typeface="Calibri" panose="020F0502020204030204" pitchFamily="34" charset="0"/>
                        </a:rPr>
                        <a:t>2015</a:t>
                      </a: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1" u="none" strike="noStrike">
                          <a:solidFill>
                            <a:srgbClr val="000000"/>
                          </a:solidFill>
                          <a:effectLst/>
                          <a:latin typeface="Calibri" panose="020F0502020204030204" pitchFamily="34" charset="0"/>
                        </a:rPr>
                        <a:t>2016</a:t>
                      </a: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1" u="none" strike="noStrike">
                          <a:solidFill>
                            <a:srgbClr val="000000"/>
                          </a:solidFill>
                          <a:effectLst/>
                          <a:latin typeface="Calibri" panose="020F0502020204030204" pitchFamily="34" charset="0"/>
                        </a:rPr>
                        <a:t>2017</a:t>
                      </a: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1" u="none" strike="noStrike" dirty="0">
                          <a:solidFill>
                            <a:srgbClr val="000000"/>
                          </a:solidFill>
                          <a:effectLst/>
                          <a:latin typeface="Calibri" panose="020F0502020204030204" pitchFamily="34" charset="0"/>
                        </a:rPr>
                        <a:t>2018</a:t>
                      </a: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600" b="0" i="1" u="none" strike="noStrike" dirty="0">
                          <a:solidFill>
                            <a:srgbClr val="000000"/>
                          </a:solidFill>
                          <a:effectLst/>
                          <a:latin typeface="Calibri" panose="020F0502020204030204" pitchFamily="34" charset="0"/>
                        </a:rPr>
                        <a:t>2019</a:t>
                      </a:r>
                      <a:endParaRPr lang="es-CO" sz="1600" b="0" i="1" u="none" strike="noStrike" dirty="0">
                        <a:solidFill>
                          <a:srgbClr val="000000"/>
                        </a:solidFill>
                        <a:effectLst/>
                        <a:latin typeface="Calibri" panose="020F0502020204030204" pitchFamily="34" charset="0"/>
                      </a:endParaRPr>
                    </a:p>
                  </a:txBody>
                  <a:tcPr marL="9070" marR="9070" marT="90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769503"/>
                  </a:ext>
                </a:extLst>
              </a:tr>
              <a:tr h="253884">
                <a:tc>
                  <a:txBody>
                    <a:bodyPr/>
                    <a:lstStyle/>
                    <a:p>
                      <a:pPr algn="l" fontAlgn="b"/>
                      <a:r>
                        <a:rPr lang="es-CO" sz="1600" b="0" i="1" u="none" strike="noStrike" dirty="0">
                          <a:solidFill>
                            <a:srgbClr val="000000"/>
                          </a:solidFill>
                          <a:effectLst/>
                          <a:latin typeface="Calibri" panose="020F0502020204030204" pitchFamily="34" charset="0"/>
                        </a:rPr>
                        <a:t>Brasil</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66,1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65,6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65,3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65,1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65,1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65,1</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305645"/>
                  </a:ext>
                </a:extLst>
              </a:tr>
              <a:tr h="253884">
                <a:tc>
                  <a:txBody>
                    <a:bodyPr/>
                    <a:lstStyle/>
                    <a:p>
                      <a:pPr algn="l" fontAlgn="b"/>
                      <a:r>
                        <a:rPr lang="es-CO" sz="1600" b="0" i="1" u="none" strike="noStrike">
                          <a:solidFill>
                            <a:srgbClr val="000000"/>
                          </a:solidFill>
                          <a:effectLst/>
                          <a:latin typeface="Calibri" panose="020F0502020204030204" pitchFamily="34" charset="0"/>
                        </a:rPr>
                        <a:t>Chile</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27,7</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28,9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29,9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31,4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34</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66780"/>
                  </a:ext>
                </a:extLst>
              </a:tr>
              <a:tr h="253884">
                <a:tc>
                  <a:txBody>
                    <a:bodyPr/>
                    <a:lstStyle/>
                    <a:p>
                      <a:pPr algn="l" fontAlgn="b"/>
                      <a:r>
                        <a:rPr lang="es-CO" sz="1600" b="1" i="1" u="none" strike="noStrike">
                          <a:solidFill>
                            <a:srgbClr val="000000"/>
                          </a:solidFill>
                          <a:effectLst/>
                          <a:latin typeface="Calibri" panose="020F0502020204030204" pitchFamily="34" charset="0"/>
                        </a:rPr>
                        <a:t>Colombia</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CO" sz="1600" b="1" i="0" u="none" strike="noStrike">
                          <a:solidFill>
                            <a:srgbClr val="000000"/>
                          </a:solidFill>
                          <a:effectLst/>
                          <a:latin typeface="Calibri" panose="020F0502020204030204" pitchFamily="34" charset="0"/>
                        </a:rPr>
                        <a:t>78,8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CO" sz="1600" b="1" i="0" u="none" strike="noStrike">
                          <a:solidFill>
                            <a:srgbClr val="000000"/>
                          </a:solidFill>
                          <a:effectLst/>
                          <a:latin typeface="Calibri" panose="020F0502020204030204" pitchFamily="34" charset="0"/>
                        </a:rPr>
                        <a:t>79,9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CO" sz="1600" b="1" i="0" u="none" strike="noStrike">
                          <a:solidFill>
                            <a:srgbClr val="000000"/>
                          </a:solidFill>
                          <a:effectLst/>
                          <a:latin typeface="Calibri" panose="020F0502020204030204" pitchFamily="34" charset="0"/>
                        </a:rPr>
                        <a:t>72,3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CO" sz="1600" b="1" i="0" u="none" strike="noStrike">
                          <a:solidFill>
                            <a:srgbClr val="000000"/>
                          </a:solidFill>
                          <a:effectLst/>
                          <a:latin typeface="Calibri" panose="020F0502020204030204" pitchFamily="34" charset="0"/>
                        </a:rPr>
                        <a:t>72,2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CO" sz="1600" b="1" i="0" u="none" strike="noStrike">
                          <a:solidFill>
                            <a:srgbClr val="000000"/>
                          </a:solidFill>
                          <a:effectLst/>
                          <a:latin typeface="Calibri" panose="020F0502020204030204" pitchFamily="34" charset="0"/>
                        </a:rPr>
                        <a:t>72,3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CO" sz="1600" b="1" i="0" u="none" strike="noStrike">
                          <a:solidFill>
                            <a:srgbClr val="000000"/>
                          </a:solidFill>
                          <a:effectLst/>
                          <a:latin typeface="Calibri" panose="020F0502020204030204" pitchFamily="34" charset="0"/>
                        </a:rPr>
                        <a:t>71,9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s-MX" sz="1600" b="1" i="0" u="none" strike="noStrike" dirty="0">
                          <a:solidFill>
                            <a:srgbClr val="000000"/>
                          </a:solidFill>
                          <a:effectLst/>
                          <a:latin typeface="Calibri" panose="020F0502020204030204" pitchFamily="34" charset="0"/>
                        </a:rPr>
                        <a:t>71,2</a:t>
                      </a:r>
                      <a:endParaRPr lang="es-CO" sz="1600" b="1"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73741179"/>
                  </a:ext>
                </a:extLst>
              </a:tr>
              <a:tr h="253884">
                <a:tc>
                  <a:txBody>
                    <a:bodyPr/>
                    <a:lstStyle/>
                    <a:p>
                      <a:pPr algn="l" fontAlgn="b"/>
                      <a:r>
                        <a:rPr lang="es-CO" sz="1600" b="0" i="1" u="none" strike="noStrike">
                          <a:solidFill>
                            <a:srgbClr val="000000"/>
                          </a:solidFill>
                          <a:effectLst/>
                          <a:latin typeface="Calibri" panose="020F0502020204030204" pitchFamily="34" charset="0"/>
                        </a:rPr>
                        <a:t>Costa Rica</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58,2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58,2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58,2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58,3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58,3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58,3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58,3</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920439"/>
                  </a:ext>
                </a:extLst>
              </a:tr>
              <a:tr h="253884">
                <a:tc>
                  <a:txBody>
                    <a:bodyPr/>
                    <a:lstStyle/>
                    <a:p>
                      <a:pPr algn="l" fontAlgn="b"/>
                      <a:r>
                        <a:rPr lang="es-CO" sz="1600" b="0" i="1" u="none" strike="noStrike">
                          <a:solidFill>
                            <a:srgbClr val="000000"/>
                          </a:solidFill>
                          <a:effectLst/>
                          <a:latin typeface="Calibri" panose="020F0502020204030204" pitchFamily="34" charset="0"/>
                        </a:rPr>
                        <a:t>Alemania</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49,1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48,8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48,8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48,9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48,9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48,8</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7441"/>
                  </a:ext>
                </a:extLst>
              </a:tr>
              <a:tr h="253884">
                <a:tc>
                  <a:txBody>
                    <a:bodyPr/>
                    <a:lstStyle/>
                    <a:p>
                      <a:pPr algn="l" fontAlgn="b"/>
                      <a:r>
                        <a:rPr lang="es-CO" sz="1600" b="0" i="1" u="none" strike="noStrike">
                          <a:solidFill>
                            <a:srgbClr val="000000"/>
                          </a:solidFill>
                          <a:effectLst/>
                          <a:latin typeface="Calibri" panose="020F0502020204030204" pitchFamily="34" charset="0"/>
                        </a:rPr>
                        <a:t>Ecuador</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34,4</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2384486"/>
                  </a:ext>
                </a:extLst>
              </a:tr>
              <a:tr h="253884">
                <a:tc>
                  <a:txBody>
                    <a:bodyPr/>
                    <a:lstStyle/>
                    <a:p>
                      <a:pPr algn="l" fontAlgn="b"/>
                      <a:r>
                        <a:rPr lang="es-CO" sz="1600" b="0" i="1" u="none" strike="noStrike">
                          <a:solidFill>
                            <a:srgbClr val="000000"/>
                          </a:solidFill>
                          <a:effectLst/>
                          <a:latin typeface="Calibri" panose="020F0502020204030204" pitchFamily="34" charset="0"/>
                        </a:rPr>
                        <a:t>Irlanda</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25,9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26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26,1</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409416"/>
                  </a:ext>
                </a:extLst>
              </a:tr>
              <a:tr h="253884">
                <a:tc>
                  <a:txBody>
                    <a:bodyPr/>
                    <a:lstStyle/>
                    <a:p>
                      <a:pPr algn="l" fontAlgn="b"/>
                      <a:r>
                        <a:rPr lang="es-CO" sz="1600" b="0" i="1" u="none" strike="noStrike">
                          <a:solidFill>
                            <a:srgbClr val="000000"/>
                          </a:solidFill>
                          <a:effectLst/>
                          <a:latin typeface="Calibri" panose="020F0502020204030204" pitchFamily="34" charset="0"/>
                        </a:rPr>
                        <a:t>Japón</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48,7</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50,3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50,4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48,8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47,4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46,7</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46,7</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26625"/>
                  </a:ext>
                </a:extLst>
              </a:tr>
              <a:tr h="253884">
                <a:tc>
                  <a:txBody>
                    <a:bodyPr/>
                    <a:lstStyle/>
                    <a:p>
                      <a:pPr algn="l" fontAlgn="b"/>
                      <a:r>
                        <a:rPr lang="es-CO" sz="1600" b="0" i="1" u="none" strike="noStrike">
                          <a:solidFill>
                            <a:srgbClr val="000000"/>
                          </a:solidFill>
                          <a:effectLst/>
                          <a:latin typeface="Calibri" panose="020F0502020204030204" pitchFamily="34" charset="0"/>
                        </a:rPr>
                        <a:t>América Latina y el Caribe</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47,0</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47,5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47,0</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45,6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46,2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46,5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46,6</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019806"/>
                  </a:ext>
                </a:extLst>
              </a:tr>
              <a:tr h="253884">
                <a:tc>
                  <a:txBody>
                    <a:bodyPr/>
                    <a:lstStyle/>
                    <a:p>
                      <a:pPr algn="l" fontAlgn="b"/>
                      <a:r>
                        <a:rPr lang="es-CO" sz="1600" b="0" i="1" u="none" strike="noStrike">
                          <a:solidFill>
                            <a:srgbClr val="000000"/>
                          </a:solidFill>
                          <a:effectLst/>
                          <a:latin typeface="Calibri" panose="020F0502020204030204" pitchFamily="34" charset="0"/>
                        </a:rPr>
                        <a:t>México</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53,1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53,4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53,5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52,9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53,4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55,7</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55,1</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091679"/>
                  </a:ext>
                </a:extLst>
              </a:tr>
              <a:tr h="253884">
                <a:tc>
                  <a:txBody>
                    <a:bodyPr/>
                    <a:lstStyle/>
                    <a:p>
                      <a:pPr algn="l" fontAlgn="b"/>
                      <a:r>
                        <a:rPr lang="es-CO" sz="1600" b="0" i="1" u="none" strike="noStrike">
                          <a:solidFill>
                            <a:srgbClr val="000000"/>
                          </a:solidFill>
                          <a:effectLst/>
                          <a:latin typeface="Calibri" panose="020F0502020204030204" pitchFamily="34" charset="0"/>
                        </a:rPr>
                        <a:t>América del Norte</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31,9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32,5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32,5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32,4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32,2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30,6</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781872"/>
                  </a:ext>
                </a:extLst>
              </a:tr>
              <a:tr h="253884">
                <a:tc>
                  <a:txBody>
                    <a:bodyPr/>
                    <a:lstStyle/>
                    <a:p>
                      <a:pPr algn="l" fontAlgn="b"/>
                      <a:r>
                        <a:rPr lang="es-CO" sz="1600" b="0" i="1" u="none" strike="noStrike">
                          <a:solidFill>
                            <a:srgbClr val="000000"/>
                          </a:solidFill>
                          <a:effectLst/>
                          <a:latin typeface="Calibri" panose="020F0502020204030204" pitchFamily="34" charset="0"/>
                        </a:rPr>
                        <a:t>Panamá</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37,2</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37,2</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8463776"/>
                  </a:ext>
                </a:extLst>
              </a:tr>
              <a:tr h="253884">
                <a:tc>
                  <a:txBody>
                    <a:bodyPr/>
                    <a:lstStyle/>
                    <a:p>
                      <a:pPr algn="l" fontAlgn="b"/>
                      <a:r>
                        <a:rPr lang="es-CO" sz="1600" b="0" i="1" u="none" strike="noStrike">
                          <a:solidFill>
                            <a:srgbClr val="000000"/>
                          </a:solidFill>
                          <a:effectLst/>
                          <a:latin typeface="Calibri" panose="020F0502020204030204" pitchFamily="34" charset="0"/>
                        </a:rPr>
                        <a:t>Perú</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37,3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35,6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35,6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36,8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36,8</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428650"/>
                  </a:ext>
                </a:extLst>
              </a:tr>
              <a:tr h="253884">
                <a:tc>
                  <a:txBody>
                    <a:bodyPr/>
                    <a:lstStyle/>
                    <a:p>
                      <a:pPr algn="l" fontAlgn="b"/>
                      <a:r>
                        <a:rPr lang="es-CO" sz="1600" b="0" i="1" u="none" strike="noStrike">
                          <a:solidFill>
                            <a:srgbClr val="000000"/>
                          </a:solidFill>
                          <a:effectLst/>
                          <a:latin typeface="Calibri" panose="020F0502020204030204" pitchFamily="34" charset="0"/>
                        </a:rPr>
                        <a:t>Paraguay</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35</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512416"/>
                  </a:ext>
                </a:extLst>
              </a:tr>
              <a:tr h="253884">
                <a:tc>
                  <a:txBody>
                    <a:bodyPr/>
                    <a:lstStyle/>
                    <a:p>
                      <a:pPr algn="l" fontAlgn="b"/>
                      <a:r>
                        <a:rPr lang="es-CO" sz="1600" b="0" i="1" u="none" strike="noStrike" dirty="0">
                          <a:solidFill>
                            <a:srgbClr val="000000"/>
                          </a:solidFill>
                          <a:effectLst/>
                          <a:latin typeface="Calibri" panose="020F0502020204030204" pitchFamily="34" charset="0"/>
                        </a:rPr>
                        <a:t>Uruguay</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41,8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41,8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41,8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41,8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41,8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41,8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41,8</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7559538"/>
                  </a:ext>
                </a:extLst>
              </a:tr>
              <a:tr h="253884">
                <a:tc>
                  <a:txBody>
                    <a:bodyPr/>
                    <a:lstStyle/>
                    <a:p>
                      <a:pPr algn="l" fontAlgn="b"/>
                      <a:r>
                        <a:rPr lang="es-CO" sz="1600" b="0" i="1" u="none" strike="noStrike">
                          <a:solidFill>
                            <a:srgbClr val="000000"/>
                          </a:solidFill>
                          <a:effectLst/>
                          <a:latin typeface="Calibri" panose="020F0502020204030204" pitchFamily="34" charset="0"/>
                        </a:rPr>
                        <a:t>Estados Unidos</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43,8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43,8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43,9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43,8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43,8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36,6</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635900"/>
                  </a:ext>
                </a:extLst>
              </a:tr>
              <a:tr h="253884">
                <a:tc>
                  <a:txBody>
                    <a:bodyPr/>
                    <a:lstStyle/>
                    <a:p>
                      <a:pPr algn="l" fontAlgn="b"/>
                      <a:r>
                        <a:rPr lang="es-CO" sz="1600" b="0" i="1" u="none" strike="noStrike">
                          <a:solidFill>
                            <a:srgbClr val="000000"/>
                          </a:solidFill>
                          <a:effectLst/>
                          <a:latin typeface="Calibri" panose="020F0502020204030204" pitchFamily="34" charset="0"/>
                        </a:rPr>
                        <a:t>Venezuela</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64,7</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65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70,1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7</a:t>
                      </a:r>
                      <a:r>
                        <a:rPr lang="es-CO" sz="1600" b="0" i="0" u="none" strike="noStrike" dirty="0">
                          <a:solidFill>
                            <a:srgbClr val="000000"/>
                          </a:solidFill>
                          <a:effectLst/>
                          <a:latin typeface="Calibri" panose="020F0502020204030204" pitchFamily="34" charset="0"/>
                        </a:rPr>
                        <a:t>0,1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73,3</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037092"/>
                  </a:ext>
                </a:extLst>
              </a:tr>
              <a:tr h="253884">
                <a:tc>
                  <a:txBody>
                    <a:bodyPr/>
                    <a:lstStyle/>
                    <a:p>
                      <a:pPr algn="l" fontAlgn="b"/>
                      <a:r>
                        <a:rPr lang="es-CO" sz="1600" b="0" i="1" u="none" strike="noStrike">
                          <a:solidFill>
                            <a:srgbClr val="000000"/>
                          </a:solidFill>
                          <a:effectLst/>
                          <a:latin typeface="Calibri" panose="020F0502020204030204" pitchFamily="34" charset="0"/>
                        </a:rPr>
                        <a:t>Viet Nam</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40,8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40,8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39,4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39,4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38,1</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37,8</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37,6</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281084"/>
                  </a:ext>
                </a:extLst>
              </a:tr>
              <a:tr h="253884">
                <a:tc>
                  <a:txBody>
                    <a:bodyPr/>
                    <a:lstStyle/>
                    <a:p>
                      <a:pPr algn="l" fontAlgn="b"/>
                      <a:r>
                        <a:rPr lang="es-CO" sz="1600" b="0" i="1" u="none" strike="noStrike" dirty="0">
                          <a:solidFill>
                            <a:srgbClr val="000000"/>
                          </a:solidFill>
                          <a:effectLst/>
                          <a:latin typeface="Calibri" panose="020F0502020204030204" pitchFamily="34" charset="0"/>
                        </a:rPr>
                        <a:t>Mundo</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41,9</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40,6</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a:solidFill>
                            <a:srgbClr val="000000"/>
                          </a:solidFill>
                          <a:effectLst/>
                          <a:latin typeface="Calibri" panose="020F0502020204030204" pitchFamily="34" charset="0"/>
                        </a:rPr>
                        <a:t>40,5</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40,3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40,4</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1600" b="0" i="0" u="none" strike="noStrike" dirty="0">
                          <a:solidFill>
                            <a:srgbClr val="000000"/>
                          </a:solidFill>
                          <a:effectLst/>
                          <a:latin typeface="Calibri" panose="020F0502020204030204" pitchFamily="34" charset="0"/>
                        </a:rPr>
                        <a:t>40,3</a:t>
                      </a: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Calibri" panose="020F0502020204030204" pitchFamily="34" charset="0"/>
                        </a:rPr>
                        <a:t>40,4</a:t>
                      </a:r>
                      <a:endParaRPr lang="es-CO" sz="1600" b="0" i="0" u="none" strike="noStrike" dirty="0">
                        <a:solidFill>
                          <a:srgbClr val="000000"/>
                        </a:solidFill>
                        <a:effectLst/>
                        <a:latin typeface="Calibri" panose="020F0502020204030204" pitchFamily="34" charset="0"/>
                      </a:endParaRPr>
                    </a:p>
                  </a:txBody>
                  <a:tcPr marL="9070" marR="9070" marT="9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124991"/>
                  </a:ext>
                </a:extLst>
              </a:tr>
            </a:tbl>
          </a:graphicData>
        </a:graphic>
      </p:graphicFrame>
    </p:spTree>
    <p:extLst>
      <p:ext uri="{BB962C8B-B14F-4D97-AF65-F5344CB8AC3E}">
        <p14:creationId xmlns:p14="http://schemas.microsoft.com/office/powerpoint/2010/main" val="28237912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738282" y="357166"/>
            <a:ext cx="8229600" cy="908050"/>
          </a:xfrm>
        </p:spPr>
        <p:txBody>
          <a:bodyPr/>
          <a:lstStyle/>
          <a:p>
            <a:r>
              <a:rPr lang="es-ES"/>
              <a:t>Los Ingresos Públicos</a:t>
            </a:r>
          </a:p>
        </p:txBody>
      </p:sp>
      <p:sp>
        <p:nvSpPr>
          <p:cNvPr id="89091" name="Rectangle 3"/>
          <p:cNvSpPr>
            <a:spLocks noGrp="1" noChangeArrowheads="1"/>
          </p:cNvSpPr>
          <p:nvPr>
            <p:ph idx="1"/>
          </p:nvPr>
        </p:nvSpPr>
        <p:spPr>
          <a:xfrm>
            <a:off x="1992313" y="1385912"/>
            <a:ext cx="8229600" cy="5400675"/>
          </a:xfrm>
        </p:spPr>
        <p:txBody>
          <a:bodyPr/>
          <a:lstStyle/>
          <a:p>
            <a:pPr>
              <a:lnSpc>
                <a:spcPct val="80000"/>
              </a:lnSpc>
            </a:pPr>
            <a:r>
              <a:rPr lang="es-MX">
                <a:latin typeface="Arial" pitchFamily="34" charset="0"/>
                <a:cs typeface="Arial" pitchFamily="34" charset="0"/>
              </a:rPr>
              <a:t>Ingresos corrientes</a:t>
            </a:r>
          </a:p>
          <a:p>
            <a:pPr lvl="1">
              <a:lnSpc>
                <a:spcPct val="80000"/>
              </a:lnSpc>
            </a:pPr>
            <a:r>
              <a:rPr lang="es-MX">
                <a:latin typeface="Arial" pitchFamily="34" charset="0"/>
                <a:cs typeface="Arial" pitchFamily="34" charset="0"/>
              </a:rPr>
              <a:t>Tributarios</a:t>
            </a:r>
          </a:p>
          <a:p>
            <a:pPr lvl="2">
              <a:lnSpc>
                <a:spcPct val="80000"/>
              </a:lnSpc>
            </a:pPr>
            <a:r>
              <a:rPr lang="es-MX">
                <a:latin typeface="Arial" pitchFamily="34" charset="0"/>
                <a:cs typeface="Arial" pitchFamily="34" charset="0"/>
              </a:rPr>
              <a:t>Impuestos </a:t>
            </a:r>
          </a:p>
          <a:p>
            <a:pPr lvl="2">
              <a:lnSpc>
                <a:spcPct val="80000"/>
              </a:lnSpc>
            </a:pPr>
            <a:r>
              <a:rPr lang="es-MX">
                <a:latin typeface="Arial" pitchFamily="34" charset="0"/>
                <a:cs typeface="Arial" pitchFamily="34" charset="0"/>
              </a:rPr>
              <a:t>Tasas </a:t>
            </a:r>
          </a:p>
          <a:p>
            <a:pPr lvl="2">
              <a:lnSpc>
                <a:spcPct val="80000"/>
              </a:lnSpc>
            </a:pPr>
            <a:r>
              <a:rPr lang="es-MX">
                <a:latin typeface="Arial" pitchFamily="34" charset="0"/>
                <a:cs typeface="Arial" pitchFamily="34" charset="0"/>
              </a:rPr>
              <a:t>Contribuciones especiales</a:t>
            </a:r>
          </a:p>
          <a:p>
            <a:pPr lvl="1">
              <a:lnSpc>
                <a:spcPct val="80000"/>
              </a:lnSpc>
            </a:pPr>
            <a:r>
              <a:rPr lang="es-MX">
                <a:latin typeface="Arial" pitchFamily="34" charset="0"/>
                <a:cs typeface="Arial" pitchFamily="34" charset="0"/>
              </a:rPr>
              <a:t>No tributarios</a:t>
            </a:r>
          </a:p>
          <a:p>
            <a:pPr lvl="2">
              <a:lnSpc>
                <a:spcPct val="80000"/>
              </a:lnSpc>
            </a:pPr>
            <a:r>
              <a:rPr lang="es-MX">
                <a:latin typeface="Arial" pitchFamily="34" charset="0"/>
                <a:cs typeface="Arial" pitchFamily="34" charset="0"/>
              </a:rPr>
              <a:t>Multas</a:t>
            </a:r>
          </a:p>
          <a:p>
            <a:pPr lvl="2">
              <a:lnSpc>
                <a:spcPct val="80000"/>
              </a:lnSpc>
            </a:pPr>
            <a:r>
              <a:rPr lang="es-MX">
                <a:latin typeface="Arial" pitchFamily="34" charset="0"/>
                <a:cs typeface="Arial" pitchFamily="34" charset="0"/>
              </a:rPr>
              <a:t>Rentas Contractuales</a:t>
            </a:r>
          </a:p>
          <a:p>
            <a:pPr lvl="2">
              <a:lnSpc>
                <a:spcPct val="80000"/>
              </a:lnSpc>
            </a:pPr>
            <a:r>
              <a:rPr lang="es-MX">
                <a:latin typeface="Arial" pitchFamily="34" charset="0"/>
                <a:cs typeface="Arial" pitchFamily="34" charset="0"/>
              </a:rPr>
              <a:t>Transferencias</a:t>
            </a:r>
          </a:p>
          <a:p>
            <a:pPr lvl="1">
              <a:lnSpc>
                <a:spcPct val="80000"/>
              </a:lnSpc>
              <a:buFontTx/>
              <a:buNone/>
            </a:pPr>
            <a:endParaRPr lang="es-MX" sz="900">
              <a:latin typeface="Arial" pitchFamily="34" charset="0"/>
              <a:cs typeface="Arial" pitchFamily="34" charset="0"/>
            </a:endParaRPr>
          </a:p>
          <a:p>
            <a:pPr>
              <a:lnSpc>
                <a:spcPct val="80000"/>
              </a:lnSpc>
            </a:pPr>
            <a:r>
              <a:rPr lang="es-MX">
                <a:latin typeface="Arial" pitchFamily="34" charset="0"/>
                <a:cs typeface="Arial" pitchFamily="34" charset="0"/>
              </a:rPr>
              <a:t>De capital</a:t>
            </a:r>
          </a:p>
          <a:p>
            <a:pPr lvl="1">
              <a:lnSpc>
                <a:spcPct val="80000"/>
              </a:lnSpc>
            </a:pPr>
            <a:r>
              <a:rPr lang="es-MX">
                <a:latin typeface="Arial" pitchFamily="34" charset="0"/>
                <a:cs typeface="Arial" pitchFamily="34" charset="0"/>
              </a:rPr>
              <a:t>Recursos del Crédito</a:t>
            </a:r>
          </a:p>
          <a:p>
            <a:pPr lvl="1">
              <a:lnSpc>
                <a:spcPct val="80000"/>
              </a:lnSpc>
            </a:pPr>
            <a:r>
              <a:rPr lang="es-MX">
                <a:latin typeface="Arial" pitchFamily="34" charset="0"/>
                <a:cs typeface="Arial" pitchFamily="34" charset="0"/>
              </a:rPr>
              <a:t>Balance del Tesoro</a:t>
            </a:r>
          </a:p>
          <a:p>
            <a:pPr lvl="1">
              <a:lnSpc>
                <a:spcPct val="80000"/>
              </a:lnSpc>
            </a:pPr>
            <a:r>
              <a:rPr lang="es-MX">
                <a:latin typeface="Arial" pitchFamily="34" charset="0"/>
                <a:cs typeface="Arial" pitchFamily="34" charset="0"/>
              </a:rPr>
              <a:t>Recursos de la Cuenta especial de Cambios</a:t>
            </a:r>
          </a:p>
        </p:txBody>
      </p:sp>
    </p:spTree>
    <p:extLst>
      <p:ext uri="{BB962C8B-B14F-4D97-AF65-F5344CB8AC3E}">
        <p14:creationId xmlns:p14="http://schemas.microsoft.com/office/powerpoint/2010/main" val="75544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Rectángulo">
            <a:extLst>
              <a:ext uri="{FF2B5EF4-FFF2-40B4-BE49-F238E27FC236}">
                <a16:creationId xmlns:a16="http://schemas.microsoft.com/office/drawing/2014/main" id="{5995875D-7346-4A2E-BC16-6D076F159958}"/>
              </a:ext>
            </a:extLst>
          </p:cNvPr>
          <p:cNvSpPr/>
          <p:nvPr/>
        </p:nvSpPr>
        <p:spPr>
          <a:xfrm>
            <a:off x="4267200" y="212154"/>
            <a:ext cx="5255623" cy="523220"/>
          </a:xfrm>
          <a:prstGeom prst="rect">
            <a:avLst/>
          </a:prstGeom>
        </p:spPr>
        <p:txBody>
          <a:bodyPr wrap="square">
            <a:spAutoFit/>
          </a:bodyPr>
          <a:lstStyle/>
          <a:p>
            <a:pPr>
              <a:lnSpc>
                <a:spcPct val="70000"/>
              </a:lnSpc>
              <a:defRPr/>
            </a:pPr>
            <a:r>
              <a:rPr lang="es-ES" sz="4000" b="1" dirty="0">
                <a:solidFill>
                  <a:srgbClr val="002060"/>
                </a:solidFill>
              </a:rPr>
              <a:t>Estados Financieros</a:t>
            </a:r>
          </a:p>
        </p:txBody>
      </p:sp>
      <p:sp>
        <p:nvSpPr>
          <p:cNvPr id="3" name="CuadroTexto 2">
            <a:extLst>
              <a:ext uri="{FF2B5EF4-FFF2-40B4-BE49-F238E27FC236}">
                <a16:creationId xmlns:a16="http://schemas.microsoft.com/office/drawing/2014/main" id="{45DDE3EA-AC99-4E64-A5E8-7320E2B60720}"/>
              </a:ext>
            </a:extLst>
          </p:cNvPr>
          <p:cNvSpPr txBox="1"/>
          <p:nvPr/>
        </p:nvSpPr>
        <p:spPr>
          <a:xfrm>
            <a:off x="613954" y="927797"/>
            <a:ext cx="10374888" cy="6740307"/>
          </a:xfrm>
          <a:prstGeom prst="rect">
            <a:avLst/>
          </a:prstGeom>
          <a:noFill/>
        </p:spPr>
        <p:txBody>
          <a:bodyPr wrap="square" rtlCol="0">
            <a:spAutoFit/>
          </a:bodyPr>
          <a:lstStyle/>
          <a:p>
            <a:pPr marL="828675" indent="-742950">
              <a:buClr>
                <a:schemeClr val="accent1">
                  <a:lumMod val="50000"/>
                </a:schemeClr>
              </a:buClr>
              <a:buFont typeface="+mj-lt"/>
              <a:buAutoNum type="arabicPeriod"/>
              <a:defRPr/>
            </a:pPr>
            <a:r>
              <a:rPr lang="es-ES" sz="3600" dirty="0">
                <a:solidFill>
                  <a:srgbClr val="00074D"/>
                </a:solidFill>
              </a:rPr>
              <a:t>Resumen organizado y cronológico</a:t>
            </a:r>
          </a:p>
          <a:p>
            <a:pPr marL="828675" indent="-742950">
              <a:buClr>
                <a:schemeClr val="accent1">
                  <a:lumMod val="50000"/>
                </a:schemeClr>
              </a:buClr>
              <a:buFont typeface="+mj-lt"/>
              <a:buAutoNum type="arabicPeriod"/>
              <a:defRPr/>
            </a:pPr>
            <a:r>
              <a:rPr lang="es-ES" sz="3600" dirty="0">
                <a:solidFill>
                  <a:srgbClr val="00074D"/>
                </a:solidFill>
              </a:rPr>
              <a:t>Bajo un formato predeterminado “mundial”</a:t>
            </a:r>
          </a:p>
          <a:p>
            <a:pPr marL="828675" indent="-742950">
              <a:buClr>
                <a:schemeClr val="accent1">
                  <a:lumMod val="50000"/>
                </a:schemeClr>
              </a:buClr>
              <a:buFont typeface="+mj-lt"/>
              <a:buAutoNum type="arabicPeriod"/>
              <a:defRPr/>
            </a:pPr>
            <a:r>
              <a:rPr lang="es-ES" sz="3600" dirty="0">
                <a:solidFill>
                  <a:srgbClr val="00074D"/>
                </a:solidFill>
              </a:rPr>
              <a:t>Lenguaje financiero: NIIF/IFRS y NIC/IAS</a:t>
            </a:r>
          </a:p>
          <a:p>
            <a:pPr marL="828675" indent="-742950">
              <a:buClr>
                <a:schemeClr val="accent1">
                  <a:lumMod val="50000"/>
                </a:schemeClr>
              </a:buClr>
              <a:buFont typeface="+mj-lt"/>
              <a:buAutoNum type="arabicPeriod"/>
              <a:defRPr/>
            </a:pPr>
            <a:r>
              <a:rPr lang="es-ES" sz="3600" dirty="0">
                <a:solidFill>
                  <a:srgbClr val="00074D"/>
                </a:solidFill>
              </a:rPr>
              <a:t>Todos los hechos económicos y transacciones comerciales</a:t>
            </a:r>
          </a:p>
          <a:p>
            <a:pPr marL="828675" indent="-742950">
              <a:buClr>
                <a:schemeClr val="accent1">
                  <a:lumMod val="50000"/>
                </a:schemeClr>
              </a:buClr>
              <a:buFont typeface="+mj-lt"/>
              <a:buAutoNum type="arabicPeriod"/>
              <a:defRPr/>
            </a:pPr>
            <a:r>
              <a:rPr lang="es-ES" sz="3600" dirty="0">
                <a:solidFill>
                  <a:srgbClr val="00074D"/>
                </a:solidFill>
              </a:rPr>
              <a:t>Realizados vs terceros (grupos de interés)</a:t>
            </a:r>
          </a:p>
          <a:p>
            <a:pPr marL="828675" indent="-742950">
              <a:buClr>
                <a:schemeClr val="accent1">
                  <a:lumMod val="50000"/>
                </a:schemeClr>
              </a:buClr>
              <a:buFont typeface="+mj-lt"/>
              <a:buAutoNum type="arabicPeriod"/>
              <a:defRPr/>
            </a:pPr>
            <a:r>
              <a:rPr lang="es-ES" sz="3600" dirty="0">
                <a:solidFill>
                  <a:srgbClr val="00074D"/>
                </a:solidFill>
              </a:rPr>
              <a:t>Presentan RAZONABLEMENTE SITUACIÓN FINANCIERA del ente económico</a:t>
            </a:r>
          </a:p>
          <a:p>
            <a:pPr marL="828675" indent="-742950">
              <a:buClr>
                <a:schemeClr val="accent1">
                  <a:lumMod val="50000"/>
                </a:schemeClr>
              </a:buClr>
              <a:buFont typeface="+mj-lt"/>
              <a:buAutoNum type="arabicPeriod"/>
              <a:defRPr/>
            </a:pPr>
            <a:r>
              <a:rPr lang="es-ES" sz="3600" dirty="0">
                <a:solidFill>
                  <a:srgbClr val="00074D"/>
                </a:solidFill>
              </a:rPr>
              <a:t>Que apoyan y sustentan la Toma de decisiones</a:t>
            </a:r>
          </a:p>
          <a:p>
            <a:pPr marL="828675" indent="-742950">
              <a:buClr>
                <a:schemeClr val="accent1">
                  <a:lumMod val="50000"/>
                </a:schemeClr>
              </a:buClr>
              <a:buFont typeface="+mj-lt"/>
              <a:buAutoNum type="arabicPeriod"/>
              <a:defRPr/>
            </a:pPr>
            <a:r>
              <a:rPr lang="es-ES" sz="3600" dirty="0">
                <a:solidFill>
                  <a:srgbClr val="00074D"/>
                </a:solidFill>
              </a:rPr>
              <a:t>Básicos, generales y obligatorios</a:t>
            </a:r>
          </a:p>
          <a:p>
            <a:pPr marL="828675" indent="-742950">
              <a:buClr>
                <a:schemeClr val="accent1">
                  <a:lumMod val="50000"/>
                </a:schemeClr>
              </a:buClr>
              <a:buFont typeface="+mj-lt"/>
              <a:buAutoNum type="arabicPeriod"/>
              <a:defRPr/>
            </a:pPr>
            <a:endParaRPr lang="es-ES" sz="3600" dirty="0">
              <a:solidFill>
                <a:srgbClr val="0070C0"/>
              </a:solidFill>
            </a:endParaRPr>
          </a:p>
          <a:p>
            <a:pPr marL="828675" indent="-742950">
              <a:buClr>
                <a:schemeClr val="accent1">
                  <a:lumMod val="50000"/>
                </a:schemeClr>
              </a:buClr>
              <a:buFont typeface="+mj-lt"/>
              <a:buAutoNum type="arabicPeriod"/>
              <a:defRPr/>
            </a:pPr>
            <a:endParaRPr lang="es-ES" sz="3600" dirty="0">
              <a:solidFill>
                <a:srgbClr val="0070C0"/>
              </a:solidFill>
            </a:endParaRPr>
          </a:p>
        </p:txBody>
      </p:sp>
    </p:spTree>
    <p:extLst>
      <p:ext uri="{BB962C8B-B14F-4D97-AF65-F5344CB8AC3E}">
        <p14:creationId xmlns:p14="http://schemas.microsoft.com/office/powerpoint/2010/main" val="33315143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809720" y="642918"/>
            <a:ext cx="8229600" cy="1066800"/>
          </a:xfrm>
        </p:spPr>
        <p:txBody>
          <a:bodyPr/>
          <a:lstStyle/>
          <a:p>
            <a:r>
              <a:rPr lang="es-ES"/>
              <a:t>La noción de Tributo</a:t>
            </a:r>
          </a:p>
        </p:txBody>
      </p:sp>
      <p:sp>
        <p:nvSpPr>
          <p:cNvPr id="91139" name="Rectangle 3"/>
          <p:cNvSpPr>
            <a:spLocks noGrp="1" noChangeArrowheads="1"/>
          </p:cNvSpPr>
          <p:nvPr>
            <p:ph idx="1"/>
          </p:nvPr>
        </p:nvSpPr>
        <p:spPr>
          <a:xfrm>
            <a:off x="1981200" y="1988841"/>
            <a:ext cx="8229600" cy="4141787"/>
          </a:xfrm>
        </p:spPr>
        <p:txBody>
          <a:bodyPr>
            <a:normAutofit/>
          </a:bodyPr>
          <a:lstStyle/>
          <a:p>
            <a:r>
              <a:rPr lang="es-ES">
                <a:latin typeface="Arial" pitchFamily="34" charset="0"/>
                <a:cs typeface="Arial" pitchFamily="34" charset="0"/>
              </a:rPr>
              <a:t>Prestación en Dinero</a:t>
            </a:r>
          </a:p>
          <a:p>
            <a:r>
              <a:rPr lang="es-ES">
                <a:latin typeface="Arial" pitchFamily="34" charset="0"/>
                <a:cs typeface="Arial" pitchFamily="34" charset="0"/>
              </a:rPr>
              <a:t>Exigida en virtud del poder de imperio</a:t>
            </a:r>
          </a:p>
          <a:p>
            <a:r>
              <a:rPr lang="es-ES">
                <a:latin typeface="Arial" pitchFamily="34" charset="0"/>
                <a:cs typeface="Arial" pitchFamily="34" charset="0"/>
              </a:rPr>
              <a:t>En virtud de una ley</a:t>
            </a:r>
          </a:p>
          <a:p>
            <a:r>
              <a:rPr lang="es-ES">
                <a:latin typeface="Arial" pitchFamily="34" charset="0"/>
                <a:cs typeface="Arial" pitchFamily="34" charset="0"/>
              </a:rPr>
              <a:t>Para cubrir los gastos que demanda el funcionamiento del estado</a:t>
            </a:r>
          </a:p>
        </p:txBody>
      </p:sp>
    </p:spTree>
    <p:extLst>
      <p:ext uri="{BB962C8B-B14F-4D97-AF65-F5344CB8AC3E}">
        <p14:creationId xmlns:p14="http://schemas.microsoft.com/office/powerpoint/2010/main" val="32675912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881158" y="357166"/>
            <a:ext cx="7924800" cy="1143000"/>
          </a:xfrm>
        </p:spPr>
        <p:txBody>
          <a:bodyPr vert="horz" anchor="ctr">
            <a:normAutofit/>
          </a:bodyPr>
          <a:lstStyle/>
          <a:p>
            <a:r>
              <a:rPr lang="es-ES_tradnl"/>
              <a:t>Clases de Tributos</a:t>
            </a:r>
          </a:p>
        </p:txBody>
      </p:sp>
      <p:graphicFrame>
        <p:nvGraphicFramePr>
          <p:cNvPr id="5" name="Group 195"/>
          <p:cNvGraphicFramePr>
            <a:graphicFrameLocks/>
          </p:cNvGraphicFramePr>
          <p:nvPr/>
        </p:nvGraphicFramePr>
        <p:xfrm>
          <a:off x="1676400" y="1564150"/>
          <a:ext cx="8763000" cy="4335654"/>
        </p:xfrm>
        <a:graphic>
          <a:graphicData uri="http://schemas.openxmlformats.org/drawingml/2006/table">
            <a:tbl>
              <a:tblPr/>
              <a:tblGrid>
                <a:gridCol w="1866900">
                  <a:extLst>
                    <a:ext uri="{9D8B030D-6E8A-4147-A177-3AD203B41FA5}">
                      <a16:colId xmlns:a16="http://schemas.microsoft.com/office/drawing/2014/main" val="20000"/>
                    </a:ext>
                  </a:extLst>
                </a:gridCol>
                <a:gridCol w="2178050">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gridCol w="2540000">
                  <a:extLst>
                    <a:ext uri="{9D8B030D-6E8A-4147-A177-3AD203B41FA5}">
                      <a16:colId xmlns:a16="http://schemas.microsoft.com/office/drawing/2014/main" val="20003"/>
                    </a:ext>
                  </a:extLst>
                </a:gridCol>
              </a:tblGrid>
              <a:tr h="506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rgbClr val="CC3300"/>
                          </a:solidFill>
                          <a:effectLst/>
                          <a:latin typeface="Arial" pitchFamily="34" charset="0"/>
                          <a:cs typeface="Arial" pitchFamily="34" charset="0"/>
                        </a:rPr>
                        <a:t>CLASES</a:t>
                      </a:r>
                      <a:endParaRPr kumimoji="0" lang="es-ES" sz="1600" b="1" i="0" u="none" strike="noStrike" cap="none" normalizeH="0" baseline="0">
                        <a:ln>
                          <a:noFill/>
                        </a:ln>
                        <a:solidFill>
                          <a:srgbClr val="CC3300"/>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rgbClr val="CC3300"/>
                          </a:solidFill>
                          <a:effectLst/>
                          <a:latin typeface="Arial" pitchFamily="34" charset="0"/>
                          <a:cs typeface="Arial" pitchFamily="34" charset="0"/>
                        </a:rPr>
                        <a:t>ORIGEN</a:t>
                      </a:r>
                      <a:endParaRPr kumimoji="0" lang="es-ES" sz="1600" b="1" i="0" u="none" strike="noStrike" cap="none" normalizeH="0" baseline="0">
                        <a:ln>
                          <a:noFill/>
                        </a:ln>
                        <a:solidFill>
                          <a:srgbClr val="CC33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rgbClr val="CC3300"/>
                          </a:solidFill>
                          <a:effectLst/>
                          <a:latin typeface="Arial" pitchFamily="34" charset="0"/>
                          <a:cs typeface="Arial" pitchFamily="34" charset="0"/>
                        </a:rPr>
                        <a:t>IMPOSICIÓN</a:t>
                      </a:r>
                      <a:endParaRPr kumimoji="0" lang="es-ES" sz="1600" b="1" i="0" u="none" strike="noStrike" cap="none" normalizeH="0" baseline="0">
                        <a:ln>
                          <a:noFill/>
                        </a:ln>
                        <a:solidFill>
                          <a:srgbClr val="CC33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rgbClr val="CC3300"/>
                          </a:solidFill>
                          <a:effectLst/>
                          <a:latin typeface="Arial" pitchFamily="34" charset="0"/>
                          <a:cs typeface="Arial" pitchFamily="34" charset="0"/>
                        </a:rPr>
                        <a:t>CONTRAPRESTACIÓN</a:t>
                      </a:r>
                      <a:endParaRPr kumimoji="0" lang="es-ES" sz="1600" b="1" i="0" u="none" strike="noStrike" cap="none" normalizeH="0" baseline="0">
                        <a:ln>
                          <a:noFill/>
                        </a:ln>
                        <a:solidFill>
                          <a:srgbClr val="CC33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Impuestos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Ley define sujetos, hechos, bases, tarifas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General y obligatoria</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No hay</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Tasa por servicios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Actos administrativos para recuperación costo</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No hay obligación. Se cobra si hay acto de ciudadano</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Por el servicio</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Contribuciones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Ley establece métodos y sistemas de tarifas. Administración fija valores.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Puede ser obligatoria por posesión o por actuación de ciudadanos.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Por el beneficio recibido</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Aportes parafiscales</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Ley</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Obligatoria</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Directa no existe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MX" sz="1600" b="1" i="0" u="none" strike="noStrike" cap="none" normalizeH="0" baseline="0">
                          <a:ln>
                            <a:noFill/>
                          </a:ln>
                          <a:solidFill>
                            <a:schemeClr val="tx1"/>
                          </a:solidFill>
                          <a:effectLst/>
                          <a:latin typeface="Arial" pitchFamily="34" charset="0"/>
                          <a:cs typeface="Arial" pitchFamily="34" charset="0"/>
                        </a:rPr>
                        <a:t>Indirecta seguridad social</a:t>
                      </a:r>
                      <a:endParaRPr kumimoji="0" lang="es-ES" sz="16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37748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847850" y="1590700"/>
            <a:ext cx="287338" cy="4979987"/>
          </a:xfrm>
          <a:prstGeom prst="rect">
            <a:avLst/>
          </a:prstGeom>
          <a:noFill/>
          <a:ln w="9525">
            <a:noFill/>
            <a:miter lim="800000"/>
            <a:headEnd/>
            <a:tailEnd/>
          </a:ln>
          <a:effectLst/>
        </p:spPr>
        <p:txBody>
          <a:bodyPr anchor="ctr"/>
          <a:lstStyle/>
          <a:p>
            <a:pPr algn="ctr" fontAlgn="ctr"/>
            <a:r>
              <a:rPr lang="es-ES" sz="1600" b="1">
                <a:latin typeface="Arial" charset="0"/>
                <a:cs typeface="Arial" charset="0"/>
              </a:rPr>
              <a:t>INGRESOS  NACIONALES</a:t>
            </a:r>
          </a:p>
          <a:p>
            <a:pPr algn="ctr" fontAlgn="ctr"/>
            <a:endParaRPr lang="es-ES" sz="1600" b="1">
              <a:latin typeface="Arial" charset="0"/>
              <a:cs typeface="Arial" charset="0"/>
            </a:endParaRPr>
          </a:p>
          <a:p>
            <a:pPr algn="ctr" fontAlgn="ctr"/>
            <a:endParaRPr lang="es-ES">
              <a:latin typeface="Arial" charset="0"/>
            </a:endParaRPr>
          </a:p>
        </p:txBody>
      </p:sp>
      <p:sp>
        <p:nvSpPr>
          <p:cNvPr id="98307" name="Line 3"/>
          <p:cNvSpPr>
            <a:spLocks noChangeShapeType="1"/>
          </p:cNvSpPr>
          <p:nvPr/>
        </p:nvSpPr>
        <p:spPr bwMode="auto">
          <a:xfrm>
            <a:off x="5975350" y="1344636"/>
            <a:ext cx="241300" cy="0"/>
          </a:xfrm>
          <a:prstGeom prst="line">
            <a:avLst/>
          </a:prstGeom>
          <a:noFill/>
          <a:ln w="9525">
            <a:noFill/>
            <a:round/>
            <a:headEnd/>
            <a:tailEnd/>
          </a:ln>
          <a:effectLst/>
        </p:spPr>
        <p:txBody>
          <a:bodyPr/>
          <a:lstStyle/>
          <a:p>
            <a:endParaRPr lang="es-CO"/>
          </a:p>
        </p:txBody>
      </p:sp>
      <p:sp>
        <p:nvSpPr>
          <p:cNvPr id="98308" name="Line 4"/>
          <p:cNvSpPr>
            <a:spLocks noChangeShapeType="1"/>
          </p:cNvSpPr>
          <p:nvPr/>
        </p:nvSpPr>
        <p:spPr bwMode="auto">
          <a:xfrm>
            <a:off x="5975350" y="6324624"/>
            <a:ext cx="241300" cy="0"/>
          </a:xfrm>
          <a:prstGeom prst="line">
            <a:avLst/>
          </a:prstGeom>
          <a:noFill/>
          <a:ln w="9525">
            <a:noFill/>
            <a:round/>
            <a:headEnd/>
            <a:tailEnd/>
          </a:ln>
          <a:effectLst/>
        </p:spPr>
        <p:txBody>
          <a:bodyPr/>
          <a:lstStyle/>
          <a:p>
            <a:endParaRPr lang="es-CO"/>
          </a:p>
        </p:txBody>
      </p:sp>
      <p:sp>
        <p:nvSpPr>
          <p:cNvPr id="98309" name="Line 5"/>
          <p:cNvSpPr>
            <a:spLocks noChangeShapeType="1"/>
          </p:cNvSpPr>
          <p:nvPr/>
        </p:nvSpPr>
        <p:spPr bwMode="auto">
          <a:xfrm>
            <a:off x="1847850" y="1241450"/>
            <a:ext cx="0" cy="4979987"/>
          </a:xfrm>
          <a:prstGeom prst="line">
            <a:avLst/>
          </a:prstGeom>
          <a:noFill/>
          <a:ln w="9525">
            <a:noFill/>
            <a:round/>
            <a:headEnd/>
            <a:tailEnd/>
          </a:ln>
          <a:effectLst/>
        </p:spPr>
        <p:txBody>
          <a:bodyPr/>
          <a:lstStyle/>
          <a:p>
            <a:endParaRPr lang="es-CO"/>
          </a:p>
        </p:txBody>
      </p:sp>
      <p:graphicFrame>
        <p:nvGraphicFramePr>
          <p:cNvPr id="98310" name="Group 6"/>
          <p:cNvGraphicFramePr>
            <a:graphicFrameLocks noGrp="1"/>
          </p:cNvGraphicFramePr>
          <p:nvPr/>
        </p:nvGraphicFramePr>
        <p:xfrm>
          <a:off x="2566988" y="2609874"/>
          <a:ext cx="1397000" cy="396240"/>
        </p:xfrm>
        <a:graphic>
          <a:graphicData uri="http://schemas.openxmlformats.org/drawingml/2006/table">
            <a:tbl>
              <a:tblPr/>
              <a:tblGrid>
                <a:gridCol w="1397000">
                  <a:extLst>
                    <a:ext uri="{9D8B030D-6E8A-4147-A177-3AD203B41FA5}">
                      <a16:colId xmlns:a16="http://schemas.microsoft.com/office/drawing/2014/main" val="20000"/>
                    </a:ext>
                  </a:extLst>
                </a:gridCol>
              </a:tblGrid>
              <a:tr h="360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INGRESOS CORRIENTES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16" name="Group 12"/>
          <p:cNvGraphicFramePr>
            <a:graphicFrameLocks noGrp="1"/>
          </p:cNvGraphicFramePr>
          <p:nvPr/>
        </p:nvGraphicFramePr>
        <p:xfrm>
          <a:off x="4727575" y="1530374"/>
          <a:ext cx="1079500" cy="243840"/>
        </p:xfrm>
        <a:graphic>
          <a:graphicData uri="http://schemas.openxmlformats.org/drawingml/2006/table">
            <a:tbl>
              <a:tblPr/>
              <a:tblGrid>
                <a:gridCol w="1079500">
                  <a:extLst>
                    <a:ext uri="{9D8B030D-6E8A-4147-A177-3AD203B41FA5}">
                      <a16:colId xmlns:a16="http://schemas.microsoft.com/office/drawing/2014/main" val="20000"/>
                    </a:ext>
                  </a:extLst>
                </a:gridCol>
              </a:tblGrid>
              <a:tr h="2381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TRIBUTARIOS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42" name="Group 38"/>
          <p:cNvGraphicFramePr>
            <a:graphicFrameLocks noGrp="1"/>
          </p:cNvGraphicFramePr>
          <p:nvPr/>
        </p:nvGraphicFramePr>
        <p:xfrm>
          <a:off x="4872039" y="4121174"/>
          <a:ext cx="1152525" cy="396240"/>
        </p:xfrm>
        <a:graphic>
          <a:graphicData uri="http://schemas.openxmlformats.org/drawingml/2006/table">
            <a:tbl>
              <a:tblPr/>
              <a:tblGrid>
                <a:gridCol w="1152525">
                  <a:extLst>
                    <a:ext uri="{9D8B030D-6E8A-4147-A177-3AD203B41FA5}">
                      <a16:colId xmlns:a16="http://schemas.microsoft.com/office/drawing/2014/main" val="20000"/>
                    </a:ext>
                  </a:extLst>
                </a:gridCol>
              </a:tblGrid>
              <a:tr h="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NO TRIBUTARIOS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48" name="Group 44"/>
          <p:cNvGraphicFramePr>
            <a:graphicFrameLocks noGrp="1"/>
          </p:cNvGraphicFramePr>
          <p:nvPr/>
        </p:nvGraphicFramePr>
        <p:xfrm>
          <a:off x="6769100" y="3689374"/>
          <a:ext cx="2279650" cy="1371600"/>
        </p:xfrm>
        <a:graphic>
          <a:graphicData uri="http://schemas.openxmlformats.org/drawingml/2006/table">
            <a:tbl>
              <a:tblPr/>
              <a:tblGrid>
                <a:gridCol w="22796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8359" name="Group 55"/>
          <p:cNvGraphicFramePr>
            <a:graphicFrameLocks noGrp="1"/>
          </p:cNvGraphicFramePr>
          <p:nvPr/>
        </p:nvGraphicFramePr>
        <p:xfrm>
          <a:off x="2640013" y="5489599"/>
          <a:ext cx="1397000" cy="396240"/>
        </p:xfrm>
        <a:graphic>
          <a:graphicData uri="http://schemas.openxmlformats.org/drawingml/2006/table">
            <a:tbl>
              <a:tblPr/>
              <a:tblGrid>
                <a:gridCol w="1397000">
                  <a:extLst>
                    <a:ext uri="{9D8B030D-6E8A-4147-A177-3AD203B41FA5}">
                      <a16:colId xmlns:a16="http://schemas.microsoft.com/office/drawing/2014/main" val="20000"/>
                    </a:ext>
                  </a:extLst>
                </a:gridCol>
              </a:tblGrid>
              <a:tr h="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INGRESOS DE CAPITAL</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65" name="Group 61"/>
          <p:cNvGraphicFramePr>
            <a:graphicFrameLocks noGrp="1"/>
          </p:cNvGraphicFramePr>
          <p:nvPr/>
        </p:nvGraphicFramePr>
        <p:xfrm>
          <a:off x="4440238" y="5149874"/>
          <a:ext cx="3740150" cy="1280160"/>
        </p:xfrm>
        <a:graphic>
          <a:graphicData uri="http://schemas.openxmlformats.org/drawingml/2006/table">
            <a:tbl>
              <a:tblPr/>
              <a:tblGrid>
                <a:gridCol w="37401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RECURSOS DE BALANCE</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RECURSOS DE CREDITO INTERNO Y EXTERNO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RENDIMIENTOS FINANCIEROS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DIFERENCIAL CAMBIARIO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DONACIONES - EXCEDENTES FINANCIEROS DE ESTAPUBLICOS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COFINANCIACION - OTROS RECURSOS DE CAPITAL</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8382" name="AutoShape 78"/>
          <p:cNvSpPr>
            <a:spLocks/>
          </p:cNvSpPr>
          <p:nvPr/>
        </p:nvSpPr>
        <p:spPr bwMode="auto">
          <a:xfrm>
            <a:off x="2424113" y="809650"/>
            <a:ext cx="215900" cy="6048375"/>
          </a:xfrm>
          <a:prstGeom prst="leftBrace">
            <a:avLst>
              <a:gd name="adj1" fmla="val 233456"/>
              <a:gd name="adj2" fmla="val 50000"/>
            </a:avLst>
          </a:prstGeom>
          <a:noFill/>
          <a:ln w="9525">
            <a:solidFill>
              <a:schemeClr val="tx1"/>
            </a:solidFill>
            <a:round/>
            <a:headEnd/>
            <a:tailEnd/>
          </a:ln>
          <a:effectLst/>
        </p:spPr>
        <p:txBody>
          <a:bodyPr wrap="none" anchor="ctr"/>
          <a:lstStyle/>
          <a:p>
            <a:endParaRPr lang="es-CO"/>
          </a:p>
        </p:txBody>
      </p:sp>
      <p:sp>
        <p:nvSpPr>
          <p:cNvPr id="98383" name="AutoShape 79"/>
          <p:cNvSpPr>
            <a:spLocks/>
          </p:cNvSpPr>
          <p:nvPr/>
        </p:nvSpPr>
        <p:spPr bwMode="auto">
          <a:xfrm>
            <a:off x="4008439" y="738211"/>
            <a:ext cx="287337" cy="4032250"/>
          </a:xfrm>
          <a:prstGeom prst="leftBrace">
            <a:avLst>
              <a:gd name="adj1" fmla="val 116943"/>
              <a:gd name="adj2" fmla="val 50000"/>
            </a:avLst>
          </a:prstGeom>
          <a:noFill/>
          <a:ln w="9525">
            <a:solidFill>
              <a:schemeClr val="tx1"/>
            </a:solidFill>
            <a:round/>
            <a:headEnd/>
            <a:tailEnd/>
          </a:ln>
          <a:effectLst/>
        </p:spPr>
        <p:txBody>
          <a:bodyPr wrap="none" anchor="ctr"/>
          <a:lstStyle/>
          <a:p>
            <a:endParaRPr lang="es-CO"/>
          </a:p>
        </p:txBody>
      </p:sp>
      <p:sp>
        <p:nvSpPr>
          <p:cNvPr id="98384" name="AutoShape 80"/>
          <p:cNvSpPr>
            <a:spLocks/>
          </p:cNvSpPr>
          <p:nvPr/>
        </p:nvSpPr>
        <p:spPr bwMode="auto">
          <a:xfrm>
            <a:off x="4224339" y="5057799"/>
            <a:ext cx="71437" cy="1295400"/>
          </a:xfrm>
          <a:prstGeom prst="leftBrace">
            <a:avLst>
              <a:gd name="adj1" fmla="val 151112"/>
              <a:gd name="adj2" fmla="val 50000"/>
            </a:avLst>
          </a:prstGeom>
          <a:noFill/>
          <a:ln w="9525">
            <a:solidFill>
              <a:schemeClr val="tx1"/>
            </a:solidFill>
            <a:round/>
            <a:headEnd/>
            <a:tailEnd/>
          </a:ln>
          <a:effectLst/>
        </p:spPr>
        <p:txBody>
          <a:bodyPr wrap="none" anchor="ctr"/>
          <a:lstStyle/>
          <a:p>
            <a:endParaRPr lang="es-CO"/>
          </a:p>
        </p:txBody>
      </p:sp>
      <p:sp>
        <p:nvSpPr>
          <p:cNvPr id="98385" name="AutoShape 81"/>
          <p:cNvSpPr>
            <a:spLocks/>
          </p:cNvSpPr>
          <p:nvPr/>
        </p:nvSpPr>
        <p:spPr bwMode="auto">
          <a:xfrm>
            <a:off x="6167439" y="520724"/>
            <a:ext cx="288925" cy="2233612"/>
          </a:xfrm>
          <a:prstGeom prst="leftBrace">
            <a:avLst>
              <a:gd name="adj1" fmla="val 64423"/>
              <a:gd name="adj2" fmla="val 50000"/>
            </a:avLst>
          </a:prstGeom>
          <a:noFill/>
          <a:ln w="9525">
            <a:solidFill>
              <a:schemeClr val="tx1"/>
            </a:solidFill>
            <a:round/>
            <a:headEnd/>
            <a:tailEnd/>
          </a:ln>
          <a:effectLst/>
        </p:spPr>
        <p:txBody>
          <a:bodyPr wrap="none" anchor="ctr"/>
          <a:lstStyle/>
          <a:p>
            <a:endParaRPr lang="es-CO"/>
          </a:p>
        </p:txBody>
      </p:sp>
      <p:sp>
        <p:nvSpPr>
          <p:cNvPr id="98386" name="AutoShape 82"/>
          <p:cNvSpPr>
            <a:spLocks/>
          </p:cNvSpPr>
          <p:nvPr/>
        </p:nvSpPr>
        <p:spPr bwMode="auto">
          <a:xfrm>
            <a:off x="6384925" y="2897211"/>
            <a:ext cx="215900" cy="2160588"/>
          </a:xfrm>
          <a:prstGeom prst="leftBrace">
            <a:avLst>
              <a:gd name="adj1" fmla="val 83395"/>
              <a:gd name="adj2" fmla="val 50000"/>
            </a:avLst>
          </a:prstGeom>
          <a:noFill/>
          <a:ln w="9525">
            <a:solidFill>
              <a:schemeClr val="tx1"/>
            </a:solidFill>
            <a:round/>
            <a:headEnd/>
            <a:tailEnd/>
          </a:ln>
          <a:effectLst/>
        </p:spPr>
        <p:txBody>
          <a:bodyPr wrap="none" anchor="ctr"/>
          <a:lstStyle/>
          <a:p>
            <a:endParaRPr lang="es-CO"/>
          </a:p>
        </p:txBody>
      </p:sp>
      <p:graphicFrame>
        <p:nvGraphicFramePr>
          <p:cNvPr id="98387" name="Group 83"/>
          <p:cNvGraphicFramePr>
            <a:graphicFrameLocks noGrp="1"/>
          </p:cNvGraphicFramePr>
          <p:nvPr/>
        </p:nvGraphicFramePr>
        <p:xfrm>
          <a:off x="6527801" y="692697"/>
          <a:ext cx="2951163" cy="1920240"/>
        </p:xfrm>
        <a:graphic>
          <a:graphicData uri="http://schemas.openxmlformats.org/drawingml/2006/table">
            <a:tbl>
              <a:tblPr/>
              <a:tblGrid>
                <a:gridCol w="2951163">
                  <a:extLst>
                    <a:ext uri="{9D8B030D-6E8A-4147-A177-3AD203B41FA5}">
                      <a16:colId xmlns:a16="http://schemas.microsoft.com/office/drawing/2014/main" val="20000"/>
                    </a:ext>
                  </a:extLst>
                </a:gridCol>
              </a:tblGrid>
              <a:tr h="146050">
                <a:tc>
                  <a:txBody>
                    <a:bodyPr/>
                    <a:lstStyle/>
                    <a:p>
                      <a:pPr>
                        <a:lnSpc>
                          <a:spcPct val="150000"/>
                        </a:lnSpc>
                      </a:pPr>
                      <a:r>
                        <a:rPr lang="es-CO" sz="1000" kern="1200">
                          <a:solidFill>
                            <a:schemeClr val="tx1"/>
                          </a:solidFill>
                          <a:latin typeface="Arial" pitchFamily="34" charset="0"/>
                          <a:ea typeface="+mn-ea"/>
                          <a:cs typeface="Arial" pitchFamily="34" charset="0"/>
                        </a:rPr>
                        <a:t>IMPUESTO AL VALOR AGREGADO (IVA)</a:t>
                      </a:r>
                      <a:endParaRPr lang="es-CO" sz="1000">
                        <a:latin typeface="Arial" pitchFamily="34" charset="0"/>
                        <a:cs typeface="Arial" pitchFamily="34" charset="0"/>
                      </a:endParaRPr>
                    </a:p>
                    <a:p>
                      <a:pPr>
                        <a:lnSpc>
                          <a:spcPct val="150000"/>
                        </a:lnSpc>
                      </a:pPr>
                      <a:r>
                        <a:rPr lang="es-CO" sz="1000" kern="1200">
                          <a:solidFill>
                            <a:schemeClr val="tx1"/>
                          </a:solidFill>
                          <a:latin typeface="Arial" pitchFamily="34" charset="0"/>
                          <a:ea typeface="+mn-ea"/>
                          <a:cs typeface="Arial" pitchFamily="34" charset="0"/>
                        </a:rPr>
                        <a:t>IMPUESTO</a:t>
                      </a:r>
                      <a:r>
                        <a:rPr lang="es-CO" sz="1000" kern="1200" baseline="0">
                          <a:solidFill>
                            <a:schemeClr val="tx1"/>
                          </a:solidFill>
                          <a:latin typeface="Arial" pitchFamily="34" charset="0"/>
                          <a:ea typeface="+mn-ea"/>
                          <a:cs typeface="Arial" pitchFamily="34" charset="0"/>
                        </a:rPr>
                        <a:t> AL CONSUMO</a:t>
                      </a:r>
                    </a:p>
                    <a:p>
                      <a:pPr>
                        <a:lnSpc>
                          <a:spcPct val="150000"/>
                        </a:lnSpc>
                      </a:pPr>
                      <a:r>
                        <a:rPr lang="es-CO" sz="1000" kern="1200">
                          <a:solidFill>
                            <a:schemeClr val="tx1"/>
                          </a:solidFill>
                          <a:latin typeface="Arial" pitchFamily="34" charset="0"/>
                          <a:ea typeface="+mn-ea"/>
                          <a:cs typeface="Arial" pitchFamily="34" charset="0"/>
                        </a:rPr>
                        <a:t>IMPUESTO DE RENTA Y SOBRETASA</a:t>
                      </a:r>
                      <a:endParaRPr lang="es-CO" sz="1000">
                        <a:latin typeface="Arial" pitchFamily="34" charset="0"/>
                        <a:cs typeface="Arial"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s-CO" sz="1000" kern="1200">
                          <a:solidFill>
                            <a:schemeClr val="tx1"/>
                          </a:solidFill>
                          <a:latin typeface="Arial" pitchFamily="34" charset="0"/>
                          <a:ea typeface="+mn-ea"/>
                          <a:cs typeface="Arial" pitchFamily="34" charset="0"/>
                        </a:rPr>
                        <a:t>IMPUESTO A LA RIQUEZA</a:t>
                      </a:r>
                    </a:p>
                    <a:p>
                      <a:pPr marL="0" marR="0" indent="0" algn="l" defTabSz="914400" rtl="0" eaLnBrk="1" fontAlgn="auto" latinLnBrk="0" hangingPunct="1">
                        <a:lnSpc>
                          <a:spcPct val="150000"/>
                        </a:lnSpc>
                        <a:spcBef>
                          <a:spcPts val="0"/>
                        </a:spcBef>
                        <a:spcAft>
                          <a:spcPts val="0"/>
                        </a:spcAft>
                        <a:buClrTx/>
                        <a:buSzTx/>
                        <a:buFontTx/>
                        <a:buNone/>
                        <a:tabLst/>
                        <a:defRPr/>
                      </a:pPr>
                      <a:r>
                        <a:rPr lang="es-CO" sz="1000" kern="1200">
                          <a:solidFill>
                            <a:schemeClr val="tx1"/>
                          </a:solidFill>
                          <a:latin typeface="Arial" pitchFamily="34" charset="0"/>
                          <a:ea typeface="+mn-ea"/>
                          <a:cs typeface="Arial" pitchFamily="34" charset="0"/>
                        </a:rPr>
                        <a:t>GRAVAMEN A LOS MOVIMIENTOS FINANCIEROS</a:t>
                      </a:r>
                    </a:p>
                    <a:p>
                      <a:pPr marL="0" marR="0" indent="0" algn="l" defTabSz="914400" rtl="0" eaLnBrk="1" fontAlgn="auto" latinLnBrk="0" hangingPunct="1">
                        <a:lnSpc>
                          <a:spcPct val="150000"/>
                        </a:lnSpc>
                        <a:spcBef>
                          <a:spcPts val="0"/>
                        </a:spcBef>
                        <a:spcAft>
                          <a:spcPts val="0"/>
                        </a:spcAft>
                        <a:buClrTx/>
                        <a:buSzTx/>
                        <a:buFontTx/>
                        <a:buNone/>
                        <a:tabLst/>
                        <a:defRPr/>
                      </a:pPr>
                      <a:r>
                        <a:rPr lang="es-CO" sz="1000" kern="1200">
                          <a:solidFill>
                            <a:schemeClr val="tx1"/>
                          </a:solidFill>
                          <a:latin typeface="Arial" pitchFamily="34" charset="0"/>
                          <a:ea typeface="+mn-ea"/>
                          <a:cs typeface="Arial" pitchFamily="34" charset="0"/>
                        </a:rPr>
                        <a:t>MONOTRIBUTO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000" b="0" i="0" u="none" strike="noStrike" cap="none" normalizeH="0" baseline="0">
                          <a:ln>
                            <a:noFill/>
                          </a:ln>
                          <a:solidFill>
                            <a:schemeClr val="tx1"/>
                          </a:solidFill>
                          <a:effectLst/>
                          <a:latin typeface="Arial" charset="0"/>
                          <a:cs typeface="Arial" charset="0"/>
                        </a:rPr>
                        <a:t>TASAS</a:t>
                      </a:r>
                      <a:endParaRPr kumimoji="0" lang="es-ES" sz="10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410" name="Group 106"/>
          <p:cNvGraphicFramePr>
            <a:graphicFrameLocks noGrp="1"/>
          </p:cNvGraphicFramePr>
          <p:nvPr/>
        </p:nvGraphicFramePr>
        <p:xfrm>
          <a:off x="6816080" y="3090254"/>
          <a:ext cx="2774950" cy="1774502"/>
        </p:xfrm>
        <a:graphic>
          <a:graphicData uri="http://schemas.openxmlformats.org/drawingml/2006/table">
            <a:tbl>
              <a:tblPr/>
              <a:tblGrid>
                <a:gridCol w="2774950">
                  <a:extLst>
                    <a:ext uri="{9D8B030D-6E8A-4147-A177-3AD203B41FA5}">
                      <a16:colId xmlns:a16="http://schemas.microsoft.com/office/drawing/2014/main" val="20000"/>
                    </a:ext>
                  </a:extLst>
                </a:gridCol>
              </a:tblGrid>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MULTAS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8098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CO" sz="800" b="0" i="0" u="none" strike="noStrike" kern="1200" cap="none" normalizeH="0" baseline="0">
                          <a:ln>
                            <a:noFill/>
                          </a:ln>
                          <a:solidFill>
                            <a:schemeClr val="tx1"/>
                          </a:solidFill>
                          <a:effectLst/>
                          <a:latin typeface="Arial" charset="0"/>
                          <a:ea typeface="+mn-ea"/>
                          <a:cs typeface="Arial" charset="0"/>
                        </a:rPr>
                        <a:t>CONTRIBUCIONES ESPECIALES</a:t>
                      </a: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SANCIONES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FORMULARIOS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PUBLICACIONES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ARRENDAMIENTOS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OTROS INGRESOS NO TRIBUTARIOS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721990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847850" y="1590700"/>
            <a:ext cx="287338" cy="4979987"/>
          </a:xfrm>
          <a:prstGeom prst="rect">
            <a:avLst/>
          </a:prstGeom>
          <a:noFill/>
          <a:ln w="9525">
            <a:noFill/>
            <a:miter lim="800000"/>
            <a:headEnd/>
            <a:tailEnd/>
          </a:ln>
          <a:effectLst/>
        </p:spPr>
        <p:txBody>
          <a:bodyPr anchor="ctr"/>
          <a:lstStyle/>
          <a:p>
            <a:pPr algn="ctr" fontAlgn="ctr"/>
            <a:r>
              <a:rPr lang="es-ES" sz="1600" b="1">
                <a:latin typeface="Arial" charset="0"/>
                <a:cs typeface="Arial" charset="0"/>
              </a:rPr>
              <a:t>INGRESOS  DEPARTAMENTALES</a:t>
            </a:r>
          </a:p>
          <a:p>
            <a:pPr algn="ctr" fontAlgn="ctr"/>
            <a:endParaRPr lang="es-ES" sz="1600" b="1">
              <a:latin typeface="Arial" charset="0"/>
              <a:cs typeface="Arial" charset="0"/>
            </a:endParaRPr>
          </a:p>
          <a:p>
            <a:pPr algn="ctr" fontAlgn="ctr"/>
            <a:endParaRPr lang="es-ES">
              <a:latin typeface="Arial" charset="0"/>
            </a:endParaRPr>
          </a:p>
        </p:txBody>
      </p:sp>
      <p:sp>
        <p:nvSpPr>
          <p:cNvPr id="98307" name="Line 3"/>
          <p:cNvSpPr>
            <a:spLocks noChangeShapeType="1"/>
          </p:cNvSpPr>
          <p:nvPr/>
        </p:nvSpPr>
        <p:spPr bwMode="auto">
          <a:xfrm>
            <a:off x="5975350" y="1344636"/>
            <a:ext cx="241300" cy="0"/>
          </a:xfrm>
          <a:prstGeom prst="line">
            <a:avLst/>
          </a:prstGeom>
          <a:noFill/>
          <a:ln w="9525">
            <a:noFill/>
            <a:round/>
            <a:headEnd/>
            <a:tailEnd/>
          </a:ln>
          <a:effectLst/>
        </p:spPr>
        <p:txBody>
          <a:bodyPr/>
          <a:lstStyle/>
          <a:p>
            <a:endParaRPr lang="es-CO"/>
          </a:p>
        </p:txBody>
      </p:sp>
      <p:sp>
        <p:nvSpPr>
          <p:cNvPr id="98308" name="Line 4"/>
          <p:cNvSpPr>
            <a:spLocks noChangeShapeType="1"/>
          </p:cNvSpPr>
          <p:nvPr/>
        </p:nvSpPr>
        <p:spPr bwMode="auto">
          <a:xfrm>
            <a:off x="5975350" y="6324624"/>
            <a:ext cx="241300" cy="0"/>
          </a:xfrm>
          <a:prstGeom prst="line">
            <a:avLst/>
          </a:prstGeom>
          <a:noFill/>
          <a:ln w="9525">
            <a:noFill/>
            <a:round/>
            <a:headEnd/>
            <a:tailEnd/>
          </a:ln>
          <a:effectLst/>
        </p:spPr>
        <p:txBody>
          <a:bodyPr/>
          <a:lstStyle/>
          <a:p>
            <a:endParaRPr lang="es-CO"/>
          </a:p>
        </p:txBody>
      </p:sp>
      <p:sp>
        <p:nvSpPr>
          <p:cNvPr id="98309" name="Line 5"/>
          <p:cNvSpPr>
            <a:spLocks noChangeShapeType="1"/>
          </p:cNvSpPr>
          <p:nvPr/>
        </p:nvSpPr>
        <p:spPr bwMode="auto">
          <a:xfrm>
            <a:off x="1847850" y="1241450"/>
            <a:ext cx="0" cy="4979987"/>
          </a:xfrm>
          <a:prstGeom prst="line">
            <a:avLst/>
          </a:prstGeom>
          <a:noFill/>
          <a:ln w="9525">
            <a:noFill/>
            <a:round/>
            <a:headEnd/>
            <a:tailEnd/>
          </a:ln>
          <a:effectLst/>
        </p:spPr>
        <p:txBody>
          <a:bodyPr/>
          <a:lstStyle/>
          <a:p>
            <a:endParaRPr lang="es-CO"/>
          </a:p>
        </p:txBody>
      </p:sp>
      <p:graphicFrame>
        <p:nvGraphicFramePr>
          <p:cNvPr id="98310" name="Group 6"/>
          <p:cNvGraphicFramePr>
            <a:graphicFrameLocks noGrp="1"/>
          </p:cNvGraphicFramePr>
          <p:nvPr/>
        </p:nvGraphicFramePr>
        <p:xfrm>
          <a:off x="2566988" y="2609874"/>
          <a:ext cx="1397000" cy="396240"/>
        </p:xfrm>
        <a:graphic>
          <a:graphicData uri="http://schemas.openxmlformats.org/drawingml/2006/table">
            <a:tbl>
              <a:tblPr/>
              <a:tblGrid>
                <a:gridCol w="1397000">
                  <a:extLst>
                    <a:ext uri="{9D8B030D-6E8A-4147-A177-3AD203B41FA5}">
                      <a16:colId xmlns:a16="http://schemas.microsoft.com/office/drawing/2014/main" val="20000"/>
                    </a:ext>
                  </a:extLst>
                </a:gridCol>
              </a:tblGrid>
              <a:tr h="360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INGRESOS CORRIENTES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16" name="Group 12"/>
          <p:cNvGraphicFramePr>
            <a:graphicFrameLocks noGrp="1"/>
          </p:cNvGraphicFramePr>
          <p:nvPr/>
        </p:nvGraphicFramePr>
        <p:xfrm>
          <a:off x="4727575" y="1530374"/>
          <a:ext cx="1079500" cy="243840"/>
        </p:xfrm>
        <a:graphic>
          <a:graphicData uri="http://schemas.openxmlformats.org/drawingml/2006/table">
            <a:tbl>
              <a:tblPr/>
              <a:tblGrid>
                <a:gridCol w="1079500">
                  <a:extLst>
                    <a:ext uri="{9D8B030D-6E8A-4147-A177-3AD203B41FA5}">
                      <a16:colId xmlns:a16="http://schemas.microsoft.com/office/drawing/2014/main" val="20000"/>
                    </a:ext>
                  </a:extLst>
                </a:gridCol>
              </a:tblGrid>
              <a:tr h="2381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TRIBUTARIOS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22" name="Group 18"/>
          <p:cNvGraphicFramePr>
            <a:graphicFrameLocks noGrp="1"/>
          </p:cNvGraphicFramePr>
          <p:nvPr/>
        </p:nvGraphicFramePr>
        <p:xfrm>
          <a:off x="6786563" y="427061"/>
          <a:ext cx="3270250" cy="3200400"/>
        </p:xfrm>
        <a:graphic>
          <a:graphicData uri="http://schemas.openxmlformats.org/drawingml/2006/table">
            <a:tbl>
              <a:tblPr/>
              <a:tblGrid>
                <a:gridCol w="32702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98342" name="Group 38"/>
          <p:cNvGraphicFramePr>
            <a:graphicFrameLocks noGrp="1"/>
          </p:cNvGraphicFramePr>
          <p:nvPr/>
        </p:nvGraphicFramePr>
        <p:xfrm>
          <a:off x="4872039" y="4121174"/>
          <a:ext cx="1152525" cy="396240"/>
        </p:xfrm>
        <a:graphic>
          <a:graphicData uri="http://schemas.openxmlformats.org/drawingml/2006/table">
            <a:tbl>
              <a:tblPr/>
              <a:tblGrid>
                <a:gridCol w="1152525">
                  <a:extLst>
                    <a:ext uri="{9D8B030D-6E8A-4147-A177-3AD203B41FA5}">
                      <a16:colId xmlns:a16="http://schemas.microsoft.com/office/drawing/2014/main" val="20000"/>
                    </a:ext>
                  </a:extLst>
                </a:gridCol>
              </a:tblGrid>
              <a:tr h="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NO TRIBUTARIOS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48" name="Group 44"/>
          <p:cNvGraphicFramePr>
            <a:graphicFrameLocks noGrp="1"/>
          </p:cNvGraphicFramePr>
          <p:nvPr/>
        </p:nvGraphicFramePr>
        <p:xfrm>
          <a:off x="6769100" y="3689374"/>
          <a:ext cx="2279650" cy="1371600"/>
        </p:xfrm>
        <a:graphic>
          <a:graphicData uri="http://schemas.openxmlformats.org/drawingml/2006/table">
            <a:tbl>
              <a:tblPr/>
              <a:tblGrid>
                <a:gridCol w="22796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CO"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8359" name="Group 55"/>
          <p:cNvGraphicFramePr>
            <a:graphicFrameLocks noGrp="1"/>
          </p:cNvGraphicFramePr>
          <p:nvPr/>
        </p:nvGraphicFramePr>
        <p:xfrm>
          <a:off x="2640013" y="5489599"/>
          <a:ext cx="1397000" cy="396240"/>
        </p:xfrm>
        <a:graphic>
          <a:graphicData uri="http://schemas.openxmlformats.org/drawingml/2006/table">
            <a:tbl>
              <a:tblPr/>
              <a:tblGrid>
                <a:gridCol w="1397000">
                  <a:extLst>
                    <a:ext uri="{9D8B030D-6E8A-4147-A177-3AD203B41FA5}">
                      <a16:colId xmlns:a16="http://schemas.microsoft.com/office/drawing/2014/main" val="20000"/>
                    </a:ext>
                  </a:extLst>
                </a:gridCol>
              </a:tblGrid>
              <a:tr h="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INGRESOS DE CAPITAL</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65" name="Group 61"/>
          <p:cNvGraphicFramePr>
            <a:graphicFrameLocks noGrp="1"/>
          </p:cNvGraphicFramePr>
          <p:nvPr/>
        </p:nvGraphicFramePr>
        <p:xfrm>
          <a:off x="4440238" y="5149874"/>
          <a:ext cx="3740150" cy="1280160"/>
        </p:xfrm>
        <a:graphic>
          <a:graphicData uri="http://schemas.openxmlformats.org/drawingml/2006/table">
            <a:tbl>
              <a:tblPr/>
              <a:tblGrid>
                <a:gridCol w="37401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RECURSOS DE BALANCE</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RECURSOS DE CREDITO INTERNO Y EXTERNO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RENDIMIENTOS FINANCIEROS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DIFERENCIAL CAMBIARIO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DONACIONES - EXCEDENTES FINANCIEROS DE ESTAPUBLICOS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COFINANCIACION - OTROS RECURSOS DE CAPITAL</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8376" name="Group 72"/>
          <p:cNvGraphicFramePr>
            <a:graphicFrameLocks noGrp="1"/>
          </p:cNvGraphicFramePr>
          <p:nvPr/>
        </p:nvGraphicFramePr>
        <p:xfrm>
          <a:off x="3000376" y="6570686"/>
          <a:ext cx="3097213" cy="243840"/>
        </p:xfrm>
        <a:graphic>
          <a:graphicData uri="http://schemas.openxmlformats.org/drawingml/2006/table">
            <a:tbl>
              <a:tblPr/>
              <a:tblGrid>
                <a:gridCol w="3097213">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TRANFERENCIAS DE LA NACION</a:t>
                      </a:r>
                      <a:endParaRPr kumimoji="0" lang="es-ES" sz="10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8382" name="AutoShape 78"/>
          <p:cNvSpPr>
            <a:spLocks/>
          </p:cNvSpPr>
          <p:nvPr/>
        </p:nvSpPr>
        <p:spPr bwMode="auto">
          <a:xfrm>
            <a:off x="2424113" y="809650"/>
            <a:ext cx="215900" cy="6048375"/>
          </a:xfrm>
          <a:prstGeom prst="leftBrace">
            <a:avLst>
              <a:gd name="adj1" fmla="val 233456"/>
              <a:gd name="adj2" fmla="val 50000"/>
            </a:avLst>
          </a:prstGeom>
          <a:noFill/>
          <a:ln w="9525">
            <a:solidFill>
              <a:schemeClr val="tx1"/>
            </a:solidFill>
            <a:round/>
            <a:headEnd/>
            <a:tailEnd/>
          </a:ln>
          <a:effectLst/>
        </p:spPr>
        <p:txBody>
          <a:bodyPr wrap="none" anchor="ctr"/>
          <a:lstStyle/>
          <a:p>
            <a:endParaRPr lang="es-CO"/>
          </a:p>
        </p:txBody>
      </p:sp>
      <p:sp>
        <p:nvSpPr>
          <p:cNvPr id="98383" name="AutoShape 79"/>
          <p:cNvSpPr>
            <a:spLocks/>
          </p:cNvSpPr>
          <p:nvPr/>
        </p:nvSpPr>
        <p:spPr bwMode="auto">
          <a:xfrm>
            <a:off x="4008439" y="738211"/>
            <a:ext cx="287337" cy="4032250"/>
          </a:xfrm>
          <a:prstGeom prst="leftBrace">
            <a:avLst>
              <a:gd name="adj1" fmla="val 116943"/>
              <a:gd name="adj2" fmla="val 50000"/>
            </a:avLst>
          </a:prstGeom>
          <a:noFill/>
          <a:ln w="9525">
            <a:solidFill>
              <a:schemeClr val="tx1"/>
            </a:solidFill>
            <a:round/>
            <a:headEnd/>
            <a:tailEnd/>
          </a:ln>
          <a:effectLst/>
        </p:spPr>
        <p:txBody>
          <a:bodyPr wrap="none" anchor="ctr"/>
          <a:lstStyle/>
          <a:p>
            <a:endParaRPr lang="es-CO"/>
          </a:p>
        </p:txBody>
      </p:sp>
      <p:sp>
        <p:nvSpPr>
          <p:cNvPr id="98384" name="AutoShape 80"/>
          <p:cNvSpPr>
            <a:spLocks/>
          </p:cNvSpPr>
          <p:nvPr/>
        </p:nvSpPr>
        <p:spPr bwMode="auto">
          <a:xfrm>
            <a:off x="4224339" y="5057799"/>
            <a:ext cx="71437" cy="1295400"/>
          </a:xfrm>
          <a:prstGeom prst="leftBrace">
            <a:avLst>
              <a:gd name="adj1" fmla="val 151112"/>
              <a:gd name="adj2" fmla="val 50000"/>
            </a:avLst>
          </a:prstGeom>
          <a:noFill/>
          <a:ln w="9525">
            <a:solidFill>
              <a:schemeClr val="tx1"/>
            </a:solidFill>
            <a:round/>
            <a:headEnd/>
            <a:tailEnd/>
          </a:ln>
          <a:effectLst/>
        </p:spPr>
        <p:txBody>
          <a:bodyPr wrap="none" anchor="ctr"/>
          <a:lstStyle/>
          <a:p>
            <a:endParaRPr lang="es-CO"/>
          </a:p>
        </p:txBody>
      </p:sp>
      <p:sp>
        <p:nvSpPr>
          <p:cNvPr id="98385" name="AutoShape 81"/>
          <p:cNvSpPr>
            <a:spLocks/>
          </p:cNvSpPr>
          <p:nvPr/>
        </p:nvSpPr>
        <p:spPr bwMode="auto">
          <a:xfrm>
            <a:off x="6167439" y="520724"/>
            <a:ext cx="288925" cy="2233612"/>
          </a:xfrm>
          <a:prstGeom prst="leftBrace">
            <a:avLst>
              <a:gd name="adj1" fmla="val 64423"/>
              <a:gd name="adj2" fmla="val 50000"/>
            </a:avLst>
          </a:prstGeom>
          <a:noFill/>
          <a:ln w="9525">
            <a:solidFill>
              <a:schemeClr val="tx1"/>
            </a:solidFill>
            <a:round/>
            <a:headEnd/>
            <a:tailEnd/>
          </a:ln>
          <a:effectLst/>
        </p:spPr>
        <p:txBody>
          <a:bodyPr wrap="none" anchor="ctr"/>
          <a:lstStyle/>
          <a:p>
            <a:endParaRPr lang="es-CO"/>
          </a:p>
        </p:txBody>
      </p:sp>
      <p:sp>
        <p:nvSpPr>
          <p:cNvPr id="98386" name="AutoShape 82"/>
          <p:cNvSpPr>
            <a:spLocks/>
          </p:cNvSpPr>
          <p:nvPr/>
        </p:nvSpPr>
        <p:spPr bwMode="auto">
          <a:xfrm>
            <a:off x="6384925" y="2897211"/>
            <a:ext cx="215900" cy="2160588"/>
          </a:xfrm>
          <a:prstGeom prst="leftBrace">
            <a:avLst>
              <a:gd name="adj1" fmla="val 83395"/>
              <a:gd name="adj2" fmla="val 50000"/>
            </a:avLst>
          </a:prstGeom>
          <a:noFill/>
          <a:ln w="9525">
            <a:solidFill>
              <a:schemeClr val="tx1"/>
            </a:solidFill>
            <a:round/>
            <a:headEnd/>
            <a:tailEnd/>
          </a:ln>
          <a:effectLst/>
        </p:spPr>
        <p:txBody>
          <a:bodyPr wrap="none" anchor="ctr"/>
          <a:lstStyle/>
          <a:p>
            <a:endParaRPr lang="es-CO"/>
          </a:p>
        </p:txBody>
      </p:sp>
      <p:graphicFrame>
        <p:nvGraphicFramePr>
          <p:cNvPr id="98387" name="Group 83"/>
          <p:cNvGraphicFramePr>
            <a:graphicFrameLocks noGrp="1"/>
          </p:cNvGraphicFramePr>
          <p:nvPr/>
        </p:nvGraphicFramePr>
        <p:xfrm>
          <a:off x="6527801" y="558824"/>
          <a:ext cx="2951163" cy="1950720"/>
        </p:xfrm>
        <a:graphic>
          <a:graphicData uri="http://schemas.openxmlformats.org/drawingml/2006/table">
            <a:tbl>
              <a:tblPr/>
              <a:tblGrid>
                <a:gridCol w="2951163">
                  <a:extLst>
                    <a:ext uri="{9D8B030D-6E8A-4147-A177-3AD203B41FA5}">
                      <a16:colId xmlns:a16="http://schemas.microsoft.com/office/drawing/2014/main" val="20000"/>
                    </a:ext>
                  </a:extLst>
                </a:gridCol>
              </a:tblGrid>
              <a:tr h="146050">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REGISTRO UNIFICADO DE VEHICULOS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46050">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IMPUESTO AL CONSUMO DE </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CO"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46050">
                <a:tc>
                  <a:txBody>
                    <a:bodyPr/>
                    <a:lstStyle/>
                    <a:p>
                      <a:pPr marL="0" marR="0" lvl="0" indent="0" algn="just" defTabSz="914400" rtl="0" eaLnBrk="1" fontAlgn="b" latinLnBrk="0" hangingPunct="1">
                        <a:lnSpc>
                          <a:spcPct val="100000"/>
                        </a:lnSpc>
                        <a:spcBef>
                          <a:spcPct val="0"/>
                        </a:spcBef>
                        <a:spcAft>
                          <a:spcPct val="0"/>
                        </a:spcAft>
                        <a:buClrTx/>
                        <a:buSzTx/>
                        <a:buFontTx/>
                        <a:buNone/>
                        <a:tabLst/>
                      </a:pPr>
                      <a:endParaRPr kumimoji="0" lang="es-ES" sz="800" b="0" i="0" u="none" strike="noStrike" cap="none" normalizeH="0" baseline="0">
                        <a:ln>
                          <a:noFill/>
                        </a:ln>
                        <a:solidFill>
                          <a:schemeClr val="tx1"/>
                        </a:solidFill>
                        <a:effectLst/>
                        <a:latin typeface="Arial" charset="0"/>
                        <a:cs typeface="Arial" charset="0"/>
                      </a:endParaRPr>
                    </a:p>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DEGUELLO DE GANADO MAYOR</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46050">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ESTAMPILLAS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46050">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OTROS IMPUESTOS DEPARTAMENTALES</a:t>
                      </a:r>
                    </a:p>
                    <a:p>
                      <a:pPr marL="0" marR="0" lvl="0" indent="0" algn="just" defTabSz="914400" rtl="0" eaLnBrk="1" fontAlgn="b" latinLnBrk="0" hangingPunct="1">
                        <a:lnSpc>
                          <a:spcPct val="100000"/>
                        </a:lnSpc>
                        <a:spcBef>
                          <a:spcPct val="0"/>
                        </a:spcBef>
                        <a:spcAft>
                          <a:spcPct val="0"/>
                        </a:spcAft>
                        <a:buClrTx/>
                        <a:buSzTx/>
                        <a:buFontTx/>
                        <a:buNone/>
                        <a:tabLst/>
                        <a:defRPr/>
                      </a:pPr>
                      <a:r>
                        <a:rPr kumimoji="0" lang="es-ES" sz="800" b="0" i="0" u="none" strike="noStrike" cap="none" normalizeH="0" baseline="0">
                          <a:ln>
                            <a:noFill/>
                          </a:ln>
                          <a:solidFill>
                            <a:schemeClr val="tx1"/>
                          </a:solidFill>
                          <a:effectLst/>
                          <a:latin typeface="Arial" charset="0"/>
                          <a:cs typeface="Arial" charset="0"/>
                        </a:rPr>
                        <a:t>TASAS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8401" name="Group 97"/>
          <p:cNvGraphicFramePr>
            <a:graphicFrameLocks noGrp="1"/>
          </p:cNvGraphicFramePr>
          <p:nvPr/>
        </p:nvGraphicFramePr>
        <p:xfrm>
          <a:off x="8040688" y="881086"/>
          <a:ext cx="2470150" cy="853440"/>
        </p:xfrm>
        <a:graphic>
          <a:graphicData uri="http://schemas.openxmlformats.org/drawingml/2006/table">
            <a:tbl>
              <a:tblPr/>
              <a:tblGrid>
                <a:gridCol w="2470150">
                  <a:extLst>
                    <a:ext uri="{9D8B030D-6E8A-4147-A177-3AD203B41FA5}">
                      <a16:colId xmlns:a16="http://schemas.microsoft.com/office/drawing/2014/main" val="20000"/>
                    </a:ext>
                  </a:extLst>
                </a:gridCol>
              </a:tblGrid>
              <a:tr h="1619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CIGARRILLOS Y TABACO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NACIONALES Y EXTRANJEROS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CERVEZA NACIONAL Y EXTRANJERA</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LICORES NACIONALES Y EXTRANJEROS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410" name="Group 106"/>
          <p:cNvGraphicFramePr>
            <a:graphicFrameLocks noGrp="1"/>
          </p:cNvGraphicFramePr>
          <p:nvPr/>
        </p:nvGraphicFramePr>
        <p:xfrm>
          <a:off x="6888163" y="2708920"/>
          <a:ext cx="2774950" cy="2346960"/>
        </p:xfrm>
        <a:graphic>
          <a:graphicData uri="http://schemas.openxmlformats.org/drawingml/2006/table">
            <a:tbl>
              <a:tblPr/>
              <a:tblGrid>
                <a:gridCol w="2774950">
                  <a:extLst>
                    <a:ext uri="{9D8B030D-6E8A-4147-A177-3AD203B41FA5}">
                      <a16:colId xmlns:a16="http://schemas.microsoft.com/office/drawing/2014/main" val="20000"/>
                    </a:ext>
                  </a:extLst>
                </a:gridCol>
              </a:tblGrid>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MULTAS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SOBRETASA AL ACPM</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SANCIONES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REGALIAS Y COMPENSACIONES MONETARIAS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555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VALORIZACIONES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INSCRIPCIONES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FORMULARIOS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PUBLICACIONES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ARRENDAMIENTOS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OTROS INGRESOS NO TRIBUTARIOS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541323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847850" y="1170010"/>
            <a:ext cx="287338" cy="4979988"/>
          </a:xfrm>
          <a:prstGeom prst="rect">
            <a:avLst/>
          </a:prstGeom>
          <a:noFill/>
          <a:ln w="9525">
            <a:noFill/>
            <a:miter lim="800000"/>
            <a:headEnd/>
            <a:tailEnd/>
          </a:ln>
          <a:effectLst/>
        </p:spPr>
        <p:txBody>
          <a:bodyPr anchor="ctr"/>
          <a:lstStyle/>
          <a:p>
            <a:pPr algn="ctr" fontAlgn="ctr"/>
            <a:r>
              <a:rPr lang="es-ES" sz="1600" b="1">
                <a:latin typeface="Arial" charset="0"/>
                <a:cs typeface="Arial" charset="0"/>
              </a:rPr>
              <a:t>INGRESOS  MUNICIPALES</a:t>
            </a:r>
            <a:endParaRPr lang="es-ES">
              <a:latin typeface="Arial" charset="0"/>
            </a:endParaRPr>
          </a:p>
        </p:txBody>
      </p:sp>
      <p:sp>
        <p:nvSpPr>
          <p:cNvPr id="97283" name="Line 3"/>
          <p:cNvSpPr>
            <a:spLocks noChangeShapeType="1"/>
          </p:cNvSpPr>
          <p:nvPr/>
        </p:nvSpPr>
        <p:spPr bwMode="auto">
          <a:xfrm>
            <a:off x="5975350" y="1201760"/>
            <a:ext cx="241300" cy="0"/>
          </a:xfrm>
          <a:prstGeom prst="line">
            <a:avLst/>
          </a:prstGeom>
          <a:noFill/>
          <a:ln w="9525">
            <a:noFill/>
            <a:round/>
            <a:headEnd/>
            <a:tailEnd/>
          </a:ln>
          <a:effectLst/>
        </p:spPr>
        <p:txBody>
          <a:bodyPr/>
          <a:lstStyle/>
          <a:p>
            <a:endParaRPr lang="es-CO"/>
          </a:p>
        </p:txBody>
      </p:sp>
      <p:sp>
        <p:nvSpPr>
          <p:cNvPr id="97284" name="Line 4"/>
          <p:cNvSpPr>
            <a:spLocks noChangeShapeType="1"/>
          </p:cNvSpPr>
          <p:nvPr/>
        </p:nvSpPr>
        <p:spPr bwMode="auto">
          <a:xfrm>
            <a:off x="5975350" y="6181748"/>
            <a:ext cx="241300" cy="0"/>
          </a:xfrm>
          <a:prstGeom prst="line">
            <a:avLst/>
          </a:prstGeom>
          <a:noFill/>
          <a:ln w="9525">
            <a:noFill/>
            <a:round/>
            <a:headEnd/>
            <a:tailEnd/>
          </a:ln>
          <a:effectLst/>
        </p:spPr>
        <p:txBody>
          <a:bodyPr/>
          <a:lstStyle/>
          <a:p>
            <a:endParaRPr lang="es-CO"/>
          </a:p>
        </p:txBody>
      </p:sp>
      <p:sp>
        <p:nvSpPr>
          <p:cNvPr id="97285" name="Line 5"/>
          <p:cNvSpPr>
            <a:spLocks noChangeShapeType="1"/>
          </p:cNvSpPr>
          <p:nvPr/>
        </p:nvSpPr>
        <p:spPr bwMode="auto">
          <a:xfrm>
            <a:off x="1847850" y="1098574"/>
            <a:ext cx="0" cy="4979987"/>
          </a:xfrm>
          <a:prstGeom prst="line">
            <a:avLst/>
          </a:prstGeom>
          <a:noFill/>
          <a:ln w="9525">
            <a:noFill/>
            <a:round/>
            <a:headEnd/>
            <a:tailEnd/>
          </a:ln>
          <a:effectLst/>
        </p:spPr>
        <p:txBody>
          <a:bodyPr/>
          <a:lstStyle/>
          <a:p>
            <a:endParaRPr lang="es-CO"/>
          </a:p>
        </p:txBody>
      </p:sp>
      <p:graphicFrame>
        <p:nvGraphicFramePr>
          <p:cNvPr id="97286" name="Group 6"/>
          <p:cNvGraphicFramePr>
            <a:graphicFrameLocks noGrp="1"/>
          </p:cNvGraphicFramePr>
          <p:nvPr/>
        </p:nvGraphicFramePr>
        <p:xfrm>
          <a:off x="2566988" y="2466998"/>
          <a:ext cx="1397000" cy="396240"/>
        </p:xfrm>
        <a:graphic>
          <a:graphicData uri="http://schemas.openxmlformats.org/drawingml/2006/table">
            <a:tbl>
              <a:tblPr/>
              <a:tblGrid>
                <a:gridCol w="1397000">
                  <a:extLst>
                    <a:ext uri="{9D8B030D-6E8A-4147-A177-3AD203B41FA5}">
                      <a16:colId xmlns:a16="http://schemas.microsoft.com/office/drawing/2014/main" val="20000"/>
                    </a:ext>
                  </a:extLst>
                </a:gridCol>
              </a:tblGrid>
              <a:tr h="3492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INGRESOS CORRIENTES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292" name="Group 12"/>
          <p:cNvGraphicFramePr>
            <a:graphicFrameLocks noGrp="1"/>
          </p:cNvGraphicFramePr>
          <p:nvPr/>
        </p:nvGraphicFramePr>
        <p:xfrm>
          <a:off x="4727575" y="1746273"/>
          <a:ext cx="1079500" cy="243840"/>
        </p:xfrm>
        <a:graphic>
          <a:graphicData uri="http://schemas.openxmlformats.org/drawingml/2006/table">
            <a:tbl>
              <a:tblPr/>
              <a:tblGrid>
                <a:gridCol w="1079500">
                  <a:extLst>
                    <a:ext uri="{9D8B030D-6E8A-4147-A177-3AD203B41FA5}">
                      <a16:colId xmlns:a16="http://schemas.microsoft.com/office/drawing/2014/main" val="20000"/>
                    </a:ext>
                  </a:extLst>
                </a:gridCol>
              </a:tblGrid>
              <a:tr h="2381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TRIBUTARIOS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298" name="Group 18"/>
          <p:cNvGraphicFramePr>
            <a:graphicFrameLocks noGrp="1"/>
          </p:cNvGraphicFramePr>
          <p:nvPr/>
        </p:nvGraphicFramePr>
        <p:xfrm>
          <a:off x="6643686" y="842980"/>
          <a:ext cx="3595718" cy="2133600"/>
        </p:xfrm>
        <a:graphic>
          <a:graphicData uri="http://schemas.openxmlformats.org/drawingml/2006/table">
            <a:tbl>
              <a:tblPr/>
              <a:tblGrid>
                <a:gridCol w="3595718">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IMPUESTO PREDIAL UNIFICADO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IMPUESTO DE INDUSTRIA Y COMERCIO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SOBRETASA A LA GASOLINA</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IMPUESTO DE DEGUELLO DE GANADO MENOR</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IMPUESTO SOBRE SERVICIO DE ALUMBRADO PUBLICO</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IMPUESTO AL TRANPORTE</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HIDROCARBUROS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ESTAMPILLAS  (DESARROLLO, TURISMO, ELECTRIFICACIÓN, ETC)</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SOBRETASA BOMBERIL</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800" b="0" i="0" u="none" strike="noStrike" cap="none" normalizeH="0" baseline="0">
                          <a:ln>
                            <a:noFill/>
                          </a:ln>
                          <a:solidFill>
                            <a:schemeClr val="tx1"/>
                          </a:solidFill>
                          <a:effectLst/>
                          <a:latin typeface="Arial" charset="0"/>
                          <a:cs typeface="Arial" charset="0"/>
                        </a:rPr>
                        <a:t>TASAS</a:t>
                      </a:r>
                      <a:endParaRPr kumimoji="0" lang="es-ES" sz="8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97318" name="Group 38"/>
          <p:cNvGraphicFramePr>
            <a:graphicFrameLocks noGrp="1"/>
          </p:cNvGraphicFramePr>
          <p:nvPr/>
        </p:nvGraphicFramePr>
        <p:xfrm>
          <a:off x="4872039" y="3978298"/>
          <a:ext cx="1152525" cy="396240"/>
        </p:xfrm>
        <a:graphic>
          <a:graphicData uri="http://schemas.openxmlformats.org/drawingml/2006/table">
            <a:tbl>
              <a:tblPr/>
              <a:tblGrid>
                <a:gridCol w="1152525">
                  <a:extLst>
                    <a:ext uri="{9D8B030D-6E8A-4147-A177-3AD203B41FA5}">
                      <a16:colId xmlns:a16="http://schemas.microsoft.com/office/drawing/2014/main" val="20000"/>
                    </a:ext>
                  </a:extLst>
                </a:gridCol>
              </a:tblGrid>
              <a:tr h="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NO TRIBUTARIOS</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324" name="Group 44"/>
          <p:cNvGraphicFramePr>
            <a:graphicFrameLocks noGrp="1"/>
          </p:cNvGraphicFramePr>
          <p:nvPr/>
        </p:nvGraphicFramePr>
        <p:xfrm>
          <a:off x="6769100" y="3546498"/>
          <a:ext cx="2279650" cy="1371600"/>
        </p:xfrm>
        <a:graphic>
          <a:graphicData uri="http://schemas.openxmlformats.org/drawingml/2006/table">
            <a:tbl>
              <a:tblPr/>
              <a:tblGrid>
                <a:gridCol w="22796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MULTAS</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ARRENDAMIENTOS</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ALQUILER DE MAQUINARIA Y EQUIPO</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CONTRIBUCION POR VALORIZACION</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OTRAS CONTRIBUCIONES</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TRANSFERENCIAS</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7335" name="Group 55"/>
          <p:cNvGraphicFramePr>
            <a:graphicFrameLocks noGrp="1"/>
          </p:cNvGraphicFramePr>
          <p:nvPr/>
        </p:nvGraphicFramePr>
        <p:xfrm>
          <a:off x="2640013" y="5346723"/>
          <a:ext cx="1397000" cy="396240"/>
        </p:xfrm>
        <a:graphic>
          <a:graphicData uri="http://schemas.openxmlformats.org/drawingml/2006/table">
            <a:tbl>
              <a:tblPr/>
              <a:tblGrid>
                <a:gridCol w="1397000">
                  <a:extLst>
                    <a:ext uri="{9D8B030D-6E8A-4147-A177-3AD203B41FA5}">
                      <a16:colId xmlns:a16="http://schemas.microsoft.com/office/drawing/2014/main" val="20000"/>
                    </a:ext>
                  </a:extLst>
                </a:gridCol>
              </a:tblGrid>
              <a:tr h="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cs typeface="Arial" charset="0"/>
                        </a:rPr>
                        <a:t>INGRESOS DE CAPITAL</a:t>
                      </a:r>
                      <a:endParaRPr kumimoji="0" lang="es-ES" sz="1000" b="0" i="0" u="none" strike="noStrike" cap="none" normalizeH="0" baseline="0">
                        <a:ln>
                          <a:noFill/>
                        </a:ln>
                        <a:solidFill>
                          <a:schemeClr val="tx1"/>
                        </a:solidFill>
                        <a:effectLst/>
                        <a:latin typeface="Arial" charset="0"/>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341" name="Group 61"/>
          <p:cNvGraphicFramePr>
            <a:graphicFrameLocks noGrp="1"/>
          </p:cNvGraphicFramePr>
          <p:nvPr/>
        </p:nvGraphicFramePr>
        <p:xfrm>
          <a:off x="4440238" y="4843485"/>
          <a:ext cx="3740150" cy="1371600"/>
        </p:xfrm>
        <a:graphic>
          <a:graphicData uri="http://schemas.openxmlformats.org/drawingml/2006/table">
            <a:tbl>
              <a:tblPr/>
              <a:tblGrid>
                <a:gridCol w="3740150">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RECURSOS DE BALANCE</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RECURSOS DE CREDITO INTERNO Y EXTERNO</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RENDIMIENTOS FINANCIEROS</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DIFERENCIAL CAMBIARIO</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DONACIONES - EXCEDENTES FINANCIEROS DE ESTAPUBLICOS</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900" b="0" i="0" u="none" strike="noStrike" cap="none" normalizeH="0" baseline="0">
                          <a:ln>
                            <a:noFill/>
                          </a:ln>
                          <a:solidFill>
                            <a:schemeClr val="tx1"/>
                          </a:solidFill>
                          <a:effectLst/>
                          <a:latin typeface="Arial" charset="0"/>
                          <a:cs typeface="Arial" charset="0"/>
                        </a:rPr>
                        <a:t>COFINANCIACION - OTROS RECURSOS DE CAPITAL</a:t>
                      </a:r>
                      <a:endParaRPr kumimoji="0" lang="es-ES" sz="900" b="0" i="0" u="none" strike="noStrike" cap="none" normalizeH="0" baseline="0">
                        <a:ln>
                          <a:noFill/>
                        </a:ln>
                        <a:solidFill>
                          <a:schemeClr val="tx1"/>
                        </a:solidFill>
                        <a:effectLst/>
                        <a:latin typeface="Arial"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7352" name="Group 72"/>
          <p:cNvGraphicFramePr>
            <a:graphicFrameLocks noGrp="1"/>
          </p:cNvGraphicFramePr>
          <p:nvPr/>
        </p:nvGraphicFramePr>
        <p:xfrm>
          <a:off x="3000376" y="6427810"/>
          <a:ext cx="3097213" cy="243840"/>
        </p:xfrm>
        <a:graphic>
          <a:graphicData uri="http://schemas.openxmlformats.org/drawingml/2006/table">
            <a:tbl>
              <a:tblPr/>
              <a:tblGrid>
                <a:gridCol w="3097213">
                  <a:extLst>
                    <a:ext uri="{9D8B030D-6E8A-4147-A177-3AD203B41FA5}">
                      <a16:colId xmlns:a16="http://schemas.microsoft.com/office/drawing/2014/main" val="20000"/>
                    </a:ext>
                  </a:extLst>
                </a:gridCol>
              </a:tblGrid>
              <a:tr h="1619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Arial" charset="0"/>
                        </a:rPr>
                        <a:t>TRANFERENCIAS DE LA NACION</a:t>
                      </a:r>
                      <a:endParaRPr kumimoji="0" lang="es-ES" sz="1000" b="0" i="0" u="none" strike="noStrike" cap="none" normalizeH="0" baseline="0">
                        <a:ln>
                          <a:noFill/>
                        </a:ln>
                        <a:solidFill>
                          <a:schemeClr val="tx1"/>
                        </a:solidFill>
                        <a:effectLst/>
                        <a:latin typeface="Arial" charset="0"/>
                      </a:endParaRPr>
                    </a:p>
                  </a:txBody>
                  <a:tcPr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7358" name="AutoShape 78"/>
          <p:cNvSpPr>
            <a:spLocks/>
          </p:cNvSpPr>
          <p:nvPr/>
        </p:nvSpPr>
        <p:spPr bwMode="auto">
          <a:xfrm>
            <a:off x="2424113" y="666774"/>
            <a:ext cx="215900" cy="6048375"/>
          </a:xfrm>
          <a:prstGeom prst="leftBrace">
            <a:avLst>
              <a:gd name="adj1" fmla="val 233456"/>
              <a:gd name="adj2" fmla="val 50000"/>
            </a:avLst>
          </a:prstGeom>
          <a:noFill/>
          <a:ln w="9525">
            <a:solidFill>
              <a:schemeClr val="tx1"/>
            </a:solidFill>
            <a:round/>
            <a:headEnd/>
            <a:tailEnd/>
          </a:ln>
          <a:effectLst/>
        </p:spPr>
        <p:txBody>
          <a:bodyPr wrap="none" anchor="ctr"/>
          <a:lstStyle/>
          <a:p>
            <a:endParaRPr lang="es-CO"/>
          </a:p>
        </p:txBody>
      </p:sp>
      <p:sp>
        <p:nvSpPr>
          <p:cNvPr id="97359" name="AutoShape 79"/>
          <p:cNvSpPr>
            <a:spLocks/>
          </p:cNvSpPr>
          <p:nvPr/>
        </p:nvSpPr>
        <p:spPr bwMode="auto">
          <a:xfrm>
            <a:off x="4008439" y="595335"/>
            <a:ext cx="287337" cy="4032250"/>
          </a:xfrm>
          <a:prstGeom prst="leftBrace">
            <a:avLst>
              <a:gd name="adj1" fmla="val 116943"/>
              <a:gd name="adj2" fmla="val 50000"/>
            </a:avLst>
          </a:prstGeom>
          <a:noFill/>
          <a:ln w="9525">
            <a:solidFill>
              <a:schemeClr val="tx1"/>
            </a:solidFill>
            <a:round/>
            <a:headEnd/>
            <a:tailEnd/>
          </a:ln>
          <a:effectLst/>
        </p:spPr>
        <p:txBody>
          <a:bodyPr wrap="none" anchor="ctr"/>
          <a:lstStyle/>
          <a:p>
            <a:endParaRPr lang="es-CO"/>
          </a:p>
        </p:txBody>
      </p:sp>
      <p:sp>
        <p:nvSpPr>
          <p:cNvPr id="97360" name="AutoShape 80"/>
          <p:cNvSpPr>
            <a:spLocks/>
          </p:cNvSpPr>
          <p:nvPr/>
        </p:nvSpPr>
        <p:spPr bwMode="auto">
          <a:xfrm>
            <a:off x="4224339" y="4843485"/>
            <a:ext cx="71437" cy="1295400"/>
          </a:xfrm>
          <a:prstGeom prst="leftBrace">
            <a:avLst>
              <a:gd name="adj1" fmla="val 151112"/>
              <a:gd name="adj2" fmla="val 50000"/>
            </a:avLst>
          </a:prstGeom>
          <a:noFill/>
          <a:ln w="9525">
            <a:solidFill>
              <a:schemeClr val="tx1"/>
            </a:solidFill>
            <a:round/>
            <a:headEnd/>
            <a:tailEnd/>
          </a:ln>
          <a:effectLst/>
        </p:spPr>
        <p:txBody>
          <a:bodyPr wrap="none" anchor="ctr"/>
          <a:lstStyle/>
          <a:p>
            <a:endParaRPr lang="es-CO"/>
          </a:p>
        </p:txBody>
      </p:sp>
      <p:sp>
        <p:nvSpPr>
          <p:cNvPr id="97361" name="AutoShape 81"/>
          <p:cNvSpPr>
            <a:spLocks/>
          </p:cNvSpPr>
          <p:nvPr/>
        </p:nvSpPr>
        <p:spPr bwMode="auto">
          <a:xfrm>
            <a:off x="6238877" y="547688"/>
            <a:ext cx="214314" cy="2571769"/>
          </a:xfrm>
          <a:prstGeom prst="leftBrace">
            <a:avLst>
              <a:gd name="adj1" fmla="val 87225"/>
              <a:gd name="adj2" fmla="val 50000"/>
            </a:avLst>
          </a:prstGeom>
          <a:noFill/>
          <a:ln w="9525">
            <a:solidFill>
              <a:schemeClr val="tx1"/>
            </a:solidFill>
            <a:round/>
            <a:headEnd/>
            <a:tailEnd/>
          </a:ln>
          <a:effectLst/>
        </p:spPr>
        <p:txBody>
          <a:bodyPr wrap="none" anchor="ctr"/>
          <a:lstStyle/>
          <a:p>
            <a:endParaRPr lang="es-CO"/>
          </a:p>
        </p:txBody>
      </p:sp>
      <p:sp>
        <p:nvSpPr>
          <p:cNvPr id="97362" name="AutoShape 82"/>
          <p:cNvSpPr>
            <a:spLocks/>
          </p:cNvSpPr>
          <p:nvPr/>
        </p:nvSpPr>
        <p:spPr bwMode="auto">
          <a:xfrm>
            <a:off x="6384925" y="3546499"/>
            <a:ext cx="71438" cy="1152525"/>
          </a:xfrm>
          <a:prstGeom prst="leftBrace">
            <a:avLst>
              <a:gd name="adj1" fmla="val 134444"/>
              <a:gd name="adj2" fmla="val 50000"/>
            </a:avLst>
          </a:prstGeom>
          <a:noFill/>
          <a:ln w="9525">
            <a:solidFill>
              <a:schemeClr val="tx1"/>
            </a:solidFill>
            <a:round/>
            <a:headEnd/>
            <a:tailEnd/>
          </a:ln>
          <a:effectLst/>
        </p:spPr>
        <p:txBody>
          <a:bodyPr wrap="none" anchor="ctr"/>
          <a:lstStyle/>
          <a:p>
            <a:endParaRPr lang="es-CO"/>
          </a:p>
        </p:txBody>
      </p:sp>
      <p:sp>
        <p:nvSpPr>
          <p:cNvPr id="19" name="18 Botón de acción: Hacia atrás o Anterior">
            <a:hlinkClick r:id="rId2" action="ppaction://hlinksldjump" highlightClick="1"/>
          </p:cNvPr>
          <p:cNvSpPr/>
          <p:nvPr/>
        </p:nvSpPr>
        <p:spPr>
          <a:xfrm>
            <a:off x="9810776" y="6286520"/>
            <a:ext cx="500066" cy="42862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181670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a:t>Propiedad, Planta y Equipo: Depreciación</a:t>
            </a:r>
          </a:p>
        </p:txBody>
      </p:sp>
      <p:sp>
        <p:nvSpPr>
          <p:cNvPr id="3" name="2 Marcador de contenido"/>
          <p:cNvSpPr>
            <a:spLocks noGrp="1"/>
          </p:cNvSpPr>
          <p:nvPr>
            <p:ph idx="1"/>
          </p:nvPr>
        </p:nvSpPr>
        <p:spPr>
          <a:xfrm>
            <a:off x="1981200" y="1961408"/>
            <a:ext cx="8229600" cy="4325112"/>
          </a:xfrm>
        </p:spPr>
        <p:txBody>
          <a:bodyPr/>
          <a:lstStyle/>
          <a:p>
            <a:pPr marL="0" indent="0" algn="just">
              <a:buNone/>
            </a:pPr>
            <a:r>
              <a:rPr lang="es-CO">
                <a:solidFill>
                  <a:srgbClr val="002060"/>
                </a:solidFill>
                <a:latin typeface="Arial" pitchFamily="34" charset="0"/>
                <a:cs typeface="Arial" pitchFamily="34" charset="0"/>
              </a:rPr>
              <a:t>Es el proceso de consumo de algunos activos no corrientes (P,P y E), a medida que se utilizan en la generación de ingresos.</a:t>
            </a:r>
          </a:p>
          <a:p>
            <a:pPr marL="0" indent="0" algn="just">
              <a:buNone/>
            </a:pPr>
            <a:endParaRPr lang="es-CO" b="1">
              <a:solidFill>
                <a:srgbClr val="002060"/>
              </a:solidFill>
              <a:latin typeface="Arial" pitchFamily="34" charset="0"/>
              <a:cs typeface="Arial" pitchFamily="34" charset="0"/>
            </a:endParaRPr>
          </a:p>
          <a:p>
            <a:pPr marL="0" indent="0" algn="just">
              <a:buNone/>
            </a:pPr>
            <a:r>
              <a:rPr lang="es-CO" b="1">
                <a:solidFill>
                  <a:srgbClr val="002060"/>
                </a:solidFill>
                <a:latin typeface="Arial" pitchFamily="34" charset="0"/>
                <a:cs typeface="Arial" pitchFamily="34" charset="0"/>
              </a:rPr>
              <a:t>Métodos:</a:t>
            </a:r>
          </a:p>
        </p:txBody>
      </p:sp>
      <p:graphicFrame>
        <p:nvGraphicFramePr>
          <p:cNvPr id="4" name="3 Diagrama"/>
          <p:cNvGraphicFramePr/>
          <p:nvPr/>
        </p:nvGraphicFramePr>
        <p:xfrm>
          <a:off x="2238348" y="4286256"/>
          <a:ext cx="7358114" cy="2500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0315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lstStyle/>
          <a:p>
            <a:r>
              <a:rPr lang="es-CO"/>
              <a:t>Métodos de Depreciación Normal</a:t>
            </a:r>
          </a:p>
        </p:txBody>
      </p:sp>
      <p:sp>
        <p:nvSpPr>
          <p:cNvPr id="3" name="2 Marcador de contenido"/>
          <p:cNvSpPr>
            <a:spLocks noGrp="1"/>
          </p:cNvSpPr>
          <p:nvPr>
            <p:ph idx="1"/>
          </p:nvPr>
        </p:nvSpPr>
        <p:spPr>
          <a:xfrm>
            <a:off x="1981200" y="1961408"/>
            <a:ext cx="8229600" cy="4325112"/>
          </a:xfrm>
        </p:spPr>
        <p:txBody>
          <a:bodyPr/>
          <a:lstStyle/>
          <a:p>
            <a:pPr marL="0" indent="0" algn="just"/>
            <a:r>
              <a:rPr lang="es-CO">
                <a:solidFill>
                  <a:srgbClr val="002060"/>
                </a:solidFill>
                <a:latin typeface="Arial" pitchFamily="34" charset="0"/>
                <a:cs typeface="Arial" pitchFamily="34" charset="0"/>
              </a:rPr>
              <a:t>Línea recta:</a:t>
            </a:r>
          </a:p>
          <a:p>
            <a:pPr marL="0" indent="0" algn="just">
              <a:buNone/>
            </a:pPr>
            <a:r>
              <a:rPr lang="es-CO">
                <a:solidFill>
                  <a:srgbClr val="002060"/>
                </a:solidFill>
                <a:latin typeface="Arial" pitchFamily="34" charset="0"/>
                <a:cs typeface="Arial" pitchFamily="34" charset="0"/>
              </a:rPr>
              <a:t>Gasto depreciación = Costo Histórico/</a:t>
            </a:r>
          </a:p>
          <a:p>
            <a:pPr marL="0" indent="0" algn="just">
              <a:buNone/>
            </a:pPr>
            <a:r>
              <a:rPr lang="es-CO">
                <a:solidFill>
                  <a:srgbClr val="002060"/>
                </a:solidFill>
                <a:latin typeface="Arial" pitchFamily="34" charset="0"/>
                <a:cs typeface="Arial" pitchFamily="34" charset="0"/>
              </a:rPr>
              <a:t>Vida útil total en años</a:t>
            </a:r>
          </a:p>
          <a:p>
            <a:pPr marL="0" indent="0" algn="just">
              <a:buNone/>
            </a:pPr>
            <a:endParaRPr lang="es-CO">
              <a:solidFill>
                <a:srgbClr val="002060"/>
              </a:solidFill>
              <a:latin typeface="Arial" pitchFamily="34" charset="0"/>
              <a:cs typeface="Arial" pitchFamily="34" charset="0"/>
            </a:endParaRPr>
          </a:p>
          <a:p>
            <a:pPr marL="0" indent="0" algn="just">
              <a:buNone/>
            </a:pPr>
            <a:endParaRPr lang="es-CO">
              <a:solidFill>
                <a:srgbClr val="002060"/>
              </a:solidFill>
              <a:latin typeface="Arial" pitchFamily="34" charset="0"/>
              <a:cs typeface="Arial" pitchFamily="34" charset="0"/>
            </a:endParaRPr>
          </a:p>
          <a:p>
            <a:pPr marL="0" indent="0" algn="just">
              <a:buNone/>
            </a:pPr>
            <a:endParaRPr lang="es-CO">
              <a:solidFill>
                <a:srgbClr val="002060"/>
              </a:solidFill>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621990" y="3500439"/>
            <a:ext cx="8117217" cy="2754795"/>
          </a:xfrm>
          <a:prstGeom prst="rect">
            <a:avLst/>
          </a:prstGeom>
          <a:noFill/>
          <a:ln w="9525">
            <a:noFill/>
            <a:miter lim="800000"/>
            <a:headEnd/>
            <a:tailEnd/>
          </a:ln>
          <a:effectLst/>
        </p:spPr>
      </p:pic>
    </p:spTree>
    <p:extLst>
      <p:ext uri="{BB962C8B-B14F-4D97-AF65-F5344CB8AC3E}">
        <p14:creationId xmlns:p14="http://schemas.microsoft.com/office/powerpoint/2010/main" val="5305499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lstStyle/>
          <a:p>
            <a:r>
              <a:rPr lang="es-CO"/>
              <a:t>Métodos de Depreciación Normal</a:t>
            </a:r>
          </a:p>
        </p:txBody>
      </p:sp>
      <p:sp>
        <p:nvSpPr>
          <p:cNvPr id="3" name="2 Marcador de contenido"/>
          <p:cNvSpPr>
            <a:spLocks noGrp="1"/>
          </p:cNvSpPr>
          <p:nvPr>
            <p:ph idx="1"/>
          </p:nvPr>
        </p:nvSpPr>
        <p:spPr>
          <a:xfrm>
            <a:off x="1981200" y="1961408"/>
            <a:ext cx="8229600" cy="4325112"/>
          </a:xfrm>
        </p:spPr>
        <p:txBody>
          <a:bodyPr/>
          <a:lstStyle/>
          <a:p>
            <a:pPr marL="0" indent="0" algn="just"/>
            <a:r>
              <a:rPr lang="es-CO">
                <a:solidFill>
                  <a:srgbClr val="002060"/>
                </a:solidFill>
                <a:latin typeface="Arial" pitchFamily="34" charset="0"/>
                <a:cs typeface="Arial" pitchFamily="34" charset="0"/>
              </a:rPr>
              <a:t>Unidades de producción:</a:t>
            </a:r>
          </a:p>
          <a:p>
            <a:pPr marL="0" indent="0" algn="just">
              <a:buNone/>
            </a:pPr>
            <a:r>
              <a:rPr lang="es-CO">
                <a:solidFill>
                  <a:srgbClr val="002060"/>
                </a:solidFill>
                <a:latin typeface="Arial" pitchFamily="34" charset="0"/>
                <a:cs typeface="Arial" pitchFamily="34" charset="0"/>
              </a:rPr>
              <a:t>A &gt; uso, &gt; producción, &gt; depreciación</a:t>
            </a:r>
          </a:p>
          <a:p>
            <a:pPr marL="0" indent="0" algn="just">
              <a:buNone/>
            </a:pPr>
            <a:r>
              <a:rPr lang="es-CO">
                <a:solidFill>
                  <a:srgbClr val="002060"/>
                </a:solidFill>
                <a:latin typeface="Arial" pitchFamily="34" charset="0"/>
                <a:cs typeface="Arial" pitchFamily="34" charset="0"/>
              </a:rPr>
              <a:t>Gasto depreciación = Costo histórico / (Vida útil total en unidades de producción) * Unidades producidas en el periodo</a:t>
            </a:r>
          </a:p>
          <a:p>
            <a:pPr marL="0" indent="0" algn="just">
              <a:buNone/>
            </a:pPr>
            <a:endParaRPr lang="es-CO">
              <a:solidFill>
                <a:srgbClr val="002060"/>
              </a:solidFill>
              <a:latin typeface="Arial" pitchFamily="34" charset="0"/>
              <a:cs typeface="Arial" pitchFamily="34" charset="0"/>
            </a:endParaRPr>
          </a:p>
          <a:p>
            <a:pPr marL="0" indent="0" algn="just">
              <a:buNone/>
            </a:pPr>
            <a:endParaRPr lang="es-CO">
              <a:solidFill>
                <a:srgbClr val="00206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238217" y="4143380"/>
            <a:ext cx="7289793" cy="2930374"/>
          </a:xfrm>
          <a:prstGeom prst="rect">
            <a:avLst/>
          </a:prstGeom>
          <a:noFill/>
          <a:ln w="9525">
            <a:noFill/>
            <a:miter lim="800000"/>
            <a:headEnd/>
            <a:tailEnd/>
          </a:ln>
          <a:effectLst/>
        </p:spPr>
      </p:pic>
    </p:spTree>
    <p:extLst>
      <p:ext uri="{BB962C8B-B14F-4D97-AF65-F5344CB8AC3E}">
        <p14:creationId xmlns:p14="http://schemas.microsoft.com/office/powerpoint/2010/main" val="24329672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a:t>Métodos de Depreciación Acelerada</a:t>
            </a:r>
          </a:p>
        </p:txBody>
      </p:sp>
      <p:sp>
        <p:nvSpPr>
          <p:cNvPr id="3" name="2 Marcador de contenido"/>
          <p:cNvSpPr>
            <a:spLocks noGrp="1"/>
          </p:cNvSpPr>
          <p:nvPr>
            <p:ph idx="1"/>
          </p:nvPr>
        </p:nvSpPr>
        <p:spPr>
          <a:xfrm>
            <a:off x="1981200" y="1961408"/>
            <a:ext cx="8229600" cy="4325112"/>
          </a:xfrm>
        </p:spPr>
        <p:txBody>
          <a:bodyPr/>
          <a:lstStyle/>
          <a:p>
            <a:pPr marL="0" indent="0" algn="just">
              <a:buNone/>
            </a:pPr>
            <a:r>
              <a:rPr lang="es-CO">
                <a:solidFill>
                  <a:srgbClr val="002060"/>
                </a:solidFill>
                <a:latin typeface="Arial" pitchFamily="34" charset="0"/>
                <a:cs typeface="Arial" pitchFamily="34" charset="0"/>
              </a:rPr>
              <a:t>Permiten diferir el pago del impuesto de renta hacia los últimos años de vida útil de los activos.</a:t>
            </a:r>
          </a:p>
          <a:p>
            <a:pPr marL="0" indent="0" algn="just">
              <a:buNone/>
            </a:pPr>
            <a:endParaRPr lang="es-CO">
              <a:solidFill>
                <a:srgbClr val="002060"/>
              </a:solidFill>
              <a:latin typeface="Arial" pitchFamily="34" charset="0"/>
              <a:cs typeface="Arial" pitchFamily="34" charset="0"/>
            </a:endParaRPr>
          </a:p>
          <a:p>
            <a:pPr marL="0" indent="0" algn="just">
              <a:buNone/>
            </a:pPr>
            <a:endParaRPr lang="es-CO">
              <a:solidFill>
                <a:srgbClr val="002060"/>
              </a:solidFill>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0" y="3286124"/>
            <a:ext cx="7621618" cy="3286148"/>
          </a:xfrm>
          <a:prstGeom prst="rect">
            <a:avLst/>
          </a:prstGeom>
          <a:noFill/>
          <a:ln w="9525">
            <a:noFill/>
            <a:miter lim="800000"/>
            <a:headEnd/>
            <a:tailEnd/>
          </a:ln>
          <a:effectLst/>
        </p:spPr>
      </p:pic>
    </p:spTree>
    <p:extLst>
      <p:ext uri="{BB962C8B-B14F-4D97-AF65-F5344CB8AC3E}">
        <p14:creationId xmlns:p14="http://schemas.microsoft.com/office/powerpoint/2010/main" val="17916263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a:t>Métodos de Depreciación Acelerada</a:t>
            </a:r>
          </a:p>
        </p:txBody>
      </p:sp>
      <p:sp>
        <p:nvSpPr>
          <p:cNvPr id="3" name="2 Marcador de contenido"/>
          <p:cNvSpPr>
            <a:spLocks noGrp="1"/>
          </p:cNvSpPr>
          <p:nvPr>
            <p:ph idx="1"/>
          </p:nvPr>
        </p:nvSpPr>
        <p:spPr>
          <a:xfrm>
            <a:off x="1981200" y="1961408"/>
            <a:ext cx="8229600" cy="4325112"/>
          </a:xfrm>
        </p:spPr>
        <p:txBody>
          <a:bodyPr/>
          <a:lstStyle/>
          <a:p>
            <a:pPr marL="0" indent="0" algn="just"/>
            <a:r>
              <a:rPr lang="es-CO" b="1">
                <a:solidFill>
                  <a:srgbClr val="002060"/>
                </a:solidFill>
                <a:latin typeface="Arial" pitchFamily="34" charset="0"/>
                <a:cs typeface="Arial" pitchFamily="34" charset="0"/>
              </a:rPr>
              <a:t>Doble Tasa de Declinación:</a:t>
            </a:r>
          </a:p>
          <a:p>
            <a:pPr marL="0" indent="0" algn="just">
              <a:buNone/>
            </a:pPr>
            <a:r>
              <a:rPr lang="es-CO" sz="2000">
                <a:solidFill>
                  <a:srgbClr val="002060"/>
                </a:solidFill>
                <a:latin typeface="Arial" pitchFamily="34" charset="0"/>
                <a:cs typeface="Arial" pitchFamily="34" charset="0"/>
              </a:rPr>
              <a:t>GASTO DEPRECIACIÓN = valor en libros x (2/VU)</a:t>
            </a:r>
          </a:p>
          <a:p>
            <a:pPr marL="0" indent="0" algn="just"/>
            <a:endParaRPr lang="es-CO" sz="2000">
              <a:solidFill>
                <a:srgbClr val="002060"/>
              </a:solidFill>
              <a:latin typeface="Arial" pitchFamily="34" charset="0"/>
              <a:cs typeface="Arial" pitchFamily="34" charset="0"/>
            </a:endParaRPr>
          </a:p>
          <a:p>
            <a:pPr marL="0" indent="0" algn="just"/>
            <a:r>
              <a:rPr lang="es-CO" b="1">
                <a:solidFill>
                  <a:srgbClr val="002060"/>
                </a:solidFill>
                <a:latin typeface="Arial" pitchFamily="34" charset="0"/>
                <a:cs typeface="Arial" pitchFamily="34" charset="0"/>
              </a:rPr>
              <a:t>Suma de Dígitos de los Años:</a:t>
            </a:r>
          </a:p>
          <a:p>
            <a:pPr marL="0" indent="0" algn="just">
              <a:buNone/>
            </a:pPr>
            <a:r>
              <a:rPr lang="es-CO" sz="2000">
                <a:solidFill>
                  <a:srgbClr val="002060"/>
                </a:solidFill>
                <a:latin typeface="Arial" pitchFamily="34" charset="0"/>
                <a:cs typeface="Arial" pitchFamily="34" charset="0"/>
              </a:rPr>
              <a:t>GASTO DEPRECIACIÓN = Costo Histórico x (VU remanente/(VU x (VU+1)/2))</a:t>
            </a:r>
          </a:p>
          <a:p>
            <a:pPr marL="0" indent="0" algn="just">
              <a:buNone/>
            </a:pPr>
            <a:endParaRPr lang="es-CO" sz="2000">
              <a:solidFill>
                <a:srgbClr val="002060"/>
              </a:solidFill>
              <a:latin typeface="Arial" pitchFamily="34" charset="0"/>
              <a:cs typeface="Arial" pitchFamily="34" charset="0"/>
            </a:endParaRPr>
          </a:p>
          <a:p>
            <a:pPr marL="0" indent="0" algn="just"/>
            <a:r>
              <a:rPr lang="es-CO" b="1">
                <a:solidFill>
                  <a:srgbClr val="002060"/>
                </a:solidFill>
                <a:latin typeface="Arial" pitchFamily="34" charset="0"/>
                <a:cs typeface="Arial" pitchFamily="34" charset="0"/>
              </a:rPr>
              <a:t>Saldos Decrecientes</a:t>
            </a:r>
          </a:p>
          <a:p>
            <a:pPr marL="0" indent="0" algn="just">
              <a:buNone/>
            </a:pPr>
            <a:r>
              <a:rPr lang="es-CO" sz="2000">
                <a:solidFill>
                  <a:srgbClr val="002060"/>
                </a:solidFill>
                <a:latin typeface="Arial" pitchFamily="34" charset="0"/>
                <a:cs typeface="Arial" pitchFamily="34" charset="0"/>
              </a:rPr>
              <a:t>GASTO DEPRECIACIÓN = (costo histórico – valor residual) * </a:t>
            </a:r>
          </a:p>
          <a:p>
            <a:pPr marL="0" indent="0" algn="just">
              <a:buNone/>
            </a:pPr>
            <a:r>
              <a:rPr lang="es-CO" sz="2000">
                <a:solidFill>
                  <a:srgbClr val="002060"/>
                </a:solidFill>
                <a:latin typeface="Arial" pitchFamily="34" charset="0"/>
                <a:cs typeface="Arial" pitchFamily="34" charset="0"/>
              </a:rPr>
              <a:t>(1-  (valor residual / costo histórico)^(1/n))</a:t>
            </a:r>
          </a:p>
          <a:p>
            <a:pPr marL="0" indent="0" algn="just">
              <a:buNone/>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94860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A292817D-D559-4724-9A42-EC1AB82D5A03}" type="slidenum">
              <a:rPr lang="es-ES" altLang="es-CO" sz="1400"/>
              <a:pPr eaLnBrk="1" hangingPunct="1"/>
              <a:t>12</a:t>
            </a:fld>
            <a:endParaRPr lang="es-ES" altLang="es-CO" sz="1400"/>
          </a:p>
        </p:txBody>
      </p:sp>
      <p:sp>
        <p:nvSpPr>
          <p:cNvPr id="15363" name="Rectangle 2"/>
          <p:cNvSpPr>
            <a:spLocks noGrp="1" noChangeArrowheads="1"/>
          </p:cNvSpPr>
          <p:nvPr>
            <p:ph type="title"/>
          </p:nvPr>
        </p:nvSpPr>
        <p:spPr>
          <a:xfrm>
            <a:off x="1981200" y="836613"/>
            <a:ext cx="8218488" cy="1223962"/>
          </a:xfrm>
        </p:spPr>
        <p:txBody>
          <a:bodyPr/>
          <a:lstStyle/>
          <a:p>
            <a:pPr algn="ctr"/>
            <a:r>
              <a:rPr lang="es-ES_tradnl" altLang="es-CO" sz="4000" dirty="0">
                <a:solidFill>
                  <a:srgbClr val="002060"/>
                </a:solidFill>
              </a:rPr>
              <a:t>Estados Financieros Básicos Generales y Obligatorios</a:t>
            </a:r>
            <a:endParaRPr lang="es-ES" altLang="es-CO" sz="4000" dirty="0">
              <a:solidFill>
                <a:srgbClr val="002060"/>
              </a:solidFill>
            </a:endParaRPr>
          </a:p>
        </p:txBody>
      </p:sp>
      <p:sp>
        <p:nvSpPr>
          <p:cNvPr id="15364" name="Rectangle 3"/>
          <p:cNvSpPr>
            <a:spLocks noGrp="1" noChangeArrowheads="1"/>
          </p:cNvSpPr>
          <p:nvPr>
            <p:ph type="body" idx="1"/>
          </p:nvPr>
        </p:nvSpPr>
        <p:spPr>
          <a:xfrm>
            <a:off x="1227909" y="2060575"/>
            <a:ext cx="10306594" cy="4065588"/>
          </a:xfrm>
        </p:spPr>
        <p:txBody>
          <a:bodyPr/>
          <a:lstStyle/>
          <a:p>
            <a:pPr>
              <a:buFontTx/>
              <a:buNone/>
            </a:pPr>
            <a:endParaRPr lang="es-ES_tradnl" altLang="es-CO" dirty="0">
              <a:solidFill>
                <a:srgbClr val="002060"/>
              </a:solidFill>
            </a:endParaRPr>
          </a:p>
          <a:p>
            <a:r>
              <a:rPr lang="es-ES_tradnl" altLang="es-CO" dirty="0">
                <a:solidFill>
                  <a:srgbClr val="002060"/>
                </a:solidFill>
              </a:rPr>
              <a:t>Estado de situación financiera (Causación)</a:t>
            </a:r>
          </a:p>
          <a:p>
            <a:r>
              <a:rPr lang="es-ES_tradnl" altLang="es-CO" dirty="0">
                <a:solidFill>
                  <a:srgbClr val="002060"/>
                </a:solidFill>
              </a:rPr>
              <a:t>Estado de Resultados Integrales: Son dos, pero se pueden presentar como uno solo (Causación)</a:t>
            </a:r>
          </a:p>
          <a:p>
            <a:r>
              <a:rPr lang="es-ES_tradnl" altLang="es-CO" dirty="0">
                <a:solidFill>
                  <a:srgbClr val="002060"/>
                </a:solidFill>
              </a:rPr>
              <a:t>Estado de Cambios en el Patrimonio (Causación)</a:t>
            </a:r>
          </a:p>
          <a:p>
            <a:r>
              <a:rPr lang="es-ES_tradnl" altLang="es-CO" dirty="0">
                <a:solidFill>
                  <a:srgbClr val="002060"/>
                </a:solidFill>
              </a:rPr>
              <a:t>Flujo de Efectivo (Caja)</a:t>
            </a:r>
          </a:p>
          <a:p>
            <a:r>
              <a:rPr lang="es-ES_tradnl" altLang="es-CO" dirty="0">
                <a:solidFill>
                  <a:srgbClr val="002060"/>
                </a:solidFill>
              </a:rPr>
              <a:t>Notas a los estados financieros (Causación)</a:t>
            </a:r>
          </a:p>
          <a:p>
            <a:endParaRPr lang="es-ES" altLang="es-CO" dirty="0"/>
          </a:p>
        </p:txBody>
      </p:sp>
    </p:spTree>
    <p:extLst>
      <p:ext uri="{BB962C8B-B14F-4D97-AF65-F5344CB8AC3E}">
        <p14:creationId xmlns:p14="http://schemas.microsoft.com/office/powerpoint/2010/main" val="40400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7B6F79AF-5F75-49F1-93F1-08274C558837}" type="slidenum">
              <a:rPr lang="es-ES" altLang="es-CO" sz="1400"/>
              <a:pPr eaLnBrk="1" hangingPunct="1"/>
              <a:t>13</a:t>
            </a:fld>
            <a:endParaRPr lang="es-ES" altLang="es-CO" sz="1400"/>
          </a:p>
        </p:txBody>
      </p:sp>
      <p:sp>
        <p:nvSpPr>
          <p:cNvPr id="16387" name="Rectangle 2"/>
          <p:cNvSpPr>
            <a:spLocks noGrp="1" noChangeArrowheads="1"/>
          </p:cNvSpPr>
          <p:nvPr>
            <p:ph type="title"/>
          </p:nvPr>
        </p:nvSpPr>
        <p:spPr>
          <a:xfrm>
            <a:off x="1981199" y="274638"/>
            <a:ext cx="9135291" cy="1154112"/>
          </a:xfrm>
        </p:spPr>
        <p:txBody>
          <a:bodyPr/>
          <a:lstStyle/>
          <a:p>
            <a:r>
              <a:rPr lang="es-ES_tradnl" altLang="es-CO" dirty="0">
                <a:solidFill>
                  <a:srgbClr val="002060"/>
                </a:solidFill>
              </a:rPr>
              <a:t>Estados Financieros NO OBLIGATORIOS</a:t>
            </a:r>
            <a:endParaRPr lang="es-ES" altLang="es-CO" dirty="0">
              <a:solidFill>
                <a:srgbClr val="002060"/>
              </a:solidFill>
            </a:endParaRPr>
          </a:p>
        </p:txBody>
      </p:sp>
      <p:sp>
        <p:nvSpPr>
          <p:cNvPr id="16388" name="Rectangle 3"/>
          <p:cNvSpPr>
            <a:spLocks noGrp="1" noChangeArrowheads="1"/>
          </p:cNvSpPr>
          <p:nvPr>
            <p:ph type="body" idx="1"/>
          </p:nvPr>
        </p:nvSpPr>
        <p:spPr>
          <a:xfrm>
            <a:off x="742951" y="1214438"/>
            <a:ext cx="11029950" cy="4911727"/>
          </a:xfrm>
        </p:spPr>
        <p:txBody>
          <a:bodyPr>
            <a:normAutofit lnSpcReduction="10000"/>
          </a:bodyPr>
          <a:lstStyle/>
          <a:p>
            <a:r>
              <a:rPr lang="es-ES_tradnl" altLang="es-CO" dirty="0">
                <a:solidFill>
                  <a:srgbClr val="002060"/>
                </a:solidFill>
              </a:rPr>
              <a:t>Estado de cambios en la situación financiera (EFAF o Capital de trabajo, Causación)</a:t>
            </a:r>
          </a:p>
          <a:p>
            <a:r>
              <a:rPr lang="es-ES_tradnl" altLang="es-CO" dirty="0">
                <a:solidFill>
                  <a:srgbClr val="002060"/>
                </a:solidFill>
              </a:rPr>
              <a:t>Flujo de Caja Libre (Caja)</a:t>
            </a:r>
          </a:p>
          <a:p>
            <a:r>
              <a:rPr lang="es-ES_tradnl" altLang="es-CO" dirty="0">
                <a:solidFill>
                  <a:srgbClr val="002060"/>
                </a:solidFill>
              </a:rPr>
              <a:t>Flujo de Fondos con Base en Causación-Caja o Recursos Totales (Causación)</a:t>
            </a:r>
          </a:p>
          <a:p>
            <a:r>
              <a:rPr lang="es-ES_tradnl" altLang="es-CO" dirty="0">
                <a:solidFill>
                  <a:srgbClr val="002060"/>
                </a:solidFill>
              </a:rPr>
              <a:t>Estado financieros de periodos intermedios (Causación)</a:t>
            </a:r>
          </a:p>
          <a:p>
            <a:r>
              <a:rPr lang="es-ES_tradnl" altLang="es-CO" dirty="0">
                <a:solidFill>
                  <a:srgbClr val="002060"/>
                </a:solidFill>
              </a:rPr>
              <a:t>Estado financieros de liquidación (Liquidación)</a:t>
            </a:r>
          </a:p>
          <a:p>
            <a:r>
              <a:rPr lang="es-ES" altLang="es-CO" dirty="0">
                <a:solidFill>
                  <a:srgbClr val="002060"/>
                </a:solidFill>
              </a:rPr>
              <a:t>Consolidados (Causación) vs Separados vs Individuales</a:t>
            </a:r>
          </a:p>
          <a:p>
            <a:r>
              <a:rPr lang="es-ES" altLang="es-CO" dirty="0">
                <a:solidFill>
                  <a:srgbClr val="002060"/>
                </a:solidFill>
              </a:rPr>
              <a:t>Comparativos y re-expresados (Causación)</a:t>
            </a:r>
          </a:p>
          <a:p>
            <a:r>
              <a:rPr lang="es-ES" altLang="es-CO" dirty="0">
                <a:solidFill>
                  <a:srgbClr val="002060"/>
                </a:solidFill>
              </a:rPr>
              <a:t>Certificados y dictaminados (Causación)</a:t>
            </a:r>
          </a:p>
          <a:p>
            <a:r>
              <a:rPr lang="es-ES" altLang="es-CO" dirty="0">
                <a:solidFill>
                  <a:srgbClr val="002060"/>
                </a:solidFill>
              </a:rPr>
              <a:t>Especiales o específicos (Causación)</a:t>
            </a:r>
          </a:p>
          <a:p>
            <a:endParaRPr lang="es-ES" altLang="es-CO" dirty="0"/>
          </a:p>
        </p:txBody>
      </p:sp>
    </p:spTree>
    <p:extLst>
      <p:ext uri="{BB962C8B-B14F-4D97-AF65-F5344CB8AC3E}">
        <p14:creationId xmlns:p14="http://schemas.microsoft.com/office/powerpoint/2010/main" val="74188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54AD-4900-4C31-9BAA-6CEACB7F7675}"/>
              </a:ext>
            </a:extLst>
          </p:cNvPr>
          <p:cNvSpPr>
            <a:spLocks noGrp="1"/>
          </p:cNvSpPr>
          <p:nvPr>
            <p:ph type="title" idx="4294967295"/>
          </p:nvPr>
        </p:nvSpPr>
        <p:spPr>
          <a:xfrm>
            <a:off x="0" y="509588"/>
            <a:ext cx="10515600" cy="1227137"/>
          </a:xfrm>
        </p:spPr>
        <p:txBody>
          <a:bodyPr>
            <a:normAutofit/>
          </a:bodyPr>
          <a:lstStyle/>
          <a:p>
            <a:r>
              <a:rPr lang="es-CO" dirty="0">
                <a:solidFill>
                  <a:prstClr val="white"/>
                </a:solidFill>
                <a:latin typeface="Calibri" panose="020F0502020204030204" pitchFamily="34" charset="0"/>
                <a:cs typeface="Calibri" panose="020F0502020204030204" pitchFamily="34" charset="0"/>
              </a:rPr>
              <a:t>¿</a:t>
            </a:r>
            <a:r>
              <a:rPr lang="es-CO" dirty="0">
                <a:solidFill>
                  <a:srgbClr val="002060"/>
                </a:solidFill>
                <a:latin typeface="Calibri" panose="020F0502020204030204" pitchFamily="34" charset="0"/>
                <a:cs typeface="Calibri" panose="020F0502020204030204" pitchFamily="34" charset="0"/>
              </a:rPr>
              <a:t>Qué es la Contabilidad?</a:t>
            </a:r>
            <a:endParaRPr lang="es-CO" sz="4000" dirty="0">
              <a:solidFill>
                <a:srgbClr val="002060"/>
              </a:solidFill>
            </a:endParaRPr>
          </a:p>
        </p:txBody>
      </p:sp>
      <p:sp>
        <p:nvSpPr>
          <p:cNvPr id="3" name="Content Placeholder 2">
            <a:extLst>
              <a:ext uri="{FF2B5EF4-FFF2-40B4-BE49-F238E27FC236}">
                <a16:creationId xmlns:a16="http://schemas.microsoft.com/office/drawing/2014/main" id="{0AF4C0CE-53FC-4245-A957-62B0D1A25579}"/>
              </a:ext>
            </a:extLst>
          </p:cNvPr>
          <p:cNvSpPr>
            <a:spLocks noGrp="1"/>
          </p:cNvSpPr>
          <p:nvPr>
            <p:ph idx="4294967295"/>
          </p:nvPr>
        </p:nvSpPr>
        <p:spPr>
          <a:xfrm>
            <a:off x="1580606" y="1581150"/>
            <a:ext cx="10611394" cy="4231821"/>
          </a:xfrm>
        </p:spPr>
        <p:txBody>
          <a:bodyPr/>
          <a:lstStyle/>
          <a:p>
            <a:pPr marL="828675" indent="-742950">
              <a:buClr>
                <a:schemeClr val="bg1"/>
              </a:buClr>
              <a:buFont typeface="+mj-lt"/>
              <a:buAutoNum type="arabicPeriod"/>
              <a:defRPr/>
            </a:pPr>
            <a:r>
              <a:rPr lang="es-ES" sz="3200" dirty="0">
                <a:solidFill>
                  <a:srgbClr val="002060"/>
                </a:solidFill>
              </a:rPr>
              <a:t>Sistema de información empresarial</a:t>
            </a:r>
          </a:p>
          <a:p>
            <a:pPr marL="828675" indent="-742950">
              <a:buClr>
                <a:schemeClr val="bg1"/>
              </a:buClr>
              <a:buFont typeface="+mj-lt"/>
              <a:buAutoNum type="arabicPeriod"/>
              <a:defRPr/>
            </a:pPr>
            <a:r>
              <a:rPr lang="es-ES" sz="3200" dirty="0">
                <a:solidFill>
                  <a:srgbClr val="002060"/>
                </a:solidFill>
              </a:rPr>
              <a:t>Información Económica ($) y Social (cualitativa) </a:t>
            </a:r>
          </a:p>
          <a:p>
            <a:pPr marL="828675" indent="-742950">
              <a:buClr>
                <a:schemeClr val="bg1"/>
              </a:buClr>
              <a:buFont typeface="+mj-lt"/>
              <a:buAutoNum type="arabicPeriod"/>
              <a:defRPr/>
            </a:pPr>
            <a:r>
              <a:rPr lang="es-ES" sz="3200" dirty="0">
                <a:solidFill>
                  <a:srgbClr val="002060"/>
                </a:solidFill>
              </a:rPr>
              <a:t>Ente económico “EN MARCHA”</a:t>
            </a:r>
          </a:p>
          <a:p>
            <a:pPr marL="828675" indent="-742950">
              <a:buClr>
                <a:schemeClr val="bg1"/>
              </a:buClr>
              <a:buFont typeface="+mj-lt"/>
              <a:buAutoNum type="arabicPeriod"/>
              <a:defRPr/>
            </a:pPr>
            <a:r>
              <a:rPr lang="es-ES" sz="3200" dirty="0">
                <a:solidFill>
                  <a:srgbClr val="002060"/>
                </a:solidFill>
              </a:rPr>
              <a:t>Soporte de la toma de decisiones</a:t>
            </a:r>
          </a:p>
          <a:p>
            <a:pPr marL="828675" indent="-742950">
              <a:buClr>
                <a:schemeClr val="bg1"/>
              </a:buClr>
              <a:buFont typeface="+mj-lt"/>
              <a:buAutoNum type="arabicPeriod"/>
              <a:defRPr/>
            </a:pPr>
            <a:r>
              <a:rPr lang="es-ES" sz="3200" dirty="0">
                <a:solidFill>
                  <a:srgbClr val="002060"/>
                </a:solidFill>
              </a:rPr>
              <a:t>Colocación y manejo optimo recursos</a:t>
            </a:r>
          </a:p>
          <a:p>
            <a:pPr marL="828675" indent="-742950">
              <a:buClr>
                <a:schemeClr val="bg1"/>
              </a:buClr>
              <a:buFont typeface="+mj-lt"/>
              <a:buAutoNum type="arabicPeriod"/>
              <a:defRPr/>
            </a:pPr>
            <a:r>
              <a:rPr lang="es-ES" sz="3200" dirty="0">
                <a:solidFill>
                  <a:srgbClr val="002060"/>
                </a:solidFill>
              </a:rPr>
              <a:t>Conlleven al objetivo empresarial=$</a:t>
            </a:r>
          </a:p>
          <a:p>
            <a:pPr marL="828675" indent="-742950">
              <a:buClr>
                <a:schemeClr val="bg1"/>
              </a:buClr>
              <a:buFont typeface="+mj-lt"/>
              <a:buAutoNum type="arabicPeriod"/>
              <a:defRPr/>
            </a:pPr>
            <a:r>
              <a:rPr lang="es-ES" sz="3200" dirty="0">
                <a:solidFill>
                  <a:srgbClr val="002060"/>
                </a:solidFill>
              </a:rPr>
              <a:t>Replanteamiento del Objetivo Básico Financiero OBF</a:t>
            </a:r>
          </a:p>
          <a:p>
            <a:endParaRPr lang="es-CO" dirty="0"/>
          </a:p>
        </p:txBody>
      </p:sp>
    </p:spTree>
    <p:extLst>
      <p:ext uri="{BB962C8B-B14F-4D97-AF65-F5344CB8AC3E}">
        <p14:creationId xmlns:p14="http://schemas.microsoft.com/office/powerpoint/2010/main" val="39337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C5891097-91D0-4223-85DB-D7CC5A8CA7C7}" type="slidenum">
              <a:rPr lang="es-ES" altLang="es-CO" sz="1400"/>
              <a:pPr eaLnBrk="1" hangingPunct="1"/>
              <a:t>15</a:t>
            </a:fld>
            <a:endParaRPr lang="es-ES" altLang="es-CO" sz="1400"/>
          </a:p>
        </p:txBody>
      </p:sp>
      <p:sp>
        <p:nvSpPr>
          <p:cNvPr id="9219" name="5 Rectángulo"/>
          <p:cNvSpPr>
            <a:spLocks noChangeArrowheads="1"/>
          </p:cNvSpPr>
          <p:nvPr/>
        </p:nvSpPr>
        <p:spPr bwMode="auto">
          <a:xfrm>
            <a:off x="470263" y="287383"/>
            <a:ext cx="11220993"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r>
              <a:rPr lang="es-CO" altLang="es-CO" b="1" dirty="0">
                <a:solidFill>
                  <a:srgbClr val="002060"/>
                </a:solidFill>
                <a:cs typeface="Arial" panose="020B0604020202020204" pitchFamily="34" charset="0"/>
              </a:rPr>
              <a:t>GRUPOS DE INTERES (STAKEHOLDERS): Internos y Externos</a:t>
            </a:r>
          </a:p>
          <a:p>
            <a:pPr eaLnBrk="1" hangingPunct="1"/>
            <a:r>
              <a:rPr lang="es-CO" altLang="es-CO" dirty="0">
                <a:solidFill>
                  <a:srgbClr val="002060"/>
                </a:solidFill>
                <a:cs typeface="Arial" panose="020B0604020202020204" pitchFamily="34" charset="0"/>
              </a:rPr>
              <a:t>Junta directiva</a:t>
            </a:r>
          </a:p>
          <a:p>
            <a:pPr eaLnBrk="1" hangingPunct="1"/>
            <a:r>
              <a:rPr lang="es-CO" altLang="es-CO" dirty="0">
                <a:solidFill>
                  <a:srgbClr val="002060"/>
                </a:solidFill>
                <a:cs typeface="Arial" panose="020B0604020202020204" pitchFamily="34" charset="0"/>
              </a:rPr>
              <a:t>Administración</a:t>
            </a:r>
          </a:p>
          <a:p>
            <a:pPr eaLnBrk="1" hangingPunct="1"/>
            <a:r>
              <a:rPr lang="es-CO" altLang="es-CO" dirty="0">
                <a:solidFill>
                  <a:srgbClr val="002060"/>
                </a:solidFill>
                <a:cs typeface="Arial" panose="020B0604020202020204" pitchFamily="34" charset="0"/>
              </a:rPr>
              <a:t>Dueños: Socios, Propietarios  diferentes (vs) Accionistas</a:t>
            </a:r>
          </a:p>
          <a:p>
            <a:pPr eaLnBrk="1" hangingPunct="1"/>
            <a:endParaRPr lang="es-CO" altLang="es-CO" dirty="0">
              <a:solidFill>
                <a:srgbClr val="002060"/>
              </a:solidFill>
              <a:cs typeface="Arial" panose="020B0604020202020204" pitchFamily="34" charset="0"/>
            </a:endParaRPr>
          </a:p>
          <a:p>
            <a:pPr eaLnBrk="1" hangingPunct="1"/>
            <a:r>
              <a:rPr lang="es-CO" altLang="es-CO" dirty="0">
                <a:solidFill>
                  <a:srgbClr val="002060"/>
                </a:solidFill>
                <a:cs typeface="Arial" panose="020B0604020202020204" pitchFamily="34" charset="0"/>
              </a:rPr>
              <a:t>Clientes</a:t>
            </a:r>
          </a:p>
          <a:p>
            <a:pPr eaLnBrk="1" hangingPunct="1"/>
            <a:r>
              <a:rPr lang="es-CO" altLang="es-CO" dirty="0">
                <a:solidFill>
                  <a:srgbClr val="002060"/>
                </a:solidFill>
                <a:cs typeface="Arial" panose="020B0604020202020204" pitchFamily="34" charset="0"/>
              </a:rPr>
              <a:t>Trabajadores</a:t>
            </a:r>
          </a:p>
          <a:p>
            <a:pPr eaLnBrk="1" hangingPunct="1"/>
            <a:r>
              <a:rPr lang="es-CO" altLang="es-CO" dirty="0">
                <a:solidFill>
                  <a:srgbClr val="002060"/>
                </a:solidFill>
                <a:cs typeface="Arial" panose="020B0604020202020204" pitchFamily="34" charset="0"/>
              </a:rPr>
              <a:t>Proveedores</a:t>
            </a:r>
          </a:p>
          <a:p>
            <a:pPr eaLnBrk="1" hangingPunct="1"/>
            <a:r>
              <a:rPr lang="es-CO" altLang="es-CO" dirty="0">
                <a:solidFill>
                  <a:srgbClr val="002060"/>
                </a:solidFill>
                <a:cs typeface="Arial" panose="020B0604020202020204" pitchFamily="34" charset="0"/>
              </a:rPr>
              <a:t>Acreedores financieros</a:t>
            </a:r>
          </a:p>
          <a:p>
            <a:pPr eaLnBrk="1" hangingPunct="1"/>
            <a:r>
              <a:rPr lang="es-CO" altLang="es-CO" dirty="0">
                <a:solidFill>
                  <a:srgbClr val="002060"/>
                </a:solidFill>
                <a:cs typeface="Arial" panose="020B0604020202020204" pitchFamily="34" charset="0"/>
              </a:rPr>
              <a:t>Estado, Organismos de vigilancia y control (superintendencias), Dian</a:t>
            </a:r>
          </a:p>
          <a:p>
            <a:pPr eaLnBrk="1" hangingPunct="1"/>
            <a:r>
              <a:rPr lang="es-CO" altLang="es-CO" dirty="0">
                <a:solidFill>
                  <a:srgbClr val="002060"/>
                </a:solidFill>
                <a:cs typeface="Arial" panose="020B0604020202020204" pitchFamily="34" charset="0"/>
              </a:rPr>
              <a:t>Comunidad</a:t>
            </a:r>
          </a:p>
          <a:p>
            <a:pPr eaLnBrk="1" hangingPunct="1"/>
            <a:r>
              <a:rPr lang="es-CO" altLang="es-CO" dirty="0">
                <a:solidFill>
                  <a:srgbClr val="002060"/>
                </a:solidFill>
                <a:cs typeface="Arial" panose="020B0604020202020204" pitchFamily="34" charset="0"/>
              </a:rPr>
              <a:t>Otros: Ecologistas, Iglesias, Sindicatos, Académicos, etc.</a:t>
            </a:r>
            <a:endParaRPr lang="es-ES" altLang="es-CO" dirty="0">
              <a:solidFill>
                <a:srgbClr val="002060"/>
              </a:solidFill>
              <a:cs typeface="Arial" panose="020B0604020202020204" pitchFamily="34" charset="0"/>
            </a:endParaRPr>
          </a:p>
        </p:txBody>
      </p:sp>
    </p:spTree>
    <p:extLst>
      <p:ext uri="{BB962C8B-B14F-4D97-AF65-F5344CB8AC3E}">
        <p14:creationId xmlns:p14="http://schemas.microsoft.com/office/powerpoint/2010/main" val="217819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104504"/>
            <a:ext cx="10972800" cy="483326"/>
          </a:xfrm>
        </p:spPr>
        <p:txBody>
          <a:bodyPr>
            <a:noAutofit/>
          </a:bodyPr>
          <a:lstStyle/>
          <a:p>
            <a:r>
              <a:rPr lang="es-CO" sz="3600" dirty="0">
                <a:solidFill>
                  <a:srgbClr val="002060"/>
                </a:solidFill>
              </a:rPr>
              <a:t>Sistemas Contables: En esta clase: Contabilidad Financiera</a:t>
            </a:r>
          </a:p>
        </p:txBody>
      </p:sp>
      <p:pic>
        <p:nvPicPr>
          <p:cNvPr id="4" name="Imagen 3"/>
          <p:cNvPicPr>
            <a:picLocks noChangeAspect="1"/>
          </p:cNvPicPr>
          <p:nvPr/>
        </p:nvPicPr>
        <p:blipFill>
          <a:blip r:embed="rId2"/>
          <a:stretch>
            <a:fillRect/>
          </a:stretch>
        </p:blipFill>
        <p:spPr>
          <a:xfrm>
            <a:off x="209007" y="757647"/>
            <a:ext cx="9640387" cy="5199016"/>
          </a:xfrm>
          <a:prstGeom prst="rect">
            <a:avLst/>
          </a:prstGeom>
        </p:spPr>
      </p:pic>
    </p:spTree>
    <p:extLst>
      <p:ext uri="{BB962C8B-B14F-4D97-AF65-F5344CB8AC3E}">
        <p14:creationId xmlns:p14="http://schemas.microsoft.com/office/powerpoint/2010/main" val="407411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2 Marcador de contenido"/>
          <p:cNvSpPr txBox="1">
            <a:spLocks/>
          </p:cNvSpPr>
          <p:nvPr/>
        </p:nvSpPr>
        <p:spPr bwMode="auto">
          <a:xfrm>
            <a:off x="640080" y="1285876"/>
            <a:ext cx="10672354"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marL="0" indent="0" algn="just" eaLnBrk="1" hangingPunct="1"/>
            <a:endParaRPr lang="es-ES" altLang="es-CO" dirty="0">
              <a:cs typeface="Arial" panose="020B0604020202020204" pitchFamily="34" charset="0"/>
            </a:endParaRPr>
          </a:p>
        </p:txBody>
      </p:sp>
      <p:sp>
        <p:nvSpPr>
          <p:cNvPr id="3" name="Título 2"/>
          <p:cNvSpPr>
            <a:spLocks noGrp="1"/>
          </p:cNvSpPr>
          <p:nvPr>
            <p:ph type="title"/>
          </p:nvPr>
        </p:nvSpPr>
        <p:spPr/>
        <p:txBody>
          <a:bodyPr/>
          <a:lstStyle/>
          <a:p>
            <a:pPr algn="ctr"/>
            <a:r>
              <a:rPr lang="es-CO" b="1" dirty="0">
                <a:solidFill>
                  <a:srgbClr val="002060"/>
                </a:solidFill>
              </a:rPr>
              <a:t>¿Qué es el proceso contable?: Esta clase no estará centrada en esto</a:t>
            </a:r>
          </a:p>
        </p:txBody>
      </p:sp>
      <p:sp>
        <p:nvSpPr>
          <p:cNvPr id="4" name="Marcador de contenido 3"/>
          <p:cNvSpPr>
            <a:spLocks noGrp="1"/>
          </p:cNvSpPr>
          <p:nvPr>
            <p:ph idx="1"/>
          </p:nvPr>
        </p:nvSpPr>
        <p:spPr/>
        <p:txBody>
          <a:bodyPr/>
          <a:lstStyle/>
          <a:p>
            <a:r>
              <a:rPr lang="es-CO" dirty="0">
                <a:solidFill>
                  <a:srgbClr val="002060"/>
                </a:solidFill>
              </a:rPr>
              <a:t>Hecho económico o transacción comercial que realiza el ente frente a terceros</a:t>
            </a:r>
          </a:p>
          <a:p>
            <a:r>
              <a:rPr lang="es-CO" dirty="0">
                <a:solidFill>
                  <a:srgbClr val="002060"/>
                </a:solidFill>
              </a:rPr>
              <a:t>Documento fuente o soporte: Tiende a desaparecer físico: Archivo</a:t>
            </a:r>
          </a:p>
          <a:p>
            <a:r>
              <a:rPr lang="es-CO" dirty="0">
                <a:solidFill>
                  <a:srgbClr val="002060"/>
                </a:solidFill>
              </a:rPr>
              <a:t>Se analiza, codifica y se realiza imputación contable: YA ES AUTOMATICO EN MUCHAS EMPRESAS: BIG DATA</a:t>
            </a:r>
          </a:p>
          <a:p>
            <a:r>
              <a:rPr lang="es-CO" dirty="0">
                <a:solidFill>
                  <a:srgbClr val="002060"/>
                </a:solidFill>
              </a:rPr>
              <a:t>Cronológicamente: Diario, Acumulación por grupos, Mayor y balances</a:t>
            </a:r>
          </a:p>
          <a:p>
            <a:r>
              <a:rPr lang="es-CO" dirty="0">
                <a:solidFill>
                  <a:srgbClr val="002060"/>
                </a:solidFill>
              </a:rPr>
              <a:t>Ajustes y revisiones</a:t>
            </a:r>
          </a:p>
          <a:p>
            <a:r>
              <a:rPr lang="es-CO" dirty="0">
                <a:solidFill>
                  <a:srgbClr val="002060"/>
                </a:solidFill>
              </a:rPr>
              <a:t>Estados financieros definitivos y notas a los EF</a:t>
            </a:r>
          </a:p>
          <a:p>
            <a:r>
              <a:rPr lang="es-CO" dirty="0">
                <a:solidFill>
                  <a:srgbClr val="002060"/>
                </a:solidFill>
              </a:rPr>
              <a:t>ENTREGABLE </a:t>
            </a:r>
            <a:r>
              <a:rPr lang="es-CO" dirty="0" err="1">
                <a:solidFill>
                  <a:srgbClr val="002060"/>
                </a:solidFill>
              </a:rPr>
              <a:t>ó</a:t>
            </a:r>
            <a:r>
              <a:rPr lang="es-CO" dirty="0">
                <a:solidFill>
                  <a:srgbClr val="002060"/>
                </a:solidFill>
              </a:rPr>
              <a:t> RESULTADO DE LA CONTABILIDAD</a:t>
            </a:r>
          </a:p>
          <a:p>
            <a:endParaRPr lang="es-CO" dirty="0"/>
          </a:p>
          <a:p>
            <a:endParaRPr lang="es-CO" dirty="0"/>
          </a:p>
        </p:txBody>
      </p:sp>
    </p:spTree>
    <p:extLst>
      <p:ext uri="{BB962C8B-B14F-4D97-AF65-F5344CB8AC3E}">
        <p14:creationId xmlns:p14="http://schemas.microsoft.com/office/powerpoint/2010/main" val="375717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49288"/>
          </a:xfrm>
        </p:spPr>
        <p:txBody>
          <a:bodyPr>
            <a:normAutofit fontScale="90000"/>
          </a:bodyPr>
          <a:lstStyle/>
          <a:p>
            <a:pPr algn="ctr"/>
            <a:r>
              <a:rPr lang="es-CO" b="1" dirty="0"/>
              <a:t>Proceso contable de manera gráfica</a:t>
            </a:r>
          </a:p>
        </p:txBody>
      </p:sp>
      <p:pic>
        <p:nvPicPr>
          <p:cNvPr id="4" name="Marcador de contenido 3"/>
          <p:cNvPicPr>
            <a:picLocks noGrp="1" noChangeAspect="1"/>
          </p:cNvPicPr>
          <p:nvPr>
            <p:ph idx="1"/>
          </p:nvPr>
        </p:nvPicPr>
        <p:blipFill>
          <a:blip r:embed="rId2"/>
          <a:stretch>
            <a:fillRect/>
          </a:stretch>
        </p:blipFill>
        <p:spPr>
          <a:xfrm>
            <a:off x="838200" y="1014415"/>
            <a:ext cx="10515600" cy="4900610"/>
          </a:xfrm>
          <a:prstGeom prst="rect">
            <a:avLst/>
          </a:prstGeom>
        </p:spPr>
      </p:pic>
    </p:spTree>
    <p:extLst>
      <p:ext uri="{BB962C8B-B14F-4D97-AF65-F5344CB8AC3E}">
        <p14:creationId xmlns:p14="http://schemas.microsoft.com/office/powerpoint/2010/main" val="11923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solidFill>
                  <a:srgbClr val="002060"/>
                </a:solidFill>
              </a:rPr>
              <a:t>Bases teóricas de elaboración y presentación de los Estados Financieros</a:t>
            </a:r>
          </a:p>
        </p:txBody>
      </p:sp>
      <p:sp>
        <p:nvSpPr>
          <p:cNvPr id="3" name="Marcador de contenido 2"/>
          <p:cNvSpPr>
            <a:spLocks noGrp="1"/>
          </p:cNvSpPr>
          <p:nvPr>
            <p:ph idx="1"/>
          </p:nvPr>
        </p:nvSpPr>
        <p:spPr/>
        <p:txBody>
          <a:bodyPr>
            <a:normAutofit fontScale="85000" lnSpcReduction="20000"/>
          </a:bodyPr>
          <a:lstStyle/>
          <a:p>
            <a:r>
              <a:rPr lang="es-CO" dirty="0">
                <a:solidFill>
                  <a:srgbClr val="002060"/>
                </a:solidFill>
              </a:rPr>
              <a:t>La entidad o entidad que reporta: una Entidad o grupo de Entidades?</a:t>
            </a:r>
          </a:p>
          <a:p>
            <a:r>
              <a:rPr lang="es-CO" dirty="0">
                <a:solidFill>
                  <a:srgbClr val="002060"/>
                </a:solidFill>
              </a:rPr>
              <a:t>Causación, Acumulación o devengo vs Caja o Efectivo</a:t>
            </a:r>
          </a:p>
          <a:p>
            <a:r>
              <a:rPr lang="es-CO" dirty="0">
                <a:solidFill>
                  <a:srgbClr val="002060"/>
                </a:solidFill>
              </a:rPr>
              <a:t>Empresa en marcha</a:t>
            </a:r>
          </a:p>
          <a:p>
            <a:r>
              <a:rPr lang="es-CO" dirty="0">
                <a:solidFill>
                  <a:srgbClr val="002060"/>
                </a:solidFill>
              </a:rPr>
              <a:t>Materialidad o importancia relativa y agregación de datos</a:t>
            </a:r>
          </a:p>
          <a:p>
            <a:r>
              <a:rPr lang="es-CO" dirty="0">
                <a:solidFill>
                  <a:srgbClr val="002060"/>
                </a:solidFill>
              </a:rPr>
              <a:t>Representación razonable o fiabilidad</a:t>
            </a:r>
          </a:p>
          <a:p>
            <a:r>
              <a:rPr lang="es-CO" dirty="0">
                <a:solidFill>
                  <a:srgbClr val="002060"/>
                </a:solidFill>
              </a:rPr>
              <a:t>Finalidad: representación situación y rendimiento financiero</a:t>
            </a:r>
          </a:p>
          <a:p>
            <a:r>
              <a:rPr lang="es-CO" dirty="0">
                <a:solidFill>
                  <a:srgbClr val="002060"/>
                </a:solidFill>
              </a:rPr>
              <a:t>NIC y SIC + NIIF y CINIIF </a:t>
            </a:r>
          </a:p>
          <a:p>
            <a:r>
              <a:rPr lang="es-CO" dirty="0">
                <a:solidFill>
                  <a:srgbClr val="002060"/>
                </a:solidFill>
              </a:rPr>
              <a:t>Políticas contables: Cambios, </a:t>
            </a:r>
            <a:r>
              <a:rPr lang="es-CO" dirty="0" err="1">
                <a:solidFill>
                  <a:srgbClr val="002060"/>
                </a:solidFill>
              </a:rPr>
              <a:t>reexpresión</a:t>
            </a:r>
            <a:r>
              <a:rPr lang="es-CO" dirty="0">
                <a:solidFill>
                  <a:srgbClr val="002060"/>
                </a:solidFill>
              </a:rPr>
              <a:t> o reclasificación</a:t>
            </a:r>
          </a:p>
          <a:p>
            <a:r>
              <a:rPr lang="es-CO" dirty="0">
                <a:solidFill>
                  <a:srgbClr val="002060"/>
                </a:solidFill>
              </a:rPr>
              <a:t>Compensación</a:t>
            </a:r>
          </a:p>
          <a:p>
            <a:r>
              <a:rPr lang="es-CO" dirty="0">
                <a:solidFill>
                  <a:srgbClr val="002060"/>
                </a:solidFill>
              </a:rPr>
              <a:t>Frecuencia de la información</a:t>
            </a:r>
          </a:p>
          <a:p>
            <a:r>
              <a:rPr lang="es-CO" dirty="0">
                <a:solidFill>
                  <a:srgbClr val="002060"/>
                </a:solidFill>
              </a:rPr>
              <a:t>Información Comparativa</a:t>
            </a:r>
          </a:p>
          <a:p>
            <a:endParaRPr lang="es-CO" dirty="0"/>
          </a:p>
        </p:txBody>
      </p:sp>
    </p:spTree>
    <p:extLst>
      <p:ext uri="{BB962C8B-B14F-4D97-AF65-F5344CB8AC3E}">
        <p14:creationId xmlns:p14="http://schemas.microsoft.com/office/powerpoint/2010/main" val="7927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8DD745B-F6D1-4CBA-B4A4-5B7AC34EE6F8}"/>
              </a:ext>
            </a:extLst>
          </p:cNvPr>
          <p:cNvSpPr>
            <a:spLocks noGrp="1"/>
          </p:cNvSpPr>
          <p:nvPr>
            <p:ph type="title" idx="4294967295"/>
          </p:nvPr>
        </p:nvSpPr>
        <p:spPr>
          <a:xfrm>
            <a:off x="0" y="2447925"/>
            <a:ext cx="3773488" cy="1327150"/>
          </a:xfrm>
        </p:spPr>
        <p:txBody>
          <a:bodyPr>
            <a:normAutofit/>
          </a:bodyPr>
          <a:lstStyle/>
          <a:p>
            <a:pPr algn="ctr"/>
            <a:r>
              <a:rPr lang="es-CO" sz="4000" b="1" dirty="0">
                <a:solidFill>
                  <a:srgbClr val="002060"/>
                </a:solidFill>
              </a:rPr>
              <a:t>Objetivo(s)</a:t>
            </a:r>
          </a:p>
        </p:txBody>
      </p:sp>
      <p:sp>
        <p:nvSpPr>
          <p:cNvPr id="3" name="Marcador de contenido 2"/>
          <p:cNvSpPr>
            <a:spLocks noGrp="1"/>
          </p:cNvSpPr>
          <p:nvPr>
            <p:ph idx="4294967295"/>
          </p:nvPr>
        </p:nvSpPr>
        <p:spPr>
          <a:xfrm>
            <a:off x="3344091" y="1062038"/>
            <a:ext cx="7837715" cy="5314950"/>
          </a:xfrm>
        </p:spPr>
        <p:txBody>
          <a:bodyPr vert="horz" lIns="91440" tIns="45720" rIns="91440" bIns="45720" rtlCol="0" anchor="t">
            <a:normAutofit/>
          </a:bodyPr>
          <a:lstStyle/>
          <a:p>
            <a:pPr marL="514350" indent="-514350">
              <a:buClr>
                <a:srgbClr val="002060"/>
              </a:buClr>
              <a:buFont typeface="+mj-lt"/>
              <a:buAutoNum type="arabicParenR"/>
            </a:pPr>
            <a:r>
              <a:rPr lang="es-CO" sz="2800" dirty="0">
                <a:solidFill>
                  <a:srgbClr val="002060"/>
                </a:solidFill>
              </a:rPr>
              <a:t>Leer correctamente los estados financieros, como entregable final de la contabilidad </a:t>
            </a:r>
          </a:p>
          <a:p>
            <a:pPr marL="514350" indent="-514350">
              <a:buClr>
                <a:srgbClr val="002060"/>
              </a:buClr>
              <a:buFont typeface="+mj-lt"/>
              <a:buAutoNum type="arabicParenR"/>
            </a:pPr>
            <a:r>
              <a:rPr lang="es-CO" sz="2800" dirty="0">
                <a:solidFill>
                  <a:srgbClr val="002060"/>
                </a:solidFill>
              </a:rPr>
              <a:t>Entender la rendición de cuentas anual, que realizan las empresas de diferentes sectores económicos.</a:t>
            </a:r>
          </a:p>
          <a:p>
            <a:pPr marL="514350" indent="-514350">
              <a:buClr>
                <a:srgbClr val="002060"/>
              </a:buClr>
              <a:buFont typeface="+mj-lt"/>
              <a:buAutoNum type="arabicParenR"/>
            </a:pPr>
            <a:r>
              <a:rPr lang="es-CO" sz="2800" dirty="0">
                <a:solidFill>
                  <a:srgbClr val="002060"/>
                </a:solidFill>
                <a:cs typeface="Calibri"/>
              </a:rPr>
              <a:t>Comprender el estado de situación financiera, el estado de resultados y el estado de cambios en el patrimonio y cada uno de sus elementos</a:t>
            </a:r>
          </a:p>
          <a:p>
            <a:pPr marL="514350" indent="-514350">
              <a:buClr>
                <a:srgbClr val="002060"/>
              </a:buClr>
              <a:buFont typeface="+mj-lt"/>
              <a:buAutoNum type="arabicParenR"/>
            </a:pPr>
            <a:r>
              <a:rPr lang="es-CO" sz="2800" dirty="0">
                <a:solidFill>
                  <a:srgbClr val="002060"/>
                </a:solidFill>
                <a:cs typeface="Calibri"/>
              </a:rPr>
              <a:t>Analizar el flujo de efectivo, a través de las actividades de operación, inversión y financiación</a:t>
            </a:r>
          </a:p>
          <a:p>
            <a:pPr>
              <a:buClr>
                <a:srgbClr val="C7D328"/>
              </a:buClr>
            </a:pPr>
            <a:endParaRPr lang="es-CO" sz="2800" dirty="0">
              <a:cs typeface="Calibri"/>
            </a:endParaRPr>
          </a:p>
        </p:txBody>
      </p:sp>
    </p:spTree>
    <p:extLst>
      <p:ext uri="{BB962C8B-B14F-4D97-AF65-F5344CB8AC3E}">
        <p14:creationId xmlns:p14="http://schemas.microsoft.com/office/powerpoint/2010/main" val="23541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182880"/>
            <a:ext cx="10972800" cy="862149"/>
          </a:xfrm>
        </p:spPr>
        <p:txBody>
          <a:bodyPr/>
          <a:lstStyle/>
          <a:p>
            <a:r>
              <a:rPr lang="es-CO" dirty="0"/>
              <a:t>Diferencias entre Causación vs Caja</a:t>
            </a:r>
          </a:p>
        </p:txBody>
      </p:sp>
      <p:pic>
        <p:nvPicPr>
          <p:cNvPr id="4" name="Marcador de SmartArt 3"/>
          <p:cNvPicPr>
            <a:picLocks noGrp="1" noChangeAspect="1"/>
          </p:cNvPicPr>
          <p:nvPr>
            <p:ph type="dgm" idx="1"/>
          </p:nvPr>
        </p:nvPicPr>
        <p:blipFill>
          <a:blip r:embed="rId2"/>
          <a:stretch>
            <a:fillRect/>
          </a:stretch>
        </p:blipFill>
        <p:spPr>
          <a:xfrm>
            <a:off x="744583" y="940526"/>
            <a:ext cx="7470949" cy="5499463"/>
          </a:xfrm>
          <a:prstGeom prst="rect">
            <a:avLst/>
          </a:prstGeom>
        </p:spPr>
      </p:pic>
    </p:spTree>
    <p:extLst>
      <p:ext uri="{BB962C8B-B14F-4D97-AF65-F5344CB8AC3E}">
        <p14:creationId xmlns:p14="http://schemas.microsoft.com/office/powerpoint/2010/main" val="65503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5682FAA2-0172-4C08-B543-A802B4002D21}"/>
              </a:ext>
            </a:extLst>
          </p:cNvPr>
          <p:cNvSpPr txBox="1">
            <a:spLocks/>
          </p:cNvSpPr>
          <p:nvPr/>
        </p:nvSpPr>
        <p:spPr>
          <a:xfrm>
            <a:off x="4818135" y="-198784"/>
            <a:ext cx="3483382" cy="1076707"/>
          </a:xfrm>
          <a:prstGeom prst="rect">
            <a:avLst/>
          </a:prstGeom>
        </p:spPr>
        <p:txBody>
          <a:bodyPr anchor="ctr"/>
          <a:lstStyle>
            <a:lvl1pPr algn="ctr" defTabSz="914400" rtl="0" eaLnBrk="1" latinLnBrk="0" hangingPunct="1">
              <a:lnSpc>
                <a:spcPct val="90000"/>
              </a:lnSpc>
              <a:spcBef>
                <a:spcPct val="0"/>
              </a:spcBef>
              <a:buNone/>
              <a:defRPr sz="4400" b="1" kern="1200">
                <a:solidFill>
                  <a:srgbClr val="C7D328"/>
                </a:solidFill>
                <a:latin typeface="+mj-lt"/>
                <a:ea typeface="+mj-ea"/>
                <a:cs typeface="+mj-cs"/>
              </a:defRPr>
            </a:lvl1pPr>
          </a:lstStyle>
          <a:p>
            <a:r>
              <a:rPr lang="es-CO" sz="4000" dirty="0"/>
              <a:t>Glosario</a:t>
            </a:r>
          </a:p>
        </p:txBody>
      </p:sp>
      <p:sp>
        <p:nvSpPr>
          <p:cNvPr id="3" name="Marcador de contenido 4">
            <a:extLst>
              <a:ext uri="{FF2B5EF4-FFF2-40B4-BE49-F238E27FC236}">
                <a16:creationId xmlns:a16="http://schemas.microsoft.com/office/drawing/2014/main" id="{9F21F3E0-42D9-4C9E-8C6E-C3EE9A1FAFB2}"/>
              </a:ext>
            </a:extLst>
          </p:cNvPr>
          <p:cNvSpPr txBox="1">
            <a:spLocks/>
          </p:cNvSpPr>
          <p:nvPr/>
        </p:nvSpPr>
        <p:spPr>
          <a:xfrm>
            <a:off x="391886" y="1045029"/>
            <a:ext cx="11443063" cy="5016137"/>
          </a:xfrm>
          <a:prstGeom prst="rect">
            <a:avLst/>
          </a:prstGeom>
        </p:spPr>
        <p:txBody>
          <a:bodyPr/>
          <a:lstStyle>
            <a:lvl1pPr marL="228600" indent="-228600" algn="l" defTabSz="914400" rtl="0" eaLnBrk="1" latinLnBrk="0" hangingPunct="1">
              <a:lnSpc>
                <a:spcPct val="90000"/>
              </a:lnSpc>
              <a:spcBef>
                <a:spcPts val="1000"/>
              </a:spcBef>
              <a:buClr>
                <a:srgbClr val="C7D328"/>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Clr>
                <a:srgbClr val="00A4B4"/>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Clr>
                <a:srgbClr val="7030A0"/>
              </a:buClr>
              <a:buFont typeface="Courier New" panose="02070309020205020404" pitchFamily="49" charset="0"/>
              <a:buChar char="o"/>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Clr>
                <a:srgbClr val="C7D328"/>
              </a:buClr>
              <a:buFont typeface="Wingdings" panose="05000000000000000000" pitchFamily="2" charset="2"/>
              <a:buChar char="ü"/>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Rendición de cuentas empresariales: </a:t>
            </a:r>
            <a:r>
              <a:rPr lang="es-CO" dirty="0"/>
              <a:t>Son los informes anuales financieros, legales, ambientales y sociales que la administración de una empresa le presenta a los grupos de interés de una sociedad por acciones, principalmente accionistas y al estado y que se presentan en una asamblea general de accionistas</a:t>
            </a:r>
          </a:p>
          <a:p>
            <a:r>
              <a:rPr lang="es-CO" b="1" dirty="0"/>
              <a:t>Contabilidad: </a:t>
            </a:r>
            <a:r>
              <a:rPr lang="es-CO" dirty="0"/>
              <a:t>Sistema de información empresarial, de carácter económico y social, que soporta la toma de decisiones empresariales y que su principal entregable son los estado financieros</a:t>
            </a:r>
          </a:p>
          <a:p>
            <a:r>
              <a:rPr lang="es-CO" b="1" dirty="0"/>
              <a:t>Estados financieros: </a:t>
            </a:r>
            <a:r>
              <a:rPr lang="es-CO" dirty="0"/>
              <a:t>Resumen organizado, bajo un formato internacional predeterminado, de los hechos económicos o transacciones comerciales, que presentan razonablemente la situación financiera de una empresa o ente económico.</a:t>
            </a:r>
          </a:p>
        </p:txBody>
      </p:sp>
    </p:spTree>
    <p:extLst>
      <p:ext uri="{BB962C8B-B14F-4D97-AF65-F5344CB8AC3E}">
        <p14:creationId xmlns:p14="http://schemas.microsoft.com/office/powerpoint/2010/main" val="200902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5682FAA2-0172-4C08-B543-A802B4002D21}"/>
              </a:ext>
            </a:extLst>
          </p:cNvPr>
          <p:cNvSpPr txBox="1">
            <a:spLocks/>
          </p:cNvSpPr>
          <p:nvPr/>
        </p:nvSpPr>
        <p:spPr>
          <a:xfrm>
            <a:off x="4818135" y="-198784"/>
            <a:ext cx="3483382" cy="1076707"/>
          </a:xfrm>
          <a:prstGeom prst="rect">
            <a:avLst/>
          </a:prstGeom>
        </p:spPr>
        <p:txBody>
          <a:bodyPr anchor="ctr"/>
          <a:lstStyle>
            <a:lvl1pPr algn="ctr" defTabSz="914400" rtl="0" eaLnBrk="1" latinLnBrk="0" hangingPunct="1">
              <a:lnSpc>
                <a:spcPct val="90000"/>
              </a:lnSpc>
              <a:spcBef>
                <a:spcPct val="0"/>
              </a:spcBef>
              <a:buNone/>
              <a:defRPr sz="4400" b="1" kern="1200">
                <a:solidFill>
                  <a:srgbClr val="C7D328"/>
                </a:solidFill>
                <a:latin typeface="+mj-lt"/>
                <a:ea typeface="+mj-ea"/>
                <a:cs typeface="+mj-cs"/>
              </a:defRPr>
            </a:lvl1pPr>
          </a:lstStyle>
          <a:p>
            <a:r>
              <a:rPr lang="es-CO" sz="4000" dirty="0"/>
              <a:t>Glosario</a:t>
            </a:r>
          </a:p>
        </p:txBody>
      </p:sp>
      <p:sp>
        <p:nvSpPr>
          <p:cNvPr id="3" name="Marcador de contenido 4">
            <a:extLst>
              <a:ext uri="{FF2B5EF4-FFF2-40B4-BE49-F238E27FC236}">
                <a16:creationId xmlns:a16="http://schemas.microsoft.com/office/drawing/2014/main" id="{9F21F3E0-42D9-4C9E-8C6E-C3EE9A1FAFB2}"/>
              </a:ext>
            </a:extLst>
          </p:cNvPr>
          <p:cNvSpPr txBox="1">
            <a:spLocks/>
          </p:cNvSpPr>
          <p:nvPr/>
        </p:nvSpPr>
        <p:spPr>
          <a:xfrm>
            <a:off x="391886" y="1123405"/>
            <a:ext cx="11443063" cy="5744159"/>
          </a:xfrm>
          <a:prstGeom prst="rect">
            <a:avLst/>
          </a:prstGeom>
        </p:spPr>
        <p:txBody>
          <a:bodyPr/>
          <a:lstStyle>
            <a:lvl1pPr marL="228600" indent="-228600" algn="l" defTabSz="914400" rtl="0" eaLnBrk="1" latinLnBrk="0" hangingPunct="1">
              <a:lnSpc>
                <a:spcPct val="90000"/>
              </a:lnSpc>
              <a:spcBef>
                <a:spcPts val="1000"/>
              </a:spcBef>
              <a:buClr>
                <a:srgbClr val="C7D328"/>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Clr>
                <a:srgbClr val="00A4B4"/>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Clr>
                <a:srgbClr val="7030A0"/>
              </a:buClr>
              <a:buFont typeface="Courier New" panose="02070309020205020404" pitchFamily="49" charset="0"/>
              <a:buChar char="o"/>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Clr>
                <a:srgbClr val="C7D328"/>
              </a:buClr>
              <a:buFont typeface="Wingdings" panose="05000000000000000000" pitchFamily="2" charset="2"/>
              <a:buChar char="ü"/>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NIIF-IFRS: </a:t>
            </a:r>
            <a:r>
              <a:rPr lang="es-CO" dirty="0"/>
              <a:t>Normas internacionales de información financiera – International </a:t>
            </a:r>
            <a:r>
              <a:rPr lang="es-CO" dirty="0" err="1"/>
              <a:t>Financial</a:t>
            </a:r>
            <a:r>
              <a:rPr lang="es-CO" dirty="0"/>
              <a:t> </a:t>
            </a:r>
            <a:r>
              <a:rPr lang="es-CO" dirty="0" err="1"/>
              <a:t>Reporting</a:t>
            </a:r>
            <a:r>
              <a:rPr lang="es-CO" dirty="0"/>
              <a:t> </a:t>
            </a:r>
            <a:r>
              <a:rPr lang="es-CO" dirty="0" err="1"/>
              <a:t>Standars</a:t>
            </a:r>
            <a:r>
              <a:rPr lang="es-CO" dirty="0"/>
              <a:t>, bases de elaboración y presentación de estados financieros a nivel mundial, empezaron a reemplazar las NIC-IAS</a:t>
            </a:r>
          </a:p>
          <a:p>
            <a:r>
              <a:rPr lang="es-CO" b="1" dirty="0"/>
              <a:t>NIC-IAS: </a:t>
            </a:r>
            <a:r>
              <a:rPr lang="es-CO" dirty="0"/>
              <a:t>Normas internacionales de contabilidad – International </a:t>
            </a:r>
            <a:r>
              <a:rPr lang="es-CO" dirty="0" err="1"/>
              <a:t>Accounting</a:t>
            </a:r>
            <a:r>
              <a:rPr lang="es-CO" dirty="0"/>
              <a:t> </a:t>
            </a:r>
            <a:r>
              <a:rPr lang="es-CO" dirty="0" err="1"/>
              <a:t>Stardars</a:t>
            </a:r>
            <a:r>
              <a:rPr lang="es-CO" dirty="0"/>
              <a:t>, siguen vigentes, pero ya no se emiten, son reemplazadas por las IFRS </a:t>
            </a:r>
          </a:p>
          <a:p>
            <a:r>
              <a:rPr lang="es-CO" b="1" dirty="0"/>
              <a:t>Estado de situación financiera: </a:t>
            </a:r>
            <a:r>
              <a:rPr lang="es-CO" dirty="0"/>
              <a:t>Estado financiero que muestra “RAZONABLEMENTE” la situación financiera de la empresa al detallar los activos, los pasivos y el patrimonio de la empresa</a:t>
            </a:r>
          </a:p>
          <a:p>
            <a:r>
              <a:rPr lang="es-CO" b="1" dirty="0"/>
              <a:t>Estado de resultados: </a:t>
            </a:r>
            <a:r>
              <a:rPr lang="es-CO" dirty="0"/>
              <a:t>estado financiero que muestra el grado de eficiencia con que son manejados los recursos empresariales en un periodo de tiempo determinado, al relacionar los ingresos, costos y gastos.</a:t>
            </a:r>
          </a:p>
        </p:txBody>
      </p:sp>
    </p:spTree>
    <p:extLst>
      <p:ext uri="{BB962C8B-B14F-4D97-AF65-F5344CB8AC3E}">
        <p14:creationId xmlns:p14="http://schemas.microsoft.com/office/powerpoint/2010/main" val="257355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5682FAA2-0172-4C08-B543-A802B4002D21}"/>
              </a:ext>
            </a:extLst>
          </p:cNvPr>
          <p:cNvSpPr txBox="1">
            <a:spLocks/>
          </p:cNvSpPr>
          <p:nvPr/>
        </p:nvSpPr>
        <p:spPr>
          <a:xfrm>
            <a:off x="4818135" y="-198784"/>
            <a:ext cx="3483382" cy="1076707"/>
          </a:xfrm>
          <a:prstGeom prst="rect">
            <a:avLst/>
          </a:prstGeom>
        </p:spPr>
        <p:txBody>
          <a:bodyPr anchor="ctr"/>
          <a:lstStyle>
            <a:lvl1pPr algn="ctr" defTabSz="914400" rtl="0" eaLnBrk="1" latinLnBrk="0" hangingPunct="1">
              <a:lnSpc>
                <a:spcPct val="90000"/>
              </a:lnSpc>
              <a:spcBef>
                <a:spcPct val="0"/>
              </a:spcBef>
              <a:buNone/>
              <a:defRPr sz="4400" b="1" kern="1200">
                <a:solidFill>
                  <a:srgbClr val="C7D328"/>
                </a:solidFill>
                <a:latin typeface="+mj-lt"/>
                <a:ea typeface="+mj-ea"/>
                <a:cs typeface="+mj-cs"/>
              </a:defRPr>
            </a:lvl1pPr>
          </a:lstStyle>
          <a:p>
            <a:r>
              <a:rPr lang="es-CO" sz="4000" dirty="0"/>
              <a:t>Glosario</a:t>
            </a:r>
          </a:p>
        </p:txBody>
      </p:sp>
      <p:sp>
        <p:nvSpPr>
          <p:cNvPr id="4" name="Marcador de contenido 4">
            <a:extLst>
              <a:ext uri="{FF2B5EF4-FFF2-40B4-BE49-F238E27FC236}">
                <a16:creationId xmlns:a16="http://schemas.microsoft.com/office/drawing/2014/main" id="{38082503-5477-4487-A820-1E9E525B33AF}"/>
              </a:ext>
            </a:extLst>
          </p:cNvPr>
          <p:cNvSpPr txBox="1">
            <a:spLocks/>
          </p:cNvSpPr>
          <p:nvPr/>
        </p:nvSpPr>
        <p:spPr>
          <a:xfrm>
            <a:off x="611886" y="1384663"/>
            <a:ext cx="11131623" cy="5029200"/>
          </a:xfrm>
          <a:prstGeom prst="rect">
            <a:avLst/>
          </a:prstGeom>
        </p:spPr>
        <p:txBody>
          <a:bodyPr/>
          <a:lstStyle>
            <a:lvl1pPr marL="228600" indent="-228600" algn="l" defTabSz="914400" rtl="0" eaLnBrk="1" latinLnBrk="0" hangingPunct="1">
              <a:lnSpc>
                <a:spcPct val="90000"/>
              </a:lnSpc>
              <a:spcBef>
                <a:spcPts val="1000"/>
              </a:spcBef>
              <a:buClr>
                <a:srgbClr val="C7D328"/>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Clr>
                <a:srgbClr val="00A4B4"/>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Clr>
                <a:srgbClr val="7030A0"/>
              </a:buClr>
              <a:buFont typeface="Courier New" panose="02070309020205020404" pitchFamily="49" charset="0"/>
              <a:buChar char="o"/>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Clr>
                <a:srgbClr val="C7D328"/>
              </a:buClr>
              <a:buFont typeface="Wingdings" panose="05000000000000000000" pitchFamily="2" charset="2"/>
              <a:buChar char="ü"/>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Estado de cambios en el patrimonio: </a:t>
            </a:r>
            <a:r>
              <a:rPr lang="es-CO" dirty="0"/>
              <a:t>Muestra los cambios de cada una de las cuentas que integran el patrimonio de la empresa, como son el capital social, el superávit de capital, las reservas, las utilidades de ejercicios anteriores, la utilidad del último ejercicio y los otros resultados integrales-ORI.</a:t>
            </a:r>
          </a:p>
          <a:p>
            <a:r>
              <a:rPr lang="es-CO" b="1" dirty="0"/>
              <a:t>Estado de flujo de efectivo: </a:t>
            </a:r>
            <a:r>
              <a:rPr lang="es-CO" dirty="0"/>
              <a:t>Muestra el efectivo que entró y salió de la empresa por las actividades de operación, inversión y financiación, con la finalidad de evaluar la gestión de la tesorería empresarial. </a:t>
            </a:r>
          </a:p>
          <a:p>
            <a:r>
              <a:rPr lang="es-CO" b="1" dirty="0"/>
              <a:t>Activos: </a:t>
            </a:r>
            <a:r>
              <a:rPr lang="es-CO" dirty="0"/>
              <a:t>Son los recursos de la empresa que generan beneficios económicos futuros y derechos de reclamación legal sobre estos, que tienen un valor o valoración y una fecha de consumo o utilización.</a:t>
            </a:r>
          </a:p>
        </p:txBody>
      </p:sp>
    </p:spTree>
    <p:extLst>
      <p:ext uri="{BB962C8B-B14F-4D97-AF65-F5344CB8AC3E}">
        <p14:creationId xmlns:p14="http://schemas.microsoft.com/office/powerpoint/2010/main" val="356780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5682FAA2-0172-4C08-B543-A802B4002D21}"/>
              </a:ext>
            </a:extLst>
          </p:cNvPr>
          <p:cNvSpPr txBox="1">
            <a:spLocks/>
          </p:cNvSpPr>
          <p:nvPr/>
        </p:nvSpPr>
        <p:spPr>
          <a:xfrm>
            <a:off x="4818135" y="-198784"/>
            <a:ext cx="3483382" cy="1076707"/>
          </a:xfrm>
          <a:prstGeom prst="rect">
            <a:avLst/>
          </a:prstGeom>
        </p:spPr>
        <p:txBody>
          <a:bodyPr anchor="ctr"/>
          <a:lstStyle>
            <a:lvl1pPr algn="ctr" defTabSz="914400" rtl="0" eaLnBrk="1" latinLnBrk="0" hangingPunct="1">
              <a:lnSpc>
                <a:spcPct val="90000"/>
              </a:lnSpc>
              <a:spcBef>
                <a:spcPct val="0"/>
              </a:spcBef>
              <a:buNone/>
              <a:defRPr sz="4400" b="1" kern="1200">
                <a:solidFill>
                  <a:srgbClr val="C7D328"/>
                </a:solidFill>
                <a:latin typeface="+mj-lt"/>
                <a:ea typeface="+mj-ea"/>
                <a:cs typeface="+mj-cs"/>
              </a:defRPr>
            </a:lvl1pPr>
          </a:lstStyle>
          <a:p>
            <a:r>
              <a:rPr lang="es-CO" sz="4000" dirty="0"/>
              <a:t>Glosario</a:t>
            </a:r>
          </a:p>
        </p:txBody>
      </p:sp>
      <p:sp>
        <p:nvSpPr>
          <p:cNvPr id="4" name="Marcador de contenido 4">
            <a:extLst>
              <a:ext uri="{FF2B5EF4-FFF2-40B4-BE49-F238E27FC236}">
                <a16:creationId xmlns:a16="http://schemas.microsoft.com/office/drawing/2014/main" id="{38082503-5477-4487-A820-1E9E525B33AF}"/>
              </a:ext>
            </a:extLst>
          </p:cNvPr>
          <p:cNvSpPr txBox="1">
            <a:spLocks/>
          </p:cNvSpPr>
          <p:nvPr/>
        </p:nvSpPr>
        <p:spPr>
          <a:xfrm>
            <a:off x="611886" y="1384663"/>
            <a:ext cx="11131623" cy="5029200"/>
          </a:xfrm>
          <a:prstGeom prst="rect">
            <a:avLst/>
          </a:prstGeom>
        </p:spPr>
        <p:txBody>
          <a:bodyPr/>
          <a:lstStyle>
            <a:lvl1pPr marL="228600" indent="-228600" algn="l" defTabSz="914400" rtl="0" eaLnBrk="1" latinLnBrk="0" hangingPunct="1">
              <a:lnSpc>
                <a:spcPct val="90000"/>
              </a:lnSpc>
              <a:spcBef>
                <a:spcPts val="1000"/>
              </a:spcBef>
              <a:buClr>
                <a:srgbClr val="C7D328"/>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Clr>
                <a:srgbClr val="00A4B4"/>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Clr>
                <a:srgbClr val="7030A0"/>
              </a:buClr>
              <a:buFont typeface="Courier New" panose="02070309020205020404" pitchFamily="49" charset="0"/>
              <a:buChar char="o"/>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Clr>
                <a:srgbClr val="C7D328"/>
              </a:buClr>
              <a:buFont typeface="Wingdings" panose="05000000000000000000" pitchFamily="2" charset="2"/>
              <a:buChar char="ü"/>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Pasivos: </a:t>
            </a:r>
            <a:r>
              <a:rPr lang="es-CO" dirty="0"/>
              <a:t>Obligaciones del ente económico frente a terceros e implican la entrega y/o liquidación de activos a futuro. Deben tener un valor, así sea estimado o aproximado y un periodo o fecha de pago.</a:t>
            </a:r>
          </a:p>
          <a:p>
            <a:r>
              <a:rPr lang="es-CO" b="1" dirty="0"/>
              <a:t>Patrimonio: </a:t>
            </a:r>
            <a:r>
              <a:rPr lang="es-CO" dirty="0"/>
              <a:t>es lo aportado por los accionistas, tanto a valores nominales, como a valores de mercado, mas las utilidades retenidas en la empresa, bien sea como reservas, utilidades del ejercicio, utilidades de ejercicios anteriores y los otros resultados integrales-ORI</a:t>
            </a:r>
          </a:p>
          <a:p>
            <a:r>
              <a:rPr lang="es-CO" b="1" dirty="0"/>
              <a:t>Acciones: </a:t>
            </a:r>
            <a:r>
              <a:rPr lang="es-CO" dirty="0"/>
              <a:t>Son títulos valores que representan una partecita de la propiedad de un ente económico o empresa y dependiendo del tipo de acción, dan derecho a voz y a voto en una asamblea general de accionistas-AGA, y a dividendos ordinarios, privilegiados y preferenciales, dentro  del proceso de repartición de utilidades.</a:t>
            </a:r>
          </a:p>
          <a:p>
            <a:endParaRPr lang="es-CO" dirty="0"/>
          </a:p>
          <a:p>
            <a:pPr marL="0" indent="0">
              <a:buNone/>
            </a:pPr>
            <a:endParaRPr lang="es-CO" dirty="0"/>
          </a:p>
        </p:txBody>
      </p:sp>
    </p:spTree>
    <p:extLst>
      <p:ext uri="{BB962C8B-B14F-4D97-AF65-F5344CB8AC3E}">
        <p14:creationId xmlns:p14="http://schemas.microsoft.com/office/powerpoint/2010/main" val="2149215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5682FAA2-0172-4C08-B543-A802B4002D21}"/>
              </a:ext>
            </a:extLst>
          </p:cNvPr>
          <p:cNvSpPr txBox="1">
            <a:spLocks/>
          </p:cNvSpPr>
          <p:nvPr/>
        </p:nvSpPr>
        <p:spPr>
          <a:xfrm>
            <a:off x="4818135" y="-198784"/>
            <a:ext cx="3483382" cy="1076707"/>
          </a:xfrm>
          <a:prstGeom prst="rect">
            <a:avLst/>
          </a:prstGeom>
        </p:spPr>
        <p:txBody>
          <a:bodyPr anchor="ctr"/>
          <a:lstStyle>
            <a:lvl1pPr algn="ctr" defTabSz="914400" rtl="0" eaLnBrk="1" latinLnBrk="0" hangingPunct="1">
              <a:lnSpc>
                <a:spcPct val="90000"/>
              </a:lnSpc>
              <a:spcBef>
                <a:spcPct val="0"/>
              </a:spcBef>
              <a:buNone/>
              <a:defRPr sz="4400" b="1" kern="1200">
                <a:solidFill>
                  <a:srgbClr val="C7D328"/>
                </a:solidFill>
                <a:latin typeface="+mj-lt"/>
                <a:ea typeface="+mj-ea"/>
                <a:cs typeface="+mj-cs"/>
              </a:defRPr>
            </a:lvl1pPr>
          </a:lstStyle>
          <a:p>
            <a:r>
              <a:rPr lang="es-CO" sz="4000" dirty="0"/>
              <a:t>Glosario</a:t>
            </a:r>
          </a:p>
        </p:txBody>
      </p:sp>
      <p:sp>
        <p:nvSpPr>
          <p:cNvPr id="4" name="Marcador de contenido 4">
            <a:extLst>
              <a:ext uri="{FF2B5EF4-FFF2-40B4-BE49-F238E27FC236}">
                <a16:creationId xmlns:a16="http://schemas.microsoft.com/office/drawing/2014/main" id="{38082503-5477-4487-A820-1E9E525B33AF}"/>
              </a:ext>
            </a:extLst>
          </p:cNvPr>
          <p:cNvSpPr txBox="1">
            <a:spLocks/>
          </p:cNvSpPr>
          <p:nvPr/>
        </p:nvSpPr>
        <p:spPr>
          <a:xfrm>
            <a:off x="598823" y="1267097"/>
            <a:ext cx="11131623" cy="4937760"/>
          </a:xfrm>
          <a:prstGeom prst="rect">
            <a:avLst/>
          </a:prstGeom>
        </p:spPr>
        <p:txBody>
          <a:bodyPr/>
          <a:lstStyle>
            <a:lvl1pPr marL="228600" indent="-228600" algn="l" defTabSz="914400" rtl="0" eaLnBrk="1" latinLnBrk="0" hangingPunct="1">
              <a:lnSpc>
                <a:spcPct val="90000"/>
              </a:lnSpc>
              <a:spcBef>
                <a:spcPts val="1000"/>
              </a:spcBef>
              <a:buClr>
                <a:srgbClr val="C7D328"/>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Clr>
                <a:srgbClr val="00A4B4"/>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Clr>
                <a:srgbClr val="7030A0"/>
              </a:buClr>
              <a:buFont typeface="Courier New" panose="02070309020205020404" pitchFamily="49" charset="0"/>
              <a:buChar char="o"/>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Clr>
                <a:srgbClr val="C7D328"/>
              </a:buClr>
              <a:buFont typeface="Wingdings" panose="05000000000000000000" pitchFamily="2" charset="2"/>
              <a:buChar char="ü"/>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Perdidas: </a:t>
            </a:r>
            <a:r>
              <a:rPr lang="es-CO" dirty="0"/>
              <a:t>Es el resultado negativo que se obtienen cuando los costos y gastos son mayores que los ingresos</a:t>
            </a:r>
          </a:p>
          <a:p>
            <a:r>
              <a:rPr lang="es-CO" b="1" dirty="0"/>
              <a:t>Causación, acumulación o devengo: </a:t>
            </a:r>
            <a:r>
              <a:rPr lang="es-CO" dirty="0"/>
              <a:t>Reconocimiento de los hechos económicos realizados por la empresa , independiente de que implique entrada o no de efectivo</a:t>
            </a:r>
          </a:p>
          <a:p>
            <a:r>
              <a:rPr lang="es-CO" b="1" dirty="0"/>
              <a:t>Caja: </a:t>
            </a:r>
            <a:r>
              <a:rPr lang="es-CO" dirty="0"/>
              <a:t>es la base de elaboración del flujo de efectivo, y solo implica mostrar o reconocer aquellos hechos económicos que implicaron la entrada y salida de efectivo</a:t>
            </a:r>
          </a:p>
          <a:p>
            <a:r>
              <a:rPr lang="es-CO" b="1" dirty="0"/>
              <a:t>Notas a los estados financieros o revelaciones: </a:t>
            </a:r>
            <a:r>
              <a:rPr lang="es-CO" dirty="0"/>
              <a:t>Son un mayor detalle y desglose de cada una de las cuentas o partidas que encontramos en los estados financieros, convirtiéndose en parte integrante de estos.</a:t>
            </a:r>
          </a:p>
        </p:txBody>
      </p:sp>
    </p:spTree>
    <p:extLst>
      <p:ext uri="{BB962C8B-B14F-4D97-AF65-F5344CB8AC3E}">
        <p14:creationId xmlns:p14="http://schemas.microsoft.com/office/powerpoint/2010/main" val="146305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81200" y="2285993"/>
            <a:ext cx="8458200" cy="1470025"/>
          </a:xfrm>
        </p:spPr>
        <p:txBody>
          <a:bodyPr>
            <a:normAutofit fontScale="90000"/>
          </a:bodyPr>
          <a:lstStyle/>
          <a:p>
            <a:r>
              <a:rPr lang="es-CO" dirty="0">
                <a:solidFill>
                  <a:srgbClr val="002060"/>
                </a:solidFill>
              </a:rPr>
              <a:t>Estado de Situación Financiera</a:t>
            </a:r>
          </a:p>
        </p:txBody>
      </p:sp>
    </p:spTree>
    <p:extLst>
      <p:ext uri="{BB962C8B-B14F-4D97-AF65-F5344CB8AC3E}">
        <p14:creationId xmlns:p14="http://schemas.microsoft.com/office/powerpoint/2010/main" val="74562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1058090" y="1735138"/>
            <a:ext cx="3213464" cy="3254873"/>
          </a:xfrm>
        </p:spPr>
        <p:txBody>
          <a:bodyPr>
            <a:normAutofit/>
          </a:bodyPr>
          <a:lstStyle/>
          <a:p>
            <a:r>
              <a:rPr lang="es-CO" dirty="0">
                <a:solidFill>
                  <a:srgbClr val="002060"/>
                </a:solidFill>
              </a:rPr>
              <a:t>¿Que es el Estado de Situación Financiera?</a:t>
            </a:r>
          </a:p>
        </p:txBody>
      </p:sp>
      <p:sp>
        <p:nvSpPr>
          <p:cNvPr id="3" name="Marcador de contenido 2"/>
          <p:cNvSpPr>
            <a:spLocks noGrp="1"/>
          </p:cNvSpPr>
          <p:nvPr>
            <p:ph idx="4294967295"/>
          </p:nvPr>
        </p:nvSpPr>
        <p:spPr>
          <a:xfrm>
            <a:off x="3866606" y="404949"/>
            <a:ext cx="8007532" cy="6061165"/>
          </a:xfrm>
        </p:spPr>
        <p:txBody>
          <a:bodyPr>
            <a:normAutofit/>
          </a:bodyPr>
          <a:lstStyle/>
          <a:p>
            <a:r>
              <a:rPr lang="es-CO" dirty="0">
                <a:solidFill>
                  <a:srgbClr val="002060"/>
                </a:solidFill>
              </a:rPr>
              <a:t>Es el estado financiero mas popular y tradicional</a:t>
            </a:r>
          </a:p>
          <a:p>
            <a:r>
              <a:rPr lang="es-CO" dirty="0">
                <a:solidFill>
                  <a:srgbClr val="002060"/>
                </a:solidFill>
              </a:rPr>
              <a:t>Muestra la posición financiera de una empresa en una fecha determinada</a:t>
            </a:r>
          </a:p>
          <a:p>
            <a:r>
              <a:rPr lang="es-CO" dirty="0">
                <a:solidFill>
                  <a:srgbClr val="002060"/>
                </a:solidFill>
              </a:rPr>
              <a:t>Detalla y desarrolla la ecuación contable </a:t>
            </a:r>
          </a:p>
          <a:p>
            <a:r>
              <a:rPr lang="es-CO" dirty="0">
                <a:solidFill>
                  <a:srgbClr val="002060"/>
                </a:solidFill>
              </a:rPr>
              <a:t>Activos = Pasivos + Patrimonio</a:t>
            </a:r>
          </a:p>
          <a:p>
            <a:r>
              <a:rPr lang="es-CO" dirty="0">
                <a:solidFill>
                  <a:srgbClr val="002060"/>
                </a:solidFill>
              </a:rPr>
              <a:t>¿Qué son los activos y como se dividen?</a:t>
            </a:r>
          </a:p>
          <a:p>
            <a:r>
              <a:rPr lang="es-CO" dirty="0">
                <a:solidFill>
                  <a:srgbClr val="002060"/>
                </a:solidFill>
              </a:rPr>
              <a:t>¿Qué son los pasivos y como se dividen?</a:t>
            </a:r>
          </a:p>
          <a:p>
            <a:r>
              <a:rPr lang="es-CO" dirty="0">
                <a:solidFill>
                  <a:srgbClr val="002060"/>
                </a:solidFill>
              </a:rPr>
              <a:t>¿Qué es el patrimonio y como se clasifica?</a:t>
            </a:r>
          </a:p>
          <a:p>
            <a:r>
              <a:rPr lang="es-CO" dirty="0">
                <a:solidFill>
                  <a:srgbClr val="002060"/>
                </a:solidFill>
              </a:rPr>
              <a:t>Es el papá de los demás Estados Financieros</a:t>
            </a:r>
          </a:p>
          <a:p>
            <a:r>
              <a:rPr lang="es-CO" dirty="0">
                <a:solidFill>
                  <a:srgbClr val="002060"/>
                </a:solidFill>
              </a:rPr>
              <a:t>Obligatoriedad externa anual, internamente se prepara cada mes</a:t>
            </a:r>
          </a:p>
          <a:p>
            <a:r>
              <a:rPr lang="es-CO" dirty="0">
                <a:solidFill>
                  <a:srgbClr val="002060"/>
                </a:solidFill>
              </a:rPr>
              <a:t>Antes era conocido como el balance general</a:t>
            </a:r>
          </a:p>
          <a:p>
            <a:endParaRPr lang="es-CO" sz="2900" dirty="0">
              <a:solidFill>
                <a:srgbClr val="002060"/>
              </a:solidFill>
            </a:endParaRPr>
          </a:p>
          <a:p>
            <a:endParaRPr lang="es-CO" dirty="0"/>
          </a:p>
        </p:txBody>
      </p:sp>
    </p:spTree>
    <p:extLst>
      <p:ext uri="{BB962C8B-B14F-4D97-AF65-F5344CB8AC3E}">
        <p14:creationId xmlns:p14="http://schemas.microsoft.com/office/powerpoint/2010/main" val="3378207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Rectángulo">
            <a:extLst>
              <a:ext uri="{FF2B5EF4-FFF2-40B4-BE49-F238E27FC236}">
                <a16:creationId xmlns:a16="http://schemas.microsoft.com/office/drawing/2014/main" id="{5995875D-7346-4A2E-BC16-6D076F159958}"/>
              </a:ext>
            </a:extLst>
          </p:cNvPr>
          <p:cNvSpPr/>
          <p:nvPr/>
        </p:nvSpPr>
        <p:spPr>
          <a:xfrm>
            <a:off x="4106779" y="212154"/>
            <a:ext cx="6096000" cy="415498"/>
          </a:xfrm>
          <a:prstGeom prst="rect">
            <a:avLst/>
          </a:prstGeom>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s-ES" sz="3000" b="1" i="0" u="none" strike="noStrike" kern="1200" cap="none" spc="0" normalizeH="0" baseline="0" noProof="0" dirty="0">
                <a:ln>
                  <a:noFill/>
                </a:ln>
                <a:solidFill>
                  <a:srgbClr val="84B6F5"/>
                </a:solidFill>
                <a:effectLst/>
                <a:uLnTx/>
                <a:uFillTx/>
                <a:latin typeface="Calibri" panose="020F0502020204030204"/>
                <a:ea typeface="+mn-ea"/>
                <a:cs typeface="+mn-cs"/>
              </a:rPr>
              <a:t>Estados financieros</a:t>
            </a:r>
          </a:p>
        </p:txBody>
      </p:sp>
      <p:pic>
        <p:nvPicPr>
          <p:cNvPr id="2" name="Imagen 1"/>
          <p:cNvPicPr>
            <a:picLocks noChangeAspect="1"/>
          </p:cNvPicPr>
          <p:nvPr/>
        </p:nvPicPr>
        <p:blipFill>
          <a:blip r:embed="rId2"/>
          <a:stretch>
            <a:fillRect/>
          </a:stretch>
        </p:blipFill>
        <p:spPr>
          <a:xfrm>
            <a:off x="176463" y="871180"/>
            <a:ext cx="11582400" cy="5738167"/>
          </a:xfrm>
          <a:prstGeom prst="rect">
            <a:avLst/>
          </a:prstGeom>
        </p:spPr>
      </p:pic>
    </p:spTree>
    <p:extLst>
      <p:ext uri="{BB962C8B-B14F-4D97-AF65-F5344CB8AC3E}">
        <p14:creationId xmlns:p14="http://schemas.microsoft.com/office/powerpoint/2010/main" val="109922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Rectángulo">
            <a:extLst>
              <a:ext uri="{FF2B5EF4-FFF2-40B4-BE49-F238E27FC236}">
                <a16:creationId xmlns:a16="http://schemas.microsoft.com/office/drawing/2014/main" id="{5995875D-7346-4A2E-BC16-6D076F159958}"/>
              </a:ext>
            </a:extLst>
          </p:cNvPr>
          <p:cNvSpPr/>
          <p:nvPr/>
        </p:nvSpPr>
        <p:spPr>
          <a:xfrm>
            <a:off x="4106779" y="212154"/>
            <a:ext cx="6096000" cy="415498"/>
          </a:xfrm>
          <a:prstGeom prst="rect">
            <a:avLst/>
          </a:prstGeom>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s-ES" sz="3000" b="1" i="0" u="none" strike="noStrike" kern="1200" cap="none" spc="0" normalizeH="0" baseline="0" noProof="0" dirty="0">
                <a:ln>
                  <a:noFill/>
                </a:ln>
                <a:solidFill>
                  <a:srgbClr val="84B6F5"/>
                </a:solidFill>
                <a:effectLst/>
                <a:uLnTx/>
                <a:uFillTx/>
                <a:latin typeface="Calibri" panose="020F0502020204030204"/>
                <a:ea typeface="+mn-ea"/>
                <a:cs typeface="+mn-cs"/>
              </a:rPr>
              <a:t>Estados financieros</a:t>
            </a:r>
          </a:p>
        </p:txBody>
      </p:sp>
      <p:pic>
        <p:nvPicPr>
          <p:cNvPr id="3" name="Imagen 2"/>
          <p:cNvPicPr>
            <a:picLocks noChangeAspect="1"/>
          </p:cNvPicPr>
          <p:nvPr/>
        </p:nvPicPr>
        <p:blipFill>
          <a:blip r:embed="rId2"/>
          <a:stretch>
            <a:fillRect/>
          </a:stretch>
        </p:blipFill>
        <p:spPr>
          <a:xfrm>
            <a:off x="320842" y="871180"/>
            <a:ext cx="11566358" cy="5786294"/>
          </a:xfrm>
          <a:prstGeom prst="rect">
            <a:avLst/>
          </a:prstGeom>
        </p:spPr>
      </p:pic>
    </p:spTree>
    <p:extLst>
      <p:ext uri="{BB962C8B-B14F-4D97-AF65-F5344CB8AC3E}">
        <p14:creationId xmlns:p14="http://schemas.microsoft.com/office/powerpoint/2010/main" val="209959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0F0D-6BB4-4066-B807-9E14481C4BA6}"/>
              </a:ext>
            </a:extLst>
          </p:cNvPr>
          <p:cNvSpPr>
            <a:spLocks noGrp="1"/>
          </p:cNvSpPr>
          <p:nvPr>
            <p:ph type="title" idx="4294967295"/>
          </p:nvPr>
        </p:nvSpPr>
        <p:spPr>
          <a:xfrm>
            <a:off x="3566160" y="352425"/>
            <a:ext cx="4872446" cy="1816100"/>
          </a:xfrm>
        </p:spPr>
        <p:txBody>
          <a:bodyPr>
            <a:normAutofit/>
          </a:bodyPr>
          <a:lstStyle/>
          <a:p>
            <a:r>
              <a:rPr lang="es-CO" sz="4000" b="1" i="0" dirty="0">
                <a:solidFill>
                  <a:srgbClr val="002060"/>
                </a:solidFill>
                <a:effectLst/>
              </a:rPr>
              <a:t>Temática a desarrollar</a:t>
            </a:r>
            <a:endParaRPr lang="es-CO" sz="4000" b="1" dirty="0">
              <a:solidFill>
                <a:srgbClr val="002060"/>
              </a:solidFill>
            </a:endParaRPr>
          </a:p>
        </p:txBody>
      </p:sp>
      <p:sp>
        <p:nvSpPr>
          <p:cNvPr id="4" name="Content Placeholder 3">
            <a:extLst>
              <a:ext uri="{FF2B5EF4-FFF2-40B4-BE49-F238E27FC236}">
                <a16:creationId xmlns:a16="http://schemas.microsoft.com/office/drawing/2014/main" id="{77199279-96D3-4152-A29C-D24897E43620}"/>
              </a:ext>
            </a:extLst>
          </p:cNvPr>
          <p:cNvSpPr>
            <a:spLocks noGrp="1"/>
          </p:cNvSpPr>
          <p:nvPr>
            <p:ph idx="4294967295"/>
          </p:nvPr>
        </p:nvSpPr>
        <p:spPr>
          <a:xfrm>
            <a:off x="1754188" y="2168525"/>
            <a:ext cx="8630783" cy="4149725"/>
          </a:xfrm>
        </p:spPr>
        <p:txBody>
          <a:bodyPr/>
          <a:lstStyle/>
          <a:p>
            <a:pPr marL="342900" indent="-342900">
              <a:buFont typeface="+mj-lt"/>
              <a:buAutoNum type="arabicParenR"/>
            </a:pPr>
            <a:r>
              <a:rPr lang="es-ES" sz="4000" dirty="0">
                <a:solidFill>
                  <a:srgbClr val="002060"/>
                </a:solidFill>
              </a:rPr>
              <a:t>La rendición de cuentas y los Estados financieros</a:t>
            </a:r>
          </a:p>
          <a:p>
            <a:pPr marL="342900" indent="-342900">
              <a:buFont typeface="+mj-lt"/>
              <a:buAutoNum type="arabicParenR"/>
            </a:pPr>
            <a:r>
              <a:rPr lang="es-ES" sz="4000" dirty="0">
                <a:solidFill>
                  <a:srgbClr val="002060"/>
                </a:solidFill>
              </a:rPr>
              <a:t>Estado de Situación Financiera</a:t>
            </a:r>
          </a:p>
          <a:p>
            <a:pPr marL="342900" indent="-342900">
              <a:buFont typeface="+mj-lt"/>
              <a:buAutoNum type="arabicParenR"/>
            </a:pPr>
            <a:r>
              <a:rPr lang="es-ES" sz="4000" dirty="0">
                <a:solidFill>
                  <a:srgbClr val="002060"/>
                </a:solidFill>
              </a:rPr>
              <a:t>Estado de resultados</a:t>
            </a:r>
          </a:p>
          <a:p>
            <a:pPr marL="342900" indent="-342900">
              <a:buFont typeface="+mj-lt"/>
              <a:buAutoNum type="arabicParenR"/>
            </a:pPr>
            <a:r>
              <a:rPr lang="es-ES" sz="4000" dirty="0">
                <a:solidFill>
                  <a:srgbClr val="002060"/>
                </a:solidFill>
              </a:rPr>
              <a:t>Estado de Cambios en el Patrimonio</a:t>
            </a:r>
          </a:p>
          <a:p>
            <a:pPr marL="342900" indent="-342900">
              <a:buFont typeface="+mj-lt"/>
              <a:buAutoNum type="arabicParenR"/>
            </a:pPr>
            <a:r>
              <a:rPr lang="es-ES" sz="4000" dirty="0">
                <a:solidFill>
                  <a:srgbClr val="002060"/>
                </a:solidFill>
              </a:rPr>
              <a:t>Estado de flujo de efectivo</a:t>
            </a:r>
            <a:endParaRPr lang="es-CO" sz="4000" dirty="0">
              <a:solidFill>
                <a:srgbClr val="002060"/>
              </a:solidFill>
            </a:endParaRPr>
          </a:p>
          <a:p>
            <a:endParaRPr lang="es-CO" dirty="0"/>
          </a:p>
        </p:txBody>
      </p:sp>
    </p:spTree>
    <p:extLst>
      <p:ext uri="{BB962C8B-B14F-4D97-AF65-F5344CB8AC3E}">
        <p14:creationId xmlns:p14="http://schemas.microsoft.com/office/powerpoint/2010/main" val="358354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Rectángulo">
            <a:extLst>
              <a:ext uri="{FF2B5EF4-FFF2-40B4-BE49-F238E27FC236}">
                <a16:creationId xmlns:a16="http://schemas.microsoft.com/office/drawing/2014/main" id="{5995875D-7346-4A2E-BC16-6D076F159958}"/>
              </a:ext>
            </a:extLst>
          </p:cNvPr>
          <p:cNvSpPr/>
          <p:nvPr/>
        </p:nvSpPr>
        <p:spPr>
          <a:xfrm>
            <a:off x="4106779" y="212154"/>
            <a:ext cx="6096000" cy="415498"/>
          </a:xfrm>
          <a:prstGeom prst="rect">
            <a:avLst/>
          </a:prstGeom>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s-ES" sz="3000" b="1" i="0" u="none" strike="noStrike" kern="1200" cap="none" spc="0" normalizeH="0" baseline="0" noProof="0" dirty="0">
                <a:ln>
                  <a:noFill/>
                </a:ln>
                <a:solidFill>
                  <a:srgbClr val="84B6F5"/>
                </a:solidFill>
                <a:effectLst/>
                <a:uLnTx/>
                <a:uFillTx/>
                <a:latin typeface="Calibri" panose="020F0502020204030204"/>
                <a:ea typeface="+mn-ea"/>
                <a:cs typeface="+mn-cs"/>
              </a:rPr>
              <a:t>Estados financieros</a:t>
            </a:r>
          </a:p>
        </p:txBody>
      </p:sp>
      <p:pic>
        <p:nvPicPr>
          <p:cNvPr id="2" name="Imagen 1"/>
          <p:cNvPicPr>
            <a:picLocks noChangeAspect="1"/>
          </p:cNvPicPr>
          <p:nvPr/>
        </p:nvPicPr>
        <p:blipFill>
          <a:blip r:embed="rId2"/>
          <a:stretch>
            <a:fillRect/>
          </a:stretch>
        </p:blipFill>
        <p:spPr>
          <a:xfrm>
            <a:off x="256674" y="890232"/>
            <a:ext cx="11935326" cy="5847451"/>
          </a:xfrm>
          <a:prstGeom prst="rect">
            <a:avLst/>
          </a:prstGeom>
        </p:spPr>
      </p:pic>
    </p:spTree>
    <p:extLst>
      <p:ext uri="{BB962C8B-B14F-4D97-AF65-F5344CB8AC3E}">
        <p14:creationId xmlns:p14="http://schemas.microsoft.com/office/powerpoint/2010/main" val="36394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Rectángulo">
            <a:extLst>
              <a:ext uri="{FF2B5EF4-FFF2-40B4-BE49-F238E27FC236}">
                <a16:creationId xmlns:a16="http://schemas.microsoft.com/office/drawing/2014/main" id="{5995875D-7346-4A2E-BC16-6D076F159958}"/>
              </a:ext>
            </a:extLst>
          </p:cNvPr>
          <p:cNvSpPr/>
          <p:nvPr/>
        </p:nvSpPr>
        <p:spPr>
          <a:xfrm>
            <a:off x="4106779" y="212154"/>
            <a:ext cx="6096000" cy="415498"/>
          </a:xfrm>
          <a:prstGeom prst="rect">
            <a:avLst/>
          </a:prstGeom>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s-ES" sz="3000" b="1" i="0" u="none" strike="noStrike" kern="1200" cap="none" spc="0" normalizeH="0" baseline="0" noProof="0" dirty="0">
                <a:ln>
                  <a:noFill/>
                </a:ln>
                <a:solidFill>
                  <a:srgbClr val="84B6F5"/>
                </a:solidFill>
                <a:effectLst/>
                <a:uLnTx/>
                <a:uFillTx/>
                <a:latin typeface="Calibri" panose="020F0502020204030204"/>
                <a:ea typeface="+mn-ea"/>
                <a:cs typeface="+mn-cs"/>
              </a:rPr>
              <a:t>Estados financieros</a:t>
            </a:r>
          </a:p>
        </p:txBody>
      </p:sp>
      <p:pic>
        <p:nvPicPr>
          <p:cNvPr id="2" name="Imagen 1"/>
          <p:cNvPicPr>
            <a:picLocks noChangeAspect="1"/>
          </p:cNvPicPr>
          <p:nvPr/>
        </p:nvPicPr>
        <p:blipFill>
          <a:blip r:embed="rId2"/>
          <a:stretch>
            <a:fillRect/>
          </a:stretch>
        </p:blipFill>
        <p:spPr>
          <a:xfrm>
            <a:off x="224589" y="890232"/>
            <a:ext cx="11839074" cy="5831409"/>
          </a:xfrm>
          <a:prstGeom prst="rect">
            <a:avLst/>
          </a:prstGeom>
        </p:spPr>
      </p:pic>
    </p:spTree>
    <p:extLst>
      <p:ext uri="{BB962C8B-B14F-4D97-AF65-F5344CB8AC3E}">
        <p14:creationId xmlns:p14="http://schemas.microsoft.com/office/powerpoint/2010/main" val="2861526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97280" y="1153513"/>
            <a:ext cx="8292441" cy="5334744"/>
          </a:xfrm>
          <a:prstGeom prst="rect">
            <a:avLst/>
          </a:prstGeom>
        </p:spPr>
      </p:pic>
    </p:spTree>
    <p:extLst>
      <p:ext uri="{BB962C8B-B14F-4D97-AF65-F5344CB8AC3E}">
        <p14:creationId xmlns:p14="http://schemas.microsoft.com/office/powerpoint/2010/main" val="2014094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00890" y="875212"/>
            <a:ext cx="9392195" cy="5682342"/>
          </a:xfrm>
          <a:prstGeom prst="rect">
            <a:avLst/>
          </a:prstGeom>
        </p:spPr>
      </p:pic>
    </p:spTree>
    <p:extLst>
      <p:ext uri="{BB962C8B-B14F-4D97-AF65-F5344CB8AC3E}">
        <p14:creationId xmlns:p14="http://schemas.microsoft.com/office/powerpoint/2010/main" val="4286826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09451" y="953590"/>
            <a:ext cx="9092238" cy="5630090"/>
          </a:xfrm>
          <a:prstGeom prst="rect">
            <a:avLst/>
          </a:prstGeom>
        </p:spPr>
      </p:pic>
    </p:spTree>
    <p:extLst>
      <p:ext uri="{BB962C8B-B14F-4D97-AF65-F5344CB8AC3E}">
        <p14:creationId xmlns:p14="http://schemas.microsoft.com/office/powerpoint/2010/main" val="3235437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83327" y="1005840"/>
            <a:ext cx="9679576" cy="5447211"/>
          </a:xfrm>
          <a:prstGeom prst="rect">
            <a:avLst/>
          </a:prstGeom>
        </p:spPr>
      </p:pic>
    </p:spTree>
    <p:extLst>
      <p:ext uri="{BB962C8B-B14F-4D97-AF65-F5344CB8AC3E}">
        <p14:creationId xmlns:p14="http://schemas.microsoft.com/office/powerpoint/2010/main" val="4121650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53143" y="1045029"/>
            <a:ext cx="8967599" cy="4911634"/>
          </a:xfrm>
          <a:prstGeom prst="rect">
            <a:avLst/>
          </a:prstGeom>
        </p:spPr>
      </p:pic>
    </p:spTree>
    <p:extLst>
      <p:ext uri="{BB962C8B-B14F-4D97-AF65-F5344CB8AC3E}">
        <p14:creationId xmlns:p14="http://schemas.microsoft.com/office/powerpoint/2010/main" val="2427821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48640" y="1397726"/>
            <a:ext cx="9614263" cy="4297679"/>
          </a:xfrm>
          <a:prstGeom prst="rect">
            <a:avLst/>
          </a:prstGeom>
        </p:spPr>
      </p:pic>
    </p:spTree>
    <p:extLst>
      <p:ext uri="{BB962C8B-B14F-4D97-AF65-F5344CB8AC3E}">
        <p14:creationId xmlns:p14="http://schemas.microsoft.com/office/powerpoint/2010/main" val="3496237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1045028" y="1735138"/>
            <a:ext cx="3108961" cy="2862988"/>
          </a:xfrm>
        </p:spPr>
        <p:txBody>
          <a:bodyPr/>
          <a:lstStyle/>
          <a:p>
            <a:r>
              <a:rPr lang="es-CO" dirty="0">
                <a:solidFill>
                  <a:srgbClr val="002060"/>
                </a:solidFill>
              </a:rPr>
              <a:t>¿Que es el Estado de Resultados?</a:t>
            </a:r>
          </a:p>
        </p:txBody>
      </p:sp>
      <p:sp>
        <p:nvSpPr>
          <p:cNvPr id="3" name="Marcador de contenido 2"/>
          <p:cNvSpPr>
            <a:spLocks noGrp="1"/>
          </p:cNvSpPr>
          <p:nvPr>
            <p:ph idx="4294967295"/>
          </p:nvPr>
        </p:nvSpPr>
        <p:spPr>
          <a:xfrm>
            <a:off x="4428309" y="561704"/>
            <a:ext cx="6818811" cy="5185953"/>
          </a:xfrm>
        </p:spPr>
        <p:txBody>
          <a:bodyPr>
            <a:normAutofit/>
          </a:bodyPr>
          <a:lstStyle/>
          <a:p>
            <a:r>
              <a:rPr lang="es-CO" dirty="0">
                <a:solidFill>
                  <a:srgbClr val="002060"/>
                </a:solidFill>
              </a:rPr>
              <a:t>Es el segundo estado financiero, básico, general y obligatorio, que muestra el grado de eficiencia o de ineficiencia, con que han sido manejos los recursos o activos de la empresa.</a:t>
            </a:r>
          </a:p>
          <a:p>
            <a:r>
              <a:rPr lang="es-CO" dirty="0">
                <a:solidFill>
                  <a:srgbClr val="002060"/>
                </a:solidFill>
              </a:rPr>
              <a:t>Muestra los ingresos que generó la empresa durante un periodo de tiempo evaluado (mes, trimestre, semestre o año) y los costos y gastos incurridos para generar esos ingresos y que quedé correctamente valuada, la Utilidad o la perdida del periodo</a:t>
            </a:r>
          </a:p>
          <a:p>
            <a:endParaRPr lang="es-CO" dirty="0">
              <a:solidFill>
                <a:srgbClr val="002060"/>
              </a:solidFill>
            </a:endParaRPr>
          </a:p>
        </p:txBody>
      </p:sp>
    </p:spTree>
    <p:extLst>
      <p:ext uri="{BB962C8B-B14F-4D97-AF65-F5344CB8AC3E}">
        <p14:creationId xmlns:p14="http://schemas.microsoft.com/office/powerpoint/2010/main" val="3299858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5682FAA2-0172-4C08-B543-A802B4002D21}"/>
              </a:ext>
            </a:extLst>
          </p:cNvPr>
          <p:cNvSpPr txBox="1">
            <a:spLocks/>
          </p:cNvSpPr>
          <p:nvPr/>
        </p:nvSpPr>
        <p:spPr>
          <a:xfrm>
            <a:off x="4818135" y="-198784"/>
            <a:ext cx="3483382" cy="1076707"/>
          </a:xfrm>
          <a:prstGeom prst="rect">
            <a:avLst/>
          </a:prstGeom>
        </p:spPr>
        <p:txBody>
          <a:bodyPr anchor="ctr"/>
          <a:lstStyle>
            <a:lvl1pPr algn="ctr" defTabSz="914400" rtl="0" eaLnBrk="1" latinLnBrk="0" hangingPunct="1">
              <a:lnSpc>
                <a:spcPct val="90000"/>
              </a:lnSpc>
              <a:spcBef>
                <a:spcPct val="0"/>
              </a:spcBef>
              <a:buNone/>
              <a:defRPr sz="4400" b="1" kern="1200">
                <a:solidFill>
                  <a:srgbClr val="C7D328"/>
                </a:solidFill>
                <a:latin typeface="+mj-lt"/>
                <a:ea typeface="+mj-ea"/>
                <a:cs typeface="+mj-cs"/>
              </a:defRPr>
            </a:lvl1pPr>
          </a:lstStyle>
          <a:p>
            <a:r>
              <a:rPr lang="es-CO" sz="4000" dirty="0"/>
              <a:t>Glosario</a:t>
            </a:r>
          </a:p>
        </p:txBody>
      </p:sp>
      <p:sp>
        <p:nvSpPr>
          <p:cNvPr id="4" name="Marcador de contenido 4">
            <a:extLst>
              <a:ext uri="{FF2B5EF4-FFF2-40B4-BE49-F238E27FC236}">
                <a16:creationId xmlns:a16="http://schemas.microsoft.com/office/drawing/2014/main" id="{38082503-5477-4487-A820-1E9E525B33AF}"/>
              </a:ext>
            </a:extLst>
          </p:cNvPr>
          <p:cNvSpPr txBox="1">
            <a:spLocks/>
          </p:cNvSpPr>
          <p:nvPr/>
        </p:nvSpPr>
        <p:spPr>
          <a:xfrm>
            <a:off x="611886" y="1489166"/>
            <a:ext cx="11131623" cy="4807131"/>
          </a:xfrm>
          <a:prstGeom prst="rect">
            <a:avLst/>
          </a:prstGeom>
        </p:spPr>
        <p:txBody>
          <a:bodyPr/>
          <a:lstStyle>
            <a:lvl1pPr marL="228600" indent="-228600" algn="l" defTabSz="914400" rtl="0" eaLnBrk="1" latinLnBrk="0" hangingPunct="1">
              <a:lnSpc>
                <a:spcPct val="90000"/>
              </a:lnSpc>
              <a:spcBef>
                <a:spcPts val="1000"/>
              </a:spcBef>
              <a:buClr>
                <a:srgbClr val="C7D328"/>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Clr>
                <a:srgbClr val="00A4B4"/>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Clr>
                <a:srgbClr val="7030A0"/>
              </a:buClr>
              <a:buFont typeface="Courier New" panose="02070309020205020404" pitchFamily="49" charset="0"/>
              <a:buChar char="o"/>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Clr>
                <a:srgbClr val="C7D328"/>
              </a:buClr>
              <a:buFont typeface="Wingdings" panose="05000000000000000000" pitchFamily="2" charset="2"/>
              <a:buChar char="ü"/>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Ingresos: </a:t>
            </a:r>
            <a:r>
              <a:rPr lang="es-CO" dirty="0"/>
              <a:t>Es el producto de la venta de bienes y servicios, producidos, y/o vendidos por la empresa, una vez transferidos los riesgos y beneficios y que no necesariamente implican la entrada de efectivo</a:t>
            </a:r>
          </a:p>
          <a:p>
            <a:r>
              <a:rPr lang="es-CO" b="1" dirty="0"/>
              <a:t>Costos: </a:t>
            </a:r>
            <a:r>
              <a:rPr lang="es-CO" dirty="0"/>
              <a:t>Son las erogaciones de recursos </a:t>
            </a:r>
            <a:r>
              <a:rPr lang="es-CO" b="1" dirty="0"/>
              <a:t>directamente</a:t>
            </a:r>
            <a:r>
              <a:rPr lang="es-CO" dirty="0"/>
              <a:t> relacionados con el producto o servicio vendido, y que no necesariamente significa salida de efectivo</a:t>
            </a:r>
          </a:p>
          <a:p>
            <a:r>
              <a:rPr lang="es-CO" b="1" dirty="0"/>
              <a:t>Gastos: </a:t>
            </a:r>
            <a:r>
              <a:rPr lang="es-CO" dirty="0"/>
              <a:t>Son las erogaciones de recursos </a:t>
            </a:r>
            <a:r>
              <a:rPr lang="es-CO" b="1" dirty="0"/>
              <a:t>indirectamente</a:t>
            </a:r>
            <a:r>
              <a:rPr lang="es-CO" dirty="0"/>
              <a:t> relacionados con el producto o servicio vendido y que no necesariamente significa salida de efectivo</a:t>
            </a:r>
          </a:p>
          <a:p>
            <a:r>
              <a:rPr lang="es-CO" b="1" dirty="0"/>
              <a:t>Utilidades: </a:t>
            </a:r>
            <a:r>
              <a:rPr lang="es-CO" dirty="0"/>
              <a:t>Es el resultado positivo, obtenido al final del estado de resultados, cuando los ingresos son mayores que los costos y gastos.</a:t>
            </a:r>
          </a:p>
        </p:txBody>
      </p:sp>
    </p:spTree>
    <p:extLst>
      <p:ext uri="{BB962C8B-B14F-4D97-AF65-F5344CB8AC3E}">
        <p14:creationId xmlns:p14="http://schemas.microsoft.com/office/powerpoint/2010/main" val="251061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0F0D-6BB4-4066-B807-9E14481C4BA6}"/>
              </a:ext>
            </a:extLst>
          </p:cNvPr>
          <p:cNvSpPr>
            <a:spLocks noGrp="1"/>
          </p:cNvSpPr>
          <p:nvPr>
            <p:ph type="title" idx="4294967295"/>
          </p:nvPr>
        </p:nvSpPr>
        <p:spPr>
          <a:xfrm>
            <a:off x="2338251" y="352425"/>
            <a:ext cx="8347165" cy="1816100"/>
          </a:xfrm>
        </p:spPr>
        <p:txBody>
          <a:bodyPr>
            <a:normAutofit/>
          </a:bodyPr>
          <a:lstStyle/>
          <a:p>
            <a:r>
              <a:rPr lang="es-CO" sz="4000" b="1" i="0" dirty="0">
                <a:solidFill>
                  <a:srgbClr val="002060"/>
                </a:solidFill>
                <a:effectLst/>
              </a:rPr>
              <a:t>Evaluación Contabilidad Financiera</a:t>
            </a:r>
            <a:endParaRPr lang="es-CO" sz="4000" b="1" dirty="0">
              <a:solidFill>
                <a:srgbClr val="002060"/>
              </a:solidFill>
            </a:endParaRPr>
          </a:p>
        </p:txBody>
      </p:sp>
      <p:sp>
        <p:nvSpPr>
          <p:cNvPr id="4" name="Content Placeholder 3">
            <a:extLst>
              <a:ext uri="{FF2B5EF4-FFF2-40B4-BE49-F238E27FC236}">
                <a16:creationId xmlns:a16="http://schemas.microsoft.com/office/drawing/2014/main" id="{77199279-96D3-4152-A29C-D24897E43620}"/>
              </a:ext>
            </a:extLst>
          </p:cNvPr>
          <p:cNvSpPr>
            <a:spLocks noGrp="1"/>
          </p:cNvSpPr>
          <p:nvPr>
            <p:ph idx="4294967295"/>
          </p:nvPr>
        </p:nvSpPr>
        <p:spPr>
          <a:xfrm>
            <a:off x="1754188" y="2168525"/>
            <a:ext cx="8630783" cy="4149725"/>
          </a:xfrm>
        </p:spPr>
        <p:txBody>
          <a:bodyPr>
            <a:normAutofit fontScale="92500" lnSpcReduction="10000"/>
          </a:bodyPr>
          <a:lstStyle/>
          <a:p>
            <a:pPr marL="742950" indent="-742950">
              <a:buFont typeface="+mj-lt"/>
              <a:buAutoNum type="arabicParenR"/>
            </a:pPr>
            <a:r>
              <a:rPr lang="es-ES" sz="4000" dirty="0">
                <a:solidFill>
                  <a:srgbClr val="002060"/>
                </a:solidFill>
              </a:rPr>
              <a:t>Taller #1, que abarca 4 puntos 25%</a:t>
            </a:r>
          </a:p>
          <a:p>
            <a:pPr marL="0" indent="0">
              <a:buNone/>
            </a:pPr>
            <a:r>
              <a:rPr lang="es-ES" sz="4000" dirty="0">
                <a:solidFill>
                  <a:srgbClr val="002060"/>
                </a:solidFill>
              </a:rPr>
              <a:t>Fecha de entrega: 16 de OCTUBRE de 2022</a:t>
            </a:r>
          </a:p>
          <a:p>
            <a:pPr marL="0" indent="0">
              <a:buNone/>
            </a:pPr>
            <a:endParaRPr lang="es-ES" sz="4000" dirty="0">
              <a:solidFill>
                <a:srgbClr val="002060"/>
              </a:solidFill>
            </a:endParaRPr>
          </a:p>
          <a:p>
            <a:pPr marL="742950" indent="-742950">
              <a:buFont typeface="+mj-lt"/>
              <a:buAutoNum type="arabicParenR" startAt="2"/>
            </a:pPr>
            <a:r>
              <a:rPr lang="es-ES" sz="4000" dirty="0">
                <a:solidFill>
                  <a:srgbClr val="002060"/>
                </a:solidFill>
              </a:rPr>
              <a:t>Taller #2, aplicación empresarial práctica de lo aprendido en clase; en Grupo: 25%</a:t>
            </a:r>
          </a:p>
          <a:p>
            <a:pPr marL="0" indent="0">
              <a:buNone/>
            </a:pPr>
            <a:r>
              <a:rPr lang="es-ES" sz="4000" dirty="0">
                <a:solidFill>
                  <a:srgbClr val="002060"/>
                </a:solidFill>
              </a:rPr>
              <a:t>Fecha de entrega: 23 de OCTUBRE de 2022</a:t>
            </a:r>
          </a:p>
          <a:p>
            <a:endParaRPr lang="es-CO" dirty="0"/>
          </a:p>
        </p:txBody>
      </p:sp>
    </p:spTree>
    <p:extLst>
      <p:ext uri="{BB962C8B-B14F-4D97-AF65-F5344CB8AC3E}">
        <p14:creationId xmlns:p14="http://schemas.microsoft.com/office/powerpoint/2010/main" val="1183999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509451" y="313509"/>
            <a:ext cx="8987246" cy="6204857"/>
          </a:xfrm>
          <a:prstGeom prst="rect">
            <a:avLst/>
          </a:prstGeom>
        </p:spPr>
      </p:pic>
    </p:spTree>
    <p:extLst>
      <p:ext uri="{BB962C8B-B14F-4D97-AF65-F5344CB8AC3E}">
        <p14:creationId xmlns:p14="http://schemas.microsoft.com/office/powerpoint/2010/main" val="955306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5577" y="274320"/>
            <a:ext cx="9000309" cy="6309360"/>
          </a:xfrm>
          <a:prstGeom prst="rect">
            <a:avLst/>
          </a:prstGeom>
        </p:spPr>
      </p:pic>
    </p:spTree>
    <p:extLst>
      <p:ext uri="{BB962C8B-B14F-4D97-AF65-F5344CB8AC3E}">
        <p14:creationId xmlns:p14="http://schemas.microsoft.com/office/powerpoint/2010/main" val="618309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18457" y="169817"/>
            <a:ext cx="8121126" cy="6296297"/>
          </a:xfrm>
          <a:prstGeom prst="rect">
            <a:avLst/>
          </a:prstGeom>
        </p:spPr>
      </p:pic>
    </p:spTree>
    <p:extLst>
      <p:ext uri="{BB962C8B-B14F-4D97-AF65-F5344CB8AC3E}">
        <p14:creationId xmlns:p14="http://schemas.microsoft.com/office/powerpoint/2010/main" val="1457115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87829" y="261257"/>
            <a:ext cx="9614019" cy="6165669"/>
          </a:xfrm>
          <a:prstGeom prst="rect">
            <a:avLst/>
          </a:prstGeom>
        </p:spPr>
      </p:pic>
    </p:spTree>
    <p:extLst>
      <p:ext uri="{BB962C8B-B14F-4D97-AF65-F5344CB8AC3E}">
        <p14:creationId xmlns:p14="http://schemas.microsoft.com/office/powerpoint/2010/main" val="1753202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731520" y="1735138"/>
            <a:ext cx="3054668" cy="2217737"/>
          </a:xfrm>
        </p:spPr>
        <p:txBody>
          <a:bodyPr>
            <a:normAutofit fontScale="90000"/>
          </a:bodyPr>
          <a:lstStyle/>
          <a:p>
            <a:r>
              <a:rPr lang="es-CO" dirty="0">
                <a:solidFill>
                  <a:srgbClr val="002060"/>
                </a:solidFill>
              </a:rPr>
              <a:t>¿Que es el Estado de Cambios en el Patrimonio?</a:t>
            </a:r>
          </a:p>
        </p:txBody>
      </p:sp>
      <p:sp>
        <p:nvSpPr>
          <p:cNvPr id="3" name="Marcador de contenido 2"/>
          <p:cNvSpPr>
            <a:spLocks noGrp="1"/>
          </p:cNvSpPr>
          <p:nvPr>
            <p:ph idx="4294967295"/>
          </p:nvPr>
        </p:nvSpPr>
        <p:spPr>
          <a:xfrm>
            <a:off x="5000626" y="1062038"/>
            <a:ext cx="6468564" cy="5314950"/>
          </a:xfrm>
        </p:spPr>
        <p:txBody>
          <a:bodyPr/>
          <a:lstStyle/>
          <a:p>
            <a:r>
              <a:rPr lang="es-CO" dirty="0">
                <a:solidFill>
                  <a:srgbClr val="002060"/>
                </a:solidFill>
              </a:rPr>
              <a:t>Es el tercer estado financiero, básico, general y obligatorio, que muestra las variaciones de cada una de las cuentas o elementos que componen el patrimonio empresarial.</a:t>
            </a:r>
          </a:p>
          <a:p>
            <a:r>
              <a:rPr lang="es-CO" dirty="0">
                <a:solidFill>
                  <a:srgbClr val="002060"/>
                </a:solidFill>
              </a:rPr>
              <a:t>Muestra como se une el estado de resultados y el patrimonio empresarial, llevando la Utilidad Neta del estado de resultados, al patrimonio, a través del proceso contable, llamado “CIERRE”</a:t>
            </a:r>
          </a:p>
        </p:txBody>
      </p:sp>
    </p:spTree>
    <p:extLst>
      <p:ext uri="{BB962C8B-B14F-4D97-AF65-F5344CB8AC3E}">
        <p14:creationId xmlns:p14="http://schemas.microsoft.com/office/powerpoint/2010/main" val="2943855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6389" y="849087"/>
            <a:ext cx="10789919" cy="5630090"/>
          </a:xfrm>
          <a:prstGeom prst="rect">
            <a:avLst/>
          </a:prstGeom>
        </p:spPr>
      </p:pic>
    </p:spTree>
    <p:extLst>
      <p:ext uri="{BB962C8B-B14F-4D97-AF65-F5344CB8AC3E}">
        <p14:creationId xmlns:p14="http://schemas.microsoft.com/office/powerpoint/2010/main" val="1916920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31075" y="888274"/>
            <a:ext cx="10855234" cy="5682343"/>
          </a:xfrm>
          <a:prstGeom prst="rect">
            <a:avLst/>
          </a:prstGeom>
        </p:spPr>
      </p:pic>
    </p:spTree>
    <p:extLst>
      <p:ext uri="{BB962C8B-B14F-4D97-AF65-F5344CB8AC3E}">
        <p14:creationId xmlns:p14="http://schemas.microsoft.com/office/powerpoint/2010/main" val="3418920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0" y="1735138"/>
            <a:ext cx="3786188" cy="2217737"/>
          </a:xfrm>
        </p:spPr>
        <p:txBody>
          <a:bodyPr/>
          <a:lstStyle/>
          <a:p>
            <a:r>
              <a:rPr lang="es-CO" dirty="0"/>
              <a:t>Que es el Flujo de efectivo</a:t>
            </a:r>
          </a:p>
        </p:txBody>
      </p:sp>
      <p:sp>
        <p:nvSpPr>
          <p:cNvPr id="3" name="Marcador de contenido 2"/>
          <p:cNvSpPr>
            <a:spLocks noGrp="1"/>
          </p:cNvSpPr>
          <p:nvPr>
            <p:ph idx="4294967295"/>
          </p:nvPr>
        </p:nvSpPr>
        <p:spPr>
          <a:xfrm>
            <a:off x="5235575" y="392113"/>
            <a:ext cx="6956425" cy="6335712"/>
          </a:xfrm>
        </p:spPr>
        <p:txBody>
          <a:bodyPr>
            <a:normAutofit/>
          </a:bodyPr>
          <a:lstStyle/>
          <a:p>
            <a:r>
              <a:rPr lang="es-CO" dirty="0"/>
              <a:t>Muestra todas las entradas y salidas de efectivo durante el periodo de tiempo evaluado o presentado, clasificadas en actividades de OPERACIÓN, INVERSIÓN y FINANCIACIÓN</a:t>
            </a:r>
          </a:p>
          <a:p>
            <a:r>
              <a:rPr lang="es-CO" dirty="0"/>
              <a:t>Evalúa el manejo y la gestión de la tesorería de la empresa, mostrando de donde surgió el efectivo y como fue consumido o gastado</a:t>
            </a:r>
          </a:p>
          <a:p>
            <a:r>
              <a:rPr lang="es-CO" dirty="0"/>
              <a:t>Existen dos métodos de presentarlos: el método DIRECTO y el método INDIRECTO, la empresa decide cual elaborar y presentar.</a:t>
            </a:r>
          </a:p>
        </p:txBody>
      </p:sp>
    </p:spTree>
    <p:extLst>
      <p:ext uri="{BB962C8B-B14F-4D97-AF65-F5344CB8AC3E}">
        <p14:creationId xmlns:p14="http://schemas.microsoft.com/office/powerpoint/2010/main" val="3297921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04044" y="796834"/>
            <a:ext cx="11304779" cy="5473337"/>
          </a:xfrm>
          <a:prstGeom prst="rect">
            <a:avLst/>
          </a:prstGeom>
        </p:spPr>
      </p:pic>
    </p:spTree>
    <p:extLst>
      <p:ext uri="{BB962C8B-B14F-4D97-AF65-F5344CB8AC3E}">
        <p14:creationId xmlns:p14="http://schemas.microsoft.com/office/powerpoint/2010/main" val="266924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18010" y="875211"/>
            <a:ext cx="10554789" cy="5630091"/>
          </a:xfrm>
          <a:prstGeom prst="rect">
            <a:avLst/>
          </a:prstGeom>
        </p:spPr>
      </p:pic>
    </p:spTree>
    <p:extLst>
      <p:ext uri="{BB962C8B-B14F-4D97-AF65-F5344CB8AC3E}">
        <p14:creationId xmlns:p14="http://schemas.microsoft.com/office/powerpoint/2010/main" val="275210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BC07A84-1667-4958-8958-B44B59ABE3B8}"/>
              </a:ext>
            </a:extLst>
          </p:cNvPr>
          <p:cNvSpPr>
            <a:spLocks noGrp="1"/>
          </p:cNvSpPr>
          <p:nvPr>
            <p:ph type="title" idx="4294967295"/>
          </p:nvPr>
        </p:nvSpPr>
        <p:spPr>
          <a:xfrm>
            <a:off x="640080" y="2354263"/>
            <a:ext cx="4023360" cy="1325562"/>
          </a:xfrm>
        </p:spPr>
        <p:txBody>
          <a:bodyPr>
            <a:normAutofit/>
          </a:bodyPr>
          <a:lstStyle/>
          <a:p>
            <a:pPr algn="ctr"/>
            <a:r>
              <a:rPr lang="es-CO" sz="4000" b="1" dirty="0">
                <a:solidFill>
                  <a:srgbClr val="002060"/>
                </a:solidFill>
              </a:rPr>
              <a:t>Bibliografía</a:t>
            </a:r>
            <a:br>
              <a:rPr lang="es-CO" sz="4000" b="1" dirty="0">
                <a:solidFill>
                  <a:srgbClr val="002060"/>
                </a:solidFill>
              </a:rPr>
            </a:br>
            <a:r>
              <a:rPr lang="es-CO" sz="4000" b="1" dirty="0">
                <a:solidFill>
                  <a:srgbClr val="002060"/>
                </a:solidFill>
              </a:rPr>
              <a:t>recomendada</a:t>
            </a:r>
          </a:p>
        </p:txBody>
      </p:sp>
      <p:sp>
        <p:nvSpPr>
          <p:cNvPr id="4" name="Marcador de contenido 3">
            <a:extLst>
              <a:ext uri="{FF2B5EF4-FFF2-40B4-BE49-F238E27FC236}">
                <a16:creationId xmlns:a16="http://schemas.microsoft.com/office/drawing/2014/main" id="{325F5B43-7A36-46B5-BCD0-972B17E0DD73}"/>
              </a:ext>
            </a:extLst>
          </p:cNvPr>
          <p:cNvSpPr>
            <a:spLocks noGrp="1"/>
          </p:cNvSpPr>
          <p:nvPr>
            <p:ph idx="4294967295"/>
          </p:nvPr>
        </p:nvSpPr>
        <p:spPr>
          <a:xfrm>
            <a:off x="5326063" y="984250"/>
            <a:ext cx="6865937" cy="5392738"/>
          </a:xfrm>
        </p:spPr>
        <p:txBody>
          <a:bodyPr>
            <a:normAutofit fontScale="92500" lnSpcReduction="20000"/>
          </a:bodyPr>
          <a:lstStyle/>
          <a:p>
            <a:pPr lvl="0"/>
            <a:r>
              <a:rPr lang="es-CO" dirty="0"/>
              <a:t>Mesa, Gloria. García, Alejandro Fundamentos de Contabilidad con NIC y Normas internacionales de Información Financiera. Colombia: Editorial ECOE (2020)</a:t>
            </a:r>
          </a:p>
          <a:p>
            <a:endParaRPr lang="es-CO" dirty="0"/>
          </a:p>
          <a:p>
            <a:pPr lvl="0"/>
            <a:r>
              <a:rPr lang="es-CO" dirty="0" err="1"/>
              <a:t>eIFRS</a:t>
            </a:r>
            <a:r>
              <a:rPr lang="es-CO" dirty="0"/>
              <a:t>: Normas Internacionales de Información Financiera (</a:t>
            </a:r>
            <a:r>
              <a:rPr lang="es-CO" dirty="0" err="1"/>
              <a:t>Niif</a:t>
            </a:r>
            <a:r>
              <a:rPr lang="es-CO" dirty="0"/>
              <a:t>). Fundación IFRS 2021 (pueden consultarse vía web, base de datos biblioteca: </a:t>
            </a:r>
            <a:r>
              <a:rPr lang="es-CO" u="sng" dirty="0">
                <a:hlinkClick r:id="rId2"/>
              </a:rPr>
              <a:t>http://www.eafit.edu.co/biblioteca/busqueda-servicios/Paginas/bases-de-datos-bibliograficas.aspx</a:t>
            </a:r>
            <a:r>
              <a:rPr lang="es-CO" dirty="0"/>
              <a:t>) </a:t>
            </a:r>
          </a:p>
          <a:p>
            <a:endParaRPr lang="es-CO" dirty="0"/>
          </a:p>
          <a:p>
            <a:pPr lvl="0"/>
            <a:r>
              <a:rPr lang="es-CO" dirty="0" err="1"/>
              <a:t>Stickney</a:t>
            </a:r>
            <a:r>
              <a:rPr lang="es-CO" dirty="0"/>
              <a:t> P. </a:t>
            </a:r>
            <a:r>
              <a:rPr lang="es-CO" dirty="0" err="1"/>
              <a:t>Clyde</a:t>
            </a:r>
            <a:r>
              <a:rPr lang="es-CO" dirty="0"/>
              <a:t> Roman </a:t>
            </a:r>
            <a:r>
              <a:rPr lang="es-CO" dirty="0" err="1"/>
              <a:t>L.Weil</a:t>
            </a:r>
            <a:r>
              <a:rPr lang="es-CO" dirty="0"/>
              <a:t> y otros. Contabilidad Financiera: Una introducción a conceptos, métodos y usos. Ed. </a:t>
            </a:r>
            <a:r>
              <a:rPr lang="es-CO" dirty="0" err="1"/>
              <a:t>Cengage-Learning</a:t>
            </a:r>
            <a:r>
              <a:rPr lang="es-CO" dirty="0"/>
              <a:t> (2016)</a:t>
            </a:r>
          </a:p>
          <a:p>
            <a:endParaRPr lang="es-CO" sz="2800" dirty="0">
              <a:solidFill>
                <a:schemeClr val="tx1">
                  <a:lumMod val="85000"/>
                  <a:lumOff val="15000"/>
                </a:schemeClr>
              </a:solidFill>
            </a:endParaRPr>
          </a:p>
        </p:txBody>
      </p:sp>
    </p:spTree>
    <p:extLst>
      <p:ext uri="{BB962C8B-B14F-4D97-AF65-F5344CB8AC3E}">
        <p14:creationId xmlns:p14="http://schemas.microsoft.com/office/powerpoint/2010/main" val="1640777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09452" y="992777"/>
            <a:ext cx="10554788" cy="5434149"/>
          </a:xfrm>
          <a:prstGeom prst="rect">
            <a:avLst/>
          </a:prstGeom>
        </p:spPr>
      </p:pic>
    </p:spTree>
    <p:extLst>
      <p:ext uri="{BB962C8B-B14F-4D97-AF65-F5344CB8AC3E}">
        <p14:creationId xmlns:p14="http://schemas.microsoft.com/office/powerpoint/2010/main" val="3460281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44137" y="666206"/>
            <a:ext cx="11299372" cy="5786845"/>
          </a:xfrm>
          <a:prstGeom prst="rect">
            <a:avLst/>
          </a:prstGeom>
        </p:spPr>
      </p:pic>
    </p:spTree>
    <p:extLst>
      <p:ext uri="{BB962C8B-B14F-4D97-AF65-F5344CB8AC3E}">
        <p14:creationId xmlns:p14="http://schemas.microsoft.com/office/powerpoint/2010/main" val="3336089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48640" y="744583"/>
            <a:ext cx="11129554" cy="5656217"/>
          </a:xfrm>
          <a:prstGeom prst="rect">
            <a:avLst/>
          </a:prstGeom>
        </p:spPr>
      </p:pic>
    </p:spTree>
    <p:extLst>
      <p:ext uri="{BB962C8B-B14F-4D97-AF65-F5344CB8AC3E}">
        <p14:creationId xmlns:p14="http://schemas.microsoft.com/office/powerpoint/2010/main" val="26080438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5760" y="690180"/>
            <a:ext cx="10881360" cy="5893500"/>
          </a:xfrm>
          <a:prstGeom prst="rect">
            <a:avLst/>
          </a:prstGeom>
        </p:spPr>
      </p:pic>
    </p:spTree>
    <p:extLst>
      <p:ext uri="{BB962C8B-B14F-4D97-AF65-F5344CB8AC3E}">
        <p14:creationId xmlns:p14="http://schemas.microsoft.com/office/powerpoint/2010/main" val="3003252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6389" y="914400"/>
            <a:ext cx="9219473" cy="5499463"/>
          </a:xfrm>
          <a:prstGeom prst="rect">
            <a:avLst/>
          </a:prstGeom>
        </p:spPr>
      </p:pic>
    </p:spTree>
    <p:extLst>
      <p:ext uri="{BB962C8B-B14F-4D97-AF65-F5344CB8AC3E}">
        <p14:creationId xmlns:p14="http://schemas.microsoft.com/office/powerpoint/2010/main" val="4083832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57200" y="796834"/>
            <a:ext cx="11207931" cy="5564777"/>
          </a:xfrm>
          <a:prstGeom prst="rect">
            <a:avLst/>
          </a:prstGeom>
        </p:spPr>
      </p:pic>
    </p:spTree>
    <p:extLst>
      <p:ext uri="{BB962C8B-B14F-4D97-AF65-F5344CB8AC3E}">
        <p14:creationId xmlns:p14="http://schemas.microsoft.com/office/powerpoint/2010/main" val="2903904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13509" y="783772"/>
            <a:ext cx="11508377" cy="5368834"/>
          </a:xfrm>
          <a:prstGeom prst="rect">
            <a:avLst/>
          </a:prstGeom>
        </p:spPr>
      </p:pic>
    </p:spTree>
    <p:extLst>
      <p:ext uri="{BB962C8B-B14F-4D97-AF65-F5344CB8AC3E}">
        <p14:creationId xmlns:p14="http://schemas.microsoft.com/office/powerpoint/2010/main" val="1627266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822960" y="1735138"/>
            <a:ext cx="2963228" cy="2217737"/>
          </a:xfrm>
        </p:spPr>
        <p:txBody>
          <a:bodyPr>
            <a:normAutofit fontScale="90000"/>
          </a:bodyPr>
          <a:lstStyle/>
          <a:p>
            <a:r>
              <a:rPr lang="es-CO" dirty="0">
                <a:solidFill>
                  <a:srgbClr val="002060"/>
                </a:solidFill>
              </a:rPr>
              <a:t>¿Que son las notas a los Estados Financieros?</a:t>
            </a:r>
          </a:p>
        </p:txBody>
      </p:sp>
      <p:sp>
        <p:nvSpPr>
          <p:cNvPr id="3" name="Marcador de contenido 2"/>
          <p:cNvSpPr>
            <a:spLocks noGrp="1"/>
          </p:cNvSpPr>
          <p:nvPr>
            <p:ph idx="4294967295"/>
          </p:nvPr>
        </p:nvSpPr>
        <p:spPr>
          <a:xfrm>
            <a:off x="4706938" y="417513"/>
            <a:ext cx="6069919" cy="6113462"/>
          </a:xfrm>
        </p:spPr>
        <p:txBody>
          <a:bodyPr>
            <a:normAutofit/>
          </a:bodyPr>
          <a:lstStyle/>
          <a:p>
            <a:r>
              <a:rPr lang="es-CO" dirty="0">
                <a:solidFill>
                  <a:srgbClr val="002060"/>
                </a:solidFill>
              </a:rPr>
              <a:t>Hacen parte integrante de los Estados Financieros</a:t>
            </a:r>
          </a:p>
          <a:p>
            <a:r>
              <a:rPr lang="es-CO" dirty="0">
                <a:solidFill>
                  <a:srgbClr val="002060"/>
                </a:solidFill>
              </a:rPr>
              <a:t>Muestran un mayor nivel de detalle de cada una de las cuentas y valores revelados en los cuatro estados financieros</a:t>
            </a:r>
          </a:p>
          <a:p>
            <a:r>
              <a:rPr lang="es-CO" dirty="0">
                <a:solidFill>
                  <a:srgbClr val="002060"/>
                </a:solidFill>
              </a:rPr>
              <a:t>Las primeras notas, detallan la entidad o empresa que informa o presenta la información y las principales políticas y manejos contables</a:t>
            </a:r>
          </a:p>
          <a:p>
            <a:r>
              <a:rPr lang="es-CO" dirty="0">
                <a:solidFill>
                  <a:srgbClr val="002060"/>
                </a:solidFill>
              </a:rPr>
              <a:t>Y la ultima presenta los principales indicadores financieros tradicionales, que resumen los estados financieros</a:t>
            </a:r>
          </a:p>
        </p:txBody>
      </p:sp>
    </p:spTree>
    <p:extLst>
      <p:ext uri="{BB962C8B-B14F-4D97-AF65-F5344CB8AC3E}">
        <p14:creationId xmlns:p14="http://schemas.microsoft.com/office/powerpoint/2010/main" val="3533040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83326" y="274321"/>
            <a:ext cx="11312434" cy="6074228"/>
          </a:xfrm>
          <a:prstGeom prst="rect">
            <a:avLst/>
          </a:prstGeom>
        </p:spPr>
      </p:pic>
    </p:spTree>
    <p:extLst>
      <p:ext uri="{BB962C8B-B14F-4D97-AF65-F5344CB8AC3E}">
        <p14:creationId xmlns:p14="http://schemas.microsoft.com/office/powerpoint/2010/main" val="153143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83326" y="326572"/>
            <a:ext cx="11312433" cy="6257108"/>
          </a:xfrm>
          <a:prstGeom prst="rect">
            <a:avLst/>
          </a:prstGeom>
        </p:spPr>
      </p:pic>
    </p:spTree>
    <p:extLst>
      <p:ext uri="{BB962C8B-B14F-4D97-AF65-F5344CB8AC3E}">
        <p14:creationId xmlns:p14="http://schemas.microsoft.com/office/powerpoint/2010/main" val="146440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5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F3C5115D-8FEF-47DB-8308-79695536BB79}" type="slidenum">
              <a:rPr lang="es-ES" altLang="es-CO" sz="1400"/>
              <a:pPr eaLnBrk="1" hangingPunct="1"/>
              <a:t>6</a:t>
            </a:fld>
            <a:endParaRPr lang="es-ES" altLang="es-CO" sz="1400"/>
          </a:p>
        </p:txBody>
      </p:sp>
      <p:sp>
        <p:nvSpPr>
          <p:cNvPr id="1046" name="Rectangle 2"/>
          <p:cNvSpPr>
            <a:spLocks noGrp="1" noChangeArrowheads="1"/>
          </p:cNvSpPr>
          <p:nvPr>
            <p:ph type="title"/>
          </p:nvPr>
        </p:nvSpPr>
        <p:spPr>
          <a:xfrm>
            <a:off x="3334043" y="274320"/>
            <a:ext cx="6290971" cy="679269"/>
          </a:xfrm>
        </p:spPr>
        <p:txBody>
          <a:bodyPr/>
          <a:lstStyle/>
          <a:p>
            <a:r>
              <a:rPr lang="es-ES_tradnl" altLang="es-CO" sz="4000" dirty="0"/>
              <a:t>LA RENDICIÓN DE CUENTAS</a:t>
            </a:r>
            <a:endParaRPr lang="es-ES" altLang="es-CO" sz="4000" dirty="0"/>
          </a:p>
        </p:txBody>
      </p:sp>
      <p:graphicFrame>
        <p:nvGraphicFramePr>
          <p:cNvPr id="2" name="Diagrama 1"/>
          <p:cNvGraphicFramePr/>
          <p:nvPr>
            <p:extLst>
              <p:ext uri="{D42A27DB-BD31-4B8C-83A1-F6EECF244321}">
                <p14:modId xmlns:p14="http://schemas.microsoft.com/office/powerpoint/2010/main" val="3358180949"/>
              </p:ext>
            </p:extLst>
          </p:nvPr>
        </p:nvGraphicFramePr>
        <p:xfrm>
          <a:off x="516194" y="953590"/>
          <a:ext cx="11005245" cy="5643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446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48283" y="736441"/>
            <a:ext cx="5799819" cy="5951742"/>
          </a:xfrm>
          <a:prstGeom prst="rect">
            <a:avLst/>
          </a:prstGeom>
        </p:spPr>
      </p:pic>
      <p:pic>
        <p:nvPicPr>
          <p:cNvPr id="4" name="Imagen 3"/>
          <p:cNvPicPr>
            <a:picLocks noChangeAspect="1"/>
          </p:cNvPicPr>
          <p:nvPr/>
        </p:nvPicPr>
        <p:blipFill>
          <a:blip r:embed="rId3"/>
          <a:stretch>
            <a:fillRect/>
          </a:stretch>
        </p:blipFill>
        <p:spPr>
          <a:xfrm>
            <a:off x="6048102" y="863997"/>
            <a:ext cx="5695407" cy="1226060"/>
          </a:xfrm>
          <a:prstGeom prst="rect">
            <a:avLst/>
          </a:prstGeom>
        </p:spPr>
      </p:pic>
    </p:spTree>
    <p:extLst>
      <p:ext uri="{BB962C8B-B14F-4D97-AF65-F5344CB8AC3E}">
        <p14:creationId xmlns:p14="http://schemas.microsoft.com/office/powerpoint/2010/main" val="1828275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6390" y="719699"/>
            <a:ext cx="7016852" cy="5942358"/>
          </a:xfrm>
          <a:prstGeom prst="rect">
            <a:avLst/>
          </a:prstGeom>
        </p:spPr>
      </p:pic>
    </p:spTree>
    <p:extLst>
      <p:ext uri="{BB962C8B-B14F-4D97-AF65-F5344CB8AC3E}">
        <p14:creationId xmlns:p14="http://schemas.microsoft.com/office/powerpoint/2010/main" val="3450963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6754" y="457200"/>
            <a:ext cx="6100355" cy="5852160"/>
          </a:xfrm>
          <a:prstGeom prst="rect">
            <a:avLst/>
          </a:prstGeom>
        </p:spPr>
      </p:pic>
      <p:pic>
        <p:nvPicPr>
          <p:cNvPr id="3" name="Imagen 2"/>
          <p:cNvPicPr>
            <a:picLocks noChangeAspect="1"/>
          </p:cNvPicPr>
          <p:nvPr/>
        </p:nvPicPr>
        <p:blipFill>
          <a:blip r:embed="rId3"/>
          <a:stretch>
            <a:fillRect/>
          </a:stretch>
        </p:blipFill>
        <p:spPr>
          <a:xfrm>
            <a:off x="6257108" y="809896"/>
            <a:ext cx="5329645" cy="5342709"/>
          </a:xfrm>
          <a:prstGeom prst="rect">
            <a:avLst/>
          </a:prstGeom>
        </p:spPr>
      </p:pic>
    </p:spTree>
    <p:extLst>
      <p:ext uri="{BB962C8B-B14F-4D97-AF65-F5344CB8AC3E}">
        <p14:creationId xmlns:p14="http://schemas.microsoft.com/office/powerpoint/2010/main" val="1887044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31520" y="744583"/>
            <a:ext cx="9849393" cy="5917474"/>
          </a:xfrm>
          <a:prstGeom prst="rect">
            <a:avLst/>
          </a:prstGeom>
        </p:spPr>
      </p:pic>
    </p:spTree>
    <p:extLst>
      <p:ext uri="{BB962C8B-B14F-4D97-AF65-F5344CB8AC3E}">
        <p14:creationId xmlns:p14="http://schemas.microsoft.com/office/powerpoint/2010/main" val="3144072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57200" y="927463"/>
            <a:ext cx="9966960" cy="5381897"/>
          </a:xfrm>
          <a:prstGeom prst="rect">
            <a:avLst/>
          </a:prstGeom>
        </p:spPr>
      </p:pic>
    </p:spTree>
    <p:extLst>
      <p:ext uri="{BB962C8B-B14F-4D97-AF65-F5344CB8AC3E}">
        <p14:creationId xmlns:p14="http://schemas.microsoft.com/office/powerpoint/2010/main" val="2876568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a:bodyPr>
          <a:lstStyle/>
          <a:p>
            <a:pPr marL="0" indent="0" algn="just">
              <a:buNone/>
            </a:pPr>
            <a:r>
              <a:rPr lang="es-CO" sz="5400">
                <a:solidFill>
                  <a:srgbClr val="002060"/>
                </a:solidFill>
                <a:latin typeface="Arial" pitchFamily="34" charset="0"/>
                <a:cs typeface="Arial" pitchFamily="34" charset="0"/>
              </a:rPr>
              <a:t>¿Qué es un activo?</a:t>
            </a:r>
          </a:p>
          <a:p>
            <a:pPr marL="0" indent="0" algn="just">
              <a:buNone/>
            </a:pPr>
            <a:endParaRPr lang="es-CO" sz="5400">
              <a:solidFill>
                <a:srgbClr val="002060"/>
              </a:solidFill>
              <a:latin typeface="Arial" pitchFamily="34" charset="0"/>
              <a:cs typeface="Arial" pitchFamily="34" charset="0"/>
            </a:endParaRPr>
          </a:p>
          <a:p>
            <a:pPr marL="0" indent="0" algn="just">
              <a:buNone/>
            </a:pPr>
            <a:r>
              <a:rPr lang="es-CO" sz="5400">
                <a:solidFill>
                  <a:srgbClr val="002060"/>
                </a:solidFill>
                <a:latin typeface="Arial" pitchFamily="34" charset="0"/>
                <a:cs typeface="Arial" pitchFamily="34" charset="0"/>
              </a:rPr>
              <a:t>¿Cuáles son los activos de una organización?</a:t>
            </a:r>
          </a:p>
        </p:txBody>
      </p:sp>
      <p:pic>
        <p:nvPicPr>
          <p:cNvPr id="4" name="Picture 2" descr="http://openlabs.22web.net/im/wp-content/uploads/2008/08/pregunta.jpg"/>
          <p:cNvPicPr>
            <a:picLocks noChangeAspect="1" noChangeArrowheads="1"/>
          </p:cNvPicPr>
          <p:nvPr/>
        </p:nvPicPr>
        <p:blipFill>
          <a:blip r:embed="rId2"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1627837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dirty="0"/>
              <a:t>Estado de la Situación Financiera: Activos</a:t>
            </a:r>
          </a:p>
        </p:txBody>
      </p:sp>
      <p:sp>
        <p:nvSpPr>
          <p:cNvPr id="3" name="2 Marcador de contenido"/>
          <p:cNvSpPr>
            <a:spLocks noGrp="1"/>
          </p:cNvSpPr>
          <p:nvPr>
            <p:ph idx="1"/>
          </p:nvPr>
        </p:nvSpPr>
        <p:spPr>
          <a:xfrm>
            <a:off x="1981200" y="2000240"/>
            <a:ext cx="8229600" cy="4325112"/>
          </a:xfrm>
        </p:spPr>
        <p:txBody>
          <a:bodyPr>
            <a:normAutofit/>
          </a:bodyPr>
          <a:lstStyle/>
          <a:p>
            <a:pPr marL="0" indent="0" algn="just">
              <a:buNone/>
            </a:pPr>
            <a:r>
              <a:rPr lang="es-CO">
                <a:solidFill>
                  <a:srgbClr val="002060"/>
                </a:solidFill>
                <a:latin typeface="Arial" pitchFamily="34" charset="0"/>
                <a:cs typeface="Arial" pitchFamily="34" charset="0"/>
              </a:rPr>
              <a:t>Son los recursos económicos con los que cuenta la empresa para realizar sus operaciones diarias.</a:t>
            </a:r>
          </a:p>
          <a:p>
            <a:pPr marL="0" indent="0" algn="just">
              <a:buNone/>
            </a:pPr>
            <a:endParaRPr lang="es-CO">
              <a:solidFill>
                <a:srgbClr val="002060"/>
              </a:solidFill>
              <a:latin typeface="Arial" pitchFamily="34" charset="0"/>
              <a:cs typeface="Arial" pitchFamily="34" charset="0"/>
            </a:endParaRPr>
          </a:p>
          <a:p>
            <a:pPr marL="0" indent="0" algn="just">
              <a:buNone/>
            </a:pPr>
            <a:r>
              <a:rPr lang="es-CO">
                <a:solidFill>
                  <a:srgbClr val="002060"/>
                </a:solidFill>
                <a:latin typeface="Arial" pitchFamily="34" charset="0"/>
                <a:cs typeface="Arial" pitchFamily="34" charset="0"/>
              </a:rPr>
              <a:t>Características:</a:t>
            </a:r>
          </a:p>
          <a:p>
            <a:pPr lvl="0"/>
            <a:r>
              <a:rPr lang="es-CO">
                <a:solidFill>
                  <a:srgbClr val="002060"/>
                </a:solidFill>
                <a:latin typeface="Arial" pitchFamily="34" charset="0"/>
                <a:cs typeface="Arial" pitchFamily="34" charset="0"/>
              </a:rPr>
              <a:t>Capacidad para generar beneficios económicos futuros</a:t>
            </a:r>
          </a:p>
          <a:p>
            <a:pPr lvl="0"/>
            <a:r>
              <a:rPr lang="es-CO">
                <a:solidFill>
                  <a:srgbClr val="002060"/>
                </a:solidFill>
                <a:latin typeface="Arial" pitchFamily="34" charset="0"/>
                <a:cs typeface="Arial" pitchFamily="34" charset="0"/>
              </a:rPr>
              <a:t>Controlables por la entidad</a:t>
            </a:r>
          </a:p>
          <a:p>
            <a:pPr lvl="0"/>
            <a:r>
              <a:rPr lang="es-CO">
                <a:solidFill>
                  <a:srgbClr val="002060"/>
                </a:solidFill>
                <a:latin typeface="Arial" pitchFamily="34" charset="0"/>
                <a:cs typeface="Arial" pitchFamily="34" charset="0"/>
              </a:rPr>
              <a:t>Identificables</a:t>
            </a:r>
          </a:p>
          <a:p>
            <a:pPr lvl="0"/>
            <a:r>
              <a:rPr lang="es-CO">
                <a:solidFill>
                  <a:srgbClr val="002060"/>
                </a:solidFill>
                <a:latin typeface="Arial" pitchFamily="34" charset="0"/>
                <a:cs typeface="Arial" pitchFamily="34" charset="0"/>
              </a:rPr>
              <a:t>Su valor puede ser medido con fiabilidad.</a:t>
            </a:r>
          </a:p>
          <a:p>
            <a:pPr marL="0" indent="0" algn="just"/>
            <a:endParaRPr lang="es-CO">
              <a:solidFill>
                <a:srgbClr val="002060"/>
              </a:solidFill>
              <a:latin typeface="Arial" pitchFamily="34" charset="0"/>
              <a:cs typeface="Arial" pitchFamily="34" charset="0"/>
            </a:endParaRPr>
          </a:p>
          <a:p>
            <a:pPr marL="0" indent="0" algn="just">
              <a:buNone/>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492943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4EB50F34-2141-432C-BF5D-DF6C6BB20713}"/>
              </a:ext>
            </a:extLst>
          </p:cNvPr>
          <p:cNvSpPr>
            <a:spLocks noGrp="1"/>
          </p:cNvSpPr>
          <p:nvPr>
            <p:ph type="title"/>
          </p:nvPr>
        </p:nvSpPr>
        <p:spPr>
          <a:xfrm>
            <a:off x="1981200" y="658086"/>
            <a:ext cx="8229600" cy="1066800"/>
          </a:xfrm>
        </p:spPr>
        <p:txBody>
          <a:bodyPr>
            <a:normAutofit fontScale="90000"/>
          </a:bodyPr>
          <a:lstStyle/>
          <a:p>
            <a:r>
              <a:rPr lang="es-CO" dirty="0"/>
              <a:t>Estado de la Situación Financiera: Activos</a:t>
            </a:r>
          </a:p>
        </p:txBody>
      </p:sp>
      <p:sp>
        <p:nvSpPr>
          <p:cNvPr id="3" name="2 Marcador de contenido"/>
          <p:cNvSpPr>
            <a:spLocks noGrp="1"/>
          </p:cNvSpPr>
          <p:nvPr>
            <p:ph idx="1"/>
          </p:nvPr>
        </p:nvSpPr>
        <p:spPr>
          <a:xfrm>
            <a:off x="1981200" y="2000240"/>
            <a:ext cx="8229600" cy="4325112"/>
          </a:xfrm>
        </p:spPr>
        <p:txBody>
          <a:bodyPr>
            <a:normAutofit lnSpcReduction="10000"/>
          </a:bodyPr>
          <a:lstStyle/>
          <a:p>
            <a:pPr marL="0" indent="0" algn="just">
              <a:buNone/>
            </a:pPr>
            <a:r>
              <a:rPr lang="es-CO" dirty="0">
                <a:solidFill>
                  <a:srgbClr val="002060"/>
                </a:solidFill>
                <a:latin typeface="Arial" pitchFamily="34" charset="0"/>
                <a:cs typeface="Arial" pitchFamily="34" charset="0"/>
              </a:rPr>
              <a:t>Los activos se pueden clasificar de acuerdo con su liquidez:</a:t>
            </a:r>
          </a:p>
          <a:p>
            <a:pPr marL="0" indent="0" algn="just">
              <a:buNone/>
            </a:pPr>
            <a:endParaRPr lang="es-CO" dirty="0">
              <a:solidFill>
                <a:srgbClr val="002060"/>
              </a:solidFill>
              <a:latin typeface="Arial" pitchFamily="34" charset="0"/>
              <a:cs typeface="Arial" pitchFamily="34" charset="0"/>
            </a:endParaRPr>
          </a:p>
          <a:p>
            <a:pPr marL="0" indent="0" algn="just"/>
            <a:r>
              <a:rPr lang="es-CO" dirty="0">
                <a:solidFill>
                  <a:srgbClr val="002060"/>
                </a:solidFill>
                <a:latin typeface="Arial" pitchFamily="34" charset="0"/>
                <a:cs typeface="Arial" pitchFamily="34" charset="0"/>
              </a:rPr>
              <a:t>Activos corrientes: Espera realizar el activo, intención de venderlo, o consumirlo ciclo normal de operación, Mantiene el activo con fines de negociación, realizarlo 12 meses, efectivo o equivalente.</a:t>
            </a:r>
          </a:p>
          <a:p>
            <a:pPr marL="0" indent="0" algn="just"/>
            <a:endParaRPr lang="es-CO" dirty="0">
              <a:solidFill>
                <a:srgbClr val="002060"/>
              </a:solidFill>
              <a:latin typeface="Arial" pitchFamily="34" charset="0"/>
              <a:cs typeface="Arial" pitchFamily="34" charset="0"/>
            </a:endParaRPr>
          </a:p>
          <a:p>
            <a:pPr marL="0" indent="0" algn="just"/>
            <a:r>
              <a:rPr lang="es-CO" dirty="0">
                <a:solidFill>
                  <a:srgbClr val="002060"/>
                </a:solidFill>
                <a:latin typeface="Arial" pitchFamily="34" charset="0"/>
                <a:cs typeface="Arial" pitchFamily="34" charset="0"/>
              </a:rPr>
              <a:t>Activos no corrientes: Los otros</a:t>
            </a:r>
          </a:p>
          <a:p>
            <a:pPr marL="0" indent="0" algn="just"/>
            <a:endParaRPr lang="es-CO" dirty="0">
              <a:solidFill>
                <a:srgbClr val="002060"/>
              </a:solidFill>
              <a:latin typeface="Arial" pitchFamily="34" charset="0"/>
              <a:cs typeface="Arial" pitchFamily="34" charset="0"/>
            </a:endParaRPr>
          </a:p>
          <a:p>
            <a:pPr marL="0" indent="0" algn="just">
              <a:buNone/>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951471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774826" y="908050"/>
            <a:ext cx="7561263" cy="509588"/>
          </a:xfrm>
        </p:spPr>
        <p:txBody>
          <a:bodyPr>
            <a:normAutofit fontScale="90000"/>
          </a:bodyPr>
          <a:lstStyle/>
          <a:p>
            <a:pPr algn="ctr"/>
            <a:r>
              <a:rPr lang="es-ES_tradnl" altLang="es-CO" sz="3200" b="1" dirty="0"/>
              <a:t>EL EJEMPLO DE LA CARNICERIA</a:t>
            </a:r>
            <a:endParaRPr lang="es-ES" altLang="es-CO" sz="3200" b="1" dirty="0"/>
          </a:p>
        </p:txBody>
      </p:sp>
      <p:sp>
        <p:nvSpPr>
          <p:cNvPr id="28676" name="Rectangle 3"/>
          <p:cNvSpPr>
            <a:spLocks noGrp="1" noChangeArrowheads="1"/>
          </p:cNvSpPr>
          <p:nvPr>
            <p:ph sz="half" idx="1"/>
          </p:nvPr>
        </p:nvSpPr>
        <p:spPr>
          <a:xfrm>
            <a:off x="1981200" y="1600201"/>
            <a:ext cx="3754438" cy="4924425"/>
          </a:xfrm>
        </p:spPr>
        <p:txBody>
          <a:bodyPr/>
          <a:lstStyle/>
          <a:p>
            <a:pPr>
              <a:buFontTx/>
              <a:buNone/>
            </a:pPr>
            <a:r>
              <a:rPr lang="es-ES_tradnl" altLang="es-CO" sz="2400" dirty="0"/>
              <a:t>		ACTIVOS</a:t>
            </a:r>
          </a:p>
          <a:p>
            <a:pPr>
              <a:buFontTx/>
              <a:buNone/>
            </a:pPr>
            <a:r>
              <a:rPr lang="es-ES_tradnl" altLang="es-CO" sz="2400" dirty="0"/>
              <a:t>Caja			$   1</a:t>
            </a:r>
          </a:p>
          <a:p>
            <a:pPr>
              <a:buFontTx/>
              <a:buNone/>
            </a:pPr>
            <a:r>
              <a:rPr lang="es-ES_tradnl" altLang="es-CO" sz="2400" dirty="0"/>
              <a:t>Inventarios		$   5</a:t>
            </a:r>
          </a:p>
          <a:p>
            <a:pPr>
              <a:buFontTx/>
              <a:buNone/>
            </a:pPr>
            <a:r>
              <a:rPr lang="es-ES_tradnl" altLang="es-CO" sz="2400" dirty="0"/>
              <a:t>Local			$ 50</a:t>
            </a:r>
          </a:p>
          <a:p>
            <a:pPr>
              <a:buFontTx/>
              <a:buNone/>
            </a:pPr>
            <a:r>
              <a:rPr lang="es-ES_tradnl" altLang="es-CO" sz="2400" dirty="0"/>
              <a:t>Cava congelamiento	$   8</a:t>
            </a:r>
          </a:p>
          <a:p>
            <a:pPr>
              <a:buFontTx/>
              <a:buNone/>
            </a:pPr>
            <a:r>
              <a:rPr lang="es-ES_tradnl" altLang="es-CO" sz="2400" dirty="0"/>
              <a:t>Otros Activos		$   7</a:t>
            </a:r>
          </a:p>
          <a:p>
            <a:pPr>
              <a:buFontTx/>
              <a:buNone/>
            </a:pPr>
            <a:r>
              <a:rPr lang="es-ES_tradnl" altLang="es-CO" sz="2400" dirty="0"/>
              <a:t>Crédito mercantil 	$   0</a:t>
            </a:r>
          </a:p>
          <a:p>
            <a:pPr>
              <a:buFontTx/>
              <a:buNone/>
            </a:pPr>
            <a:r>
              <a:rPr lang="es-ES_tradnl" altLang="es-CO" sz="2400" dirty="0"/>
              <a:t>TOTAL ACTIVOS	$ 71</a:t>
            </a:r>
          </a:p>
          <a:p>
            <a:pPr>
              <a:buFontTx/>
              <a:buNone/>
            </a:pPr>
            <a:endParaRPr lang="es-ES_tradnl" altLang="es-CO" sz="2000" dirty="0"/>
          </a:p>
          <a:p>
            <a:pPr>
              <a:buFontTx/>
              <a:buNone/>
            </a:pPr>
            <a:r>
              <a:rPr lang="es-ES_tradnl" altLang="es-CO" sz="2000" dirty="0"/>
              <a:t>¿Si usted fuera el dueño de la carnicería la vendería por $71?</a:t>
            </a:r>
            <a:endParaRPr lang="es-ES" altLang="es-CO" sz="2000" dirty="0"/>
          </a:p>
        </p:txBody>
      </p:sp>
      <p:sp>
        <p:nvSpPr>
          <p:cNvPr id="28677" name="Rectangle 5"/>
          <p:cNvSpPr>
            <a:spLocks noGrp="1" noChangeArrowheads="1"/>
          </p:cNvSpPr>
          <p:nvPr>
            <p:ph sz="half" idx="2"/>
          </p:nvPr>
        </p:nvSpPr>
        <p:spPr>
          <a:xfrm>
            <a:off x="6172200" y="1600201"/>
            <a:ext cx="3379788" cy="4525963"/>
          </a:xfrm>
        </p:spPr>
        <p:txBody>
          <a:bodyPr/>
          <a:lstStyle/>
          <a:p>
            <a:pPr>
              <a:buFontTx/>
              <a:buNone/>
            </a:pPr>
            <a:r>
              <a:rPr lang="es-ES_tradnl" altLang="es-CO" sz="2400" dirty="0"/>
              <a:t>Desde el punto de vista de la gerencia del valor, ¿Cuanto costaría la carnicería, si le dejara un FCL de $2, mensuales y usted invirtiera la platica de la venta de la carnicería al 2% mensual?</a:t>
            </a:r>
            <a:endParaRPr lang="es-ES" altLang="es-CO" sz="2400" dirty="0"/>
          </a:p>
        </p:txBody>
      </p:sp>
      <p:sp>
        <p:nvSpPr>
          <p:cNvPr id="286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1A37C9C2-0D7E-4A01-8E9F-721E5AB54044}" type="slidenum">
              <a:rPr lang="es-ES" altLang="es-CO" sz="1400"/>
              <a:pPr eaLnBrk="1" hangingPunct="1"/>
              <a:t>68</a:t>
            </a:fld>
            <a:endParaRPr lang="es-ES" altLang="es-CO" sz="1400"/>
          </a:p>
        </p:txBody>
      </p:sp>
      <p:sp>
        <p:nvSpPr>
          <p:cNvPr id="28678" name="Line 4"/>
          <p:cNvSpPr>
            <a:spLocks noChangeShapeType="1"/>
          </p:cNvSpPr>
          <p:nvPr/>
        </p:nvSpPr>
        <p:spPr bwMode="auto">
          <a:xfrm>
            <a:off x="1873932" y="4782866"/>
            <a:ext cx="3673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O"/>
          </a:p>
        </p:txBody>
      </p:sp>
    </p:spTree>
    <p:extLst>
      <p:ext uri="{BB962C8B-B14F-4D97-AF65-F5344CB8AC3E}">
        <p14:creationId xmlns:p14="http://schemas.microsoft.com/office/powerpoint/2010/main" val="2094276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774826" y="908050"/>
            <a:ext cx="7561263" cy="509588"/>
          </a:xfrm>
        </p:spPr>
        <p:txBody>
          <a:bodyPr>
            <a:normAutofit fontScale="90000"/>
          </a:bodyPr>
          <a:lstStyle/>
          <a:p>
            <a:pPr algn="ctr"/>
            <a:r>
              <a:rPr lang="es-ES_tradnl" altLang="es-CO" sz="3200" b="1" dirty="0"/>
              <a:t>EL EJEMPLO DE LA CARNICERIA</a:t>
            </a:r>
            <a:endParaRPr lang="es-ES" altLang="es-CO" sz="3200" b="1" dirty="0"/>
          </a:p>
        </p:txBody>
      </p:sp>
      <p:sp>
        <p:nvSpPr>
          <p:cNvPr id="28676" name="Rectangle 3"/>
          <p:cNvSpPr>
            <a:spLocks noGrp="1" noChangeArrowheads="1"/>
          </p:cNvSpPr>
          <p:nvPr>
            <p:ph sz="half" idx="1"/>
          </p:nvPr>
        </p:nvSpPr>
        <p:spPr>
          <a:xfrm>
            <a:off x="1981200" y="1600201"/>
            <a:ext cx="3754438" cy="4924425"/>
          </a:xfrm>
        </p:spPr>
        <p:txBody>
          <a:bodyPr/>
          <a:lstStyle/>
          <a:p>
            <a:pPr>
              <a:buFontTx/>
              <a:buNone/>
            </a:pPr>
            <a:r>
              <a:rPr lang="es-ES_tradnl" altLang="es-CO" sz="2400" dirty="0"/>
              <a:t>		ACTIVOS</a:t>
            </a:r>
          </a:p>
          <a:p>
            <a:pPr>
              <a:buFontTx/>
              <a:buNone/>
            </a:pPr>
            <a:r>
              <a:rPr lang="es-ES_tradnl" altLang="es-CO" sz="2400" dirty="0"/>
              <a:t>Caja			$   1</a:t>
            </a:r>
          </a:p>
          <a:p>
            <a:pPr>
              <a:buFontTx/>
              <a:buNone/>
            </a:pPr>
            <a:r>
              <a:rPr lang="es-ES_tradnl" altLang="es-CO" sz="2400" dirty="0"/>
              <a:t>Inventarios		$   5</a:t>
            </a:r>
          </a:p>
          <a:p>
            <a:pPr>
              <a:buFontTx/>
              <a:buNone/>
            </a:pPr>
            <a:r>
              <a:rPr lang="es-ES_tradnl" altLang="es-CO" sz="2400" dirty="0"/>
              <a:t>Local			$ 50</a:t>
            </a:r>
          </a:p>
          <a:p>
            <a:pPr>
              <a:buFontTx/>
              <a:buNone/>
            </a:pPr>
            <a:r>
              <a:rPr lang="es-ES_tradnl" altLang="es-CO" sz="2400" dirty="0"/>
              <a:t>Cava congelamiento	$   8</a:t>
            </a:r>
          </a:p>
          <a:p>
            <a:pPr>
              <a:buFontTx/>
              <a:buNone/>
            </a:pPr>
            <a:r>
              <a:rPr lang="es-ES_tradnl" altLang="es-CO" sz="2400" dirty="0"/>
              <a:t>Otros Activos		$   7</a:t>
            </a:r>
          </a:p>
          <a:p>
            <a:pPr>
              <a:buFontTx/>
              <a:buNone/>
            </a:pPr>
            <a:r>
              <a:rPr lang="es-ES_tradnl" altLang="es-CO" sz="2400" dirty="0"/>
              <a:t>Crédito mercantil 	$  29</a:t>
            </a:r>
          </a:p>
          <a:p>
            <a:pPr>
              <a:buFontTx/>
              <a:buNone/>
            </a:pPr>
            <a:r>
              <a:rPr lang="es-ES_tradnl" altLang="es-CO" sz="2400" dirty="0"/>
              <a:t>TOTAL ACTIVOS	$ 100</a:t>
            </a:r>
          </a:p>
          <a:p>
            <a:pPr>
              <a:buFontTx/>
              <a:buNone/>
            </a:pPr>
            <a:endParaRPr lang="es-ES_tradnl" altLang="es-CO" sz="2000" dirty="0"/>
          </a:p>
          <a:p>
            <a:pPr>
              <a:buFontTx/>
              <a:buNone/>
            </a:pPr>
            <a:r>
              <a:rPr lang="es-ES_tradnl" altLang="es-CO" sz="2000" dirty="0"/>
              <a:t>¿Si usted fuera el dueño de la carnicería la vendería por $71?</a:t>
            </a:r>
            <a:endParaRPr lang="es-ES" altLang="es-CO" sz="2000" dirty="0"/>
          </a:p>
        </p:txBody>
      </p:sp>
      <p:sp>
        <p:nvSpPr>
          <p:cNvPr id="28677" name="Rectangle 5"/>
          <p:cNvSpPr>
            <a:spLocks noGrp="1" noChangeArrowheads="1"/>
          </p:cNvSpPr>
          <p:nvPr>
            <p:ph sz="half" idx="2"/>
          </p:nvPr>
        </p:nvSpPr>
        <p:spPr>
          <a:xfrm>
            <a:off x="6172200" y="1600201"/>
            <a:ext cx="3379788" cy="4525963"/>
          </a:xfrm>
        </p:spPr>
        <p:txBody>
          <a:bodyPr/>
          <a:lstStyle/>
          <a:p>
            <a:pPr>
              <a:buFontTx/>
              <a:buNone/>
            </a:pPr>
            <a:r>
              <a:rPr lang="es-ES_tradnl" altLang="es-CO" sz="2400" dirty="0"/>
              <a:t>Desde el punto de vista de la gerencia del valor, ¿Cuanto costaría la carnicería, si le dejara un FCL de $2, mensuales y usted invirtiera la platica de la venta de la carnicería al 2% mensual?</a:t>
            </a:r>
            <a:endParaRPr lang="es-ES" altLang="es-CO" sz="2400" dirty="0"/>
          </a:p>
        </p:txBody>
      </p:sp>
      <p:sp>
        <p:nvSpPr>
          <p:cNvPr id="286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1A37C9C2-0D7E-4A01-8E9F-721E5AB54044}" type="slidenum">
              <a:rPr lang="es-ES" altLang="es-CO" sz="1400"/>
              <a:pPr eaLnBrk="1" hangingPunct="1"/>
              <a:t>69</a:t>
            </a:fld>
            <a:endParaRPr lang="es-ES" altLang="es-CO" sz="1400"/>
          </a:p>
        </p:txBody>
      </p:sp>
      <p:sp>
        <p:nvSpPr>
          <p:cNvPr id="28678" name="Line 4"/>
          <p:cNvSpPr>
            <a:spLocks noChangeShapeType="1"/>
          </p:cNvSpPr>
          <p:nvPr/>
        </p:nvSpPr>
        <p:spPr bwMode="auto">
          <a:xfrm>
            <a:off x="1873932" y="4782866"/>
            <a:ext cx="3673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O"/>
          </a:p>
        </p:txBody>
      </p:sp>
    </p:spTree>
    <p:extLst>
      <p:ext uri="{BB962C8B-B14F-4D97-AF65-F5344CB8AC3E}">
        <p14:creationId xmlns:p14="http://schemas.microsoft.com/office/powerpoint/2010/main" val="116788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E3E0-199A-4F3C-945B-45A72CACF35E}"/>
              </a:ext>
            </a:extLst>
          </p:cNvPr>
          <p:cNvSpPr>
            <a:spLocks noGrp="1"/>
          </p:cNvSpPr>
          <p:nvPr>
            <p:ph type="title" idx="4294967295"/>
          </p:nvPr>
        </p:nvSpPr>
        <p:spPr>
          <a:xfrm>
            <a:off x="770709" y="234950"/>
            <a:ext cx="10789919" cy="1789113"/>
          </a:xfrm>
        </p:spPr>
        <p:txBody>
          <a:bodyPr>
            <a:normAutofit fontScale="90000"/>
          </a:bodyPr>
          <a:lstStyle/>
          <a:p>
            <a:pPr lvl="0"/>
            <a:r>
              <a:rPr lang="es-ES" sz="4400"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¿Qué es la rendición de cuentas empresariales?</a:t>
            </a:r>
            <a:br>
              <a:rPr lang="es-CO" sz="4400" dirty="0"/>
            </a:br>
            <a:endParaRPr lang="es-CO" dirty="0"/>
          </a:p>
        </p:txBody>
      </p:sp>
      <p:sp>
        <p:nvSpPr>
          <p:cNvPr id="3" name="Content Placeholder 2">
            <a:extLst>
              <a:ext uri="{FF2B5EF4-FFF2-40B4-BE49-F238E27FC236}">
                <a16:creationId xmlns:a16="http://schemas.microsoft.com/office/drawing/2014/main" id="{996924A7-00FF-47F4-B6FD-9C1E38420856}"/>
              </a:ext>
            </a:extLst>
          </p:cNvPr>
          <p:cNvSpPr>
            <a:spLocks noGrp="1"/>
          </p:cNvSpPr>
          <p:nvPr>
            <p:ph idx="4294967295"/>
          </p:nvPr>
        </p:nvSpPr>
        <p:spPr>
          <a:xfrm>
            <a:off x="914401" y="1763486"/>
            <a:ext cx="10528662" cy="5094514"/>
          </a:xfrm>
        </p:spPr>
        <p:txBody>
          <a:bodyPr>
            <a:normAutofit/>
          </a:bodyPr>
          <a:lstStyle/>
          <a:p>
            <a:pPr marL="600075" indent="-514350">
              <a:buClr>
                <a:schemeClr val="accent1">
                  <a:lumMod val="75000"/>
                </a:schemeClr>
              </a:buClr>
              <a:buFont typeface="+mj-lt"/>
              <a:buAutoNum type="arabicPeriod"/>
              <a:defRPr/>
            </a:pPr>
            <a:r>
              <a:rPr lang="es-ES" dirty="0">
                <a:solidFill>
                  <a:srgbClr val="0070C0"/>
                </a:solidFill>
              </a:rPr>
              <a:t>Informe de gestión de la administración y de la junta directiva</a:t>
            </a:r>
          </a:p>
          <a:p>
            <a:pPr marL="600075" indent="-514350">
              <a:buClr>
                <a:schemeClr val="accent1">
                  <a:lumMod val="75000"/>
                </a:schemeClr>
              </a:buClr>
              <a:buFont typeface="+mj-lt"/>
              <a:buAutoNum type="arabicPeriod"/>
              <a:defRPr/>
            </a:pPr>
            <a:r>
              <a:rPr lang="es-ES" dirty="0">
                <a:solidFill>
                  <a:srgbClr val="0070C0"/>
                </a:solidFill>
              </a:rPr>
              <a:t>Los Estados financieros básicos generales y obligatorios</a:t>
            </a:r>
          </a:p>
          <a:p>
            <a:pPr marL="600075" indent="-514350">
              <a:buClr>
                <a:schemeClr val="accent1">
                  <a:lumMod val="75000"/>
                </a:schemeClr>
              </a:buClr>
              <a:buFont typeface="+mj-lt"/>
              <a:buAutoNum type="arabicPeriod"/>
              <a:defRPr/>
            </a:pPr>
            <a:r>
              <a:rPr lang="es-ES" dirty="0">
                <a:solidFill>
                  <a:srgbClr val="0070C0"/>
                </a:solidFill>
              </a:rPr>
              <a:t>Las notas a los Estados financieros</a:t>
            </a:r>
          </a:p>
          <a:p>
            <a:pPr marL="600075" indent="-514350">
              <a:buClr>
                <a:schemeClr val="accent1">
                  <a:lumMod val="75000"/>
                </a:schemeClr>
              </a:buClr>
              <a:buFont typeface="+mj-lt"/>
              <a:buAutoNum type="arabicPeriod"/>
              <a:defRPr/>
            </a:pPr>
            <a:r>
              <a:rPr lang="es-ES" dirty="0">
                <a:solidFill>
                  <a:srgbClr val="0070C0"/>
                </a:solidFill>
              </a:rPr>
              <a:t>Certificación de los Estados Financieros</a:t>
            </a:r>
          </a:p>
          <a:p>
            <a:pPr marL="600075" indent="-514350">
              <a:buClr>
                <a:schemeClr val="accent1">
                  <a:lumMod val="75000"/>
                </a:schemeClr>
              </a:buClr>
              <a:buFont typeface="+mj-lt"/>
              <a:buAutoNum type="arabicPeriod"/>
              <a:defRPr/>
            </a:pPr>
            <a:r>
              <a:rPr lang="es-ES" dirty="0">
                <a:solidFill>
                  <a:srgbClr val="0070C0"/>
                </a:solidFill>
              </a:rPr>
              <a:t>El informe del revisor fiscal</a:t>
            </a:r>
          </a:p>
          <a:p>
            <a:pPr marL="600075" indent="-514350">
              <a:buClr>
                <a:schemeClr val="accent1">
                  <a:lumMod val="75000"/>
                </a:schemeClr>
              </a:buClr>
              <a:buFont typeface="+mj-lt"/>
              <a:buAutoNum type="arabicPeriod"/>
              <a:defRPr/>
            </a:pPr>
            <a:r>
              <a:rPr lang="es-ES" dirty="0">
                <a:solidFill>
                  <a:srgbClr val="0070C0"/>
                </a:solidFill>
              </a:rPr>
              <a:t>Informe de Cumplimiento Legal</a:t>
            </a:r>
          </a:p>
          <a:p>
            <a:pPr marL="600075" indent="-514350">
              <a:buClr>
                <a:schemeClr val="accent1">
                  <a:lumMod val="75000"/>
                </a:schemeClr>
              </a:buClr>
              <a:buFont typeface="+mj-lt"/>
              <a:buAutoNum type="arabicPeriod"/>
              <a:defRPr/>
            </a:pPr>
            <a:r>
              <a:rPr lang="es-ES" dirty="0">
                <a:solidFill>
                  <a:srgbClr val="0070C0"/>
                </a:solidFill>
              </a:rPr>
              <a:t>Código de buen gobierno corporativo</a:t>
            </a:r>
          </a:p>
          <a:p>
            <a:pPr marL="600075" indent="-514350">
              <a:buClr>
                <a:schemeClr val="accent1">
                  <a:lumMod val="75000"/>
                </a:schemeClr>
              </a:buClr>
              <a:buFont typeface="+mj-lt"/>
              <a:buAutoNum type="arabicPeriod"/>
              <a:defRPr/>
            </a:pPr>
            <a:r>
              <a:rPr lang="es-ES" dirty="0">
                <a:solidFill>
                  <a:srgbClr val="0070C0"/>
                </a:solidFill>
              </a:rPr>
              <a:t>Informe social y ambiental</a:t>
            </a:r>
          </a:p>
          <a:p>
            <a:pPr marL="600075" indent="-514350">
              <a:buClr>
                <a:schemeClr val="accent1">
                  <a:lumMod val="75000"/>
                </a:schemeClr>
              </a:buClr>
              <a:buFont typeface="+mj-lt"/>
              <a:buAutoNum type="arabicPeriod"/>
              <a:defRPr/>
            </a:pPr>
            <a:r>
              <a:rPr lang="es-ES" dirty="0">
                <a:solidFill>
                  <a:srgbClr val="0070C0"/>
                </a:solidFill>
              </a:rPr>
              <a:t>Indicadores financieros e información suplementaria</a:t>
            </a:r>
          </a:p>
          <a:p>
            <a:endParaRPr lang="es-CO" dirty="0"/>
          </a:p>
        </p:txBody>
      </p:sp>
    </p:spTree>
    <p:extLst>
      <p:ext uri="{BB962C8B-B14F-4D97-AF65-F5344CB8AC3E}">
        <p14:creationId xmlns:p14="http://schemas.microsoft.com/office/powerpoint/2010/main" val="28836963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981200" y="908050"/>
            <a:ext cx="7715250" cy="509588"/>
          </a:xfrm>
        </p:spPr>
        <p:txBody>
          <a:bodyPr>
            <a:normAutofit fontScale="90000"/>
          </a:bodyPr>
          <a:lstStyle/>
          <a:p>
            <a:r>
              <a:rPr lang="es-ES_tradnl" altLang="es-CO" sz="4000"/>
              <a:t>¿Cuánto costaría la carnicería?</a:t>
            </a:r>
            <a:endParaRPr lang="es-ES" altLang="es-CO" sz="4000"/>
          </a:p>
        </p:txBody>
      </p:sp>
      <p:sp>
        <p:nvSpPr>
          <p:cNvPr id="29700" name="Rectangle 3"/>
          <p:cNvSpPr>
            <a:spLocks noGrp="1" noChangeArrowheads="1"/>
          </p:cNvSpPr>
          <p:nvPr>
            <p:ph idx="1"/>
          </p:nvPr>
        </p:nvSpPr>
        <p:spPr/>
        <p:txBody>
          <a:bodyPr>
            <a:normAutofit lnSpcReduction="10000"/>
          </a:bodyPr>
          <a:lstStyle/>
          <a:p>
            <a:pPr>
              <a:lnSpc>
                <a:spcPct val="90000"/>
              </a:lnSpc>
            </a:pPr>
            <a:endParaRPr lang="es-ES_tradnl" altLang="es-CO" dirty="0"/>
          </a:p>
          <a:p>
            <a:pPr>
              <a:lnSpc>
                <a:spcPct val="90000"/>
              </a:lnSpc>
              <a:buFontTx/>
              <a:buNone/>
            </a:pPr>
            <a:r>
              <a:rPr lang="es-ES_tradnl" altLang="es-CO" dirty="0"/>
              <a:t>                     0     1         2       3         4         5       </a:t>
            </a:r>
            <a:r>
              <a:rPr lang="es-ES" altLang="es-CO" sz="3600" dirty="0"/>
              <a:t>∞</a:t>
            </a:r>
          </a:p>
          <a:p>
            <a:pPr>
              <a:lnSpc>
                <a:spcPct val="90000"/>
              </a:lnSpc>
              <a:buFontTx/>
              <a:buNone/>
            </a:pPr>
            <a:endParaRPr lang="es-ES_tradnl" altLang="es-CO" sz="3600" dirty="0"/>
          </a:p>
          <a:p>
            <a:pPr>
              <a:lnSpc>
                <a:spcPct val="90000"/>
              </a:lnSpc>
              <a:buFontTx/>
              <a:buNone/>
            </a:pPr>
            <a:endParaRPr lang="es-ES_tradnl" altLang="es-CO" sz="3600" dirty="0"/>
          </a:p>
          <a:p>
            <a:pPr>
              <a:lnSpc>
                <a:spcPct val="90000"/>
              </a:lnSpc>
              <a:buFontTx/>
              <a:buNone/>
            </a:pPr>
            <a:r>
              <a:rPr lang="es-ES_tradnl" altLang="es-CO" dirty="0"/>
              <a:t>                 </a:t>
            </a:r>
          </a:p>
          <a:p>
            <a:pPr>
              <a:lnSpc>
                <a:spcPct val="90000"/>
              </a:lnSpc>
              <a:buFontTx/>
              <a:buNone/>
            </a:pPr>
            <a:r>
              <a:rPr lang="es-ES_tradnl" altLang="es-CO" dirty="0"/>
              <a:t>                  VP?</a:t>
            </a:r>
          </a:p>
          <a:p>
            <a:pPr>
              <a:lnSpc>
                <a:spcPct val="90000"/>
              </a:lnSpc>
              <a:buFontTx/>
              <a:buNone/>
            </a:pPr>
            <a:r>
              <a:rPr lang="es-ES_tradnl" altLang="es-CO" sz="2400" dirty="0"/>
              <a:t>Si la carnicería genera un FCL mensual de $2, a perpetuidad, los cuales usted colocaría a una tasa del 2% mensual, la carnicería hoy en el momento 0, </a:t>
            </a:r>
          </a:p>
          <a:p>
            <a:pPr>
              <a:lnSpc>
                <a:spcPct val="90000"/>
              </a:lnSpc>
              <a:buFontTx/>
              <a:buNone/>
            </a:pPr>
            <a:r>
              <a:rPr lang="es-ES_tradnl" altLang="es-CO" sz="2400" dirty="0"/>
              <a:t>	costaría $100</a:t>
            </a:r>
            <a:endParaRPr lang="es-ES" altLang="es-CO" sz="2400" dirty="0"/>
          </a:p>
        </p:txBody>
      </p:sp>
      <p:sp>
        <p:nvSpPr>
          <p:cNvPr id="296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B5E1A646-DDB7-46D0-A97C-7F42628C5DF2}" type="slidenum">
              <a:rPr lang="es-ES" altLang="es-CO" sz="1400"/>
              <a:pPr eaLnBrk="1" hangingPunct="1"/>
              <a:t>70</a:t>
            </a:fld>
            <a:endParaRPr lang="es-ES" altLang="es-CO" sz="1400"/>
          </a:p>
        </p:txBody>
      </p:sp>
      <p:sp>
        <p:nvSpPr>
          <p:cNvPr id="29701" name="Line 4"/>
          <p:cNvSpPr>
            <a:spLocks noChangeShapeType="1"/>
          </p:cNvSpPr>
          <p:nvPr/>
        </p:nvSpPr>
        <p:spPr bwMode="auto">
          <a:xfrm>
            <a:off x="2566989" y="3573463"/>
            <a:ext cx="5113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O"/>
          </a:p>
        </p:txBody>
      </p:sp>
      <p:sp>
        <p:nvSpPr>
          <p:cNvPr id="29702" name="Line 5"/>
          <p:cNvSpPr>
            <a:spLocks noChangeShapeType="1"/>
          </p:cNvSpPr>
          <p:nvPr/>
        </p:nvSpPr>
        <p:spPr bwMode="auto">
          <a:xfrm flipV="1">
            <a:off x="4151313" y="2852739"/>
            <a:ext cx="0"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9703" name="Line 6"/>
          <p:cNvSpPr>
            <a:spLocks noChangeShapeType="1"/>
          </p:cNvSpPr>
          <p:nvPr/>
        </p:nvSpPr>
        <p:spPr bwMode="auto">
          <a:xfrm flipV="1">
            <a:off x="4943475" y="2852739"/>
            <a:ext cx="0"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9704" name="Line 7"/>
          <p:cNvSpPr>
            <a:spLocks noChangeShapeType="1"/>
          </p:cNvSpPr>
          <p:nvPr/>
        </p:nvSpPr>
        <p:spPr bwMode="auto">
          <a:xfrm>
            <a:off x="2566988" y="3573463"/>
            <a:ext cx="0" cy="8620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9705" name="Line 8"/>
          <p:cNvSpPr>
            <a:spLocks noChangeShapeType="1"/>
          </p:cNvSpPr>
          <p:nvPr/>
        </p:nvSpPr>
        <p:spPr bwMode="auto">
          <a:xfrm flipV="1">
            <a:off x="5880100" y="2852739"/>
            <a:ext cx="0"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9706" name="Line 9"/>
          <p:cNvSpPr>
            <a:spLocks noChangeShapeType="1"/>
          </p:cNvSpPr>
          <p:nvPr/>
        </p:nvSpPr>
        <p:spPr bwMode="auto">
          <a:xfrm flipV="1">
            <a:off x="6743700" y="2852739"/>
            <a:ext cx="0"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9707" name="Line 10"/>
          <p:cNvSpPr>
            <a:spLocks noChangeShapeType="1"/>
          </p:cNvSpPr>
          <p:nvPr/>
        </p:nvSpPr>
        <p:spPr bwMode="auto">
          <a:xfrm flipV="1">
            <a:off x="7680325" y="2852739"/>
            <a:ext cx="0"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9708" name="Line 11"/>
          <p:cNvSpPr>
            <a:spLocks noChangeShapeType="1"/>
          </p:cNvSpPr>
          <p:nvPr/>
        </p:nvSpPr>
        <p:spPr bwMode="auto">
          <a:xfrm flipV="1">
            <a:off x="3287713" y="2852739"/>
            <a:ext cx="0" cy="720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Tree>
    <p:extLst>
      <p:ext uri="{BB962C8B-B14F-4D97-AF65-F5344CB8AC3E}">
        <p14:creationId xmlns:p14="http://schemas.microsoft.com/office/powerpoint/2010/main" val="604756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a:bodyPr>
          <a:lstStyle/>
          <a:p>
            <a:pPr marL="0" indent="0" algn="just">
              <a:buNone/>
            </a:pPr>
            <a:r>
              <a:rPr lang="es-CO" sz="5400">
                <a:solidFill>
                  <a:srgbClr val="002060"/>
                </a:solidFill>
                <a:latin typeface="Arial" pitchFamily="34" charset="0"/>
                <a:cs typeface="Arial" pitchFamily="34" charset="0"/>
              </a:rPr>
              <a:t>¿Qué es un pasivo?</a:t>
            </a:r>
          </a:p>
          <a:p>
            <a:pPr marL="0" indent="0" algn="just">
              <a:buNone/>
            </a:pPr>
            <a:endParaRPr lang="es-CO" sz="5400">
              <a:solidFill>
                <a:srgbClr val="002060"/>
              </a:solidFill>
              <a:latin typeface="Arial" pitchFamily="34" charset="0"/>
              <a:cs typeface="Arial" pitchFamily="34" charset="0"/>
            </a:endParaRPr>
          </a:p>
          <a:p>
            <a:pPr marL="0" indent="0" algn="just">
              <a:buNone/>
            </a:pPr>
            <a:r>
              <a:rPr lang="es-CO" sz="5400">
                <a:solidFill>
                  <a:srgbClr val="002060"/>
                </a:solidFill>
                <a:latin typeface="Arial" pitchFamily="34" charset="0"/>
                <a:cs typeface="Arial" pitchFamily="34" charset="0"/>
              </a:rPr>
              <a:t>¿Cuáles son los pasivos de una organización?</a:t>
            </a:r>
          </a:p>
        </p:txBody>
      </p:sp>
      <p:pic>
        <p:nvPicPr>
          <p:cNvPr id="4" name="Picture 2" descr="http://openlabs.22web.net/im/wp-content/uploads/2008/08/pregunta.jpg"/>
          <p:cNvPicPr>
            <a:picLocks noChangeAspect="1" noChangeArrowheads="1"/>
          </p:cNvPicPr>
          <p:nvPr/>
        </p:nvPicPr>
        <p:blipFill>
          <a:blip r:embed="rId2"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1162407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dirty="0"/>
              <a:t>Estado de la Situación Financiera: Pasivos</a:t>
            </a:r>
          </a:p>
        </p:txBody>
      </p:sp>
      <p:sp>
        <p:nvSpPr>
          <p:cNvPr id="3" name="2 Marcador de contenido"/>
          <p:cNvSpPr>
            <a:spLocks noGrp="1"/>
          </p:cNvSpPr>
          <p:nvPr>
            <p:ph idx="1"/>
          </p:nvPr>
        </p:nvSpPr>
        <p:spPr>
          <a:xfrm>
            <a:off x="1981200" y="2000240"/>
            <a:ext cx="8229600" cy="4325112"/>
          </a:xfrm>
        </p:spPr>
        <p:txBody>
          <a:bodyPr>
            <a:normAutofit lnSpcReduction="10000"/>
          </a:bodyPr>
          <a:lstStyle/>
          <a:p>
            <a:pPr marL="0" indent="0" algn="just">
              <a:buNone/>
            </a:pPr>
            <a:r>
              <a:rPr lang="es-CO" dirty="0">
                <a:solidFill>
                  <a:srgbClr val="002060"/>
                </a:solidFill>
                <a:latin typeface="Arial" pitchFamily="34" charset="0"/>
                <a:cs typeface="Arial" pitchFamily="34" charset="0"/>
              </a:rPr>
              <a:t>Obligaciones que tiene la empresa y que en el futuro implica la entrega o liquidación de activos.</a:t>
            </a:r>
          </a:p>
          <a:p>
            <a:pPr marL="0" indent="0" algn="just">
              <a:buNone/>
            </a:pPr>
            <a:endParaRPr lang="es-CO" dirty="0">
              <a:solidFill>
                <a:srgbClr val="002060"/>
              </a:solidFill>
              <a:latin typeface="Arial" pitchFamily="34" charset="0"/>
              <a:cs typeface="Arial" pitchFamily="34" charset="0"/>
            </a:endParaRPr>
          </a:p>
          <a:p>
            <a:pPr marL="0" indent="0" algn="just">
              <a:buNone/>
            </a:pPr>
            <a:r>
              <a:rPr lang="es-CO" dirty="0">
                <a:solidFill>
                  <a:srgbClr val="002060"/>
                </a:solidFill>
                <a:latin typeface="Arial" pitchFamily="34" charset="0"/>
                <a:cs typeface="Arial" pitchFamily="34" charset="0"/>
              </a:rPr>
              <a:t>Características:</a:t>
            </a:r>
          </a:p>
          <a:p>
            <a:pPr lvl="0"/>
            <a:r>
              <a:rPr lang="es-CO" dirty="0">
                <a:solidFill>
                  <a:srgbClr val="002060"/>
                </a:solidFill>
                <a:latin typeface="Arial" pitchFamily="34" charset="0"/>
                <a:cs typeface="Arial" pitchFamily="34" charset="0"/>
              </a:rPr>
              <a:t>Existencia de una obligación en el momento presente</a:t>
            </a:r>
          </a:p>
          <a:p>
            <a:pPr lvl="0"/>
            <a:r>
              <a:rPr lang="es-CO">
                <a:solidFill>
                  <a:srgbClr val="002060"/>
                </a:solidFill>
                <a:latin typeface="Arial" pitchFamily="34" charset="0"/>
                <a:cs typeface="Arial" pitchFamily="34" charset="0"/>
              </a:rPr>
              <a:t>Valor así </a:t>
            </a:r>
            <a:r>
              <a:rPr lang="es-CO" dirty="0">
                <a:solidFill>
                  <a:srgbClr val="002060"/>
                </a:solidFill>
                <a:latin typeface="Arial" pitchFamily="34" charset="0"/>
                <a:cs typeface="Arial" pitchFamily="34" charset="0"/>
              </a:rPr>
              <a:t>sea estimado</a:t>
            </a:r>
          </a:p>
          <a:p>
            <a:pPr lvl="0"/>
            <a:r>
              <a:rPr lang="es-CO" dirty="0">
                <a:solidFill>
                  <a:srgbClr val="002060"/>
                </a:solidFill>
                <a:latin typeface="Arial" pitchFamily="34" charset="0"/>
                <a:cs typeface="Arial" pitchFamily="34" charset="0"/>
              </a:rPr>
              <a:t>Implica entrega futura de unos recursos </a:t>
            </a:r>
          </a:p>
          <a:p>
            <a:pPr lvl="0"/>
            <a:r>
              <a:rPr lang="es-CO" dirty="0">
                <a:solidFill>
                  <a:srgbClr val="002060"/>
                </a:solidFill>
                <a:latin typeface="Arial" pitchFamily="34" charset="0"/>
                <a:cs typeface="Arial" pitchFamily="34" charset="0"/>
              </a:rPr>
              <a:t>La cuantía del desembolso a realizar pueda ser evaluada con fiabilidad.</a:t>
            </a:r>
          </a:p>
          <a:p>
            <a:pPr marL="0" indent="0" algn="just"/>
            <a:endParaRPr lang="es-CO" dirty="0">
              <a:solidFill>
                <a:srgbClr val="002060"/>
              </a:solidFill>
              <a:latin typeface="Arial" pitchFamily="34" charset="0"/>
              <a:cs typeface="Arial" pitchFamily="34" charset="0"/>
            </a:endParaRPr>
          </a:p>
          <a:p>
            <a:pPr marL="0" indent="0" algn="just">
              <a:buNone/>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8072649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dirty="0"/>
              <a:t>Estado de la Situación Financiera: Pasivos</a:t>
            </a:r>
          </a:p>
        </p:txBody>
      </p:sp>
      <p:sp>
        <p:nvSpPr>
          <p:cNvPr id="3" name="2 Marcador de contenido"/>
          <p:cNvSpPr>
            <a:spLocks noGrp="1"/>
          </p:cNvSpPr>
          <p:nvPr>
            <p:ph idx="1"/>
          </p:nvPr>
        </p:nvSpPr>
        <p:spPr>
          <a:xfrm>
            <a:off x="1981200" y="2000240"/>
            <a:ext cx="8229600" cy="4325112"/>
          </a:xfrm>
        </p:spPr>
        <p:txBody>
          <a:bodyPr>
            <a:normAutofit/>
          </a:bodyPr>
          <a:lstStyle/>
          <a:p>
            <a:pPr marL="0" indent="0" algn="just">
              <a:buNone/>
            </a:pPr>
            <a:r>
              <a:rPr lang="es-CO" dirty="0">
                <a:solidFill>
                  <a:srgbClr val="002060"/>
                </a:solidFill>
                <a:latin typeface="Arial" pitchFamily="34" charset="0"/>
                <a:cs typeface="Arial" pitchFamily="34" charset="0"/>
              </a:rPr>
              <a:t>Al igual que los activos, se pueden clasificar de acuerdo con su liquidez:</a:t>
            </a:r>
          </a:p>
          <a:p>
            <a:pPr marL="0" indent="0" algn="just"/>
            <a:r>
              <a:rPr lang="es-CO" dirty="0">
                <a:solidFill>
                  <a:srgbClr val="002060"/>
                </a:solidFill>
                <a:latin typeface="Arial" pitchFamily="34" charset="0"/>
                <a:cs typeface="Arial" pitchFamily="34" charset="0"/>
              </a:rPr>
              <a:t>Pasivos corrientes: Liquidación en el ciclo normal de operación, mantenimiento pasivo fines de negociación, Liquidarlo 12 meses periodo que lo informa, No tienen derecho incondicional para aplazar la cancelación</a:t>
            </a:r>
          </a:p>
          <a:p>
            <a:pPr marL="0" indent="0" algn="just"/>
            <a:r>
              <a:rPr lang="es-CO" dirty="0">
                <a:solidFill>
                  <a:srgbClr val="002060"/>
                </a:solidFill>
                <a:latin typeface="Arial" pitchFamily="34" charset="0"/>
                <a:cs typeface="Arial" pitchFamily="34" charset="0"/>
              </a:rPr>
              <a:t>Pasivos no corrientes: Los otros</a:t>
            </a:r>
          </a:p>
          <a:p>
            <a:pPr marL="0" indent="0" algn="just"/>
            <a:endParaRPr lang="es-CO" dirty="0">
              <a:solidFill>
                <a:srgbClr val="002060"/>
              </a:solidFill>
              <a:latin typeface="Arial" pitchFamily="34" charset="0"/>
              <a:cs typeface="Arial" pitchFamily="34" charset="0"/>
            </a:endParaRPr>
          </a:p>
          <a:p>
            <a:pPr marL="0" indent="0" algn="just">
              <a:buNone/>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4007420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a:bodyPr>
          <a:lstStyle/>
          <a:p>
            <a:pPr marL="0" indent="0" algn="just">
              <a:buNone/>
            </a:pPr>
            <a:r>
              <a:rPr lang="es-CO" sz="5400">
                <a:solidFill>
                  <a:srgbClr val="002060"/>
                </a:solidFill>
                <a:latin typeface="Arial" pitchFamily="34" charset="0"/>
                <a:cs typeface="Arial" pitchFamily="34" charset="0"/>
              </a:rPr>
              <a:t>¿Qué es el patrimonio de una empresa?</a:t>
            </a:r>
          </a:p>
          <a:p>
            <a:pPr marL="0" indent="0" algn="just">
              <a:buNone/>
            </a:pPr>
            <a:endParaRPr lang="es-CO" sz="5400">
              <a:solidFill>
                <a:srgbClr val="002060"/>
              </a:solidFill>
              <a:latin typeface="Arial" pitchFamily="34" charset="0"/>
              <a:cs typeface="Arial" pitchFamily="34" charset="0"/>
            </a:endParaRPr>
          </a:p>
        </p:txBody>
      </p:sp>
      <p:pic>
        <p:nvPicPr>
          <p:cNvPr id="4" name="Picture 2" descr="http://openlabs.22web.net/im/wp-content/uploads/2008/08/pregunta.jpg"/>
          <p:cNvPicPr>
            <a:picLocks noChangeAspect="1" noChangeArrowheads="1"/>
          </p:cNvPicPr>
          <p:nvPr/>
        </p:nvPicPr>
        <p:blipFill>
          <a:blip r:embed="rId2"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230873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dirty="0"/>
              <a:t>Estado de Situación Financiera: </a:t>
            </a:r>
            <a:r>
              <a:rPr lang="es-CO" b="1" dirty="0"/>
              <a:t>Patrimonio</a:t>
            </a:r>
          </a:p>
        </p:txBody>
      </p:sp>
      <p:sp>
        <p:nvSpPr>
          <p:cNvPr id="3" name="2 Marcador de contenido"/>
          <p:cNvSpPr>
            <a:spLocks noGrp="1"/>
          </p:cNvSpPr>
          <p:nvPr>
            <p:ph idx="1"/>
          </p:nvPr>
        </p:nvSpPr>
        <p:spPr>
          <a:xfrm>
            <a:off x="1981200" y="2000240"/>
            <a:ext cx="8229600" cy="4325112"/>
          </a:xfrm>
        </p:spPr>
        <p:txBody>
          <a:bodyPr vert="horz" anchor="t">
            <a:normAutofit/>
          </a:bodyPr>
          <a:lstStyle/>
          <a:p>
            <a:pPr marL="0" indent="0" algn="just">
              <a:buNone/>
            </a:pPr>
            <a:r>
              <a:rPr lang="es-CO" dirty="0">
                <a:solidFill>
                  <a:srgbClr val="002060"/>
                </a:solidFill>
                <a:latin typeface="Arial" pitchFamily="34" charset="0"/>
                <a:cs typeface="Arial" pitchFamily="34" charset="0"/>
              </a:rPr>
              <a:t>Participación de los accionistas sobre los activos de la empresa.</a:t>
            </a:r>
          </a:p>
          <a:p>
            <a:pPr marL="0" indent="0" algn="just">
              <a:buNone/>
            </a:pPr>
            <a:r>
              <a:rPr lang="es-CO" dirty="0">
                <a:solidFill>
                  <a:srgbClr val="002060"/>
                </a:solidFill>
                <a:latin typeface="Arial"/>
                <a:cs typeface="Arial"/>
              </a:rPr>
              <a:t>Está conformado por cuatro grandes grupos:</a:t>
            </a:r>
          </a:p>
          <a:p>
            <a:pPr marL="0" indent="0" algn="just"/>
            <a:r>
              <a:rPr lang="es-CO" dirty="0">
                <a:solidFill>
                  <a:srgbClr val="002060"/>
                </a:solidFill>
                <a:latin typeface="Arial" pitchFamily="34" charset="0"/>
                <a:cs typeface="Arial" pitchFamily="34" charset="0"/>
              </a:rPr>
              <a:t>Capital social</a:t>
            </a:r>
          </a:p>
          <a:p>
            <a:pPr marL="0" indent="0" algn="just"/>
            <a:r>
              <a:rPr lang="es-CO" dirty="0">
                <a:solidFill>
                  <a:srgbClr val="002060"/>
                </a:solidFill>
                <a:latin typeface="Arial" pitchFamily="34" charset="0"/>
                <a:cs typeface="Arial" pitchFamily="34" charset="0"/>
              </a:rPr>
              <a:t>Superávit de capital</a:t>
            </a:r>
          </a:p>
          <a:p>
            <a:pPr marL="0" indent="0" algn="just"/>
            <a:r>
              <a:rPr lang="es-CO" dirty="0">
                <a:solidFill>
                  <a:srgbClr val="002060"/>
                </a:solidFill>
                <a:latin typeface="Arial" pitchFamily="34" charset="0"/>
                <a:cs typeface="Arial" pitchFamily="34" charset="0"/>
              </a:rPr>
              <a:t>Superávit de operación</a:t>
            </a:r>
          </a:p>
          <a:p>
            <a:pPr marL="0" indent="0" algn="just"/>
            <a:r>
              <a:rPr lang="es-CO" dirty="0">
                <a:solidFill>
                  <a:srgbClr val="002060"/>
                </a:solidFill>
                <a:latin typeface="Arial" pitchFamily="34" charset="0"/>
                <a:cs typeface="Arial" pitchFamily="34" charset="0"/>
              </a:rPr>
              <a:t>Otros Resultados Integrales: ORI</a:t>
            </a:r>
          </a:p>
          <a:p>
            <a:pPr marL="0" indent="0" algn="just">
              <a:buNone/>
            </a:pPr>
            <a:endParaRPr lang="es-CO" dirty="0">
              <a:solidFill>
                <a:srgbClr val="002060"/>
              </a:solidFill>
              <a:latin typeface="Arial" pitchFamily="34" charset="0"/>
              <a:cs typeface="Arial" pitchFamily="34" charset="0"/>
            </a:endParaRPr>
          </a:p>
          <a:p>
            <a:pPr marL="0" indent="0" algn="just">
              <a:buNone/>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2281292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a:bodyPr>
          <a:lstStyle/>
          <a:p>
            <a:r>
              <a:rPr lang="es-CO"/>
              <a:t>Clasificación del Patrimonio</a:t>
            </a:r>
          </a:p>
        </p:txBody>
      </p:sp>
      <p:pic>
        <p:nvPicPr>
          <p:cNvPr id="2056" name="Picture 8"/>
          <p:cNvPicPr>
            <a:picLocks noGrp="1" noChangeAspect="1" noChangeArrowheads="1"/>
          </p:cNvPicPr>
          <p:nvPr>
            <p:ph idx="1"/>
          </p:nvPr>
        </p:nvPicPr>
        <p:blipFill>
          <a:blip r:embed="rId2" cstate="print"/>
          <a:srcRect/>
          <a:stretch>
            <a:fillRect/>
          </a:stretch>
        </p:blipFill>
        <p:spPr bwMode="auto">
          <a:xfrm>
            <a:off x="2066140" y="2143116"/>
            <a:ext cx="8173264" cy="1643074"/>
          </a:xfrm>
          <a:prstGeom prst="rect">
            <a:avLst/>
          </a:prstGeom>
          <a:noFill/>
          <a:ln w="9525">
            <a:noFill/>
            <a:miter lim="800000"/>
            <a:headEnd/>
            <a:tailEnd/>
          </a:ln>
          <a:effectLst/>
        </p:spPr>
      </p:pic>
      <p:pic>
        <p:nvPicPr>
          <p:cNvPr id="2058" name="Picture 10"/>
          <p:cNvPicPr>
            <a:picLocks noChangeAspect="1" noChangeArrowheads="1"/>
          </p:cNvPicPr>
          <p:nvPr/>
        </p:nvPicPr>
        <p:blipFill>
          <a:blip r:embed="rId3" cstate="print"/>
          <a:srcRect/>
          <a:stretch>
            <a:fillRect/>
          </a:stretch>
        </p:blipFill>
        <p:spPr bwMode="auto">
          <a:xfrm>
            <a:off x="1952597" y="4071942"/>
            <a:ext cx="7958221" cy="2286016"/>
          </a:xfrm>
          <a:prstGeom prst="rect">
            <a:avLst/>
          </a:prstGeom>
          <a:noFill/>
          <a:ln w="9525">
            <a:noFill/>
            <a:miter lim="800000"/>
            <a:headEnd/>
            <a:tailEnd/>
          </a:ln>
          <a:effectLst/>
        </p:spPr>
      </p:pic>
    </p:spTree>
    <p:extLst>
      <p:ext uri="{BB962C8B-B14F-4D97-AF65-F5344CB8AC3E}">
        <p14:creationId xmlns:p14="http://schemas.microsoft.com/office/powerpoint/2010/main" val="435676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a:bodyPr>
          <a:lstStyle/>
          <a:p>
            <a:r>
              <a:rPr lang="es-CO"/>
              <a:t>Clasificación del Patrimonio</a:t>
            </a:r>
          </a:p>
        </p:txBody>
      </p:sp>
      <p:pic>
        <p:nvPicPr>
          <p:cNvPr id="30722" name="Picture 2"/>
          <p:cNvPicPr>
            <a:picLocks noChangeAspect="1" noChangeArrowheads="1"/>
          </p:cNvPicPr>
          <p:nvPr/>
        </p:nvPicPr>
        <p:blipFill>
          <a:blip r:embed="rId2" cstate="print"/>
          <a:srcRect/>
          <a:stretch>
            <a:fillRect/>
          </a:stretch>
        </p:blipFill>
        <p:spPr bwMode="auto">
          <a:xfrm>
            <a:off x="2059276" y="1857364"/>
            <a:ext cx="7751500" cy="3115971"/>
          </a:xfrm>
          <a:prstGeom prst="rect">
            <a:avLst/>
          </a:prstGeom>
          <a:noFill/>
          <a:ln w="9525">
            <a:noFill/>
            <a:miter lim="800000"/>
            <a:headEnd/>
            <a:tailEnd/>
          </a:ln>
          <a:effectLst/>
        </p:spPr>
      </p:pic>
    </p:spTree>
    <p:extLst>
      <p:ext uri="{BB962C8B-B14F-4D97-AF65-F5344CB8AC3E}">
        <p14:creationId xmlns:p14="http://schemas.microsoft.com/office/powerpoint/2010/main" val="862430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81200" y="2285993"/>
            <a:ext cx="8458200" cy="1470025"/>
          </a:xfrm>
        </p:spPr>
        <p:txBody>
          <a:bodyPr>
            <a:normAutofit/>
          </a:bodyPr>
          <a:lstStyle/>
          <a:p>
            <a:r>
              <a:rPr lang="es-CO"/>
              <a:t>Estado de Resultados</a:t>
            </a:r>
          </a:p>
        </p:txBody>
      </p:sp>
    </p:spTree>
    <p:extLst>
      <p:ext uri="{BB962C8B-B14F-4D97-AF65-F5344CB8AC3E}">
        <p14:creationId xmlns:p14="http://schemas.microsoft.com/office/powerpoint/2010/main" val="372192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a:bodyPr>
          <a:lstStyle/>
          <a:p>
            <a:r>
              <a:rPr lang="es-CO"/>
              <a:t>Estado de Resultados</a:t>
            </a:r>
          </a:p>
        </p:txBody>
      </p:sp>
      <p:sp>
        <p:nvSpPr>
          <p:cNvPr id="3" name="2 Marcador de contenido"/>
          <p:cNvSpPr>
            <a:spLocks noGrp="1"/>
          </p:cNvSpPr>
          <p:nvPr>
            <p:ph idx="1"/>
          </p:nvPr>
        </p:nvSpPr>
        <p:spPr>
          <a:xfrm>
            <a:off x="1981200" y="2000240"/>
            <a:ext cx="8229600" cy="4325112"/>
          </a:xfrm>
        </p:spPr>
        <p:txBody>
          <a:bodyPr>
            <a:normAutofit/>
          </a:bodyPr>
          <a:lstStyle/>
          <a:p>
            <a:pPr marL="0" indent="0" algn="just"/>
            <a:r>
              <a:rPr lang="es-CO" dirty="0">
                <a:solidFill>
                  <a:srgbClr val="002060"/>
                </a:solidFill>
                <a:latin typeface="Arial" pitchFamily="34" charset="0"/>
                <a:cs typeface="Arial" pitchFamily="34" charset="0"/>
              </a:rPr>
              <a:t>Muestra detallada y ordenadamente la forma en que se ha obtenido la utilidad o pérdida del </a:t>
            </a:r>
            <a:r>
              <a:rPr lang="es-CO" b="1" dirty="0">
                <a:solidFill>
                  <a:srgbClr val="002060"/>
                </a:solidFill>
                <a:latin typeface="Arial" pitchFamily="34" charset="0"/>
                <a:cs typeface="Arial" pitchFamily="34" charset="0"/>
              </a:rPr>
              <a:t>periodo</a:t>
            </a:r>
          </a:p>
          <a:p>
            <a:pPr marL="0" indent="0" algn="just">
              <a:buNone/>
            </a:pPr>
            <a:endParaRPr lang="es-CO" dirty="0">
              <a:solidFill>
                <a:srgbClr val="002060"/>
              </a:solidFill>
              <a:latin typeface="Arial" pitchFamily="34" charset="0"/>
              <a:cs typeface="Arial" pitchFamily="34" charset="0"/>
            </a:endParaRPr>
          </a:p>
          <a:p>
            <a:pPr marL="0" indent="0" algn="just"/>
            <a:r>
              <a:rPr lang="es-CO" dirty="0">
                <a:solidFill>
                  <a:srgbClr val="002060"/>
                </a:solidFill>
                <a:latin typeface="Arial" pitchFamily="34" charset="0"/>
                <a:cs typeface="Arial" pitchFamily="34" charset="0"/>
              </a:rPr>
              <a:t>Obligatoriedad externa anual, internamente se prepara cada mes</a:t>
            </a:r>
          </a:p>
          <a:p>
            <a:pPr marL="0" indent="0" algn="just">
              <a:buNone/>
            </a:pPr>
            <a:endParaRPr lang="es-CO" dirty="0">
              <a:solidFill>
                <a:srgbClr val="002060"/>
              </a:solidFill>
              <a:latin typeface="Arial" pitchFamily="34" charset="0"/>
              <a:cs typeface="Arial" pitchFamily="34" charset="0"/>
            </a:endParaRPr>
          </a:p>
          <a:p>
            <a:pPr marL="0" indent="0" algn="just"/>
            <a:r>
              <a:rPr lang="es-CO" dirty="0">
                <a:solidFill>
                  <a:srgbClr val="002060"/>
                </a:solidFill>
                <a:latin typeface="Arial" pitchFamily="34" charset="0"/>
                <a:cs typeface="Arial" pitchFamily="34" charset="0"/>
              </a:rPr>
              <a:t>Es complemento al Estado de Situación Financiera</a:t>
            </a:r>
          </a:p>
          <a:p>
            <a:pPr marL="0" indent="0" algn="just"/>
            <a:endParaRPr lang="es-CO" dirty="0">
              <a:solidFill>
                <a:srgbClr val="002060"/>
              </a:solidFill>
              <a:latin typeface="Arial" pitchFamily="34" charset="0"/>
              <a:cs typeface="Arial" pitchFamily="34" charset="0"/>
            </a:endParaRPr>
          </a:p>
          <a:p>
            <a:pPr marL="0" indent="0" algn="just">
              <a:buNone/>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93068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78513" y="378824"/>
            <a:ext cx="5269144" cy="6021975"/>
          </a:xfrm>
          <a:prstGeom prst="rect">
            <a:avLst/>
          </a:prstGeom>
        </p:spPr>
      </p:pic>
      <p:pic>
        <p:nvPicPr>
          <p:cNvPr id="3" name="Imagen 2"/>
          <p:cNvPicPr>
            <a:picLocks noChangeAspect="1"/>
          </p:cNvPicPr>
          <p:nvPr/>
        </p:nvPicPr>
        <p:blipFill>
          <a:blip r:embed="rId3"/>
          <a:stretch>
            <a:fillRect/>
          </a:stretch>
        </p:blipFill>
        <p:spPr>
          <a:xfrm>
            <a:off x="6087291" y="378824"/>
            <a:ext cx="5617029" cy="6021976"/>
          </a:xfrm>
          <a:prstGeom prst="rect">
            <a:avLst/>
          </a:prstGeom>
        </p:spPr>
      </p:pic>
    </p:spTree>
    <p:extLst>
      <p:ext uri="{BB962C8B-B14F-4D97-AF65-F5344CB8AC3E}">
        <p14:creationId xmlns:p14="http://schemas.microsoft.com/office/powerpoint/2010/main" val="1186453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a:bodyPr>
          <a:lstStyle/>
          <a:p>
            <a:r>
              <a:rPr lang="es-CO"/>
              <a:t>Estado de Resultados: Ingresos </a:t>
            </a:r>
          </a:p>
        </p:txBody>
      </p:sp>
      <p:sp>
        <p:nvSpPr>
          <p:cNvPr id="3" name="2 Marcador de contenido"/>
          <p:cNvSpPr>
            <a:spLocks noGrp="1"/>
          </p:cNvSpPr>
          <p:nvPr>
            <p:ph idx="1"/>
          </p:nvPr>
        </p:nvSpPr>
        <p:spPr>
          <a:xfrm>
            <a:off x="1981200" y="2000240"/>
            <a:ext cx="8229600" cy="4325112"/>
          </a:xfrm>
        </p:spPr>
        <p:txBody>
          <a:bodyPr>
            <a:normAutofit/>
          </a:bodyPr>
          <a:lstStyle/>
          <a:p>
            <a:pPr marL="0" indent="0" algn="just">
              <a:buNone/>
            </a:pPr>
            <a:r>
              <a:rPr lang="es-CO">
                <a:solidFill>
                  <a:srgbClr val="002060"/>
                </a:solidFill>
                <a:latin typeface="Arial" pitchFamily="34" charset="0"/>
                <a:cs typeface="Arial" pitchFamily="34" charset="0"/>
              </a:rPr>
              <a:t>Es la venta de bienes y servicios en desarrollo de la actividad económica de la empresa.</a:t>
            </a:r>
          </a:p>
          <a:p>
            <a:pPr marL="0" indent="0" algn="just">
              <a:buNone/>
            </a:pPr>
            <a:endParaRPr lang="es-CO">
              <a:solidFill>
                <a:srgbClr val="002060"/>
              </a:solidFill>
              <a:latin typeface="Arial" pitchFamily="34" charset="0"/>
              <a:cs typeface="Arial" pitchFamily="34" charset="0"/>
            </a:endParaRPr>
          </a:p>
          <a:p>
            <a:pPr>
              <a:buNone/>
            </a:pPr>
            <a:r>
              <a:rPr lang="es-CO">
                <a:solidFill>
                  <a:srgbClr val="002060"/>
                </a:solidFill>
                <a:latin typeface="Arial" pitchFamily="34" charset="0"/>
                <a:cs typeface="Arial" pitchFamily="34" charset="0"/>
              </a:rPr>
              <a:t>Características:</a:t>
            </a:r>
          </a:p>
          <a:p>
            <a:pPr lvl="0"/>
            <a:r>
              <a:rPr lang="es-CO">
                <a:solidFill>
                  <a:srgbClr val="002060"/>
                </a:solidFill>
                <a:latin typeface="Arial" pitchFamily="34" charset="0"/>
                <a:cs typeface="Arial" pitchFamily="34" charset="0"/>
              </a:rPr>
              <a:t>Se debe estar en capacidad de medirlo.</a:t>
            </a:r>
          </a:p>
          <a:p>
            <a:pPr lvl="0"/>
            <a:r>
              <a:rPr lang="es-CO">
                <a:solidFill>
                  <a:srgbClr val="002060"/>
                </a:solidFill>
                <a:latin typeface="Arial" pitchFamily="34" charset="0"/>
                <a:cs typeface="Arial" pitchFamily="34" charset="0"/>
              </a:rPr>
              <a:t>Debe presentar flujos de entrada de efectivo, reales o esperados.</a:t>
            </a:r>
          </a:p>
          <a:p>
            <a:pPr lvl="0"/>
            <a:r>
              <a:rPr lang="es-CO">
                <a:solidFill>
                  <a:srgbClr val="002060"/>
                </a:solidFill>
                <a:latin typeface="Arial" pitchFamily="34" charset="0"/>
                <a:cs typeface="Arial" pitchFamily="34" charset="0"/>
              </a:rPr>
              <a:t>Debe existir la enajenación del bien.</a:t>
            </a:r>
          </a:p>
          <a:p>
            <a:pPr marL="0" indent="0" algn="just">
              <a:buNone/>
            </a:pPr>
            <a:endParaRPr lang="es-CO">
              <a:solidFill>
                <a:srgbClr val="002060"/>
              </a:solidFill>
              <a:latin typeface="Arial" pitchFamily="34" charset="0"/>
              <a:cs typeface="Arial" pitchFamily="34" charset="0"/>
            </a:endParaRPr>
          </a:p>
          <a:p>
            <a:pPr marL="0" indent="0" algn="just">
              <a:buNone/>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6513866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fontScale="62500" lnSpcReduction="20000"/>
          </a:bodyPr>
          <a:lstStyle/>
          <a:p>
            <a:pPr marL="0" indent="0" algn="just">
              <a:buNone/>
            </a:pPr>
            <a:r>
              <a:rPr lang="es-CO" sz="5400" b="1">
                <a:solidFill>
                  <a:srgbClr val="002060"/>
                </a:solidFill>
                <a:latin typeface="Arial" pitchFamily="34" charset="0"/>
                <a:cs typeface="Arial" pitchFamily="34" charset="0"/>
              </a:rPr>
              <a:t>¿Cuando debo reconocer el ingreso?</a:t>
            </a:r>
          </a:p>
          <a:p>
            <a:pPr marL="0" indent="0" algn="just">
              <a:buNone/>
            </a:pPr>
            <a:endParaRPr lang="es-CO" sz="5400" b="1">
              <a:solidFill>
                <a:srgbClr val="002060"/>
              </a:solidFill>
              <a:latin typeface="Arial" pitchFamily="34" charset="0"/>
              <a:cs typeface="Arial" pitchFamily="34" charset="0"/>
            </a:endParaRPr>
          </a:p>
          <a:p>
            <a:pPr marL="0" indent="0" algn="just">
              <a:buNone/>
            </a:pPr>
            <a:r>
              <a:rPr lang="es-CO" sz="5400">
                <a:solidFill>
                  <a:srgbClr val="002060"/>
                </a:solidFill>
                <a:latin typeface="Arial" pitchFamily="34" charset="0"/>
                <a:cs typeface="Arial" pitchFamily="34" charset="0"/>
              </a:rPr>
              <a:t>¿Cuándo envío la factura?</a:t>
            </a:r>
          </a:p>
          <a:p>
            <a:pPr marL="0" indent="0" algn="just">
              <a:buNone/>
            </a:pPr>
            <a:r>
              <a:rPr lang="es-CO" sz="5400">
                <a:solidFill>
                  <a:srgbClr val="002060"/>
                </a:solidFill>
                <a:latin typeface="Arial" pitchFamily="34" charset="0"/>
                <a:cs typeface="Arial" pitchFamily="34" charset="0"/>
              </a:rPr>
              <a:t>¿Cuándo me hacen el pago?</a:t>
            </a:r>
          </a:p>
          <a:p>
            <a:pPr marL="0" indent="0" algn="just">
              <a:buNone/>
            </a:pPr>
            <a:r>
              <a:rPr lang="es-CO" sz="5400">
                <a:solidFill>
                  <a:srgbClr val="002060"/>
                </a:solidFill>
                <a:latin typeface="Arial" pitchFamily="34" charset="0"/>
                <a:cs typeface="Arial" pitchFamily="34" charset="0"/>
              </a:rPr>
              <a:t>¿Al momento en que firmo el contrato para prestar el servicio?</a:t>
            </a:r>
          </a:p>
          <a:p>
            <a:pPr marL="0" indent="0" algn="just">
              <a:buNone/>
            </a:pPr>
            <a:r>
              <a:rPr lang="es-CO" sz="5400">
                <a:solidFill>
                  <a:srgbClr val="002060"/>
                </a:solidFill>
                <a:latin typeface="Arial" pitchFamily="34" charset="0"/>
                <a:cs typeface="Arial" pitchFamily="34" charset="0"/>
              </a:rPr>
              <a:t>¿Cuándo he entregado el bien o prestado el servicio en las condiciones pactadas?</a:t>
            </a:r>
          </a:p>
          <a:p>
            <a:pPr marL="0" indent="0" algn="just">
              <a:buNone/>
            </a:pPr>
            <a:endParaRPr lang="es-CO" sz="5400">
              <a:solidFill>
                <a:srgbClr val="002060"/>
              </a:solidFill>
              <a:latin typeface="Arial" pitchFamily="34" charset="0"/>
              <a:cs typeface="Arial" pitchFamily="34" charset="0"/>
            </a:endParaRPr>
          </a:p>
        </p:txBody>
      </p:sp>
      <p:pic>
        <p:nvPicPr>
          <p:cNvPr id="4" name="Picture 2" descr="http://openlabs.22web.net/im/wp-content/uploads/2008/08/pregunta.jpg"/>
          <p:cNvPicPr>
            <a:picLocks noChangeAspect="1" noChangeArrowheads="1"/>
          </p:cNvPicPr>
          <p:nvPr/>
        </p:nvPicPr>
        <p:blipFill>
          <a:blip r:embed="rId2"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168332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1772816"/>
            <a:ext cx="8229600" cy="4325112"/>
          </a:xfrm>
        </p:spPr>
        <p:txBody>
          <a:bodyPr>
            <a:normAutofit/>
          </a:bodyPr>
          <a:lstStyle/>
          <a:p>
            <a:pPr marL="0" indent="0" algn="just">
              <a:buNone/>
            </a:pPr>
            <a:r>
              <a:rPr lang="es-CO" sz="5400">
                <a:solidFill>
                  <a:srgbClr val="002060"/>
                </a:solidFill>
                <a:latin typeface="Arial" pitchFamily="34" charset="0"/>
                <a:cs typeface="Arial" pitchFamily="34" charset="0"/>
              </a:rPr>
              <a:t>¿Es lo mismo hablar de costos que de gastos?</a:t>
            </a:r>
          </a:p>
          <a:p>
            <a:pPr marL="0" indent="0" algn="just">
              <a:buNone/>
            </a:pPr>
            <a:r>
              <a:rPr lang="es-CO" sz="5400">
                <a:solidFill>
                  <a:srgbClr val="002060"/>
                </a:solidFill>
                <a:latin typeface="Arial" pitchFamily="34" charset="0"/>
                <a:cs typeface="Arial" pitchFamily="34" charset="0"/>
              </a:rPr>
              <a:t>¿Qué diferencia tienen?</a:t>
            </a:r>
          </a:p>
          <a:p>
            <a:pPr marL="0" indent="0" algn="just">
              <a:buNone/>
            </a:pPr>
            <a:endParaRPr lang="es-CO" sz="5400">
              <a:solidFill>
                <a:srgbClr val="002060"/>
              </a:solidFill>
              <a:latin typeface="Arial" pitchFamily="34" charset="0"/>
              <a:cs typeface="Arial" pitchFamily="34" charset="0"/>
            </a:endParaRPr>
          </a:p>
        </p:txBody>
      </p:sp>
      <p:pic>
        <p:nvPicPr>
          <p:cNvPr id="4" name="Picture 2" descr="http://openlabs.22web.net/im/wp-content/uploads/2008/08/pregunta.jpg"/>
          <p:cNvPicPr>
            <a:picLocks noChangeAspect="1" noChangeArrowheads="1"/>
          </p:cNvPicPr>
          <p:nvPr/>
        </p:nvPicPr>
        <p:blipFill>
          <a:blip r:embed="rId2"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36767337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fontScale="90000"/>
          </a:bodyPr>
          <a:lstStyle/>
          <a:p>
            <a:r>
              <a:rPr lang="es-CO"/>
              <a:t>Estado de Resultados: Costos y Gastos</a:t>
            </a:r>
          </a:p>
        </p:txBody>
      </p:sp>
      <p:sp>
        <p:nvSpPr>
          <p:cNvPr id="3" name="2 Marcador de contenido"/>
          <p:cNvSpPr>
            <a:spLocks noGrp="1"/>
          </p:cNvSpPr>
          <p:nvPr>
            <p:ph idx="1"/>
          </p:nvPr>
        </p:nvSpPr>
        <p:spPr>
          <a:xfrm>
            <a:off x="1981200" y="2000240"/>
            <a:ext cx="8229600" cy="4325112"/>
          </a:xfrm>
        </p:spPr>
        <p:txBody>
          <a:bodyPr>
            <a:normAutofit/>
          </a:bodyPr>
          <a:lstStyle/>
          <a:p>
            <a:pPr marL="0" indent="0" algn="just">
              <a:buNone/>
            </a:pPr>
            <a:r>
              <a:rPr lang="es-CO">
                <a:solidFill>
                  <a:srgbClr val="002060"/>
                </a:solidFill>
                <a:latin typeface="Arial" pitchFamily="34" charset="0"/>
                <a:cs typeface="Arial" pitchFamily="34" charset="0"/>
              </a:rPr>
              <a:t>Costo: erogaciones de los recursos que están directamente relacionados con el producto o servicio. Se capitalizan como inventario.</a:t>
            </a:r>
          </a:p>
          <a:p>
            <a:pPr marL="0" indent="0" algn="just">
              <a:buNone/>
            </a:pPr>
            <a:endParaRPr lang="es-CO">
              <a:solidFill>
                <a:srgbClr val="002060"/>
              </a:solidFill>
              <a:latin typeface="Arial" pitchFamily="34" charset="0"/>
              <a:cs typeface="Arial" pitchFamily="34" charset="0"/>
            </a:endParaRPr>
          </a:p>
          <a:p>
            <a:pPr marL="0" indent="0" algn="just">
              <a:buNone/>
            </a:pPr>
            <a:r>
              <a:rPr lang="es-CO">
                <a:solidFill>
                  <a:srgbClr val="002060"/>
                </a:solidFill>
                <a:latin typeface="Arial" pitchFamily="34" charset="0"/>
                <a:cs typeface="Arial" pitchFamily="34" charset="0"/>
              </a:rPr>
              <a:t>Gasto: erogaciones de recursos que están indirectamente relacionados con el producto o servicio. Están asociados a actividades de soporte. Se asocian al periodo.</a:t>
            </a:r>
          </a:p>
          <a:p>
            <a:pPr marL="0" indent="0" algn="just">
              <a:buNone/>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9596130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703513" y="1391792"/>
            <a:ext cx="5159381" cy="2757289"/>
          </a:xfrm>
          <a:prstGeom prst="rect">
            <a:avLst/>
          </a:prstGeom>
        </p:spPr>
      </p:pic>
      <p:pic>
        <p:nvPicPr>
          <p:cNvPr id="6" name="Imagen 5"/>
          <p:cNvPicPr>
            <a:picLocks noChangeAspect="1"/>
          </p:cNvPicPr>
          <p:nvPr/>
        </p:nvPicPr>
        <p:blipFill>
          <a:blip r:embed="rId3"/>
          <a:stretch>
            <a:fillRect/>
          </a:stretch>
        </p:blipFill>
        <p:spPr>
          <a:xfrm>
            <a:off x="5663952" y="4293096"/>
            <a:ext cx="4816772" cy="2486514"/>
          </a:xfrm>
          <a:prstGeom prst="rect">
            <a:avLst/>
          </a:prstGeom>
        </p:spPr>
      </p:pic>
      <p:sp>
        <p:nvSpPr>
          <p:cNvPr id="8" name="1 Título"/>
          <p:cNvSpPr>
            <a:spLocks noGrp="1"/>
          </p:cNvSpPr>
          <p:nvPr>
            <p:ph type="title"/>
          </p:nvPr>
        </p:nvSpPr>
        <p:spPr>
          <a:xfrm>
            <a:off x="1847528" y="318680"/>
            <a:ext cx="8229600" cy="1066800"/>
          </a:xfrm>
        </p:spPr>
        <p:txBody>
          <a:bodyPr>
            <a:normAutofit/>
          </a:bodyPr>
          <a:lstStyle/>
          <a:p>
            <a:r>
              <a:rPr lang="es-CO"/>
              <a:t>Esquemas de presentación</a:t>
            </a:r>
          </a:p>
        </p:txBody>
      </p:sp>
      <p:sp>
        <p:nvSpPr>
          <p:cNvPr id="7" name="Rectángulo redondeado 6"/>
          <p:cNvSpPr/>
          <p:nvPr/>
        </p:nvSpPr>
        <p:spPr>
          <a:xfrm>
            <a:off x="7464152" y="1772816"/>
            <a:ext cx="2612976"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3200" b="1">
                <a:solidFill>
                  <a:srgbClr val="002060"/>
                </a:solidFill>
                <a:latin typeface="Arial" panose="020B0604020202020204" pitchFamily="34" charset="0"/>
                <a:cs typeface="Arial" panose="020B0604020202020204" pitchFamily="34" charset="0"/>
              </a:rPr>
              <a:t>De acuerdo con la Naturaleza</a:t>
            </a:r>
          </a:p>
        </p:txBody>
      </p:sp>
      <p:sp>
        <p:nvSpPr>
          <p:cNvPr id="9" name="Rectángulo 8"/>
          <p:cNvSpPr/>
          <p:nvPr/>
        </p:nvSpPr>
        <p:spPr>
          <a:xfrm>
            <a:off x="1703512" y="1268760"/>
            <a:ext cx="8777212" cy="2880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1711276" y="4221088"/>
            <a:ext cx="8777212" cy="2558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p:cNvSpPr/>
          <p:nvPr/>
        </p:nvSpPr>
        <p:spPr>
          <a:xfrm>
            <a:off x="2207568" y="4636253"/>
            <a:ext cx="2612976"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3200" b="1">
                <a:solidFill>
                  <a:srgbClr val="002060"/>
                </a:solidFill>
                <a:latin typeface="Arial" panose="020B0604020202020204" pitchFamily="34" charset="0"/>
                <a:cs typeface="Arial" panose="020B0604020202020204" pitchFamily="34" charset="0"/>
              </a:rPr>
              <a:t>De acuerdo con la Función</a:t>
            </a:r>
          </a:p>
        </p:txBody>
      </p:sp>
    </p:spTree>
    <p:extLst>
      <p:ext uri="{BB962C8B-B14F-4D97-AF65-F5344CB8AC3E}">
        <p14:creationId xmlns:p14="http://schemas.microsoft.com/office/powerpoint/2010/main" val="38203601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981200" y="981075"/>
            <a:ext cx="7499350" cy="863600"/>
          </a:xfrm>
        </p:spPr>
        <p:txBody>
          <a:bodyPr>
            <a:normAutofit fontScale="90000"/>
          </a:bodyPr>
          <a:lstStyle/>
          <a:p>
            <a:r>
              <a:rPr lang="es-ES_tradnl" altLang="es-CO" sz="4000"/>
              <a:t>Del PyG al EBITDA</a:t>
            </a:r>
            <a:br>
              <a:rPr lang="es-ES_tradnl" altLang="es-CO" sz="4000"/>
            </a:br>
            <a:r>
              <a:rPr lang="es-ES_tradnl" altLang="es-CO" sz="4000"/>
              <a:t>y del EBITDA al GIFO</a:t>
            </a:r>
            <a:endParaRPr lang="es-ES" altLang="es-CO" sz="4000"/>
          </a:p>
        </p:txBody>
      </p:sp>
      <p:sp>
        <p:nvSpPr>
          <p:cNvPr id="19460" name="Rectangle 3"/>
          <p:cNvSpPr>
            <a:spLocks noGrp="1" noChangeArrowheads="1"/>
          </p:cNvSpPr>
          <p:nvPr>
            <p:ph idx="1"/>
          </p:nvPr>
        </p:nvSpPr>
        <p:spPr>
          <a:xfrm>
            <a:off x="1981200" y="2205039"/>
            <a:ext cx="8229600" cy="3921125"/>
          </a:xfrm>
        </p:spPr>
        <p:txBody>
          <a:bodyPr/>
          <a:lstStyle/>
          <a:p>
            <a:r>
              <a:rPr lang="es-ES_tradnl" altLang="es-CO"/>
              <a:t>EBITDA: </a:t>
            </a:r>
            <a:r>
              <a:rPr lang="en-US" altLang="es-CO"/>
              <a:t>Earnings Before Interest, Tax, Depreciation, Amortization.</a:t>
            </a:r>
          </a:p>
          <a:p>
            <a:endParaRPr lang="en-US" altLang="es-CO"/>
          </a:p>
          <a:p>
            <a:r>
              <a:rPr lang="es-ES_tradnl" altLang="es-CO"/>
              <a:t>GIFO: Generación Interna de Fondos Operacionales (o La chibchombianización del EBITDA) </a:t>
            </a:r>
            <a:endParaRPr lang="es-ES" altLang="es-CO"/>
          </a:p>
        </p:txBody>
      </p:sp>
      <p:sp>
        <p:nvSpPr>
          <p:cNvPr id="194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20000"/>
              </a:spcBef>
              <a:spcAft>
                <a:spcPct val="0"/>
              </a:spcAft>
              <a:defRPr sz="2800">
                <a:solidFill>
                  <a:schemeClr val="tx1"/>
                </a:solidFill>
                <a:latin typeface="Arial" panose="020B0604020202020204" pitchFamily="34" charset="0"/>
              </a:defRPr>
            </a:lvl6pPr>
            <a:lvl7pPr marL="2971800" indent="-228600" eaLnBrk="0" fontAlgn="base" hangingPunct="0">
              <a:spcBef>
                <a:spcPct val="20000"/>
              </a:spcBef>
              <a:spcAft>
                <a:spcPct val="0"/>
              </a:spcAft>
              <a:defRPr sz="2800">
                <a:solidFill>
                  <a:schemeClr val="tx1"/>
                </a:solidFill>
                <a:latin typeface="Arial" panose="020B0604020202020204" pitchFamily="34" charset="0"/>
              </a:defRPr>
            </a:lvl7pPr>
            <a:lvl8pPr marL="3429000" indent="-228600" eaLnBrk="0" fontAlgn="base" hangingPunct="0">
              <a:spcBef>
                <a:spcPct val="20000"/>
              </a:spcBef>
              <a:spcAft>
                <a:spcPct val="0"/>
              </a:spcAft>
              <a:defRPr sz="2800">
                <a:solidFill>
                  <a:schemeClr val="tx1"/>
                </a:solidFill>
                <a:latin typeface="Arial" panose="020B0604020202020204" pitchFamily="34" charset="0"/>
              </a:defRPr>
            </a:lvl8pPr>
            <a:lvl9pPr marL="3886200" indent="-228600" eaLnBrk="0" fontAlgn="base" hangingPunct="0">
              <a:spcBef>
                <a:spcPct val="20000"/>
              </a:spcBef>
              <a:spcAft>
                <a:spcPct val="0"/>
              </a:spcAft>
              <a:defRPr sz="2800">
                <a:solidFill>
                  <a:schemeClr val="tx1"/>
                </a:solidFill>
                <a:latin typeface="Arial" panose="020B0604020202020204" pitchFamily="34" charset="0"/>
              </a:defRPr>
            </a:lvl9pPr>
          </a:lstStyle>
          <a:p>
            <a:pPr eaLnBrk="1" hangingPunct="1"/>
            <a:fld id="{DEA0A4AE-BA33-4D18-8522-BD3D114486F1}" type="slidenum">
              <a:rPr lang="es-ES" altLang="es-CO" sz="1400"/>
              <a:pPr eaLnBrk="1" hangingPunct="1"/>
              <a:t>85</a:t>
            </a:fld>
            <a:endParaRPr lang="es-ES" altLang="es-CO" sz="1400"/>
          </a:p>
        </p:txBody>
      </p:sp>
    </p:spTree>
    <p:extLst>
      <p:ext uri="{BB962C8B-B14F-4D97-AF65-F5344CB8AC3E}">
        <p14:creationId xmlns:p14="http://schemas.microsoft.com/office/powerpoint/2010/main" val="33951030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4583114" y="115889"/>
            <a:ext cx="5627687" cy="649287"/>
          </a:xfrm>
        </p:spPr>
        <p:txBody>
          <a:bodyPr/>
          <a:lstStyle/>
          <a:p>
            <a:r>
              <a:rPr lang="es-CO" altLang="es-CO" sz="3400">
                <a:solidFill>
                  <a:srgbClr val="FFC000"/>
                </a:solidFill>
              </a:rPr>
              <a:t>Del PyG tradicional al FCL</a:t>
            </a:r>
            <a:endParaRPr lang="es-ES" altLang="es-CO" sz="3400">
              <a:solidFill>
                <a:srgbClr val="FFC000"/>
              </a:solidFill>
            </a:endParaRPr>
          </a:p>
        </p:txBody>
      </p:sp>
      <p:sp>
        <p:nvSpPr>
          <p:cNvPr id="20483" name="2 Marcador de texto"/>
          <p:cNvSpPr>
            <a:spLocks noGrp="1"/>
          </p:cNvSpPr>
          <p:nvPr>
            <p:ph type="body" idx="1"/>
          </p:nvPr>
        </p:nvSpPr>
        <p:spPr>
          <a:xfrm>
            <a:off x="1981200" y="692151"/>
            <a:ext cx="4040188" cy="504825"/>
          </a:xfrm>
        </p:spPr>
        <p:txBody>
          <a:bodyPr/>
          <a:lstStyle/>
          <a:p>
            <a:pPr algn="ctr"/>
            <a:r>
              <a:rPr lang="es-CO" altLang="es-CO" sz="2200"/>
              <a:t>PyG Tradicional</a:t>
            </a:r>
            <a:endParaRPr lang="es-ES" altLang="es-CO" sz="2200"/>
          </a:p>
        </p:txBody>
      </p:sp>
      <p:graphicFrame>
        <p:nvGraphicFramePr>
          <p:cNvPr id="7" name="6 Marcador de contenido"/>
          <p:cNvGraphicFramePr>
            <a:graphicFrameLocks noGrp="1"/>
          </p:cNvGraphicFramePr>
          <p:nvPr>
            <p:ph sz="half" idx="2"/>
          </p:nvPr>
        </p:nvGraphicFramePr>
        <p:xfrm>
          <a:off x="1847851" y="1262063"/>
          <a:ext cx="4176713" cy="5264148"/>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tblGrid>
              <a:tr h="370600">
                <a:tc>
                  <a:txBody>
                    <a:bodyPr/>
                    <a:lstStyle/>
                    <a:p>
                      <a:r>
                        <a:rPr lang="es-CO" sz="1800" b="0" kern="1200" dirty="0">
                          <a:solidFill>
                            <a:schemeClr val="dk1"/>
                          </a:solidFill>
                          <a:latin typeface="+mn-lt"/>
                          <a:ea typeface="+mn-ea"/>
                          <a:cs typeface="+mn-cs"/>
                        </a:rPr>
                        <a:t>Ventas o Ingresos operacionales</a:t>
                      </a:r>
                      <a:endParaRPr lang="es-ES" sz="1800" b="0" kern="1200" dirty="0">
                        <a:solidFill>
                          <a:schemeClr val="dk1"/>
                        </a:solidFill>
                        <a:latin typeface="+mn-lt"/>
                        <a:ea typeface="+mn-ea"/>
                        <a:cs typeface="+mn-cs"/>
                      </a:endParaRPr>
                    </a:p>
                  </a:txBody>
                  <a:tcPr marL="91445" marR="91445" marT="45721" marB="45721">
                    <a:solidFill>
                      <a:schemeClr val="accent1">
                        <a:lumMod val="20000"/>
                        <a:lumOff val="80000"/>
                        <a:alpha val="50000"/>
                      </a:schemeClr>
                    </a:solidFill>
                  </a:tcPr>
                </a:tc>
                <a:extLst>
                  <a:ext uri="{0D108BD9-81ED-4DB2-BD59-A6C34878D82A}">
                    <a16:rowId xmlns:a16="http://schemas.microsoft.com/office/drawing/2014/main" val="10000"/>
                  </a:ext>
                </a:extLst>
              </a:tr>
              <a:tr h="370600">
                <a:tc>
                  <a:txBody>
                    <a:bodyPr/>
                    <a:lstStyle/>
                    <a:p>
                      <a:pPr>
                        <a:buFontTx/>
                        <a:buChar char="-"/>
                      </a:pPr>
                      <a:r>
                        <a:rPr lang="es-CO" sz="1800" dirty="0"/>
                        <a:t>Costos de las ventas</a:t>
                      </a:r>
                    </a:p>
                  </a:txBody>
                  <a:tcPr marL="91445" marR="91445" marT="45721" marB="45721"/>
                </a:tc>
                <a:extLst>
                  <a:ext uri="{0D108BD9-81ED-4DB2-BD59-A6C34878D82A}">
                    <a16:rowId xmlns:a16="http://schemas.microsoft.com/office/drawing/2014/main" val="10001"/>
                  </a:ext>
                </a:extLst>
              </a:tr>
              <a:tr h="640099">
                <a:tc>
                  <a:txBody>
                    <a:bodyPr/>
                    <a:lstStyle/>
                    <a:p>
                      <a:pPr>
                        <a:buFontTx/>
                        <a:buNone/>
                      </a:pPr>
                      <a:r>
                        <a:rPr lang="es-CO" sz="1800" dirty="0"/>
                        <a:t>-Depreciaciones y Amortizaciones (costos)</a:t>
                      </a:r>
                    </a:p>
                  </a:txBody>
                  <a:tcPr marL="91445" marR="91445" marT="45721" marB="45721"/>
                </a:tc>
                <a:extLst>
                  <a:ext uri="{0D108BD9-81ED-4DB2-BD59-A6C34878D82A}">
                    <a16:rowId xmlns:a16="http://schemas.microsoft.com/office/drawing/2014/main" val="10002"/>
                  </a:ext>
                </a:extLst>
              </a:tr>
              <a:tr h="370600">
                <a:tc>
                  <a:txBody>
                    <a:bodyPr/>
                    <a:lstStyle/>
                    <a:p>
                      <a:r>
                        <a:rPr lang="es-CO" sz="1800" dirty="0"/>
                        <a:t>Utilidad Bruta</a:t>
                      </a:r>
                      <a:endParaRPr lang="es-ES" sz="1800" dirty="0"/>
                    </a:p>
                  </a:txBody>
                  <a:tcPr marL="91445" marR="91445" marT="45721" marB="45721"/>
                </a:tc>
                <a:extLst>
                  <a:ext uri="{0D108BD9-81ED-4DB2-BD59-A6C34878D82A}">
                    <a16:rowId xmlns:a16="http://schemas.microsoft.com/office/drawing/2014/main" val="10003"/>
                  </a:ext>
                </a:extLst>
              </a:tr>
              <a:tr h="640099">
                <a:tc>
                  <a:txBody>
                    <a:bodyPr/>
                    <a:lstStyle/>
                    <a:p>
                      <a:r>
                        <a:rPr lang="es-CO" sz="1800" dirty="0"/>
                        <a:t>- Gastos operacionales de Administración</a:t>
                      </a:r>
                      <a:endParaRPr lang="es-ES" sz="1800" dirty="0"/>
                    </a:p>
                  </a:txBody>
                  <a:tcPr marL="91445" marR="91445" marT="45721" marB="45721"/>
                </a:tc>
                <a:extLst>
                  <a:ext uri="{0D108BD9-81ED-4DB2-BD59-A6C34878D82A}">
                    <a16:rowId xmlns:a16="http://schemas.microsoft.com/office/drawing/2014/main" val="10004"/>
                  </a:ext>
                </a:extLst>
              </a:tr>
              <a:tr h="370600">
                <a:tc>
                  <a:txBody>
                    <a:bodyPr/>
                    <a:lstStyle/>
                    <a:p>
                      <a:r>
                        <a:rPr lang="es-CO" sz="1800" dirty="0"/>
                        <a:t>- Gastos operacionales de Ventas</a:t>
                      </a:r>
                      <a:endParaRPr lang="es-ES" sz="1800" dirty="0"/>
                    </a:p>
                  </a:txBody>
                  <a:tcPr marL="91445" marR="91445" marT="45721" marB="45721"/>
                </a:tc>
                <a:extLst>
                  <a:ext uri="{0D108BD9-81ED-4DB2-BD59-A6C34878D82A}">
                    <a16:rowId xmlns:a16="http://schemas.microsoft.com/office/drawing/2014/main" val="10005"/>
                  </a:ext>
                </a:extLst>
              </a:tr>
              <a:tr h="648550">
                <a:tc>
                  <a:txBody>
                    <a:bodyPr/>
                    <a:lstStyle/>
                    <a:p>
                      <a:r>
                        <a:rPr lang="es-CO" sz="1800" dirty="0"/>
                        <a:t>- Depreciaciones y Amortizaciones</a:t>
                      </a:r>
                      <a:r>
                        <a:rPr lang="es-CO" sz="1800" baseline="0" dirty="0"/>
                        <a:t> (Gastos)</a:t>
                      </a:r>
                      <a:endParaRPr lang="es-ES" sz="1800" dirty="0"/>
                    </a:p>
                  </a:txBody>
                  <a:tcPr marL="91445" marR="91445" marT="45721" marB="45721"/>
                </a:tc>
                <a:extLst>
                  <a:ext uri="{0D108BD9-81ED-4DB2-BD59-A6C34878D82A}">
                    <a16:rowId xmlns:a16="http://schemas.microsoft.com/office/drawing/2014/main" val="10006"/>
                  </a:ext>
                </a:extLst>
              </a:tr>
              <a:tr h="370600">
                <a:tc>
                  <a:txBody>
                    <a:bodyPr/>
                    <a:lstStyle/>
                    <a:p>
                      <a:r>
                        <a:rPr lang="es-CO" sz="1800" dirty="0"/>
                        <a:t>Utilidad Operacional</a:t>
                      </a:r>
                      <a:endParaRPr lang="es-ES" sz="1800" dirty="0"/>
                    </a:p>
                  </a:txBody>
                  <a:tcPr marL="91445" marR="91445" marT="45721" marB="45721"/>
                </a:tc>
                <a:extLst>
                  <a:ext uri="{0D108BD9-81ED-4DB2-BD59-A6C34878D82A}">
                    <a16:rowId xmlns:a16="http://schemas.microsoft.com/office/drawing/2014/main" val="10007"/>
                  </a:ext>
                </a:extLst>
              </a:tr>
              <a:tr h="370600">
                <a:tc>
                  <a:txBody>
                    <a:bodyPr/>
                    <a:lstStyle/>
                    <a:p>
                      <a:r>
                        <a:rPr lang="es-CO" sz="1800" dirty="0"/>
                        <a:t>-Gastos financieros</a:t>
                      </a:r>
                      <a:endParaRPr lang="es-ES" sz="1800" dirty="0"/>
                    </a:p>
                  </a:txBody>
                  <a:tcPr marL="91445" marR="91445" marT="45721" marB="45721"/>
                </a:tc>
                <a:extLst>
                  <a:ext uri="{0D108BD9-81ED-4DB2-BD59-A6C34878D82A}">
                    <a16:rowId xmlns:a16="http://schemas.microsoft.com/office/drawing/2014/main" val="10008"/>
                  </a:ext>
                </a:extLst>
              </a:tr>
              <a:tr h="370600">
                <a:tc>
                  <a:txBody>
                    <a:bodyPr/>
                    <a:lstStyle/>
                    <a:p>
                      <a:r>
                        <a:rPr lang="es-CO" sz="1800" dirty="0"/>
                        <a:t>Utilidad antes de impuestos</a:t>
                      </a:r>
                      <a:endParaRPr lang="es-ES" sz="1800" dirty="0"/>
                    </a:p>
                  </a:txBody>
                  <a:tcPr marL="91445" marR="91445" marT="45721" marB="45721"/>
                </a:tc>
                <a:extLst>
                  <a:ext uri="{0D108BD9-81ED-4DB2-BD59-A6C34878D82A}">
                    <a16:rowId xmlns:a16="http://schemas.microsoft.com/office/drawing/2014/main" val="10009"/>
                  </a:ext>
                </a:extLst>
              </a:tr>
              <a:tr h="370600">
                <a:tc>
                  <a:txBody>
                    <a:bodyPr/>
                    <a:lstStyle/>
                    <a:p>
                      <a:r>
                        <a:rPr lang="es-CO" sz="1800" dirty="0"/>
                        <a:t>- Impuesto de renta</a:t>
                      </a:r>
                      <a:endParaRPr lang="es-ES" sz="1800" dirty="0"/>
                    </a:p>
                  </a:txBody>
                  <a:tcPr marL="91445" marR="91445" marT="45721" marB="45721"/>
                </a:tc>
                <a:extLst>
                  <a:ext uri="{0D108BD9-81ED-4DB2-BD59-A6C34878D82A}">
                    <a16:rowId xmlns:a16="http://schemas.microsoft.com/office/drawing/2014/main" val="10010"/>
                  </a:ext>
                </a:extLst>
              </a:tr>
              <a:tr h="370600">
                <a:tc>
                  <a:txBody>
                    <a:bodyPr/>
                    <a:lstStyle/>
                    <a:p>
                      <a:r>
                        <a:rPr lang="es-CO" sz="1800" dirty="0"/>
                        <a:t>Utilidad</a:t>
                      </a:r>
                      <a:r>
                        <a:rPr lang="es-CO" sz="1800" baseline="0" dirty="0"/>
                        <a:t> Neta</a:t>
                      </a:r>
                      <a:endParaRPr lang="es-ES" sz="1800" dirty="0"/>
                    </a:p>
                  </a:txBody>
                  <a:tcPr marL="91445" marR="91445" marT="45721" marB="45721"/>
                </a:tc>
                <a:extLst>
                  <a:ext uri="{0D108BD9-81ED-4DB2-BD59-A6C34878D82A}">
                    <a16:rowId xmlns:a16="http://schemas.microsoft.com/office/drawing/2014/main" val="10011"/>
                  </a:ext>
                </a:extLst>
              </a:tr>
            </a:tbl>
          </a:graphicData>
        </a:graphic>
      </p:graphicFrame>
      <p:sp>
        <p:nvSpPr>
          <p:cNvPr id="20512" name="4 Marcador de texto"/>
          <p:cNvSpPr>
            <a:spLocks noGrp="1"/>
          </p:cNvSpPr>
          <p:nvPr>
            <p:ph type="body" sz="quarter" idx="3"/>
          </p:nvPr>
        </p:nvSpPr>
        <p:spPr>
          <a:xfrm>
            <a:off x="6169026" y="620713"/>
            <a:ext cx="4041775" cy="647700"/>
          </a:xfrm>
        </p:spPr>
        <p:txBody>
          <a:bodyPr/>
          <a:lstStyle/>
          <a:p>
            <a:pPr algn="ctr"/>
            <a:r>
              <a:rPr lang="es-CO" altLang="es-CO" sz="2200"/>
              <a:t>FCL histórico</a:t>
            </a:r>
            <a:endParaRPr lang="es-ES" altLang="es-CO" sz="2200"/>
          </a:p>
        </p:txBody>
      </p:sp>
      <p:graphicFrame>
        <p:nvGraphicFramePr>
          <p:cNvPr id="8" name="7 Marcador de contenido"/>
          <p:cNvGraphicFramePr>
            <a:graphicFrameLocks noGrp="1"/>
          </p:cNvGraphicFramePr>
          <p:nvPr>
            <p:ph sz="quarter" idx="4"/>
          </p:nvPr>
        </p:nvGraphicFramePr>
        <p:xfrm>
          <a:off x="6169026" y="1181101"/>
          <a:ext cx="4175125" cy="5246691"/>
        </p:xfrm>
        <a:graphic>
          <a:graphicData uri="http://schemas.openxmlformats.org/drawingml/2006/table">
            <a:tbl>
              <a:tblPr firstRow="1" bandRow="1">
                <a:tableStyleId>{5C22544A-7EE6-4342-B048-85BDC9FD1C3A}</a:tableStyleId>
              </a:tblPr>
              <a:tblGrid>
                <a:gridCol w="4175125">
                  <a:extLst>
                    <a:ext uri="{9D8B030D-6E8A-4147-A177-3AD203B41FA5}">
                      <a16:colId xmlns:a16="http://schemas.microsoft.com/office/drawing/2014/main" val="20000"/>
                    </a:ext>
                  </a:extLst>
                </a:gridCol>
              </a:tblGrid>
              <a:tr h="366135">
                <a:tc>
                  <a:txBody>
                    <a:bodyPr/>
                    <a:lstStyle/>
                    <a:p>
                      <a:r>
                        <a:rPr lang="es-CO" sz="1700" b="0" dirty="0">
                          <a:solidFill>
                            <a:schemeClr val="tx1"/>
                          </a:solidFill>
                        </a:rPr>
                        <a:t>Utilidad  Operativa</a:t>
                      </a:r>
                      <a:endParaRPr lang="es-ES" sz="1700" b="0" dirty="0">
                        <a:solidFill>
                          <a:schemeClr val="tx1"/>
                        </a:solidFill>
                      </a:endParaRPr>
                    </a:p>
                  </a:txBody>
                  <a:tcPr marL="91433" marR="91433">
                    <a:solidFill>
                      <a:schemeClr val="accent1">
                        <a:lumMod val="20000"/>
                        <a:lumOff val="80000"/>
                        <a:alpha val="50000"/>
                      </a:schemeClr>
                    </a:solidFill>
                  </a:tcPr>
                </a:tc>
                <a:extLst>
                  <a:ext uri="{0D108BD9-81ED-4DB2-BD59-A6C34878D82A}">
                    <a16:rowId xmlns:a16="http://schemas.microsoft.com/office/drawing/2014/main" val="10000"/>
                  </a:ext>
                </a:extLst>
              </a:tr>
              <a:tr h="366135">
                <a:tc>
                  <a:txBody>
                    <a:bodyPr/>
                    <a:lstStyle/>
                    <a:p>
                      <a:r>
                        <a:rPr lang="es-CO" sz="1700" dirty="0"/>
                        <a:t>- Gastos financieros</a:t>
                      </a:r>
                      <a:endParaRPr lang="es-ES" sz="1700" dirty="0"/>
                    </a:p>
                  </a:txBody>
                  <a:tcPr marL="91433" marR="91433"/>
                </a:tc>
                <a:extLst>
                  <a:ext uri="{0D108BD9-81ED-4DB2-BD59-A6C34878D82A}">
                    <a16:rowId xmlns:a16="http://schemas.microsoft.com/office/drawing/2014/main" val="10001"/>
                  </a:ext>
                </a:extLst>
              </a:tr>
              <a:tr h="366135">
                <a:tc>
                  <a:txBody>
                    <a:bodyPr/>
                    <a:lstStyle/>
                    <a:p>
                      <a:r>
                        <a:rPr lang="es-CO" sz="1700" dirty="0"/>
                        <a:t>Utilidad antes de impuestos</a:t>
                      </a:r>
                      <a:endParaRPr lang="es-ES" sz="1700" dirty="0"/>
                    </a:p>
                  </a:txBody>
                  <a:tcPr marL="91433" marR="91433"/>
                </a:tc>
                <a:extLst>
                  <a:ext uri="{0D108BD9-81ED-4DB2-BD59-A6C34878D82A}">
                    <a16:rowId xmlns:a16="http://schemas.microsoft.com/office/drawing/2014/main" val="10002"/>
                  </a:ext>
                </a:extLst>
              </a:tr>
              <a:tr h="366135">
                <a:tc>
                  <a:txBody>
                    <a:bodyPr/>
                    <a:lstStyle/>
                    <a:p>
                      <a:r>
                        <a:rPr lang="es-CO" sz="1700" dirty="0"/>
                        <a:t>-Impuestos</a:t>
                      </a:r>
                      <a:endParaRPr lang="es-ES" sz="1700" dirty="0"/>
                    </a:p>
                  </a:txBody>
                  <a:tcPr marL="91433" marR="91433"/>
                </a:tc>
                <a:extLst>
                  <a:ext uri="{0D108BD9-81ED-4DB2-BD59-A6C34878D82A}">
                    <a16:rowId xmlns:a16="http://schemas.microsoft.com/office/drawing/2014/main" val="10003"/>
                  </a:ext>
                </a:extLst>
              </a:tr>
              <a:tr h="366135">
                <a:tc>
                  <a:txBody>
                    <a:bodyPr/>
                    <a:lstStyle/>
                    <a:p>
                      <a:r>
                        <a:rPr lang="es-CO" sz="1700" dirty="0"/>
                        <a:t>Utilidad Neta</a:t>
                      </a:r>
                      <a:endParaRPr lang="es-ES" sz="1700" dirty="0"/>
                    </a:p>
                  </a:txBody>
                  <a:tcPr marL="91433" marR="91433"/>
                </a:tc>
                <a:extLst>
                  <a:ext uri="{0D108BD9-81ED-4DB2-BD59-A6C34878D82A}">
                    <a16:rowId xmlns:a16="http://schemas.microsoft.com/office/drawing/2014/main" val="10004"/>
                  </a:ext>
                </a:extLst>
              </a:tr>
              <a:tr h="366135">
                <a:tc>
                  <a:txBody>
                    <a:bodyPr/>
                    <a:lstStyle/>
                    <a:p>
                      <a:r>
                        <a:rPr lang="es-CO" sz="1700" dirty="0"/>
                        <a:t>+ Depreciaciones y amortizaciones</a:t>
                      </a:r>
                      <a:endParaRPr lang="es-ES" sz="1700" dirty="0"/>
                    </a:p>
                  </a:txBody>
                  <a:tcPr marL="91433" marR="91433"/>
                </a:tc>
                <a:extLst>
                  <a:ext uri="{0D108BD9-81ED-4DB2-BD59-A6C34878D82A}">
                    <a16:rowId xmlns:a16="http://schemas.microsoft.com/office/drawing/2014/main" val="10005"/>
                  </a:ext>
                </a:extLst>
              </a:tr>
              <a:tr h="609603">
                <a:tc>
                  <a:txBody>
                    <a:bodyPr/>
                    <a:lstStyle/>
                    <a:p>
                      <a:r>
                        <a:rPr lang="es-CO" sz="1700" b="1" dirty="0"/>
                        <a:t>GENERACIÓN</a:t>
                      </a:r>
                      <a:r>
                        <a:rPr lang="es-CO" sz="1700" b="1" baseline="0" dirty="0"/>
                        <a:t> INTERNA DE FONDOS = GIF</a:t>
                      </a:r>
                      <a:endParaRPr lang="es-ES" sz="1700" b="1" dirty="0"/>
                    </a:p>
                  </a:txBody>
                  <a:tcPr marL="91433" marR="91433"/>
                </a:tc>
                <a:extLst>
                  <a:ext uri="{0D108BD9-81ED-4DB2-BD59-A6C34878D82A}">
                    <a16:rowId xmlns:a16="http://schemas.microsoft.com/office/drawing/2014/main" val="10006"/>
                  </a:ext>
                </a:extLst>
              </a:tr>
              <a:tr h="366135">
                <a:tc>
                  <a:txBody>
                    <a:bodyPr/>
                    <a:lstStyle/>
                    <a:p>
                      <a:r>
                        <a:rPr lang="es-CO" sz="1700" dirty="0"/>
                        <a:t>+ Gastos</a:t>
                      </a:r>
                      <a:r>
                        <a:rPr lang="es-CO" sz="1700" baseline="0" dirty="0"/>
                        <a:t> financieros</a:t>
                      </a:r>
                      <a:endParaRPr lang="es-ES" sz="1700" dirty="0"/>
                    </a:p>
                  </a:txBody>
                  <a:tcPr marL="91433" marR="91433"/>
                </a:tc>
                <a:extLst>
                  <a:ext uri="{0D108BD9-81ED-4DB2-BD59-A6C34878D82A}">
                    <a16:rowId xmlns:a16="http://schemas.microsoft.com/office/drawing/2014/main" val="10007"/>
                  </a:ext>
                </a:extLst>
              </a:tr>
              <a:tr h="366135">
                <a:tc>
                  <a:txBody>
                    <a:bodyPr/>
                    <a:lstStyle/>
                    <a:p>
                      <a:r>
                        <a:rPr lang="es-CO" sz="1700" b="1" dirty="0"/>
                        <a:t>FLUJO DE CAJA BRUTO = FCB</a:t>
                      </a:r>
                      <a:endParaRPr lang="es-ES" sz="1700" b="1" dirty="0"/>
                    </a:p>
                  </a:txBody>
                  <a:tcPr marL="91433" marR="91433"/>
                </a:tc>
                <a:extLst>
                  <a:ext uri="{0D108BD9-81ED-4DB2-BD59-A6C34878D82A}">
                    <a16:rowId xmlns:a16="http://schemas.microsoft.com/office/drawing/2014/main" val="10008"/>
                  </a:ext>
                </a:extLst>
              </a:tr>
              <a:tr h="366135">
                <a:tc>
                  <a:txBody>
                    <a:bodyPr/>
                    <a:lstStyle/>
                    <a:p>
                      <a:r>
                        <a:rPr lang="es-CO" sz="1700" dirty="0"/>
                        <a:t>-Incremento del KTNO</a:t>
                      </a:r>
                      <a:endParaRPr lang="es-ES" sz="1700" dirty="0"/>
                    </a:p>
                  </a:txBody>
                  <a:tcPr marL="91433" marR="91433"/>
                </a:tc>
                <a:extLst>
                  <a:ext uri="{0D108BD9-81ED-4DB2-BD59-A6C34878D82A}">
                    <a16:rowId xmlns:a16="http://schemas.microsoft.com/office/drawing/2014/main" val="10009"/>
                  </a:ext>
                </a:extLst>
              </a:tr>
              <a:tr h="609603">
                <a:tc>
                  <a:txBody>
                    <a:bodyPr/>
                    <a:lstStyle/>
                    <a:p>
                      <a:r>
                        <a:rPr lang="es-CO" sz="1700" b="1" dirty="0"/>
                        <a:t>FLUJO NETO DE EFECTIVO OPERACIONAL</a:t>
                      </a:r>
                      <a:endParaRPr lang="es-ES" sz="1700" b="1" dirty="0"/>
                    </a:p>
                  </a:txBody>
                  <a:tcPr marL="91433" marR="91433"/>
                </a:tc>
                <a:extLst>
                  <a:ext uri="{0D108BD9-81ED-4DB2-BD59-A6C34878D82A}">
                    <a16:rowId xmlns:a16="http://schemas.microsoft.com/office/drawing/2014/main" val="10010"/>
                  </a:ext>
                </a:extLst>
              </a:tr>
              <a:tr h="366135">
                <a:tc>
                  <a:txBody>
                    <a:bodyPr/>
                    <a:lstStyle/>
                    <a:p>
                      <a:r>
                        <a:rPr lang="es-CO" sz="1700" dirty="0"/>
                        <a:t>- Reposición</a:t>
                      </a:r>
                      <a:r>
                        <a:rPr lang="es-CO" sz="1700" baseline="0" dirty="0"/>
                        <a:t> de activos fijos</a:t>
                      </a:r>
                      <a:endParaRPr lang="es-ES" sz="1700" dirty="0"/>
                    </a:p>
                  </a:txBody>
                  <a:tcPr marL="91433" marR="91433"/>
                </a:tc>
                <a:extLst>
                  <a:ext uri="{0D108BD9-81ED-4DB2-BD59-A6C34878D82A}">
                    <a16:rowId xmlns:a16="http://schemas.microsoft.com/office/drawing/2014/main" val="10011"/>
                  </a:ext>
                </a:extLst>
              </a:tr>
              <a:tr h="366135">
                <a:tc>
                  <a:txBody>
                    <a:bodyPr/>
                    <a:lstStyle/>
                    <a:p>
                      <a:r>
                        <a:rPr lang="es-CO" sz="1700" b="1" dirty="0"/>
                        <a:t>FLUJO</a:t>
                      </a:r>
                      <a:r>
                        <a:rPr lang="es-CO" sz="1700" b="1" baseline="0" dirty="0"/>
                        <a:t> DE CAJA LIBRE = FCL</a:t>
                      </a:r>
                      <a:endParaRPr lang="es-ES" sz="1700" b="1" dirty="0"/>
                    </a:p>
                  </a:txBody>
                  <a:tcPr marL="91433" marR="91433"/>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71206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765176"/>
            <a:ext cx="7956550" cy="652463"/>
          </a:xfrm>
        </p:spPr>
        <p:txBody>
          <a:bodyPr>
            <a:normAutofit/>
          </a:bodyPr>
          <a:lstStyle/>
          <a:p>
            <a:pPr>
              <a:defRPr/>
            </a:pPr>
            <a:r>
              <a:rPr lang="es-CO" sz="2500" b="1" dirty="0"/>
              <a:t>¿ Y QUE PASA CON LA PARTE NO OPERACIONAL?</a:t>
            </a:r>
            <a:endParaRPr lang="es-ES" sz="2500" b="1" dirty="0"/>
          </a:p>
        </p:txBody>
      </p:sp>
      <p:sp>
        <p:nvSpPr>
          <p:cNvPr id="7" name="6 Marcador de contenido"/>
          <p:cNvSpPr>
            <a:spLocks noGrp="1"/>
          </p:cNvSpPr>
          <p:nvPr>
            <p:ph idx="1"/>
          </p:nvPr>
        </p:nvSpPr>
        <p:spPr/>
        <p:txBody>
          <a:bodyPr>
            <a:normAutofit lnSpcReduction="10000"/>
          </a:bodyPr>
          <a:lstStyle/>
          <a:p>
            <a:pPr>
              <a:defRPr/>
            </a:pPr>
            <a:r>
              <a:rPr lang="es-CO" b="1" dirty="0"/>
              <a:t>OTROS INGRESOS NO OPERACIONALES:</a:t>
            </a:r>
          </a:p>
          <a:p>
            <a:pPr>
              <a:defRPr/>
            </a:pPr>
            <a:r>
              <a:rPr lang="es-CO" dirty="0"/>
              <a:t>Utilidad en venta de propiedad planta y equipo, intangible y recursos naturales</a:t>
            </a:r>
          </a:p>
          <a:p>
            <a:pPr>
              <a:defRPr/>
            </a:pPr>
            <a:r>
              <a:rPr lang="es-CO" dirty="0"/>
              <a:t>Ingreso por dividendos y participaciones</a:t>
            </a:r>
          </a:p>
          <a:p>
            <a:pPr>
              <a:defRPr/>
            </a:pPr>
            <a:r>
              <a:rPr lang="es-CO" dirty="0"/>
              <a:t>Ingresos por método de participación</a:t>
            </a:r>
          </a:p>
          <a:p>
            <a:pPr>
              <a:defRPr/>
            </a:pPr>
            <a:r>
              <a:rPr lang="es-CO" dirty="0"/>
              <a:t>Ingresos por diferencia en cambio</a:t>
            </a:r>
          </a:p>
          <a:p>
            <a:pPr>
              <a:defRPr/>
            </a:pPr>
            <a:r>
              <a:rPr lang="es-CO" dirty="0"/>
              <a:t>Aprovechamientos y recuperaciones (de provisiones)</a:t>
            </a:r>
          </a:p>
          <a:p>
            <a:pPr>
              <a:defRPr/>
            </a:pPr>
            <a:r>
              <a:rPr lang="es-CO" dirty="0"/>
              <a:t>Ingresos financieros o por intereses</a:t>
            </a:r>
          </a:p>
          <a:p>
            <a:pPr>
              <a:defRPr/>
            </a:pPr>
            <a:r>
              <a:rPr lang="es-CO" dirty="0"/>
              <a:t>Arrendamientos</a:t>
            </a:r>
          </a:p>
          <a:p>
            <a:pPr>
              <a:defRPr/>
            </a:pPr>
            <a:endParaRPr lang="es-ES" dirty="0"/>
          </a:p>
        </p:txBody>
      </p:sp>
    </p:spTree>
    <p:extLst>
      <p:ext uri="{BB962C8B-B14F-4D97-AF65-F5344CB8AC3E}">
        <p14:creationId xmlns:p14="http://schemas.microsoft.com/office/powerpoint/2010/main" val="37328922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1524000" y="692150"/>
            <a:ext cx="8388350" cy="725488"/>
          </a:xfrm>
        </p:spPr>
        <p:txBody>
          <a:bodyPr/>
          <a:lstStyle/>
          <a:p>
            <a:r>
              <a:rPr lang="es-CO" altLang="es-CO" sz="2500" b="1"/>
              <a:t>¿ Y QUE PASA CON LA PARTE NO OPERACIONAL?</a:t>
            </a:r>
            <a:endParaRPr lang="es-ES" altLang="es-CO" sz="2500" b="1"/>
          </a:p>
        </p:txBody>
      </p:sp>
      <p:sp>
        <p:nvSpPr>
          <p:cNvPr id="7" name="6 Marcador de contenido"/>
          <p:cNvSpPr>
            <a:spLocks noGrp="1"/>
          </p:cNvSpPr>
          <p:nvPr>
            <p:ph idx="1"/>
          </p:nvPr>
        </p:nvSpPr>
        <p:spPr>
          <a:xfrm>
            <a:off x="1774825" y="1600200"/>
            <a:ext cx="8642350" cy="4421188"/>
          </a:xfrm>
        </p:spPr>
        <p:txBody>
          <a:bodyPr>
            <a:normAutofit/>
          </a:bodyPr>
          <a:lstStyle/>
          <a:p>
            <a:pPr>
              <a:defRPr/>
            </a:pPr>
            <a:r>
              <a:rPr lang="es-CO" sz="3000" b="1" dirty="0"/>
              <a:t>OTROS EGRESOS  o GASTOS NO OPERACIONALES:</a:t>
            </a:r>
          </a:p>
          <a:p>
            <a:pPr>
              <a:defRPr/>
            </a:pPr>
            <a:r>
              <a:rPr lang="es-CO" dirty="0"/>
              <a:t>Perdida en venta y retiro de propiedad planta y equipo, intangible y recursos naturales</a:t>
            </a:r>
          </a:p>
          <a:p>
            <a:pPr>
              <a:defRPr/>
            </a:pPr>
            <a:r>
              <a:rPr lang="es-CO" dirty="0"/>
              <a:t>Perdidas por método de participación</a:t>
            </a:r>
          </a:p>
          <a:p>
            <a:pPr>
              <a:defRPr/>
            </a:pPr>
            <a:r>
              <a:rPr lang="es-CO" dirty="0"/>
              <a:t>Gastos por diferencia en cambio</a:t>
            </a:r>
          </a:p>
          <a:p>
            <a:pPr>
              <a:defRPr/>
            </a:pPr>
            <a:r>
              <a:rPr lang="es-CO" dirty="0"/>
              <a:t>Gastos por provisiones no operacionales</a:t>
            </a:r>
          </a:p>
          <a:p>
            <a:pPr>
              <a:defRPr/>
            </a:pPr>
            <a:r>
              <a:rPr lang="es-CO" dirty="0"/>
              <a:t>Gastos financieros o por intereses</a:t>
            </a:r>
          </a:p>
          <a:p>
            <a:pPr>
              <a:defRPr/>
            </a:pPr>
            <a:endParaRPr lang="es-ES" dirty="0"/>
          </a:p>
        </p:txBody>
      </p:sp>
    </p:spTree>
    <p:extLst>
      <p:ext uri="{BB962C8B-B14F-4D97-AF65-F5344CB8AC3E}">
        <p14:creationId xmlns:p14="http://schemas.microsoft.com/office/powerpoint/2010/main" val="7624071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1847528" y="318680"/>
            <a:ext cx="8229600" cy="1066800"/>
          </a:xfrm>
        </p:spPr>
        <p:txBody>
          <a:bodyPr>
            <a:normAutofit/>
          </a:bodyPr>
          <a:lstStyle/>
          <a:p>
            <a:r>
              <a:rPr lang="es-CO"/>
              <a:t>ORI (Otro Resultado Integral)</a:t>
            </a:r>
          </a:p>
        </p:txBody>
      </p:sp>
      <p:sp>
        <p:nvSpPr>
          <p:cNvPr id="10" name="2 Marcador de contenido"/>
          <p:cNvSpPr>
            <a:spLocks noGrp="1"/>
          </p:cNvSpPr>
          <p:nvPr>
            <p:ph idx="1"/>
          </p:nvPr>
        </p:nvSpPr>
        <p:spPr>
          <a:xfrm>
            <a:off x="941697" y="1384087"/>
            <a:ext cx="10181228" cy="4839292"/>
          </a:xfrm>
        </p:spPr>
        <p:txBody>
          <a:bodyPr>
            <a:normAutofit fontScale="92500"/>
          </a:bodyPr>
          <a:lstStyle/>
          <a:p>
            <a:pPr marL="0" indent="0" algn="just">
              <a:buNone/>
            </a:pPr>
            <a:r>
              <a:rPr lang="es-CO" sz="2400" dirty="0">
                <a:solidFill>
                  <a:srgbClr val="002060"/>
                </a:solidFill>
                <a:latin typeface="Arial" pitchFamily="34" charset="0"/>
                <a:cs typeface="Arial" pitchFamily="34" charset="0"/>
              </a:rPr>
              <a:t>Partidas de resultado (ingresos y gastos) que se reconocen en el estado de resultados de acuerdo con lo permitido en las NIIF:</a:t>
            </a:r>
          </a:p>
          <a:p>
            <a:pPr marL="0" indent="0" algn="just">
              <a:buNone/>
            </a:pPr>
            <a:endParaRPr lang="es-CO" sz="2400" dirty="0">
              <a:solidFill>
                <a:srgbClr val="002060"/>
              </a:solidFill>
              <a:latin typeface="Arial" pitchFamily="34" charset="0"/>
              <a:cs typeface="Arial" pitchFamily="34" charset="0"/>
            </a:endParaRPr>
          </a:p>
          <a:p>
            <a:pPr marL="457200" indent="-457200" algn="just">
              <a:buFont typeface="+mj-lt"/>
              <a:buAutoNum type="arabicPeriod"/>
            </a:pPr>
            <a:r>
              <a:rPr lang="es-CO" sz="3000" dirty="0">
                <a:solidFill>
                  <a:srgbClr val="002060"/>
                </a:solidFill>
                <a:highlight>
                  <a:srgbClr val="FFFF00"/>
                </a:highlight>
                <a:latin typeface="Arial" pitchFamily="34" charset="0"/>
                <a:cs typeface="Arial" pitchFamily="34" charset="0"/>
              </a:rPr>
              <a:t>Cambios en superávit por revaluación en propiedades, planta y equipo (NIC 16)</a:t>
            </a:r>
          </a:p>
          <a:p>
            <a:pPr marL="457200" indent="-457200" algn="just">
              <a:buFont typeface="+mj-lt"/>
              <a:buAutoNum type="arabicPeriod"/>
            </a:pPr>
            <a:r>
              <a:rPr lang="es-CO" sz="3000" dirty="0">
                <a:solidFill>
                  <a:srgbClr val="002060"/>
                </a:solidFill>
                <a:highlight>
                  <a:srgbClr val="FFFF00"/>
                </a:highlight>
                <a:latin typeface="Arial" pitchFamily="34" charset="0"/>
                <a:cs typeface="Arial" pitchFamily="34" charset="0"/>
              </a:rPr>
              <a:t>Cambios en superávit por revaluación intangibles (NIC 38).</a:t>
            </a:r>
          </a:p>
          <a:p>
            <a:pPr marL="457200" indent="-457200" algn="just">
              <a:buFont typeface="+mj-lt"/>
              <a:buAutoNum type="arabicPeriod"/>
            </a:pPr>
            <a:r>
              <a:rPr lang="es-CO" sz="3000" dirty="0">
                <a:solidFill>
                  <a:srgbClr val="002060"/>
                </a:solidFill>
                <a:highlight>
                  <a:srgbClr val="FFFF00"/>
                </a:highlight>
                <a:latin typeface="Arial" pitchFamily="34" charset="0"/>
                <a:cs typeface="Arial" pitchFamily="34" charset="0"/>
              </a:rPr>
              <a:t>Nuevas mediciones de los planes de beneficios definidos (NIC 19).</a:t>
            </a:r>
          </a:p>
          <a:p>
            <a:pPr marL="457200" indent="-457200" algn="just">
              <a:buFont typeface="+mj-lt"/>
              <a:buAutoNum type="arabicPeriod"/>
            </a:pPr>
            <a:r>
              <a:rPr lang="es-CO" sz="3000" dirty="0">
                <a:solidFill>
                  <a:srgbClr val="002060"/>
                </a:solidFill>
                <a:highlight>
                  <a:srgbClr val="FFFF00"/>
                </a:highlight>
                <a:latin typeface="Arial" pitchFamily="34" charset="0"/>
                <a:cs typeface="Arial" pitchFamily="34" charset="0"/>
              </a:rPr>
              <a:t>Resultados producidos por la conversión de los estados financieros a una moneda de presentación diferente de su moneda funcional (NIC 21).</a:t>
            </a:r>
          </a:p>
          <a:p>
            <a:pPr marL="0" indent="0" algn="just">
              <a:buNone/>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96999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7566" y="287383"/>
            <a:ext cx="5107577" cy="6204857"/>
          </a:xfrm>
          <a:prstGeom prst="rect">
            <a:avLst/>
          </a:prstGeom>
        </p:spPr>
      </p:pic>
      <p:pic>
        <p:nvPicPr>
          <p:cNvPr id="3" name="Imagen 2"/>
          <p:cNvPicPr>
            <a:picLocks noChangeAspect="1"/>
          </p:cNvPicPr>
          <p:nvPr/>
        </p:nvPicPr>
        <p:blipFill>
          <a:blip r:embed="rId3"/>
          <a:stretch>
            <a:fillRect/>
          </a:stretch>
        </p:blipFill>
        <p:spPr>
          <a:xfrm>
            <a:off x="5120639" y="287383"/>
            <a:ext cx="6178731" cy="6113417"/>
          </a:xfrm>
          <a:prstGeom prst="rect">
            <a:avLst/>
          </a:prstGeom>
        </p:spPr>
      </p:pic>
    </p:spTree>
    <p:extLst>
      <p:ext uri="{BB962C8B-B14F-4D97-AF65-F5344CB8AC3E}">
        <p14:creationId xmlns:p14="http://schemas.microsoft.com/office/powerpoint/2010/main" val="39964068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1847528" y="318680"/>
            <a:ext cx="8229600" cy="1066800"/>
          </a:xfrm>
        </p:spPr>
        <p:txBody>
          <a:bodyPr>
            <a:normAutofit/>
          </a:bodyPr>
          <a:lstStyle/>
          <a:p>
            <a:r>
              <a:rPr lang="es-CO"/>
              <a:t>ORI (Otro Resultado Integral)</a:t>
            </a:r>
          </a:p>
        </p:txBody>
      </p:sp>
      <p:sp>
        <p:nvSpPr>
          <p:cNvPr id="10" name="2 Marcador de contenido"/>
          <p:cNvSpPr>
            <a:spLocks noGrp="1"/>
          </p:cNvSpPr>
          <p:nvPr>
            <p:ph idx="1"/>
          </p:nvPr>
        </p:nvSpPr>
        <p:spPr>
          <a:xfrm>
            <a:off x="1105469" y="1384086"/>
            <a:ext cx="9880979" cy="5141258"/>
          </a:xfrm>
        </p:spPr>
        <p:txBody>
          <a:bodyPr>
            <a:normAutofit fontScale="92500" lnSpcReduction="10000"/>
          </a:bodyPr>
          <a:lstStyle/>
          <a:p>
            <a:pPr marL="514350" indent="-514350" algn="just">
              <a:buFont typeface="+mj-lt"/>
              <a:buAutoNum type="arabicPeriod" startAt="5"/>
            </a:pPr>
            <a:r>
              <a:rPr lang="es-CO" dirty="0">
                <a:solidFill>
                  <a:srgbClr val="002060"/>
                </a:solidFill>
                <a:highlight>
                  <a:srgbClr val="FFFF00"/>
                </a:highlight>
                <a:latin typeface="Arial" pitchFamily="34" charset="0"/>
                <a:cs typeface="Arial" pitchFamily="34" charset="0"/>
              </a:rPr>
              <a:t>Resultados procedentes de inversiones en instrumentos de patrimonio medidos al valor razonable con cambios en el ORI (NIIF 9 párrafo 5.7.5)</a:t>
            </a:r>
          </a:p>
          <a:p>
            <a:pPr marL="514350" indent="-514350" algn="just">
              <a:buFont typeface="+mj-lt"/>
              <a:buAutoNum type="arabicPeriod" startAt="5"/>
            </a:pPr>
            <a:r>
              <a:rPr lang="es-CO" dirty="0">
                <a:solidFill>
                  <a:srgbClr val="002060"/>
                </a:solidFill>
                <a:highlight>
                  <a:srgbClr val="FFFF00"/>
                </a:highlight>
                <a:latin typeface="Arial" pitchFamily="34" charset="0"/>
                <a:cs typeface="Arial" pitchFamily="34" charset="0"/>
              </a:rPr>
              <a:t>La parte efectiva de ganancias y pérdidas en instrumentos de cobertura en una cobertura del flujo de efectivo (NIC 39).</a:t>
            </a:r>
          </a:p>
          <a:p>
            <a:pPr marL="514350" indent="-514350" algn="just">
              <a:buFont typeface="+mj-lt"/>
              <a:buAutoNum type="arabicPeriod" startAt="5"/>
            </a:pPr>
            <a:r>
              <a:rPr lang="es-CO" dirty="0">
                <a:solidFill>
                  <a:srgbClr val="002060"/>
                </a:solidFill>
                <a:highlight>
                  <a:srgbClr val="FFFF00"/>
                </a:highlight>
                <a:latin typeface="Arial" pitchFamily="34" charset="0"/>
                <a:cs typeface="Arial" pitchFamily="34" charset="0"/>
              </a:rPr>
              <a:t>El resultado por coberturas de inversiones netas en negocio en el extranjero (NIC 39).</a:t>
            </a:r>
          </a:p>
          <a:p>
            <a:pPr marL="514350" indent="-514350" algn="just">
              <a:buFont typeface="+mj-lt"/>
              <a:buAutoNum type="arabicPeriod" startAt="5"/>
            </a:pPr>
            <a:r>
              <a:rPr lang="es-CO" dirty="0">
                <a:solidFill>
                  <a:srgbClr val="002060"/>
                </a:solidFill>
                <a:highlight>
                  <a:srgbClr val="FFFF00"/>
                </a:highlight>
                <a:latin typeface="Arial" pitchFamily="34" charset="0"/>
                <a:cs typeface="Arial" pitchFamily="34" charset="0"/>
              </a:rPr>
              <a:t>El importe del cambio en el valor razonable atribuido a cambios en el riesgo de crédito del pasivo (NIIF 9 párrafo 5.7.7) para pasivos particulares designados como a valor razonable con cambios en resultados.</a:t>
            </a:r>
          </a:p>
          <a:p>
            <a:pPr marL="514350" indent="-514350" algn="just">
              <a:buFont typeface="+mj-lt"/>
              <a:buAutoNum type="arabicPeriod" startAt="5"/>
            </a:pPr>
            <a:r>
              <a:rPr lang="es-CO" dirty="0">
                <a:solidFill>
                  <a:srgbClr val="002060"/>
                </a:solidFill>
                <a:highlight>
                  <a:srgbClr val="FFFF00"/>
                </a:highlight>
                <a:latin typeface="Arial" pitchFamily="34" charset="0"/>
                <a:cs typeface="Arial" pitchFamily="34" charset="0"/>
              </a:rPr>
              <a:t>Participación en el ORI de las asociadas y negocios conjuntos (contabilizados por el método de la participación, NIC 28).</a:t>
            </a:r>
          </a:p>
        </p:txBody>
      </p:sp>
    </p:spTree>
    <p:extLst>
      <p:ext uri="{BB962C8B-B14F-4D97-AF65-F5344CB8AC3E}">
        <p14:creationId xmlns:p14="http://schemas.microsoft.com/office/powerpoint/2010/main" val="37984681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81200" y="2285993"/>
            <a:ext cx="8458200" cy="1470025"/>
          </a:xfrm>
        </p:spPr>
        <p:txBody>
          <a:bodyPr>
            <a:normAutofit fontScale="90000"/>
          </a:bodyPr>
          <a:lstStyle/>
          <a:p>
            <a:r>
              <a:rPr lang="es-CO"/>
              <a:t>Estado de Flujo de Efectivo (EFE)</a:t>
            </a:r>
          </a:p>
        </p:txBody>
      </p:sp>
    </p:spTree>
    <p:extLst>
      <p:ext uri="{BB962C8B-B14F-4D97-AF65-F5344CB8AC3E}">
        <p14:creationId xmlns:p14="http://schemas.microsoft.com/office/powerpoint/2010/main" val="1834762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lstStyle/>
          <a:p>
            <a:r>
              <a:rPr lang="es-CO"/>
              <a:t>Estado de Flujos de Efectivo</a:t>
            </a:r>
          </a:p>
        </p:txBody>
      </p:sp>
      <p:sp>
        <p:nvSpPr>
          <p:cNvPr id="3" name="2 Marcador de contenido"/>
          <p:cNvSpPr>
            <a:spLocks noGrp="1"/>
          </p:cNvSpPr>
          <p:nvPr>
            <p:ph idx="1"/>
          </p:nvPr>
        </p:nvSpPr>
        <p:spPr>
          <a:xfrm>
            <a:off x="1981200" y="1961408"/>
            <a:ext cx="8229600" cy="4325112"/>
          </a:xfrm>
        </p:spPr>
        <p:txBody>
          <a:bodyPr>
            <a:normAutofit/>
          </a:bodyPr>
          <a:lstStyle/>
          <a:p>
            <a:pPr marL="0" indent="0" algn="just">
              <a:buNone/>
            </a:pPr>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Pretende mostrar el movimiento de fondos de la empresa en función del </a:t>
            </a:r>
            <a:r>
              <a:rPr lang="es-CO" b="1">
                <a:solidFill>
                  <a:srgbClr val="002060"/>
                </a:solidFill>
                <a:latin typeface="Arial" pitchFamily="34" charset="0"/>
                <a:cs typeface="Arial" pitchFamily="34" charset="0"/>
              </a:rPr>
              <a:t>efectivo</a:t>
            </a:r>
          </a:p>
          <a:p>
            <a:pPr marL="0" indent="0" algn="just"/>
            <a:endParaRPr lang="es-CO" b="1">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Es un Estado Financiero de obligatoria presentación (NIC 7)</a:t>
            </a:r>
          </a:p>
          <a:p>
            <a:pPr marL="0" indent="0" algn="just"/>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Permite evaluar la capacidad del negocio de generar efectivo y el uso que le da al mismo</a:t>
            </a:r>
          </a:p>
          <a:p>
            <a:pPr marL="514350" indent="-514350" algn="just">
              <a:buFont typeface="+mj-lt"/>
              <a:buAutoNum type="arabicPeriod"/>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7927937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defRPr sz="2800">
                <a:solidFill>
                  <a:schemeClr val="tx1"/>
                </a:solidFill>
                <a:latin typeface="Arial" charset="0"/>
              </a:defRPr>
            </a:lvl6pPr>
            <a:lvl7pPr marL="2971800" indent="-228600" eaLnBrk="0" fontAlgn="base" hangingPunct="0">
              <a:spcBef>
                <a:spcPct val="20000"/>
              </a:spcBef>
              <a:spcAft>
                <a:spcPct val="0"/>
              </a:spcAft>
              <a:defRPr sz="2800">
                <a:solidFill>
                  <a:schemeClr val="tx1"/>
                </a:solidFill>
                <a:latin typeface="Arial" charset="0"/>
              </a:defRPr>
            </a:lvl7pPr>
            <a:lvl8pPr marL="3429000" indent="-228600" eaLnBrk="0" fontAlgn="base" hangingPunct="0">
              <a:spcBef>
                <a:spcPct val="20000"/>
              </a:spcBef>
              <a:spcAft>
                <a:spcPct val="0"/>
              </a:spcAft>
              <a:defRPr sz="2800">
                <a:solidFill>
                  <a:schemeClr val="tx1"/>
                </a:solidFill>
                <a:latin typeface="Arial" charset="0"/>
              </a:defRPr>
            </a:lvl8pPr>
            <a:lvl9pPr marL="3886200" indent="-228600" eaLnBrk="0" fontAlgn="base" hangingPunct="0">
              <a:spcBef>
                <a:spcPct val="20000"/>
              </a:spcBef>
              <a:spcAft>
                <a:spcPct val="0"/>
              </a:spcAft>
              <a:defRPr sz="2800">
                <a:solidFill>
                  <a:schemeClr val="tx1"/>
                </a:solidFill>
                <a:latin typeface="Arial" charset="0"/>
              </a:defRPr>
            </a:lvl9pPr>
          </a:lstStyle>
          <a:p>
            <a:pPr eaLnBrk="1" hangingPunct="1"/>
            <a:fld id="{5C6CB236-D735-401F-8CEA-A9B2535212E8}" type="slidenum">
              <a:rPr lang="es-ES" sz="1800">
                <a:solidFill>
                  <a:srgbClr val="FFFFFF"/>
                </a:solidFill>
              </a:rPr>
              <a:pPr eaLnBrk="1" hangingPunct="1"/>
              <a:t>93</a:t>
            </a:fld>
            <a:endParaRPr lang="es-ES" sz="1800">
              <a:solidFill>
                <a:srgbClr val="FFFFFF"/>
              </a:solidFill>
            </a:endParaRPr>
          </a:p>
        </p:txBody>
      </p:sp>
      <p:sp>
        <p:nvSpPr>
          <p:cNvPr id="6" name="Rectangle 3"/>
          <p:cNvSpPr txBox="1">
            <a:spLocks noChangeArrowheads="1"/>
          </p:cNvSpPr>
          <p:nvPr/>
        </p:nvSpPr>
        <p:spPr bwMode="auto">
          <a:xfrm>
            <a:off x="1981200" y="170080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fontAlgn="base">
              <a:lnSpc>
                <a:spcPct val="80000"/>
              </a:lnSpc>
              <a:spcBef>
                <a:spcPts val="300"/>
              </a:spcBef>
              <a:spcAft>
                <a:spcPct val="0"/>
              </a:spcAft>
              <a:buClr>
                <a:srgbClr val="A04DA3"/>
              </a:buClr>
              <a:defRPr/>
            </a:pPr>
            <a:r>
              <a:rPr lang="es-CO" sz="4400">
                <a:solidFill>
                  <a:schemeClr val="tx2"/>
                </a:solidFill>
                <a:cs typeface="Arial" charset="0"/>
              </a:rPr>
              <a:t>¿Cuáles son las actividades asociadas con la operación que realiza la empresa para el recaudo y la salida del efectivo?</a:t>
            </a:r>
            <a:endParaRPr lang="es-CO" sz="4400">
              <a:solidFill>
                <a:schemeClr val="tx2"/>
              </a:solidFill>
              <a:latin typeface="Arial" charset="0"/>
              <a:cs typeface="Arial" charset="0"/>
            </a:endParaRPr>
          </a:p>
          <a:p>
            <a:pPr algn="just" fontAlgn="base">
              <a:lnSpc>
                <a:spcPct val="80000"/>
              </a:lnSpc>
              <a:spcBef>
                <a:spcPts val="300"/>
              </a:spcBef>
              <a:spcAft>
                <a:spcPct val="0"/>
              </a:spcAft>
              <a:buClr>
                <a:srgbClr val="A04DA3"/>
              </a:buClr>
              <a:defRPr/>
            </a:pPr>
            <a:endParaRPr lang="es-CO" sz="4400">
              <a:solidFill>
                <a:schemeClr val="tx2"/>
              </a:solidFill>
              <a:cs typeface="Arial" charset="0"/>
            </a:endParaRPr>
          </a:p>
        </p:txBody>
      </p:sp>
      <p:pic>
        <p:nvPicPr>
          <p:cNvPr id="4" name="Picture 2" descr="http://openlabs.22web.net/im/wp-content/uploads/2008/08/pregunta.jpg"/>
          <p:cNvPicPr>
            <a:picLocks noChangeAspect="1" noChangeArrowheads="1"/>
          </p:cNvPicPr>
          <p:nvPr/>
        </p:nvPicPr>
        <p:blipFill>
          <a:blip r:embed="rId3"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2507745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lstStyle/>
          <a:p>
            <a:r>
              <a:rPr lang="es-CO"/>
              <a:t>Estado de Flujos de Efectivo</a:t>
            </a:r>
          </a:p>
        </p:txBody>
      </p:sp>
      <p:sp>
        <p:nvSpPr>
          <p:cNvPr id="3" name="2 Marcador de contenido"/>
          <p:cNvSpPr>
            <a:spLocks noGrp="1"/>
          </p:cNvSpPr>
          <p:nvPr>
            <p:ph idx="1"/>
          </p:nvPr>
        </p:nvSpPr>
        <p:spPr>
          <a:xfrm>
            <a:off x="1981200" y="1961408"/>
            <a:ext cx="8229600" cy="4325112"/>
          </a:xfrm>
        </p:spPr>
        <p:txBody>
          <a:bodyPr>
            <a:normAutofit/>
          </a:bodyPr>
          <a:lstStyle/>
          <a:p>
            <a:pPr marL="0" indent="0" algn="just">
              <a:buNone/>
            </a:pPr>
            <a:r>
              <a:rPr lang="es-CO" b="1" dirty="0">
                <a:solidFill>
                  <a:srgbClr val="002060"/>
                </a:solidFill>
                <a:latin typeface="Arial" pitchFamily="34" charset="0"/>
                <a:cs typeface="Arial" pitchFamily="34" charset="0"/>
              </a:rPr>
              <a:t>Efectivo en Actividades de Operación (EAO):</a:t>
            </a:r>
          </a:p>
          <a:p>
            <a:pPr marL="0" indent="0" algn="just">
              <a:buNone/>
            </a:pPr>
            <a:r>
              <a:rPr lang="es-CO" dirty="0">
                <a:solidFill>
                  <a:srgbClr val="002060"/>
                </a:solidFill>
                <a:latin typeface="Arial" pitchFamily="34" charset="0"/>
                <a:cs typeface="Arial" pitchFamily="34" charset="0"/>
              </a:rPr>
              <a:t>Movimientos de efectivo asociados con la actividad principal del negocio:</a:t>
            </a:r>
          </a:p>
          <a:p>
            <a:pPr marL="0" indent="0" algn="just"/>
            <a:r>
              <a:rPr lang="es-CO" dirty="0">
                <a:solidFill>
                  <a:srgbClr val="002060"/>
                </a:solidFill>
                <a:latin typeface="Arial" pitchFamily="34" charset="0"/>
                <a:cs typeface="Arial" pitchFamily="34" charset="0"/>
              </a:rPr>
              <a:t>Recaudo CxC</a:t>
            </a:r>
          </a:p>
          <a:p>
            <a:pPr marL="0" indent="0" algn="just"/>
            <a:r>
              <a:rPr lang="es-CO" dirty="0">
                <a:solidFill>
                  <a:srgbClr val="002060"/>
                </a:solidFill>
                <a:latin typeface="Arial" pitchFamily="34" charset="0"/>
                <a:cs typeface="Arial" pitchFamily="34" charset="0"/>
              </a:rPr>
              <a:t>Pago a proveedores</a:t>
            </a:r>
          </a:p>
          <a:p>
            <a:pPr marL="0" indent="0" algn="just"/>
            <a:r>
              <a:rPr lang="es-CO" dirty="0">
                <a:solidFill>
                  <a:srgbClr val="002060"/>
                </a:solidFill>
                <a:latin typeface="Arial" pitchFamily="34" charset="0"/>
                <a:cs typeface="Arial" pitchFamily="34" charset="0"/>
              </a:rPr>
              <a:t>Pago de Impuestos</a:t>
            </a:r>
          </a:p>
          <a:p>
            <a:pPr marL="0" indent="0" algn="just"/>
            <a:r>
              <a:rPr lang="es-CO" dirty="0">
                <a:solidFill>
                  <a:srgbClr val="002060"/>
                </a:solidFill>
                <a:latin typeface="Arial" pitchFamily="34" charset="0"/>
                <a:cs typeface="Arial" pitchFamily="34" charset="0"/>
              </a:rPr>
              <a:t>Pago de servicios personales</a:t>
            </a:r>
          </a:p>
          <a:p>
            <a:pPr marL="514350" indent="-514350" algn="just">
              <a:buFont typeface="+mj-lt"/>
              <a:buAutoNum type="arabicPeriod"/>
            </a:pPr>
            <a:endParaRPr lang="es-CO"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28255469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defRPr sz="2800">
                <a:solidFill>
                  <a:schemeClr val="tx1"/>
                </a:solidFill>
                <a:latin typeface="Arial" charset="0"/>
              </a:defRPr>
            </a:lvl6pPr>
            <a:lvl7pPr marL="2971800" indent="-228600" eaLnBrk="0" fontAlgn="base" hangingPunct="0">
              <a:spcBef>
                <a:spcPct val="20000"/>
              </a:spcBef>
              <a:spcAft>
                <a:spcPct val="0"/>
              </a:spcAft>
              <a:defRPr sz="2800">
                <a:solidFill>
                  <a:schemeClr val="tx1"/>
                </a:solidFill>
                <a:latin typeface="Arial" charset="0"/>
              </a:defRPr>
            </a:lvl7pPr>
            <a:lvl8pPr marL="3429000" indent="-228600" eaLnBrk="0" fontAlgn="base" hangingPunct="0">
              <a:spcBef>
                <a:spcPct val="20000"/>
              </a:spcBef>
              <a:spcAft>
                <a:spcPct val="0"/>
              </a:spcAft>
              <a:defRPr sz="2800">
                <a:solidFill>
                  <a:schemeClr val="tx1"/>
                </a:solidFill>
                <a:latin typeface="Arial" charset="0"/>
              </a:defRPr>
            </a:lvl8pPr>
            <a:lvl9pPr marL="3886200" indent="-228600" eaLnBrk="0" fontAlgn="base" hangingPunct="0">
              <a:spcBef>
                <a:spcPct val="20000"/>
              </a:spcBef>
              <a:spcAft>
                <a:spcPct val="0"/>
              </a:spcAft>
              <a:defRPr sz="2800">
                <a:solidFill>
                  <a:schemeClr val="tx1"/>
                </a:solidFill>
                <a:latin typeface="Arial" charset="0"/>
              </a:defRPr>
            </a:lvl9pPr>
          </a:lstStyle>
          <a:p>
            <a:pPr eaLnBrk="1" hangingPunct="1"/>
            <a:fld id="{5C6CB236-D735-401F-8CEA-A9B2535212E8}" type="slidenum">
              <a:rPr lang="es-ES" sz="1800">
                <a:solidFill>
                  <a:srgbClr val="FFFFFF"/>
                </a:solidFill>
              </a:rPr>
              <a:pPr eaLnBrk="1" hangingPunct="1"/>
              <a:t>95</a:t>
            </a:fld>
            <a:endParaRPr lang="es-ES" sz="1800">
              <a:solidFill>
                <a:srgbClr val="FFFFFF"/>
              </a:solidFill>
            </a:endParaRPr>
          </a:p>
        </p:txBody>
      </p:sp>
      <p:sp>
        <p:nvSpPr>
          <p:cNvPr id="6" name="Rectangle 3"/>
          <p:cNvSpPr txBox="1">
            <a:spLocks noChangeArrowheads="1"/>
          </p:cNvSpPr>
          <p:nvPr/>
        </p:nvSpPr>
        <p:spPr bwMode="auto">
          <a:xfrm>
            <a:off x="1981200" y="170080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fontAlgn="base">
              <a:lnSpc>
                <a:spcPct val="80000"/>
              </a:lnSpc>
              <a:spcBef>
                <a:spcPts val="300"/>
              </a:spcBef>
              <a:spcAft>
                <a:spcPct val="0"/>
              </a:spcAft>
              <a:buClr>
                <a:srgbClr val="A04DA3"/>
              </a:buClr>
              <a:defRPr/>
            </a:pPr>
            <a:r>
              <a:rPr lang="es-CO" sz="4400">
                <a:solidFill>
                  <a:schemeClr val="tx2"/>
                </a:solidFill>
                <a:cs typeface="Arial" charset="0"/>
              </a:rPr>
              <a:t>¿Cuáles son las actividades asociadas con la inversión que realiza la empresa para el recaudo y la salida del efectivo?</a:t>
            </a:r>
            <a:endParaRPr lang="es-CO" sz="4400">
              <a:solidFill>
                <a:schemeClr val="tx2"/>
              </a:solidFill>
              <a:latin typeface="Arial" charset="0"/>
              <a:cs typeface="Arial" charset="0"/>
            </a:endParaRPr>
          </a:p>
          <a:p>
            <a:pPr algn="just" fontAlgn="base">
              <a:lnSpc>
                <a:spcPct val="80000"/>
              </a:lnSpc>
              <a:spcBef>
                <a:spcPts val="300"/>
              </a:spcBef>
              <a:spcAft>
                <a:spcPct val="0"/>
              </a:spcAft>
              <a:buClr>
                <a:srgbClr val="A04DA3"/>
              </a:buClr>
              <a:defRPr/>
            </a:pPr>
            <a:endParaRPr lang="es-CO" sz="4400">
              <a:solidFill>
                <a:schemeClr val="tx2"/>
              </a:solidFill>
              <a:cs typeface="Arial" charset="0"/>
            </a:endParaRPr>
          </a:p>
        </p:txBody>
      </p:sp>
      <p:pic>
        <p:nvPicPr>
          <p:cNvPr id="4" name="Picture 2" descr="http://openlabs.22web.net/im/wp-content/uploads/2008/08/pregunta.jpg"/>
          <p:cNvPicPr>
            <a:picLocks noChangeAspect="1" noChangeArrowheads="1"/>
          </p:cNvPicPr>
          <p:nvPr/>
        </p:nvPicPr>
        <p:blipFill>
          <a:blip r:embed="rId3"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23069741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lstStyle/>
          <a:p>
            <a:r>
              <a:rPr lang="es-CO"/>
              <a:t>Estado de Flujos de Efectivo</a:t>
            </a:r>
          </a:p>
        </p:txBody>
      </p:sp>
      <p:sp>
        <p:nvSpPr>
          <p:cNvPr id="3" name="2 Marcador de contenido"/>
          <p:cNvSpPr>
            <a:spLocks noGrp="1"/>
          </p:cNvSpPr>
          <p:nvPr>
            <p:ph idx="1"/>
          </p:nvPr>
        </p:nvSpPr>
        <p:spPr>
          <a:xfrm>
            <a:off x="1981200" y="1961408"/>
            <a:ext cx="8229600" cy="4325112"/>
          </a:xfrm>
        </p:spPr>
        <p:txBody>
          <a:bodyPr>
            <a:normAutofit/>
          </a:bodyPr>
          <a:lstStyle/>
          <a:p>
            <a:pPr marL="0" indent="0" algn="just">
              <a:buNone/>
            </a:pPr>
            <a:r>
              <a:rPr lang="es-CO" b="1">
                <a:solidFill>
                  <a:srgbClr val="002060"/>
                </a:solidFill>
                <a:latin typeface="Arial" pitchFamily="34" charset="0"/>
                <a:cs typeface="Arial" pitchFamily="34" charset="0"/>
              </a:rPr>
              <a:t>Efectivo en Actividades de Inversión (EAI):</a:t>
            </a:r>
          </a:p>
          <a:p>
            <a:pPr marL="0" indent="0" algn="just">
              <a:buNone/>
            </a:pPr>
            <a:r>
              <a:rPr lang="es-CO">
                <a:solidFill>
                  <a:srgbClr val="002060"/>
                </a:solidFill>
                <a:latin typeface="Arial" pitchFamily="34" charset="0"/>
                <a:cs typeface="Arial" pitchFamily="34" charset="0"/>
              </a:rPr>
              <a:t>Movimientos de efectivo asociados a las decisiones de inversión de la empresa:</a:t>
            </a:r>
          </a:p>
          <a:p>
            <a:pPr marL="0" indent="0" algn="just"/>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Cambios en Activos no corrientes operacionales</a:t>
            </a:r>
          </a:p>
          <a:p>
            <a:pPr marL="0" indent="0" algn="just"/>
            <a:r>
              <a:rPr lang="es-CO">
                <a:solidFill>
                  <a:srgbClr val="002060"/>
                </a:solidFill>
                <a:latin typeface="Arial" pitchFamily="34" charset="0"/>
                <a:cs typeface="Arial" pitchFamily="34" charset="0"/>
              </a:rPr>
              <a:t>Cambios en Inversiones temporales</a:t>
            </a:r>
          </a:p>
          <a:p>
            <a:pPr marL="0" indent="0" algn="just"/>
            <a:r>
              <a:rPr lang="es-CO">
                <a:solidFill>
                  <a:srgbClr val="002060"/>
                </a:solidFill>
                <a:latin typeface="Arial" pitchFamily="34" charset="0"/>
                <a:cs typeface="Arial" pitchFamily="34" charset="0"/>
              </a:rPr>
              <a:t>Cambios en Inversiones permanentes</a:t>
            </a:r>
          </a:p>
          <a:p>
            <a:pPr marL="514350" indent="-514350" algn="just">
              <a:buFont typeface="+mj-lt"/>
              <a:buAutoNum type="arabicPeriod"/>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1929011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defRPr sz="2800">
                <a:solidFill>
                  <a:schemeClr val="tx1"/>
                </a:solidFill>
                <a:latin typeface="Arial" charset="0"/>
              </a:defRPr>
            </a:lvl6pPr>
            <a:lvl7pPr marL="2971800" indent="-228600" eaLnBrk="0" fontAlgn="base" hangingPunct="0">
              <a:spcBef>
                <a:spcPct val="20000"/>
              </a:spcBef>
              <a:spcAft>
                <a:spcPct val="0"/>
              </a:spcAft>
              <a:defRPr sz="2800">
                <a:solidFill>
                  <a:schemeClr val="tx1"/>
                </a:solidFill>
                <a:latin typeface="Arial" charset="0"/>
              </a:defRPr>
            </a:lvl7pPr>
            <a:lvl8pPr marL="3429000" indent="-228600" eaLnBrk="0" fontAlgn="base" hangingPunct="0">
              <a:spcBef>
                <a:spcPct val="20000"/>
              </a:spcBef>
              <a:spcAft>
                <a:spcPct val="0"/>
              </a:spcAft>
              <a:defRPr sz="2800">
                <a:solidFill>
                  <a:schemeClr val="tx1"/>
                </a:solidFill>
                <a:latin typeface="Arial" charset="0"/>
              </a:defRPr>
            </a:lvl8pPr>
            <a:lvl9pPr marL="3886200" indent="-228600" eaLnBrk="0" fontAlgn="base" hangingPunct="0">
              <a:spcBef>
                <a:spcPct val="20000"/>
              </a:spcBef>
              <a:spcAft>
                <a:spcPct val="0"/>
              </a:spcAft>
              <a:defRPr sz="2800">
                <a:solidFill>
                  <a:schemeClr val="tx1"/>
                </a:solidFill>
                <a:latin typeface="Arial" charset="0"/>
              </a:defRPr>
            </a:lvl9pPr>
          </a:lstStyle>
          <a:p>
            <a:pPr eaLnBrk="1" hangingPunct="1"/>
            <a:fld id="{5C6CB236-D735-401F-8CEA-A9B2535212E8}" type="slidenum">
              <a:rPr lang="es-ES" sz="1800">
                <a:solidFill>
                  <a:srgbClr val="FFFFFF"/>
                </a:solidFill>
              </a:rPr>
              <a:pPr eaLnBrk="1" hangingPunct="1"/>
              <a:t>97</a:t>
            </a:fld>
            <a:endParaRPr lang="es-ES" sz="1800">
              <a:solidFill>
                <a:srgbClr val="FFFFFF"/>
              </a:solidFill>
            </a:endParaRPr>
          </a:p>
        </p:txBody>
      </p:sp>
      <p:sp>
        <p:nvSpPr>
          <p:cNvPr id="6" name="Rectangle 3"/>
          <p:cNvSpPr txBox="1">
            <a:spLocks noChangeArrowheads="1"/>
          </p:cNvSpPr>
          <p:nvPr/>
        </p:nvSpPr>
        <p:spPr bwMode="auto">
          <a:xfrm>
            <a:off x="1981200" y="170080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fontAlgn="base">
              <a:lnSpc>
                <a:spcPct val="80000"/>
              </a:lnSpc>
              <a:spcBef>
                <a:spcPts val="300"/>
              </a:spcBef>
              <a:spcAft>
                <a:spcPct val="0"/>
              </a:spcAft>
              <a:buClr>
                <a:srgbClr val="A04DA3"/>
              </a:buClr>
              <a:defRPr/>
            </a:pPr>
            <a:r>
              <a:rPr lang="es-CO" sz="4400">
                <a:solidFill>
                  <a:schemeClr val="tx2"/>
                </a:solidFill>
                <a:cs typeface="Arial" charset="0"/>
              </a:rPr>
              <a:t>¿Cuáles son las actividades asociadas con la financiación que realiza la empresa para el recaudo y la salida del efectivo?</a:t>
            </a:r>
            <a:endParaRPr lang="es-CO" sz="4400">
              <a:solidFill>
                <a:schemeClr val="tx2"/>
              </a:solidFill>
              <a:latin typeface="Arial" charset="0"/>
              <a:cs typeface="Arial" charset="0"/>
            </a:endParaRPr>
          </a:p>
          <a:p>
            <a:pPr algn="just" fontAlgn="base">
              <a:lnSpc>
                <a:spcPct val="80000"/>
              </a:lnSpc>
              <a:spcBef>
                <a:spcPts val="300"/>
              </a:spcBef>
              <a:spcAft>
                <a:spcPct val="0"/>
              </a:spcAft>
              <a:buClr>
                <a:srgbClr val="A04DA3"/>
              </a:buClr>
              <a:defRPr/>
            </a:pPr>
            <a:endParaRPr lang="es-CO" sz="4400">
              <a:solidFill>
                <a:schemeClr val="tx2"/>
              </a:solidFill>
              <a:cs typeface="Arial" charset="0"/>
            </a:endParaRPr>
          </a:p>
        </p:txBody>
      </p:sp>
      <p:pic>
        <p:nvPicPr>
          <p:cNvPr id="4" name="Picture 2" descr="http://openlabs.22web.net/im/wp-content/uploads/2008/08/pregunta.jpg"/>
          <p:cNvPicPr>
            <a:picLocks noChangeAspect="1" noChangeArrowheads="1"/>
          </p:cNvPicPr>
          <p:nvPr/>
        </p:nvPicPr>
        <p:blipFill>
          <a:blip r:embed="rId3" cstate="print"/>
          <a:srcRect/>
          <a:stretch>
            <a:fillRect/>
          </a:stretch>
        </p:blipFill>
        <p:spPr bwMode="auto">
          <a:xfrm>
            <a:off x="9156848" y="19410"/>
            <a:ext cx="1475656" cy="1465374"/>
          </a:xfrm>
          <a:prstGeom prst="rect">
            <a:avLst/>
          </a:prstGeom>
          <a:noFill/>
        </p:spPr>
      </p:pic>
    </p:spTree>
    <p:extLst>
      <p:ext uri="{BB962C8B-B14F-4D97-AF65-F5344CB8AC3E}">
        <p14:creationId xmlns:p14="http://schemas.microsoft.com/office/powerpoint/2010/main" val="12392022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lstStyle/>
          <a:p>
            <a:r>
              <a:rPr lang="es-CO"/>
              <a:t>Estado de Flujos de Efectivo</a:t>
            </a:r>
          </a:p>
        </p:txBody>
      </p:sp>
      <p:sp>
        <p:nvSpPr>
          <p:cNvPr id="3" name="2 Marcador de contenido"/>
          <p:cNvSpPr>
            <a:spLocks noGrp="1"/>
          </p:cNvSpPr>
          <p:nvPr>
            <p:ph idx="1"/>
          </p:nvPr>
        </p:nvSpPr>
        <p:spPr>
          <a:xfrm>
            <a:off x="1981200" y="1961408"/>
            <a:ext cx="8229600" cy="4325112"/>
          </a:xfrm>
        </p:spPr>
        <p:txBody>
          <a:bodyPr>
            <a:normAutofit/>
          </a:bodyPr>
          <a:lstStyle/>
          <a:p>
            <a:pPr marL="0" indent="0" algn="just">
              <a:buNone/>
            </a:pPr>
            <a:r>
              <a:rPr lang="es-CO" b="1">
                <a:solidFill>
                  <a:srgbClr val="002060"/>
                </a:solidFill>
                <a:latin typeface="Arial" pitchFamily="34" charset="0"/>
                <a:cs typeface="Arial" pitchFamily="34" charset="0"/>
              </a:rPr>
              <a:t>Efectivo en Actividades de Financiación (EAF):</a:t>
            </a:r>
          </a:p>
          <a:p>
            <a:pPr marL="0" indent="0" algn="just">
              <a:buNone/>
            </a:pPr>
            <a:r>
              <a:rPr lang="es-CO">
                <a:solidFill>
                  <a:srgbClr val="002060"/>
                </a:solidFill>
                <a:latin typeface="Arial" pitchFamily="34" charset="0"/>
                <a:cs typeface="Arial" pitchFamily="34" charset="0"/>
              </a:rPr>
              <a:t>Movimientos de caja reales que modifican la estructura financiera de la empresa:</a:t>
            </a:r>
          </a:p>
          <a:p>
            <a:pPr marL="0" indent="0" algn="just"/>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Cambios en pasivos corrientes no operacionales</a:t>
            </a:r>
          </a:p>
          <a:p>
            <a:pPr marL="0" indent="0" algn="just"/>
            <a:r>
              <a:rPr lang="es-CO">
                <a:solidFill>
                  <a:srgbClr val="002060"/>
                </a:solidFill>
                <a:latin typeface="Arial" pitchFamily="34" charset="0"/>
                <a:cs typeface="Arial" pitchFamily="34" charset="0"/>
              </a:rPr>
              <a:t>Cambios en pasivos no corrientes no operacionales</a:t>
            </a:r>
          </a:p>
          <a:p>
            <a:pPr marL="0" indent="0" algn="just"/>
            <a:r>
              <a:rPr lang="es-CO">
                <a:solidFill>
                  <a:srgbClr val="002060"/>
                </a:solidFill>
                <a:latin typeface="Arial" pitchFamily="34" charset="0"/>
                <a:cs typeface="Arial" pitchFamily="34" charset="0"/>
              </a:rPr>
              <a:t>Aportes de capital</a:t>
            </a:r>
          </a:p>
          <a:p>
            <a:pPr marL="0" indent="0" algn="just"/>
            <a:r>
              <a:rPr lang="es-CO">
                <a:solidFill>
                  <a:srgbClr val="002060"/>
                </a:solidFill>
                <a:latin typeface="Arial" pitchFamily="34" charset="0"/>
                <a:cs typeface="Arial" pitchFamily="34" charset="0"/>
              </a:rPr>
              <a:t>Distribución de dividendos</a:t>
            </a:r>
          </a:p>
          <a:p>
            <a:pPr marL="514350" indent="-514350" algn="just">
              <a:buFont typeface="+mj-lt"/>
              <a:buAutoNum type="arabicPeriod"/>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309566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714356"/>
            <a:ext cx="8229600" cy="1066800"/>
          </a:xfrm>
        </p:spPr>
        <p:txBody>
          <a:bodyPr>
            <a:normAutofit/>
          </a:bodyPr>
          <a:lstStyle/>
          <a:p>
            <a:r>
              <a:rPr lang="es-CO"/>
              <a:t>Flujos de Efectivo – Método Directo</a:t>
            </a:r>
          </a:p>
        </p:txBody>
      </p:sp>
      <p:sp>
        <p:nvSpPr>
          <p:cNvPr id="3" name="2 Marcador de contenido"/>
          <p:cNvSpPr>
            <a:spLocks noGrp="1"/>
          </p:cNvSpPr>
          <p:nvPr>
            <p:ph idx="1"/>
          </p:nvPr>
        </p:nvSpPr>
        <p:spPr>
          <a:xfrm>
            <a:off x="1981200" y="1961408"/>
            <a:ext cx="8229600" cy="4325112"/>
          </a:xfrm>
        </p:spPr>
        <p:txBody>
          <a:bodyPr>
            <a:normAutofit lnSpcReduction="10000"/>
          </a:bodyPr>
          <a:lstStyle/>
          <a:p>
            <a:pPr marL="0" indent="0" algn="just"/>
            <a:r>
              <a:rPr lang="es-CO">
                <a:solidFill>
                  <a:srgbClr val="002060"/>
                </a:solidFill>
                <a:latin typeface="Arial" pitchFamily="34" charset="0"/>
                <a:cs typeface="Arial" pitchFamily="34" charset="0"/>
              </a:rPr>
              <a:t>Es la versión del EFE más recomendada (aunque menos usada)</a:t>
            </a:r>
          </a:p>
          <a:p>
            <a:pPr marL="0" indent="0" algn="just"/>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Es una vista desde la liquidez</a:t>
            </a:r>
          </a:p>
          <a:p>
            <a:pPr marL="0" indent="0" algn="just"/>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Ventaja: permite ver un movimiento completo desde la liquidez</a:t>
            </a:r>
          </a:p>
          <a:p>
            <a:pPr marL="0" indent="0" algn="just"/>
            <a:endParaRPr lang="es-CO">
              <a:solidFill>
                <a:srgbClr val="002060"/>
              </a:solidFill>
              <a:latin typeface="Arial" pitchFamily="34" charset="0"/>
              <a:cs typeface="Arial" pitchFamily="34" charset="0"/>
            </a:endParaRPr>
          </a:p>
          <a:p>
            <a:pPr marL="0" indent="0" algn="just"/>
            <a:r>
              <a:rPr lang="es-CO">
                <a:solidFill>
                  <a:srgbClr val="002060"/>
                </a:solidFill>
                <a:latin typeface="Arial" pitchFamily="34" charset="0"/>
                <a:cs typeface="Arial" pitchFamily="34" charset="0"/>
              </a:rPr>
              <a:t>Desventaja: es un poco más complejo que el método indirecto</a:t>
            </a:r>
          </a:p>
          <a:p>
            <a:pPr marL="0" indent="0" algn="just">
              <a:buNone/>
            </a:pPr>
            <a:endParaRPr lang="es-CO">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28489221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9154</TotalTime>
  <Words>4726</Words>
  <Application>Microsoft Office PowerPoint</Application>
  <PresentationFormat>Panorámica</PresentationFormat>
  <Paragraphs>811</Paragraphs>
  <Slides>119</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119</vt:i4>
      </vt:variant>
    </vt:vector>
  </HeadingPairs>
  <TitlesOfParts>
    <vt:vector size="124" baseType="lpstr">
      <vt:lpstr>Arial</vt:lpstr>
      <vt:lpstr>Calibri</vt:lpstr>
      <vt:lpstr>Calibri Light</vt:lpstr>
      <vt:lpstr>Wingdings</vt:lpstr>
      <vt:lpstr>Tema de Office</vt:lpstr>
      <vt:lpstr>CONTABILIDAD FINANCIERA</vt:lpstr>
      <vt:lpstr>Objetivo(s)</vt:lpstr>
      <vt:lpstr>Temática a desarrollar</vt:lpstr>
      <vt:lpstr>Evaluación Contabilidad Financiera</vt:lpstr>
      <vt:lpstr>Bibliografía recomendada</vt:lpstr>
      <vt:lpstr>LA RENDICIÓN DE CUENTAS</vt:lpstr>
      <vt:lpstr>¿Qué es la rendición de cuentas empresariales? </vt:lpstr>
      <vt:lpstr>Presentación de PowerPoint</vt:lpstr>
      <vt:lpstr>Presentación de PowerPoint</vt:lpstr>
      <vt:lpstr>Presentación de PowerPoint</vt:lpstr>
      <vt:lpstr>Presentación de PowerPoint</vt:lpstr>
      <vt:lpstr>Estados Financieros Básicos Generales y Obligatorios</vt:lpstr>
      <vt:lpstr>Estados Financieros NO OBLIGATORIOS</vt:lpstr>
      <vt:lpstr>¿Qué es la Contabilidad?</vt:lpstr>
      <vt:lpstr>Presentación de PowerPoint</vt:lpstr>
      <vt:lpstr>Sistemas Contables: En esta clase: Contabilidad Financiera</vt:lpstr>
      <vt:lpstr>¿Qué es el proceso contable?: Esta clase no estará centrada en esto</vt:lpstr>
      <vt:lpstr>Proceso contable de manera gráfica</vt:lpstr>
      <vt:lpstr>Bases teóricas de elaboración y presentación de los Estados Financieros</vt:lpstr>
      <vt:lpstr>Diferencias entre Causación vs Caja</vt:lpstr>
      <vt:lpstr>Presentación de PowerPoint</vt:lpstr>
      <vt:lpstr>Presentación de PowerPoint</vt:lpstr>
      <vt:lpstr>Presentación de PowerPoint</vt:lpstr>
      <vt:lpstr>Presentación de PowerPoint</vt:lpstr>
      <vt:lpstr>Presentación de PowerPoint</vt:lpstr>
      <vt:lpstr>Estado de Situación Financiera</vt:lpstr>
      <vt:lpstr>¿Que es el Estado de Situación Financiera?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es el Estado de Resultados?</vt:lpstr>
      <vt:lpstr>Presentación de PowerPoint</vt:lpstr>
      <vt:lpstr>Presentación de PowerPoint</vt:lpstr>
      <vt:lpstr>Presentación de PowerPoint</vt:lpstr>
      <vt:lpstr>Presentación de PowerPoint</vt:lpstr>
      <vt:lpstr>Presentación de PowerPoint</vt:lpstr>
      <vt:lpstr>¿Que es el Estado de Cambios en el Patrimonio?</vt:lpstr>
      <vt:lpstr>Presentación de PowerPoint</vt:lpstr>
      <vt:lpstr>Presentación de PowerPoint</vt:lpstr>
      <vt:lpstr>Que es el Flujo de efectivo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son las notas a los Estados Financieros?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Estado de la Situación Financiera: Activos</vt:lpstr>
      <vt:lpstr>Estado de la Situación Financiera: Activos</vt:lpstr>
      <vt:lpstr>EL EJEMPLO DE LA CARNICERIA</vt:lpstr>
      <vt:lpstr>EL EJEMPLO DE LA CARNICERIA</vt:lpstr>
      <vt:lpstr>¿Cuánto costaría la carnicería?</vt:lpstr>
      <vt:lpstr>Presentación de PowerPoint</vt:lpstr>
      <vt:lpstr>Estado de la Situación Financiera: Pasivos</vt:lpstr>
      <vt:lpstr>Estado de la Situación Financiera: Pasivos</vt:lpstr>
      <vt:lpstr>Presentación de PowerPoint</vt:lpstr>
      <vt:lpstr>Estado de Situación Financiera: Patrimonio</vt:lpstr>
      <vt:lpstr>Clasificación del Patrimonio</vt:lpstr>
      <vt:lpstr>Clasificación del Patrimonio</vt:lpstr>
      <vt:lpstr>Estado de Resultados</vt:lpstr>
      <vt:lpstr>Estado de Resultados</vt:lpstr>
      <vt:lpstr>Estado de Resultados: Ingresos </vt:lpstr>
      <vt:lpstr>Presentación de PowerPoint</vt:lpstr>
      <vt:lpstr>Presentación de PowerPoint</vt:lpstr>
      <vt:lpstr>Estado de Resultados: Costos y Gastos</vt:lpstr>
      <vt:lpstr>Esquemas de presentación</vt:lpstr>
      <vt:lpstr>Del PyG al EBITDA y del EBITDA al GIFO</vt:lpstr>
      <vt:lpstr>Del PyG tradicional al FCL</vt:lpstr>
      <vt:lpstr>¿ Y QUE PASA CON LA PARTE NO OPERACIONAL?</vt:lpstr>
      <vt:lpstr>¿ Y QUE PASA CON LA PARTE NO OPERACIONAL?</vt:lpstr>
      <vt:lpstr>ORI (Otro Resultado Integral)</vt:lpstr>
      <vt:lpstr>ORI (Otro Resultado Integral)</vt:lpstr>
      <vt:lpstr>Estado de Flujo de Efectivo (EFE)</vt:lpstr>
      <vt:lpstr>Estado de Flujos de Efectivo</vt:lpstr>
      <vt:lpstr>Presentación de PowerPoint</vt:lpstr>
      <vt:lpstr>Estado de Flujos de Efectivo</vt:lpstr>
      <vt:lpstr>Presentación de PowerPoint</vt:lpstr>
      <vt:lpstr>Estado de Flujos de Efectivo</vt:lpstr>
      <vt:lpstr>Presentación de PowerPoint</vt:lpstr>
      <vt:lpstr>Estado de Flujos de Efectivo</vt:lpstr>
      <vt:lpstr>Flujos de Efectivo – Método Directo</vt:lpstr>
      <vt:lpstr>Las Cuatro Finalidades del GIFO=EBITDA</vt:lpstr>
      <vt:lpstr>El Enfoque del FCL</vt:lpstr>
      <vt:lpstr>ESTRUCTURA DEL FLUJO DE EFECTIVO El verdadero, Método Directo</vt:lpstr>
      <vt:lpstr>PRINCIPIO DE CONFORMIDAD FINANCIERA DEL FLUJO DE EFECTIVO</vt:lpstr>
      <vt:lpstr>Estado de Cambios en el Patrimonio</vt:lpstr>
      <vt:lpstr>Presentación de PowerPoint</vt:lpstr>
      <vt:lpstr>Limitaciones de los Estados Financieros</vt:lpstr>
      <vt:lpstr>Presentación de PowerPoint</vt:lpstr>
      <vt:lpstr>Presentación de PowerPoint</vt:lpstr>
      <vt:lpstr>Los Ingresos Públicos</vt:lpstr>
      <vt:lpstr>La noción de Tributo</vt:lpstr>
      <vt:lpstr>Clases de Tributos</vt:lpstr>
      <vt:lpstr>Presentación de PowerPoint</vt:lpstr>
      <vt:lpstr>Presentación de PowerPoint</vt:lpstr>
      <vt:lpstr>Presentación de PowerPoint</vt:lpstr>
      <vt:lpstr>Propiedad, Planta y Equipo: Depreciación</vt:lpstr>
      <vt:lpstr>Métodos de Depreciación Normal</vt:lpstr>
      <vt:lpstr>Métodos de Depreciación Normal</vt:lpstr>
      <vt:lpstr>Métodos de Depreciación Acelerada</vt:lpstr>
      <vt:lpstr>Métodos de Depreciación Acelerada</vt:lpstr>
    </vt:vector>
  </TitlesOfParts>
  <Company>Universidad EAFIT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 FINANCIERA</dc:title>
  <dc:creator>Leonardo Sanchez Garrido</dc:creator>
  <cp:lastModifiedBy>Leonardo Sanchez Garrido</cp:lastModifiedBy>
  <cp:revision>39</cp:revision>
  <dcterms:created xsi:type="dcterms:W3CDTF">2020-08-05T12:29:58Z</dcterms:created>
  <dcterms:modified xsi:type="dcterms:W3CDTF">2022-09-30T13:34:14Z</dcterms:modified>
</cp:coreProperties>
</file>