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5" r:id="rId5"/>
    <p:sldId id="261" r:id="rId6"/>
    <p:sldId id="262" r:id="rId7"/>
    <p:sldId id="263" r:id="rId8"/>
    <p:sldId id="264" r:id="rId9"/>
    <p:sldId id="268" r:id="rId10"/>
    <p:sldId id="267" r:id="rId11"/>
    <p:sldId id="271" r:id="rId12"/>
    <p:sldId id="272" r:id="rId13"/>
    <p:sldId id="273" r:id="rId14"/>
    <p:sldId id="270" r:id="rId15"/>
    <p:sldId id="274" r:id="rId16"/>
    <p:sldId id="258" r:id="rId17"/>
    <p:sldId id="27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A2E5-1066-44C9-BFAA-E051FD9A8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713E6-1B9A-4AA1-9588-2241D5F11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AC06-FB06-4D93-AA9B-74B5EDFA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8E111-16BA-4462-9CBC-71A6B3B2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134C0-724D-44A3-817A-F6F5C55D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6CA0-9805-45AF-88CC-B23C00EE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6A697-A343-4D2E-AF28-780B6CB5B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D078B-1659-4858-9146-697A1127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AFAE6-8257-4E65-A538-69596F0F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77874-27FA-4D52-A21E-5AD50D86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7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02207-C0C8-433F-B20F-FC5BDB59F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D980F-E5B3-404B-91A0-DBD589A0B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A7572-EBCE-4A47-8D9B-575549A0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8724E-8205-48AC-AF47-2547EF3E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C214A-651E-4AB3-BD7C-BF0F947A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6A60-3751-4F29-A508-D683D2CB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51A6-BEED-4751-AF4D-20B2A44D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ACA6F-53C8-4DC3-9167-DDF6E889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3C24-3483-48F3-8AAB-D53446D0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57F5-E9EA-46BF-A965-9E275913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2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50E9-47B8-4109-9FB9-4B8EE650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27971-339D-433A-8232-2AA056A5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5F07B-4E80-4266-8615-020BB24C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4A5-7A79-41DF-A3C8-1610A5E6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DC878-6767-4F1D-BB38-BC47C9D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6A6C-FF63-4946-AC72-48D0508B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EF8F-8E1D-43B4-BAA4-2F9DD777E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816BA-BBEA-4A3F-9A8F-7B281AC8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D77B2-8FC0-454F-9810-D261EBC5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5AF6B-BB13-4D47-935D-6B444AE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97FB-0BFE-41BE-9DF9-708CE92B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9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B731-690E-4AEB-AB45-13EE293D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7879-01CC-4E90-8C3B-7BC20A41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DAB21-C4B4-4EDE-8D84-FBB40A04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5637E-385D-4DBD-A5D6-9850034FB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A3121-195C-4C06-9221-79E322325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AE9E5-4364-42FE-AB79-32AF5843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31458-124E-43F1-9BEC-75A07AAE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2F2DE-BA72-46A2-9971-776EE95F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E9DF-8085-4EC1-9658-F3B39E2D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2396-7057-4698-BF51-0EDB06EF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9F9F0-A1B8-4D9C-8CDD-FB8C0C92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4C7B-DAF4-4936-ABF3-D1D8CA52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3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843F5-B40D-47FF-9180-118448D9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D7127-5956-4C10-BD22-E208EC3A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CB19-D299-4B1D-BEDB-6E2C3E03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3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3369-9269-486B-88DD-B1977FB7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439F2-B8BE-40AC-883F-676859B5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FB4F4-274E-4FD7-8E6E-0B5DD89F4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6A3DE-0300-4FC3-B70C-CED30E38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66F4D-9EBB-4D1E-AA3B-48A1A7DE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435A3-AED3-41D8-B5B2-45376A1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2FF9-BDDC-4CB8-9A14-4F696290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E3661-819A-4C65-ACC6-82FCCD7E5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19FA8-1FA3-42DA-A759-3D8362DF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415DD-4306-4069-A90C-AF46293C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E060A-E6C7-4F1A-BCE2-F22C6872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5E27C-F8F8-4675-8221-9DA73266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A7834-D8CB-4679-B0B0-FCB89932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61CB-56D6-4921-A7F9-63ED00F3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E69D-4F67-4ABB-B7F0-E7B0E3F32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5742F-2043-4BFE-A0AB-EE2343FFBA4A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C370E-854A-4FCD-B5A0-AE381C184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AB00-130E-446C-AD82-730D307FF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660B-D435-4764-9CC5-A700E8F49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unified simulation model for understanding the diversity of cancer  evolution [PeerJ]">
            <a:extLst>
              <a:ext uri="{FF2B5EF4-FFF2-40B4-BE49-F238E27FC236}">
                <a16:creationId xmlns:a16="http://schemas.microsoft.com/office/drawing/2014/main" id="{E4C9E38C-7DA1-4E73-B9B6-089F74290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303" y="280987"/>
            <a:ext cx="4491747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BF558-54BF-426C-A44F-8AFE21D69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1" y="270311"/>
            <a:ext cx="7209383" cy="30094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03F082-8286-4992-940F-E30D565F2D61}"/>
              </a:ext>
            </a:extLst>
          </p:cNvPr>
          <p:cNvSpPr/>
          <p:nvPr/>
        </p:nvSpPr>
        <p:spPr>
          <a:xfrm>
            <a:off x="6943725" y="3298508"/>
            <a:ext cx="5158333" cy="35594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B1CDA-A0A0-4D3B-9F27-F65F9F2BB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81288"/>
            <a:ext cx="12192000" cy="2387600"/>
          </a:xfrm>
        </p:spPr>
        <p:txBody>
          <a:bodyPr/>
          <a:lstStyle/>
          <a:p>
            <a:r>
              <a:rPr lang="en-US" dirty="0"/>
              <a:t>Tools for Measuring Molecular (Tumor) Evolution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7AE84-1048-4AF8-BCD3-2699CCD7A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8888"/>
            <a:ext cx="9144000" cy="1655762"/>
          </a:xfrm>
        </p:spPr>
        <p:txBody>
          <a:bodyPr/>
          <a:lstStyle/>
          <a:p>
            <a:r>
              <a:rPr lang="en-US" dirty="0"/>
              <a:t>Suraj Joshi</a:t>
            </a:r>
          </a:p>
          <a:p>
            <a:r>
              <a:rPr lang="en-US" dirty="0"/>
              <a:t>suraj.joshi@nih.gov</a:t>
            </a:r>
          </a:p>
        </p:txBody>
      </p:sp>
    </p:spTree>
    <p:extLst>
      <p:ext uri="{BB962C8B-B14F-4D97-AF65-F5344CB8AC3E}">
        <p14:creationId xmlns:p14="http://schemas.microsoft.com/office/powerpoint/2010/main" val="125009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5942-14B0-4299-9C1B-EEE5EECD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(3/6)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545DA1-2746-4FBA-810D-C50DEBF9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363"/>
            <a:ext cx="12192000" cy="54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95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5942-14B0-4299-9C1B-EEE5EECD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(3/6)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545DA1-2746-4FBA-810D-C50DEBF9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363"/>
            <a:ext cx="12192000" cy="54227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6C520B-F8FB-4248-BDB2-4D070C0E88E7}"/>
              </a:ext>
            </a:extLst>
          </p:cNvPr>
          <p:cNvSpPr/>
          <p:nvPr/>
        </p:nvSpPr>
        <p:spPr>
          <a:xfrm>
            <a:off x="5400675" y="2662926"/>
            <a:ext cx="2352675" cy="114707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A1CAC0-BD82-44F3-A32D-1BEDE615BB41}"/>
              </a:ext>
            </a:extLst>
          </p:cNvPr>
          <p:cNvSpPr/>
          <p:nvPr/>
        </p:nvSpPr>
        <p:spPr>
          <a:xfrm>
            <a:off x="7962900" y="1815200"/>
            <a:ext cx="4143375" cy="298539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83B2-1AC1-46A3-A89E-99EB650C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(4/6)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1995-C098-4C8B-AB9D-2CE93908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(Cleaned) Somatic variant data looks like this: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7B1417-6A46-4AD9-A9A1-09052A72C7B5}"/>
              </a:ext>
            </a:extLst>
          </p:cNvPr>
          <p:cNvGraphicFramePr>
            <a:graphicFrameLocks noGrp="1"/>
          </p:cNvGraphicFramePr>
          <p:nvPr/>
        </p:nvGraphicFramePr>
        <p:xfrm>
          <a:off x="1146175" y="2383155"/>
          <a:ext cx="8128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1823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916740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04643546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95864366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192583874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065755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chrom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ref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var 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1010151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4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3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83B2-1AC1-46A3-A89E-99EB650C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(4/6)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1995-C098-4C8B-AB9D-2CE93908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(Cleaned) Somatic variant data looks like this: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7B1417-6A46-4AD9-A9A1-09052A72C7B5}"/>
              </a:ext>
            </a:extLst>
          </p:cNvPr>
          <p:cNvGraphicFramePr>
            <a:graphicFrameLocks noGrp="1"/>
          </p:cNvGraphicFramePr>
          <p:nvPr/>
        </p:nvGraphicFramePr>
        <p:xfrm>
          <a:off x="1146175" y="2383155"/>
          <a:ext cx="8128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1823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916740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04643546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95864366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192583874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065755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chrom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ref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var 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1010151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4326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BBC47C-61B0-456C-AE80-4A54BC5C90A9}"/>
              </a:ext>
            </a:extLst>
          </p:cNvPr>
          <p:cNvCxnSpPr/>
          <p:nvPr/>
        </p:nvCxnSpPr>
        <p:spPr>
          <a:xfrm flipH="1">
            <a:off x="8648700" y="2962275"/>
            <a:ext cx="96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652D0-7E76-4F43-B430-3CB18E4750E8}"/>
              </a:ext>
            </a:extLst>
          </p:cNvPr>
          <p:cNvCxnSpPr/>
          <p:nvPr/>
        </p:nvCxnSpPr>
        <p:spPr>
          <a:xfrm flipH="1">
            <a:off x="8648700" y="3324225"/>
            <a:ext cx="962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88EA05-29F6-4E57-8049-9669589609F2}"/>
              </a:ext>
            </a:extLst>
          </p:cNvPr>
          <p:cNvSpPr txBox="1"/>
          <p:nvPr/>
        </p:nvSpPr>
        <p:spPr>
          <a:xfrm>
            <a:off x="9610725" y="2782669"/>
            <a:ext cx="74411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SNV</a:t>
            </a:r>
          </a:p>
          <a:p>
            <a:endParaRPr lang="en-US" sz="500" dirty="0"/>
          </a:p>
          <a:p>
            <a:r>
              <a:rPr lang="en-US" dirty="0"/>
              <a:t>INDEL</a:t>
            </a:r>
          </a:p>
        </p:txBody>
      </p:sp>
    </p:spTree>
    <p:extLst>
      <p:ext uri="{BB962C8B-B14F-4D97-AF65-F5344CB8AC3E}">
        <p14:creationId xmlns:p14="http://schemas.microsoft.com/office/powerpoint/2010/main" val="164783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83B2-1AC1-46A3-A89E-99EB650C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(4/6)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1995-C098-4C8B-AB9D-2CE93908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(Cleaned) Somatic variant data looks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Common metric: variant allele frequency (VAF)</a:t>
            </a:r>
          </a:p>
          <a:p>
            <a:pPr marL="0" indent="0" algn="ctr">
              <a:buNone/>
            </a:pPr>
            <a:r>
              <a:rPr lang="en-US" dirty="0"/>
              <a:t>VAF = var reads / (var reads + ref reads)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surrogate for “prevalence” of variant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7B1417-6A46-4AD9-A9A1-09052A72C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9126"/>
              </p:ext>
            </p:extLst>
          </p:nvPr>
        </p:nvGraphicFramePr>
        <p:xfrm>
          <a:off x="1146175" y="2383155"/>
          <a:ext cx="8128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418231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9167407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3046435468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95864366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1925838742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3065755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chrom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ref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var 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127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1010151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3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1122030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43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30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83B2-1AC1-46A3-A89E-99EB650C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(5/6)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1995-C098-4C8B-AB9D-2CE93908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0" y="1843908"/>
            <a:ext cx="10515600" cy="4351338"/>
          </a:xfrm>
        </p:spPr>
        <p:txBody>
          <a:bodyPr/>
          <a:lstStyle/>
          <a:p>
            <a:r>
              <a:rPr lang="en-US" dirty="0"/>
              <a:t>Cluster by VAF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Create phylogeny of clusters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949343-9574-47AE-A3E1-A8C2D32A6AA9}"/>
              </a:ext>
            </a:extLst>
          </p:cNvPr>
          <p:cNvSpPr/>
          <p:nvPr/>
        </p:nvSpPr>
        <p:spPr>
          <a:xfrm>
            <a:off x="2689490" y="4891746"/>
            <a:ext cx="1467074" cy="10382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chrom1 A-&gt;T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D88C90-F8FD-43A3-BC74-26A057B7B7F7}"/>
              </a:ext>
            </a:extLst>
          </p:cNvPr>
          <p:cNvSpPr/>
          <p:nvPr/>
        </p:nvSpPr>
        <p:spPr>
          <a:xfrm>
            <a:off x="4343400" y="2390775"/>
            <a:ext cx="2476500" cy="962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chrom2 G-&gt;CCAT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2C25DE-FDFD-445A-B1CF-ADE5098ABC93}"/>
              </a:ext>
            </a:extLst>
          </p:cNvPr>
          <p:cNvSpPr/>
          <p:nvPr/>
        </p:nvSpPr>
        <p:spPr>
          <a:xfrm>
            <a:off x="7515226" y="2390774"/>
            <a:ext cx="933449" cy="962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0BE216-08C1-4F4D-A6BD-D0DB3CE6B130}"/>
              </a:ext>
            </a:extLst>
          </p:cNvPr>
          <p:cNvSpPr/>
          <p:nvPr/>
        </p:nvSpPr>
        <p:spPr>
          <a:xfrm>
            <a:off x="1685925" y="2543175"/>
            <a:ext cx="1971675" cy="10382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chrom1 A-&gt;T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A991E5-1813-44BC-B383-B5E7C1ED7CF3}"/>
              </a:ext>
            </a:extLst>
          </p:cNvPr>
          <p:cNvSpPr/>
          <p:nvPr/>
        </p:nvSpPr>
        <p:spPr>
          <a:xfrm>
            <a:off x="4174020" y="4332197"/>
            <a:ext cx="1402034" cy="962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chrom2 </a:t>
            </a:r>
          </a:p>
          <a:p>
            <a:pPr algn="ctr"/>
            <a:r>
              <a:rPr lang="en-US" dirty="0"/>
              <a:t>G-&gt;CCAT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E3C492-C44E-4A21-A4DE-A46AFA66B10B}"/>
              </a:ext>
            </a:extLst>
          </p:cNvPr>
          <p:cNvSpPr/>
          <p:nvPr/>
        </p:nvSpPr>
        <p:spPr>
          <a:xfrm>
            <a:off x="4156564" y="5895975"/>
            <a:ext cx="933449" cy="962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2BF45D-54FB-4B2A-A57B-243967C28475}"/>
              </a:ext>
            </a:extLst>
          </p:cNvPr>
          <p:cNvCxnSpPr>
            <a:cxnSpLocks/>
            <a:stCxn id="5" idx="5"/>
            <a:endCxn id="12" idx="1"/>
          </p:cNvCxnSpPr>
          <p:nvPr/>
        </p:nvCxnSpPr>
        <p:spPr>
          <a:xfrm>
            <a:off x="3941716" y="5777926"/>
            <a:ext cx="351548" cy="258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6F0FB6C-3013-41ED-A76E-5EE8CA2E0DA2}"/>
              </a:ext>
            </a:extLst>
          </p:cNvPr>
          <p:cNvSpPr txBox="1"/>
          <p:nvPr/>
        </p:nvSpPr>
        <p:spPr>
          <a:xfrm>
            <a:off x="6527800" y="3848967"/>
            <a:ext cx="37114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Common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VAF never increases down the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sum of VAF of children less than VAF of 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“trunk” should have ubiquitous mutations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ABC506-352B-42C5-AE92-C196F59FDAA2}"/>
              </a:ext>
            </a:extLst>
          </p:cNvPr>
          <p:cNvCxnSpPr>
            <a:cxnSpLocks/>
            <a:stCxn id="5" idx="7"/>
            <a:endCxn id="9" idx="2"/>
          </p:cNvCxnSpPr>
          <p:nvPr/>
        </p:nvCxnSpPr>
        <p:spPr>
          <a:xfrm flipV="1">
            <a:off x="3941716" y="4813210"/>
            <a:ext cx="232304" cy="230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98FAC0B-5022-4F34-A53D-F40B38CFE330}"/>
              </a:ext>
            </a:extLst>
          </p:cNvPr>
          <p:cNvSpPr/>
          <p:nvPr/>
        </p:nvSpPr>
        <p:spPr>
          <a:xfrm>
            <a:off x="1367707" y="4929845"/>
            <a:ext cx="933449" cy="962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6A9209-C35B-4967-B3C2-A0859C7357F2}"/>
              </a:ext>
            </a:extLst>
          </p:cNvPr>
          <p:cNvCxnSpPr>
            <a:stCxn id="31" idx="6"/>
            <a:endCxn id="5" idx="2"/>
          </p:cNvCxnSpPr>
          <p:nvPr/>
        </p:nvCxnSpPr>
        <p:spPr>
          <a:xfrm>
            <a:off x="2301156" y="5410858"/>
            <a:ext cx="3883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50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AB8C-C775-49FE-81FA-93FE24CE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(6/6)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FA4F-B327-413F-999B-9D12F6E5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Plotting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Python</a:t>
            </a:r>
          </a:p>
          <a:p>
            <a:r>
              <a:rPr lang="en-US" dirty="0" err="1"/>
              <a:t>Graphviz</a:t>
            </a:r>
            <a:endParaRPr lang="en-US" dirty="0"/>
          </a:p>
          <a:p>
            <a:r>
              <a:rPr lang="en-US" dirty="0" err="1"/>
              <a:t>NetworkX</a:t>
            </a:r>
            <a:endParaRPr lang="en-US" dirty="0"/>
          </a:p>
          <a:p>
            <a:r>
              <a:rPr lang="en-US" dirty="0"/>
              <a:t>ETE3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</a:t>
            </a:r>
          </a:p>
          <a:p>
            <a:r>
              <a:rPr lang="en-US" dirty="0" err="1"/>
              <a:t>ggtree</a:t>
            </a:r>
            <a:endParaRPr lang="en-US" dirty="0"/>
          </a:p>
          <a:p>
            <a:r>
              <a:rPr lang="en-US" dirty="0" err="1"/>
              <a:t>phytools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81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AB8C-C775-49FE-81FA-93FE24CE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(6.5/6)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FA4F-B327-413F-999B-9D12F6E5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Formats</a:t>
            </a:r>
          </a:p>
          <a:p>
            <a:pPr marL="0" indent="0">
              <a:buNone/>
            </a:pPr>
            <a:r>
              <a:rPr lang="en-US" dirty="0"/>
              <a:t>Most common: </a:t>
            </a:r>
            <a:r>
              <a:rPr lang="en-US" dirty="0" err="1"/>
              <a:t>Newick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1(2, 3);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6CCCCC-D823-4A03-98D4-8E7B5C8A42D0}"/>
              </a:ext>
            </a:extLst>
          </p:cNvPr>
          <p:cNvSpPr/>
          <p:nvPr/>
        </p:nvSpPr>
        <p:spPr>
          <a:xfrm>
            <a:off x="2002368" y="4090989"/>
            <a:ext cx="10287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9F1F9E-0CE8-4E47-B86B-3BAFCC1DEF73}"/>
              </a:ext>
            </a:extLst>
          </p:cNvPr>
          <p:cNvSpPr/>
          <p:nvPr/>
        </p:nvSpPr>
        <p:spPr>
          <a:xfrm>
            <a:off x="838200" y="5214937"/>
            <a:ext cx="1009469" cy="9620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C29A218-6679-472D-BF49-9C75ADA49FE8}"/>
              </a:ext>
            </a:extLst>
          </p:cNvPr>
          <p:cNvSpPr/>
          <p:nvPr/>
        </p:nvSpPr>
        <p:spPr>
          <a:xfrm>
            <a:off x="3224832" y="5214937"/>
            <a:ext cx="933449" cy="9620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B23861-0BC4-4FE2-98A9-856B52CC4EAF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880418" y="4936519"/>
            <a:ext cx="481114" cy="41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CD1A5E-58CA-4E3A-B89B-F7AE6C72B47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1699836" y="4936519"/>
            <a:ext cx="453182" cy="41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1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9E39-E22D-47B2-96C5-3390B56B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2C7F-67FF-49D7-9546-A949FE43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real data</a:t>
            </a:r>
          </a:p>
        </p:txBody>
      </p:sp>
    </p:spTree>
    <p:extLst>
      <p:ext uri="{BB962C8B-B14F-4D97-AF65-F5344CB8AC3E}">
        <p14:creationId xmlns:p14="http://schemas.microsoft.com/office/powerpoint/2010/main" val="245774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6C4D-A4A6-40E5-B6C7-0C362A51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 (1/1)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D8A7-D442-4E03-A4DB-5A2CDB7A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are generalizable to </a:t>
            </a:r>
          </a:p>
          <a:p>
            <a:pPr lvl="1"/>
            <a:r>
              <a:rPr lang="en-US" dirty="0"/>
              <a:t>developmental biology, </a:t>
            </a:r>
          </a:p>
          <a:p>
            <a:pPr lvl="1"/>
            <a:r>
              <a:rPr lang="en-US" dirty="0"/>
              <a:t>species evolution,</a:t>
            </a:r>
          </a:p>
          <a:p>
            <a:pPr lvl="1"/>
            <a:r>
              <a:rPr lang="en-US" dirty="0"/>
              <a:t>any disease that undergoes ‘</a:t>
            </a:r>
            <a:r>
              <a:rPr lang="en-US" dirty="0" err="1"/>
              <a:t>omic</a:t>
            </a:r>
            <a:r>
              <a:rPr lang="en-US" dirty="0"/>
              <a:t> changes</a:t>
            </a:r>
          </a:p>
          <a:p>
            <a:pPr lvl="1"/>
            <a:endParaRPr lang="en-US" dirty="0"/>
          </a:p>
          <a:p>
            <a:r>
              <a:rPr lang="en-US" dirty="0"/>
              <a:t>But I’ll focus on cancer</a:t>
            </a:r>
          </a:p>
        </p:txBody>
      </p:sp>
    </p:spTree>
    <p:extLst>
      <p:ext uri="{BB962C8B-B14F-4D97-AF65-F5344CB8AC3E}">
        <p14:creationId xmlns:p14="http://schemas.microsoft.com/office/powerpoint/2010/main" val="366163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EEB9-C2D4-47EE-918F-C19FCF4A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What?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7C91-5E1B-4012-89C5-F46C8E1C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Cancer is an evolutionary disease.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b="1" dirty="0"/>
              <a:t>mutation + selection</a:t>
            </a:r>
          </a:p>
          <a:p>
            <a:r>
              <a:rPr lang="en-US" dirty="0"/>
              <a:t>Normal cells -------</a:t>
            </a:r>
            <a:r>
              <a:rPr lang="en-US" dirty="0">
                <a:sym typeface="Wingdings" panose="05000000000000000000" pitchFamily="2" charset="2"/>
              </a:rPr>
              <a:t>----------------&gt; Tumor cells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Tumor-associated mutations are usually </a:t>
            </a:r>
            <a:r>
              <a:rPr lang="en-US" b="1" dirty="0">
                <a:sym typeface="Wingdings" panose="05000000000000000000" pitchFamily="2" charset="2"/>
              </a:rPr>
              <a:t>somatic</a:t>
            </a:r>
            <a:r>
              <a:rPr lang="en-US" dirty="0">
                <a:sym typeface="Wingdings" panose="05000000000000000000" pitchFamily="2" charset="2"/>
              </a:rPr>
              <a:t> – they occur after conception; not inherited</a:t>
            </a:r>
          </a:p>
        </p:txBody>
      </p:sp>
    </p:spTree>
    <p:extLst>
      <p:ext uri="{BB962C8B-B14F-4D97-AF65-F5344CB8AC3E}">
        <p14:creationId xmlns:p14="http://schemas.microsoft.com/office/powerpoint/2010/main" val="209193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C28059-F10E-44BC-BE7D-266746CB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61" y="1290312"/>
            <a:ext cx="4787264" cy="5202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2EEB9-C2D4-47EE-918F-C19FCF4A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Molecular (Tumor) Evolution: What?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7C91-5E1B-4012-89C5-F46C8E1CF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49240" cy="4594225"/>
          </a:xfrm>
        </p:spPr>
        <p:txBody>
          <a:bodyPr>
            <a:normAutofit/>
          </a:bodyPr>
          <a:lstStyle/>
          <a:p>
            <a:r>
              <a:rPr lang="en-US" dirty="0"/>
              <a:t>Order of mutations is visualized via </a:t>
            </a:r>
            <a:r>
              <a:rPr lang="en-US" b="1" dirty="0"/>
              <a:t>phylogenies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Almost always assume genetically identical normal cells are common ancestor</a:t>
            </a:r>
          </a:p>
          <a:p>
            <a:endParaRPr lang="en-US" dirty="0"/>
          </a:p>
          <a:p>
            <a:r>
              <a:rPr lang="en-US" dirty="0"/>
              <a:t>Tumors tend to evolve as heterogeneous </a:t>
            </a:r>
            <a:r>
              <a:rPr lang="en-US" b="1" dirty="0"/>
              <a:t>subtypes or clones</a:t>
            </a:r>
          </a:p>
        </p:txBody>
      </p:sp>
    </p:spTree>
    <p:extLst>
      <p:ext uri="{BB962C8B-B14F-4D97-AF65-F5344CB8AC3E}">
        <p14:creationId xmlns:p14="http://schemas.microsoft.com/office/powerpoint/2010/main" val="58757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14E2-CF9B-439E-BF22-0710E7F7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Why? (1/1)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31A0-7FFB-4162-A15B-900D1765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Tumors can adapt to therapy.</a:t>
            </a:r>
          </a:p>
          <a:p>
            <a:pPr lvl="1"/>
            <a:r>
              <a:rPr lang="en-US" sz="2800" dirty="0"/>
              <a:t>Immunotherapy: acquired resistance via altered expression &amp; mutation</a:t>
            </a:r>
          </a:p>
          <a:p>
            <a:pPr lvl="1"/>
            <a:r>
              <a:rPr lang="en-US" sz="2800" dirty="0"/>
              <a:t>Gene therapy: “hidden” clones spread after dominant clone killed</a:t>
            </a:r>
          </a:p>
          <a:p>
            <a:pPr lvl="1"/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4098" name="Picture 2" descr="In the conventional clonal evolution model, tumor cells may hold... |  Download Scientific Diagram">
            <a:extLst>
              <a:ext uri="{FF2B5EF4-FFF2-40B4-BE49-F238E27FC236}">
                <a16:creationId xmlns:a16="http://schemas.microsoft.com/office/drawing/2014/main" id="{D6A13949-E710-4C27-9897-CA837C096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339" y="3889534"/>
            <a:ext cx="7921322" cy="268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04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14E2-CF9B-439E-BF22-0710E7F7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(1/6)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31A0-7FFB-4162-A15B-900D1765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Depends on</a:t>
            </a:r>
          </a:p>
          <a:p>
            <a:r>
              <a:rPr lang="en-US" dirty="0"/>
              <a:t>Sequencing Paradigm (bulk, single-cell, single-molecule)</a:t>
            </a:r>
          </a:p>
          <a:p>
            <a:r>
              <a:rPr lang="en-US" dirty="0"/>
              <a:t>‘Omics Paradigm (genome, exome, transcriptome, …)</a:t>
            </a:r>
          </a:p>
          <a:p>
            <a:r>
              <a:rPr lang="en-US" dirty="0"/>
              <a:t>Your specific question</a:t>
            </a:r>
          </a:p>
          <a:p>
            <a:pPr lvl="1"/>
            <a:r>
              <a:rPr lang="en-US" dirty="0"/>
              <a:t>Do you want a </a:t>
            </a:r>
            <a:r>
              <a:rPr lang="en-US" b="1" dirty="0"/>
              <a:t>phylogeny </a:t>
            </a:r>
            <a:r>
              <a:rPr lang="en-US" dirty="0"/>
              <a:t>of mutational clones?</a:t>
            </a:r>
          </a:p>
          <a:p>
            <a:pPr lvl="1"/>
            <a:r>
              <a:rPr lang="en-US" dirty="0"/>
              <a:t>Do you want to </a:t>
            </a:r>
            <a:r>
              <a:rPr lang="en-US" b="1" dirty="0"/>
              <a:t>cluster</a:t>
            </a:r>
            <a:r>
              <a:rPr lang="en-US" dirty="0"/>
              <a:t> mutations into clones?</a:t>
            </a:r>
          </a:p>
          <a:p>
            <a:pPr lvl="1"/>
            <a:r>
              <a:rPr lang="en-US" dirty="0"/>
              <a:t>Do you want to look at specific </a:t>
            </a:r>
            <a:r>
              <a:rPr lang="en-US" b="1" dirty="0"/>
              <a:t>driver genes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14E2-CF9B-439E-BF22-0710E7F7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(1/6)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31A0-7FFB-4162-A15B-900D1765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Depends on</a:t>
            </a:r>
          </a:p>
          <a:p>
            <a:r>
              <a:rPr lang="en-US" dirty="0"/>
              <a:t>Sequencing Paradigm (</a:t>
            </a:r>
            <a:r>
              <a:rPr lang="en-US" b="1" i="1" u="sng" dirty="0"/>
              <a:t>bulk</a:t>
            </a:r>
            <a:r>
              <a:rPr lang="en-US" dirty="0"/>
              <a:t>, </a:t>
            </a:r>
            <a:r>
              <a:rPr lang="en-US" b="1" i="1" u="sng" dirty="0"/>
              <a:t>single-cell</a:t>
            </a:r>
            <a:r>
              <a:rPr lang="en-US" dirty="0"/>
              <a:t>, single-molecule)</a:t>
            </a:r>
          </a:p>
          <a:p>
            <a:r>
              <a:rPr lang="en-US" dirty="0"/>
              <a:t>‘Omics Paradigm (</a:t>
            </a:r>
            <a:r>
              <a:rPr lang="en-US" b="1" i="1" u="sng" dirty="0"/>
              <a:t>genome</a:t>
            </a:r>
            <a:r>
              <a:rPr lang="en-US" dirty="0"/>
              <a:t>, exome, transcriptome, …)</a:t>
            </a:r>
          </a:p>
          <a:p>
            <a:r>
              <a:rPr lang="en-US" dirty="0"/>
              <a:t>Your specific question</a:t>
            </a:r>
          </a:p>
          <a:p>
            <a:pPr lvl="1"/>
            <a:r>
              <a:rPr lang="en-US" dirty="0"/>
              <a:t>Do you want a </a:t>
            </a:r>
            <a:r>
              <a:rPr lang="en-US" b="1" dirty="0"/>
              <a:t>phylogeny </a:t>
            </a:r>
            <a:r>
              <a:rPr lang="en-US" dirty="0"/>
              <a:t>of mutational clones?</a:t>
            </a:r>
          </a:p>
          <a:p>
            <a:pPr lvl="1"/>
            <a:r>
              <a:rPr lang="en-US" dirty="0"/>
              <a:t>Do you want to </a:t>
            </a:r>
            <a:r>
              <a:rPr lang="en-US" b="1" dirty="0"/>
              <a:t>cluster</a:t>
            </a:r>
            <a:r>
              <a:rPr lang="en-US" dirty="0"/>
              <a:t> mutations into clones?</a:t>
            </a:r>
          </a:p>
          <a:p>
            <a:pPr lvl="1"/>
            <a:r>
              <a:rPr lang="en-US" dirty="0"/>
              <a:t>Do you want to look at specific </a:t>
            </a:r>
            <a:r>
              <a:rPr lang="en-US" b="1" dirty="0"/>
              <a:t>driver genes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848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1. Single-cell RNA-seq reveals cellular heterogeneity that is masked by bulk RNA-seq methods.">
            <a:extLst>
              <a:ext uri="{FF2B5EF4-FFF2-40B4-BE49-F238E27FC236}">
                <a16:creationId xmlns:a16="http://schemas.microsoft.com/office/drawing/2014/main" id="{85139731-A497-4988-8F21-0D432D48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538288"/>
            <a:ext cx="12099241" cy="52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A5942-14B0-4299-9C1B-EEE5EECD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(2/6)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D5E7FB-F4C2-4EB4-B05D-C89A1D24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start with Bulk Sequencing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3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ure 1. Single-cell RNA-seq reveals cellular heterogeneity that is masked by bulk RNA-seq methods.">
            <a:extLst>
              <a:ext uri="{FF2B5EF4-FFF2-40B4-BE49-F238E27FC236}">
                <a16:creationId xmlns:a16="http://schemas.microsoft.com/office/drawing/2014/main" id="{85139731-A497-4988-8F21-0D432D48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" y="1538288"/>
            <a:ext cx="12099241" cy="52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5A5942-14B0-4299-9C1B-EEE5EECD6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(Tumor) Evolution: How? (2/6)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D5E7FB-F4C2-4EB4-B05D-C89A1D24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start with Bulk Sequencing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BF983-DC70-4D40-B2DC-CB2057C98795}"/>
              </a:ext>
            </a:extLst>
          </p:cNvPr>
          <p:cNvSpPr/>
          <p:nvPr/>
        </p:nvSpPr>
        <p:spPr>
          <a:xfrm>
            <a:off x="2895600" y="4341812"/>
            <a:ext cx="8896350" cy="22955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608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Tools for Measuring Molecular (Tumor) Evolution</vt:lpstr>
      <vt:lpstr>Disclaimers (1/1)</vt:lpstr>
      <vt:lpstr>Molecular (Tumor) Evolution: What? (1/2)</vt:lpstr>
      <vt:lpstr>Molecular (Tumor) Evolution: What? (2/2)</vt:lpstr>
      <vt:lpstr>Molecular (Tumor) Evolution: Why? (1/1)</vt:lpstr>
      <vt:lpstr>Molecular (Tumor) Evolution: How? (1/6)</vt:lpstr>
      <vt:lpstr>Molecular (Tumor) Evolution: How? (1/6)</vt:lpstr>
      <vt:lpstr>Molecular (Tumor) Evolution: How? (2/6)</vt:lpstr>
      <vt:lpstr>Molecular (Tumor) Evolution: How? (2/6)</vt:lpstr>
      <vt:lpstr>Molecular (Tumor) Evolution: How? (3/6)</vt:lpstr>
      <vt:lpstr>Molecular (Tumor) Evolution: How? (3/6)</vt:lpstr>
      <vt:lpstr>Molecular (Tumor) Evolution: How? (4/6)</vt:lpstr>
      <vt:lpstr>Molecular (Tumor) Evolution: How? (4/6)</vt:lpstr>
      <vt:lpstr>Molecular (Tumor) Evolution: How? (4/6)</vt:lpstr>
      <vt:lpstr>Molecular (Tumor) Evolution: How? (5/6)</vt:lpstr>
      <vt:lpstr>Molecular (Tumor) Evolution: How? (6/6)</vt:lpstr>
      <vt:lpstr>Molecular (Tumor) Evolution: How? (6.5/6)</vt:lpstr>
      <vt:lpstr>Demos!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Measuring Molecular (Tumor) Evolution</dc:title>
  <dc:creator>Joshi, Suraj (NIH/NCI) [F]</dc:creator>
  <cp:lastModifiedBy>Joshi, Suraj (NIH/NCI) [F]</cp:lastModifiedBy>
  <cp:revision>13</cp:revision>
  <dcterms:created xsi:type="dcterms:W3CDTF">2022-04-28T05:18:03Z</dcterms:created>
  <dcterms:modified xsi:type="dcterms:W3CDTF">2022-04-28T17:08:46Z</dcterms:modified>
</cp:coreProperties>
</file>