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opulation_genetics" TargetMode="External"/><Relationship Id="rId3" Type="http://schemas.openxmlformats.org/officeDocument/2006/relationships/hyperlink" Target="https://en.wikipedia.org/wiki/Jonathan_K._Pritchard" TargetMode="External"/><Relationship Id="rId4" Type="http://schemas.openxmlformats.org/officeDocument/2006/relationships/hyperlink" Target="https://en.wikipedia.org/wiki/Matthew_Stephens_(statistician)" TargetMode="External"/><Relationship Id="rId11" Type="http://schemas.openxmlformats.org/officeDocument/2006/relationships/hyperlink" Target="https://en.wikipedia.org/wiki/Michael_I._Jordan" TargetMode="External"/><Relationship Id="rId10" Type="http://schemas.openxmlformats.org/officeDocument/2006/relationships/hyperlink" Target="https://en.wikipedia.org/wiki/Andrew_Ng" TargetMode="External"/><Relationship Id="rId12" Type="http://schemas.openxmlformats.org/officeDocument/2006/relationships/hyperlink" Target="https://en.wikipedia.org/wiki/Latent_Dirichlet_allocation#cite_note-blei2003-3" TargetMode="External"/><Relationship Id="rId9" Type="http://schemas.openxmlformats.org/officeDocument/2006/relationships/hyperlink" Target="https://en.wikipedia.org/wiki/David_Blei" TargetMode="External"/><Relationship Id="rId5" Type="http://schemas.openxmlformats.org/officeDocument/2006/relationships/hyperlink" Target="https://en.wikipedia.org/wiki/Peter_Donnelly" TargetMode="External"/><Relationship Id="rId6" Type="http://schemas.openxmlformats.org/officeDocument/2006/relationships/hyperlink" Target="https://en.wikipedia.org/wiki/Latent_Dirichlet_allocation#cite_note-pritchard2000-1" TargetMode="External"/><Relationship Id="rId7" Type="http://schemas.openxmlformats.org/officeDocument/2006/relationships/hyperlink" Target="https://en.wikipedia.org/wiki/Latent_Dirichlet_allocation#cite_note-pritchard2003-2" TargetMode="External"/><Relationship Id="rId8" Type="http://schemas.openxmlformats.org/officeDocument/2006/relationships/hyperlink" Target="https://en.wikipedia.org/wiki/Machine_learn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opulation_genetics" TargetMode="External"/><Relationship Id="rId3" Type="http://schemas.openxmlformats.org/officeDocument/2006/relationships/hyperlink" Target="https://en.wikipedia.org/wiki/Jonathan_K._Pritchard" TargetMode="External"/><Relationship Id="rId4" Type="http://schemas.openxmlformats.org/officeDocument/2006/relationships/hyperlink" Target="https://en.wikipedia.org/wiki/Matthew_Stephens_(statistician)" TargetMode="External"/><Relationship Id="rId11" Type="http://schemas.openxmlformats.org/officeDocument/2006/relationships/hyperlink" Target="https://en.wikipedia.org/wiki/Michael_I._Jordan" TargetMode="External"/><Relationship Id="rId10" Type="http://schemas.openxmlformats.org/officeDocument/2006/relationships/hyperlink" Target="https://en.wikipedia.org/wiki/Andrew_Ng" TargetMode="External"/><Relationship Id="rId12" Type="http://schemas.openxmlformats.org/officeDocument/2006/relationships/hyperlink" Target="https://en.wikipedia.org/wiki/Latent_Dirichlet_allocation#cite_note-blei2003-3" TargetMode="External"/><Relationship Id="rId9" Type="http://schemas.openxmlformats.org/officeDocument/2006/relationships/hyperlink" Target="https://en.wikipedia.org/wiki/David_Blei" TargetMode="External"/><Relationship Id="rId5" Type="http://schemas.openxmlformats.org/officeDocument/2006/relationships/hyperlink" Target="https://en.wikipedia.org/wiki/Peter_Donnelly" TargetMode="External"/><Relationship Id="rId6" Type="http://schemas.openxmlformats.org/officeDocument/2006/relationships/hyperlink" Target="https://en.wikipedia.org/wiki/Latent_Dirichlet_allocation#cite_note-pritchard2000-1" TargetMode="External"/><Relationship Id="rId7" Type="http://schemas.openxmlformats.org/officeDocument/2006/relationships/hyperlink" Target="https://en.wikipedia.org/wiki/Latent_Dirichlet_allocation#cite_note-pritchard2003-2" TargetMode="External"/><Relationship Id="rId8" Type="http://schemas.openxmlformats.org/officeDocument/2006/relationships/hyperlink" Target="https://en.wikipedia.org/wiki/Machine_learni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anza.run/bio" TargetMode="External"/><Relationship Id="rId3" Type="http://schemas.openxmlformats.org/officeDocument/2006/relationships/hyperlink" Target="https://www.ncbi.nlm.nih.gov/research/pubtator/?view=publication&amp;pmid=27793037&amp;query=c-Myc%20is%20regulated%20by%20HIF-2%CE%B1%20in%20chronic%20hypoxia&amp;page=1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nalyticsindiamag.com/openai-gpt-3-model-machine-learning-products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24c7760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24c7760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Embedding spaces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(Numeric) vector spaces words can be projected to such that proximal words are similar in meaning.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Positional encoders in transformer models can be used to help deal with the fact that a word’s meaning (and thus where it should projected to) is context-dependent.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024c7760c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024c7760c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“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In natural language processing, the </a:t>
            </a:r>
            <a:r>
              <a:rPr b="1" lang="en" sz="1050">
                <a:solidFill>
                  <a:srgbClr val="5F6368"/>
                </a:solidFill>
                <a:highlight>
                  <a:srgbClr val="FFFFFF"/>
                </a:highlight>
              </a:rPr>
              <a:t>latent Dirichlet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allocation (LDA) is a </a:t>
            </a:r>
            <a:r>
              <a:rPr lang="en" sz="1050" u="sng">
                <a:solidFill>
                  <a:srgbClr val="4D5156"/>
                </a:solidFill>
                <a:highlight>
                  <a:srgbClr val="FFFFFF"/>
                </a:highlight>
              </a:rPr>
              <a:t>generative statistical model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that allows sets of observations to be explained by unobserved groups that explain why some parts of the data are similar.”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In the context of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population genetics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, LDA was proposed by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J. K. Pritchard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M. Stephens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P. Donnelly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in 2000.</a:t>
            </a:r>
            <a:r>
              <a:rPr baseline="30000" lang="en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[1]</a:t>
            </a:r>
            <a:r>
              <a:rPr baseline="30000" lang="en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[2]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LDA was applied in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machine learning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by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David Blei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Andrew Ng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Michael I. Jordan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in 2003.</a:t>
            </a:r>
            <a:r>
              <a:rPr baseline="30000" lang="en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[3]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 (wikipedia)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24c7760c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24c7760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“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In natural language processing, the </a:t>
            </a:r>
            <a:r>
              <a:rPr b="1" lang="en" sz="1050">
                <a:solidFill>
                  <a:srgbClr val="5F6368"/>
                </a:solidFill>
                <a:highlight>
                  <a:srgbClr val="FFFFFF"/>
                </a:highlight>
              </a:rPr>
              <a:t>latent Dirichlet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allocation (LDA) is a </a:t>
            </a:r>
            <a:r>
              <a:rPr lang="en" sz="1050" u="sng">
                <a:solidFill>
                  <a:srgbClr val="4D5156"/>
                </a:solidFill>
                <a:highlight>
                  <a:srgbClr val="FFFFFF"/>
                </a:highlight>
              </a:rPr>
              <a:t>generative statistical model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that allows sets of observations to be explained by unobserved groups that explain why some parts of the data are similar.”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In the context of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population genetics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, LDA was proposed by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J. K. Pritchard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M. Stephens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P. Donnelly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in 2000.</a:t>
            </a:r>
            <a:r>
              <a:rPr baseline="30000" lang="en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[1]</a:t>
            </a:r>
            <a:r>
              <a:rPr baseline="30000" lang="en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[2]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LDA was applied in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machine learning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by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David Blei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Andrew Ng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3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Michael I. Jordan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 in 2003.</a:t>
            </a:r>
            <a:r>
              <a:rPr baseline="30000" lang="en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[3]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 (wikipedia)</a:t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24c7760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24c7760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http://stanza.run/bio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https://www.ncbi.nlm.nih.gov/research/pubtator/?view=publication&amp;pmid=27793037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24c7760c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24c7760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24c7760c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024c7760c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24c7760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24c7760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ttention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-For every word in a sentence, can have a attention vector: weights indicating how relevant other words in the sentence are to the current word.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-So a sentence of 10 words, you end up with a 10x10 attention “matrix”.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024c77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024c77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024c7760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024c7760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24c7760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024c7760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24c776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24c776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 non-bio example..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GPT: 117m params (2018)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GPT-2: 1.5b params (2019)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GPT-3: 175b params (2020)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Set: All of Wikipedia + ??? (Wikipedia makes up about 0.5% of it’s training 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 of GPT-3 in the wild: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https://analyticsindiamag.com/openai-gpt-3-model-machine-learning-products/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024c7760c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024c7760c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024c7760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024c7760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Few other common tasks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Tokenization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semantic analysis / part-of-speech detection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universal dependency (UD) characterization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24c7760c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24c7760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corpling.hypotheses.org/495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reenelab/snorkeling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medium.com/batteries-included/topic-modeling-using-lda-algorithm-nlp-part-2-b86d2646a2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stanfordnlp.github.io/stanza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ecominghuman.ai/a-simple-introduction-to-natural-language-processing-ea66a1747b32" TargetMode="External"/><Relationship Id="rId4" Type="http://schemas.openxmlformats.org/officeDocument/2006/relationships/hyperlink" Target="https://www.kdnuggets.com/2019/05/guide-natural-language-processing-nlp.html" TargetMode="External"/><Relationship Id="rId9" Type="http://schemas.openxmlformats.org/officeDocument/2006/relationships/hyperlink" Target="http://arxiv.org/abs/2003.07082" TargetMode="External"/><Relationship Id="rId5" Type="http://schemas.openxmlformats.org/officeDocument/2006/relationships/hyperlink" Target="https://towardsdatascience.com/2019-year-of-bert-and-transformer-f200b53d05b9" TargetMode="External"/><Relationship Id="rId6" Type="http://schemas.openxmlformats.org/officeDocument/2006/relationships/hyperlink" Target="https://towardsdatascience.com/a-no-frills-guide-to-most-natural-language-processing-models-the-transformer-xl-era-ff5035f04e0f" TargetMode="External"/><Relationship Id="rId7" Type="http://schemas.openxmlformats.org/officeDocument/2006/relationships/hyperlink" Target="https://www.coursera.org/learn/classification-vector-spaces-in-nlp" TargetMode="External"/><Relationship Id="rId8" Type="http://schemas.openxmlformats.org/officeDocument/2006/relationships/hyperlink" Target="https://nlp.stanford.edu/fsnl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hyperlink" Target="https://thetechnomaniac.com/what-is-natural-language-process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gpt3layout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tinyurl.com/gpt3layou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cbi.nlm.nih.gov/pmc/articles/PMC5346686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NLP for biomedical text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Benson &amp; V. Keith Hughitt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NIH BYOB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Aug 13, 2020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5" y="858125"/>
            <a:ext cx="4836175" cy="364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753900" y="1498375"/>
            <a:ext cx="29823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a vector representation of a word (or sentence, or document..), we can can apply the usual vector math operations (e.g. </a:t>
            </a:r>
            <a:r>
              <a:rPr b="1" lang="en">
                <a:solidFill>
                  <a:srgbClr val="38761D"/>
                </a:solidFill>
              </a:rPr>
              <a:t>cosine similarity</a:t>
            </a:r>
            <a:r>
              <a:rPr lang="en"/>
              <a:t>) on them!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assumption: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155CC"/>
                </a:solidFill>
              </a:rPr>
              <a:t>Similar words are near each other in the projected vector space.</a:t>
            </a:r>
            <a:endParaRPr i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(Related: locality-sensitive hashing)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11700" y="4643400"/>
            <a:ext cx="2701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Source: </a:t>
            </a:r>
            <a:r>
              <a:rPr lang="en" sz="900">
                <a:solidFill>
                  <a:srgbClr val="666666"/>
                </a:solidFill>
                <a:uFill>
                  <a:noFill/>
                </a:uFill>
                <a:hlinkClick r:id="rId4"/>
              </a:rPr>
              <a:t>https://corpling.hypotheses.org/495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16425"/>
            <a:ext cx="26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Corpora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08275" y="1152475"/>
            <a:ext cx="50418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Training of NLP methods often make use of large </a:t>
            </a:r>
            <a:r>
              <a:rPr b="1" lang="en" sz="1500">
                <a:solidFill>
                  <a:srgbClr val="1155CC"/>
                </a:solidFill>
              </a:rPr>
              <a:t>Text corpuses</a:t>
            </a:r>
            <a:r>
              <a:rPr lang="en" sz="1500"/>
              <a:t> (large collections of structured text) and </a:t>
            </a:r>
            <a:r>
              <a:rPr b="1" lang="en" sz="1500">
                <a:solidFill>
                  <a:srgbClr val="1155CC"/>
                </a:solidFill>
              </a:rPr>
              <a:t>treebanks</a:t>
            </a:r>
            <a:r>
              <a:rPr lang="en" sz="1500"/>
              <a:t> (parsed corpuses with annotated syntactic and semantic elements).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advantage NLP has over other subfields of ML: there is massive amounts of free text sources on the internet..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supervised methods, however, the annotation process can still be extremely time-consuming.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recent efforts (e.g.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Snorkeling</a:t>
            </a:r>
            <a:r>
              <a:rPr lang="en" sz="1500"/>
              <a:t>) attempt to speed up the process up the process by applying a transfer learning approach to relationship extraction.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42974"/>
          <a:stretch/>
        </p:blipFill>
        <p:spPr>
          <a:xfrm>
            <a:off x="5520975" y="762740"/>
            <a:ext cx="3263901" cy="192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89569" l="0" r="0" t="0"/>
          <a:stretch/>
        </p:blipFill>
        <p:spPr>
          <a:xfrm>
            <a:off x="5520975" y="295925"/>
            <a:ext cx="3263901" cy="35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5">
            <a:alphaModFix/>
          </a:blip>
          <a:srcRect b="0" l="1146" r="0" t="1419"/>
          <a:stretch/>
        </p:blipFill>
        <p:spPr>
          <a:xfrm>
            <a:off x="5460100" y="2764875"/>
            <a:ext cx="3385650" cy="21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vs. supervised methods in NLP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8096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Similar to other ML subfields, there are both </a:t>
            </a:r>
            <a:r>
              <a:rPr i="1" lang="en" sz="1300">
                <a:solidFill>
                  <a:srgbClr val="666666"/>
                </a:solidFill>
              </a:rPr>
              <a:t>supervised</a:t>
            </a:r>
            <a:r>
              <a:rPr lang="en" sz="1300">
                <a:solidFill>
                  <a:srgbClr val="666666"/>
                </a:solidFill>
              </a:rPr>
              <a:t> and </a:t>
            </a:r>
            <a:r>
              <a:rPr i="1" lang="en" sz="1300">
                <a:solidFill>
                  <a:srgbClr val="666666"/>
                </a:solidFill>
              </a:rPr>
              <a:t>unsupervised</a:t>
            </a:r>
            <a:r>
              <a:rPr lang="en" sz="1300"/>
              <a:t> NLP methods.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38761D"/>
                </a:solidFill>
              </a:rPr>
              <a:t>Unsupervised</a:t>
            </a:r>
            <a:r>
              <a:rPr lang="en" sz="1300"/>
              <a:t> methods attempt to extract relationships and detect latent features in </a:t>
            </a:r>
            <a:r>
              <a:rPr lang="en" sz="1300"/>
              <a:t>unannotated</a:t>
            </a:r>
            <a:r>
              <a:rPr lang="en" sz="1300"/>
              <a:t> text corpuses.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rgbClr val="1155CC"/>
                </a:solidFill>
              </a:rPr>
              <a:t>Latent Dirichlet Allocation (LDA)</a:t>
            </a:r>
            <a:r>
              <a:rPr lang="en" sz="1300"/>
              <a:t> used for </a:t>
            </a:r>
            <a:r>
              <a:rPr b="1" lang="en" sz="1300">
                <a:solidFill>
                  <a:srgbClr val="1155CC"/>
                </a:solidFill>
              </a:rPr>
              <a:t>topic modeling</a:t>
            </a:r>
            <a:r>
              <a:rPr lang="en" sz="1300"/>
              <a:t>, for example, is a </a:t>
            </a:r>
            <a:r>
              <a:rPr i="1" lang="en" sz="1300"/>
              <a:t>generative statistical model</a:t>
            </a:r>
            <a:r>
              <a:rPr lang="en" sz="1300"/>
              <a:t> that assumes that documents can be modeled as mixtures of some small number of “topics”, each with their own distributions of word frequencies.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rgbClr val="38761D"/>
                </a:solidFill>
              </a:rPr>
              <a:t>Supervised</a:t>
            </a:r>
            <a:r>
              <a:rPr lang="en" sz="1300"/>
              <a:t> methods rely on labeled training sets to build predictors.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Text classification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Predicting semantic relationships between named entities (e.g. drug-gene pairs)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00" y="1668513"/>
            <a:ext cx="3717901" cy="1806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404550" y="3581700"/>
            <a:ext cx="340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</a:rPr>
              <a:t>T</a:t>
            </a:r>
            <a:r>
              <a:rPr b="1" lang="en" sz="1000">
                <a:solidFill>
                  <a:srgbClr val="434343"/>
                </a:solidFill>
              </a:rPr>
              <a:t>opic modeling using LDA</a:t>
            </a:r>
            <a:r>
              <a:rPr lang="en" sz="1000">
                <a:solidFill>
                  <a:srgbClr val="666666"/>
                </a:solidFill>
              </a:rPr>
              <a:t>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(</a:t>
            </a:r>
            <a:r>
              <a:rPr lang="en" sz="800">
                <a:solidFill>
                  <a:srgbClr val="666666"/>
                </a:solidFill>
                <a:uFill>
                  <a:noFill/>
                </a:uFill>
                <a:hlinkClick r:id="rId4"/>
              </a:rPr>
              <a:t>https://medium.com/batteries-included/topic-modeling-using-lda-algorithm-nlp-part-2-b86d2646a2b</a:t>
            </a:r>
            <a:r>
              <a:rPr lang="en" sz="800">
                <a:solidFill>
                  <a:srgbClr val="666666"/>
                </a:solidFill>
              </a:rPr>
              <a:t>)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Frameworks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308150" y="962300"/>
            <a:ext cx="45240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1155CC"/>
                </a:solidFill>
              </a:rPr>
              <a:t>NLP frameworks</a:t>
            </a:r>
            <a:r>
              <a:rPr lang="en" sz="1500"/>
              <a:t> provide collections of methods for analyzing text and assist in constructing computational pipelines.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38761D"/>
                </a:solidFill>
              </a:rPr>
              <a:t>NLPTK</a:t>
            </a:r>
            <a:r>
              <a:rPr b="1" lang="en" sz="1500">
                <a:solidFill>
                  <a:srgbClr val="666666"/>
                </a:solidFill>
              </a:rPr>
              <a:t>,</a:t>
            </a:r>
            <a:r>
              <a:rPr b="1" lang="en" sz="1500">
                <a:solidFill>
                  <a:srgbClr val="38761D"/>
                </a:solidFill>
              </a:rPr>
              <a:t> spaCy</a:t>
            </a:r>
            <a:r>
              <a:rPr b="1" lang="en" sz="1500">
                <a:solidFill>
                  <a:srgbClr val="666666"/>
                </a:solidFill>
              </a:rPr>
              <a:t>,</a:t>
            </a:r>
            <a:r>
              <a:rPr b="1" lang="en" sz="1500">
                <a:solidFill>
                  <a:srgbClr val="38761D"/>
                </a:solidFill>
              </a:rPr>
              <a:t> and Stanza</a:t>
            </a:r>
            <a:r>
              <a:rPr lang="en" sz="1500"/>
              <a:t> are a few of the popular ones often used for biomedical </a:t>
            </a:r>
            <a:r>
              <a:rPr lang="en" sz="1500"/>
              <a:t>analysis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Stanza (from the Stanford NLP group) uses </a:t>
            </a:r>
            <a:r>
              <a:rPr b="1" lang="en" sz="1500">
                <a:solidFill>
                  <a:srgbClr val="1155CC"/>
                </a:solidFill>
              </a:rPr>
              <a:t>PyTorch</a:t>
            </a:r>
            <a:r>
              <a:rPr lang="en" sz="1500"/>
              <a:t> under the hood for fast GPU-based model training and predictions.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Stanza also provides </a:t>
            </a:r>
            <a:r>
              <a:rPr b="1" lang="en" sz="1500">
                <a:solidFill>
                  <a:srgbClr val="38761D"/>
                </a:solidFill>
              </a:rPr>
              <a:t>pre-trained biomedical and clinical syntactic and NER models</a:t>
            </a:r>
            <a:r>
              <a:rPr lang="en" sz="1500"/>
              <a:t> which can be downloaded using the Python library.</a:t>
            </a:r>
            <a:endParaRPr sz="15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98" y="1403763"/>
            <a:ext cx="3905126" cy="260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01500" y="4137250"/>
            <a:ext cx="3971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Stanza’s neural network NLP pipeline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800" u="sng">
                <a:solidFill>
                  <a:srgbClr val="999999"/>
                </a:solidFill>
                <a:hlinkClick r:id="rId4"/>
              </a:rPr>
              <a:t>https://stanfordnlp.github.io/stanza/</a:t>
            </a:r>
            <a:r>
              <a:rPr lang="en" sz="800" u="sng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800" u="sng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84675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More Information</a:t>
            </a:r>
            <a:endParaRPr sz="22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619075"/>
            <a:ext cx="8520600" cy="4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Learning</a:t>
            </a:r>
            <a:endParaRPr b="1" sz="14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A Simple Introduction to Natural Language Processing (becominghuman.ai)</a:t>
            </a:r>
            <a:endParaRPr sz="1100">
              <a:solidFill>
                <a:srgbClr val="1155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Your Guide to Natural Language Processing (KDnuggets)</a:t>
            </a:r>
            <a:endParaRPr sz="1100">
              <a:solidFill>
                <a:srgbClr val="1155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5"/>
              </a:rPr>
              <a:t>2019 — Year of BERT and Transformer (Towards data science)</a:t>
            </a:r>
            <a:endParaRPr sz="1100">
              <a:solidFill>
                <a:srgbClr val="1155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6"/>
              </a:rPr>
              <a:t>A no-frills guide to most Natural Language Processing Models — The Transformer (XL) Era (Towards Data Science)</a:t>
            </a:r>
            <a:endParaRPr sz="1100">
              <a:solidFill>
                <a:srgbClr val="1155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7"/>
              </a:rPr>
              <a:t>Coursera - NLP with Classification and Vector Spaces</a:t>
            </a:r>
            <a:endParaRPr sz="1100">
              <a:solidFill>
                <a:srgbClr val="1155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 u="sng">
                <a:solidFill>
                  <a:srgbClr val="1155CC"/>
                </a:solidFill>
                <a:hlinkClick r:id="rId8"/>
              </a:rPr>
              <a:t>Foundations of Statistical Natural Language Processing</a:t>
            </a:r>
            <a:endParaRPr sz="11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Literature</a:t>
            </a:r>
            <a:endParaRPr b="1" sz="12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Lee, J., Yoon, W., Kim, S., Kim, D., Kim, S., So, C. H., &amp; Kang, J. (2020). BioBERT: a pre-trained biomedical language representation model for biomedical text mining. </a:t>
            </a:r>
            <a:r>
              <a:rPr i="1" lang="en" sz="1000">
                <a:solidFill>
                  <a:schemeClr val="dk1"/>
                </a:solidFill>
              </a:rPr>
              <a:t>Bioinformatics 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i="1" lang="en" sz="1000">
                <a:solidFill>
                  <a:schemeClr val="dk1"/>
                </a:solidFill>
              </a:rPr>
              <a:t>36</a:t>
            </a:r>
            <a:r>
              <a:rPr lang="en" sz="1000">
                <a:solidFill>
                  <a:schemeClr val="dk1"/>
                </a:solidFill>
              </a:rPr>
              <a:t>(4), 1234–1240.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Qi, P., Zhang, Y., Zhang, Y., Bolton, J., &amp; Manning, C. D. (2020). Stanza: A Python Natural Language Processing Toolkit for Many Human Languages. In </a:t>
            </a:r>
            <a:r>
              <a:rPr i="1" lang="en" sz="1000">
                <a:solidFill>
                  <a:schemeClr val="dk1"/>
                </a:solidFill>
              </a:rPr>
              <a:t>arXiv [cs.CL]</a:t>
            </a:r>
            <a:r>
              <a:rPr lang="en" sz="1000">
                <a:solidFill>
                  <a:schemeClr val="dk1"/>
                </a:solidFill>
              </a:rPr>
              <a:t>. arXiv. </a:t>
            </a:r>
            <a:r>
              <a:rPr lang="en" sz="1000" u="sng">
                <a:solidFill>
                  <a:srgbClr val="1155CC"/>
                </a:solidFill>
                <a:hlinkClick r:id="rId9"/>
              </a:rPr>
              <a:t>http://arxiv.org/abs/2003.07082</a:t>
            </a:r>
            <a:endParaRPr sz="1000">
              <a:solidFill>
                <a:srgbClr val="1155CC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Vaswani, A., Shazeer, N., Parmar, N., Uszkoreit, J., Jones, L., Gomez, A. N., Kaiser, L., &amp; Polosukhin, I. (2017). Attention Is All You Need. In </a:t>
            </a:r>
            <a:r>
              <a:rPr i="1" lang="en" sz="1000">
                <a:solidFill>
                  <a:schemeClr val="dk1"/>
                </a:solidFill>
              </a:rPr>
              <a:t>arXiv [cs.CL]</a:t>
            </a:r>
            <a:r>
              <a:rPr lang="en" sz="1000">
                <a:solidFill>
                  <a:schemeClr val="dk1"/>
                </a:solidFill>
              </a:rPr>
              <a:t>. arXiv. http://arxiv.org/abs/1706.03762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Wei, C.-H., Allot, A., Leaman, R., &amp; Lu, Z. (2019). PubTator central: automated concept annotation for biomedical full text articles. </a:t>
            </a:r>
            <a:r>
              <a:rPr i="1" lang="en" sz="1000">
                <a:solidFill>
                  <a:schemeClr val="dk1"/>
                </a:solidFill>
              </a:rPr>
              <a:t>Nucleic Acids Research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i="1" lang="en" sz="1000">
                <a:solidFill>
                  <a:schemeClr val="dk1"/>
                </a:solidFill>
              </a:rPr>
              <a:t>47</a:t>
            </a:r>
            <a:r>
              <a:rPr lang="en" sz="1000">
                <a:solidFill>
                  <a:schemeClr val="dk1"/>
                </a:solidFill>
              </a:rPr>
              <a:t>(W1), W587–W593.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Zhang, Y., Zhang, Y., Qi, P., Manning, C. D., &amp; Langlotz, C. P. (2020). Biomedical and Clinical English Model Packages in the Stanza Python NLP Library. In </a:t>
            </a:r>
            <a:r>
              <a:rPr i="1" lang="en" sz="1000">
                <a:solidFill>
                  <a:schemeClr val="dk1"/>
                </a:solidFill>
              </a:rPr>
              <a:t>arXiv [cs.CL]</a:t>
            </a:r>
            <a:r>
              <a:rPr lang="en" sz="1000">
                <a:solidFill>
                  <a:schemeClr val="dk1"/>
                </a:solidFill>
              </a:rPr>
              <a:t>. arXiv. http://arxiv.org/abs/2007.14640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5385650" y="2253450"/>
            <a:ext cx="34872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(Stanza Jupyter demo..)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5" y="941825"/>
            <a:ext cx="5040198" cy="325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Natural Language Processing (NLP)?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775" y="1152475"/>
            <a:ext cx="55398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“</a:t>
            </a:r>
            <a:r>
              <a:rPr b="1" i="1" lang="en" sz="1400"/>
              <a:t>Natural Language Processing</a:t>
            </a:r>
            <a:r>
              <a:rPr i="1" lang="en" sz="1400"/>
              <a:t> or NLP </a:t>
            </a:r>
            <a:r>
              <a:rPr i="1" lang="en" sz="1400"/>
              <a:t>is a field of Artificial Intelligence that gives the machines the ability to read, understand and derive meaning from human languages.</a:t>
            </a:r>
            <a:r>
              <a:rPr i="1" lang="en" sz="1400"/>
              <a:t>”</a:t>
            </a:r>
            <a:r>
              <a:rPr lang="en" sz="1400"/>
              <a:t> (KDnuggets)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Involves processing large amount of </a:t>
            </a:r>
            <a:r>
              <a:rPr b="1" i="1" lang="en" sz="1400">
                <a:solidFill>
                  <a:srgbClr val="1155CC"/>
                </a:solidFill>
              </a:rPr>
              <a:t>unstructured data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steps often involve the </a:t>
            </a:r>
            <a:r>
              <a:rPr b="1" lang="en" sz="1400">
                <a:solidFill>
                  <a:srgbClr val="38761D"/>
                </a:solidFill>
              </a:rPr>
              <a:t>syntactic and semantic analysis</a:t>
            </a:r>
            <a:r>
              <a:rPr lang="en" sz="1400"/>
              <a:t> of text -- understanding the </a:t>
            </a:r>
            <a:r>
              <a:rPr i="1" lang="en" sz="1400"/>
              <a:t>structure</a:t>
            </a:r>
            <a:r>
              <a:rPr lang="en" sz="1400"/>
              <a:t> and </a:t>
            </a:r>
            <a:r>
              <a:rPr i="1" lang="en" sz="1400"/>
              <a:t>meaning</a:t>
            </a:r>
            <a:r>
              <a:rPr lang="en" sz="1400"/>
              <a:t> of that text.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Unstructured text is often processed into </a:t>
            </a:r>
            <a:r>
              <a:rPr b="1" lang="en" sz="1400">
                <a:solidFill>
                  <a:srgbClr val="1155CC"/>
                </a:solidFill>
              </a:rPr>
              <a:t>vector representations</a:t>
            </a:r>
            <a:r>
              <a:rPr lang="en" sz="1400"/>
              <a:t> that capture important semantic or contextual information and allows for mathematical operations (cosine similarity, etc.) to be used for comparisons.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Benefited from recent advances in deep learning (RNNs, and more recently, transformer architecture..)</a:t>
            </a:r>
            <a:endParaRPr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175" y="1458125"/>
            <a:ext cx="3193200" cy="19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755175" y="3542450"/>
            <a:ext cx="3193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hlinkClick r:id="rId4"/>
              </a:rPr>
              <a:t>https://thetechnomaniac.com/what-is-natural-language-processing/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is a rapidly growing field...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338" y="98575"/>
            <a:ext cx="502732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7209625" y="1722200"/>
            <a:ext cx="1706700" cy="1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Adaptation of Google’s BERT pre-trained language model to biomedical texts..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655" r="0" t="0"/>
          <a:stretch/>
        </p:blipFill>
        <p:spPr>
          <a:xfrm>
            <a:off x="1873900" y="152400"/>
            <a:ext cx="5431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3078" r="3078" t="1584"/>
          <a:stretch/>
        </p:blipFill>
        <p:spPr>
          <a:xfrm>
            <a:off x="4973963" y="1589950"/>
            <a:ext cx="3858326" cy="2479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Pre-trained Transformer 3 (GPT-3)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12650" y="1212350"/>
            <a:ext cx="3981600" cy="3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A pre-trained generative text model released in </a:t>
            </a:r>
            <a:r>
              <a:rPr b="1" lang="en" sz="1300">
                <a:solidFill>
                  <a:srgbClr val="202122"/>
                </a:solidFill>
                <a:highlight>
                  <a:srgbClr val="FFFFFF"/>
                </a:highlight>
              </a:rPr>
              <a:t>July 2020</a:t>
            </a:r>
            <a:r>
              <a:rPr lang="en" sz="13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used as a generalized </a:t>
            </a:r>
            <a:r>
              <a:rPr lang="en"/>
              <a:t>“autocomplete” engine.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 using deep learning model trained on a </a:t>
            </a:r>
            <a:r>
              <a:rPr lang="en"/>
              <a:t>massive text corpus..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The entirety of</a:t>
            </a:r>
            <a:r>
              <a:rPr lang="en"/>
              <a:t> </a:t>
            </a:r>
            <a:r>
              <a:rPr i="1" lang="en"/>
              <a:t>Wikipedia</a:t>
            </a:r>
            <a:r>
              <a:rPr lang="en"/>
              <a:t> makes up only ~ 0.6% of the training set.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 uses in the wild: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answer search engine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generation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style transfer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6945825" y="4067125"/>
            <a:ext cx="1939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34343"/>
                </a:solidFill>
                <a:hlinkClick r:id="rId5"/>
              </a:rPr>
              <a:t>https://tinyurl.com/gpt3layout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Basics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pre-processing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43000" y="1492975"/>
            <a:ext cx="4066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“</a:t>
            </a:r>
            <a:r>
              <a:rPr lang="en" sz="1400"/>
              <a:t>c-Myc is regulated by HIF-2α in chronic hypoxia”</a:t>
            </a:r>
            <a:endParaRPr sz="1400"/>
          </a:p>
        </p:txBody>
      </p:sp>
      <p:sp>
        <p:nvSpPr>
          <p:cNvPr id="99" name="Google Shape;99;p20"/>
          <p:cNvSpPr txBox="1"/>
          <p:nvPr/>
        </p:nvSpPr>
        <p:spPr>
          <a:xfrm>
            <a:off x="4620125" y="4841100"/>
            <a:ext cx="41781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*</a:t>
            </a:r>
            <a:r>
              <a:rPr lang="en" sz="800">
                <a:solidFill>
                  <a:srgbClr val="666666"/>
                </a:solidFill>
              </a:rPr>
              <a:t>Example sentence taken from the title of an Onctotarget article by </a:t>
            </a:r>
            <a:r>
              <a:rPr lang="en" sz="800" u="sng">
                <a:solidFill>
                  <a:srgbClr val="666666"/>
                </a:solidFill>
                <a:hlinkClick r:id="rId3"/>
              </a:rPr>
              <a:t>Wang et al. (2016)</a:t>
            </a:r>
            <a:r>
              <a:rPr lang="en" sz="800">
                <a:solidFill>
                  <a:srgbClr val="666666"/>
                </a:solidFill>
              </a:rPr>
              <a:t>.</a:t>
            </a:r>
            <a:br>
              <a:rPr lang="en"/>
            </a:b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72675" y="804575"/>
            <a:ext cx="8459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make it easier and more efficient to analyze and compare text, there are a few operations that are commonly applied at the start of many NLP pipelines..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86400" y="1492975"/>
            <a:ext cx="4066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(raw sentence)</a:t>
            </a:r>
            <a:endParaRPr sz="14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43000" y="2663475"/>
            <a:ext cx="4066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“c-Myc </a:t>
            </a:r>
            <a:r>
              <a:rPr b="1" lang="en" sz="1400">
                <a:solidFill>
                  <a:srgbClr val="674EA7"/>
                </a:solidFill>
              </a:rPr>
              <a:t>regulat</a:t>
            </a:r>
            <a:r>
              <a:rPr lang="en" sz="1400"/>
              <a:t> HIF-2α chronic hypoxia”</a:t>
            </a:r>
            <a:endParaRPr sz="1400"/>
          </a:p>
        </p:txBody>
      </p:sp>
      <p:sp>
        <p:nvSpPr>
          <p:cNvPr id="103" name="Google Shape;103;p20"/>
          <p:cNvSpPr txBox="1"/>
          <p:nvPr/>
        </p:nvSpPr>
        <p:spPr>
          <a:xfrm>
            <a:off x="4575525" y="2587275"/>
            <a:ext cx="3767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Removal of suffixes is referred to as </a:t>
            </a:r>
            <a:r>
              <a:rPr lang="en">
                <a:solidFill>
                  <a:srgbClr val="666666"/>
                </a:solidFill>
              </a:rPr>
              <a:t>“</a:t>
            </a:r>
            <a:r>
              <a:rPr b="1" lang="en">
                <a:solidFill>
                  <a:srgbClr val="674EA7"/>
                </a:solidFill>
              </a:rPr>
              <a:t>stemming</a:t>
            </a:r>
            <a:r>
              <a:rPr lang="en">
                <a:solidFill>
                  <a:srgbClr val="666666"/>
                </a:solidFill>
              </a:rPr>
              <a:t>”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43000" y="3349275"/>
            <a:ext cx="4279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“c-Myc </a:t>
            </a:r>
            <a:r>
              <a:rPr b="1" lang="en" sz="1400">
                <a:solidFill>
                  <a:srgbClr val="8E7CC3"/>
                </a:solidFill>
              </a:rPr>
              <a:t>regulate</a:t>
            </a:r>
            <a:r>
              <a:rPr lang="en" sz="1400"/>
              <a:t> HIF-2α chronic hypoxia”</a:t>
            </a:r>
            <a:endParaRPr sz="1400"/>
          </a:p>
        </p:txBody>
      </p:sp>
      <p:sp>
        <p:nvSpPr>
          <p:cNvPr id="105" name="Google Shape;105;p20"/>
          <p:cNvSpPr txBox="1"/>
          <p:nvPr/>
        </p:nvSpPr>
        <p:spPr>
          <a:xfrm>
            <a:off x="4575525" y="3120675"/>
            <a:ext cx="3767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E7CC3"/>
                </a:solidFill>
              </a:rPr>
              <a:t>Lemmatization</a:t>
            </a:r>
            <a:r>
              <a:rPr b="1"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is similar, but instead reduces words to their valid root words, e.g. “</a:t>
            </a:r>
            <a:r>
              <a:rPr i="1" lang="en">
                <a:solidFill>
                  <a:srgbClr val="666666"/>
                </a:solidFill>
              </a:rPr>
              <a:t>sang</a:t>
            </a:r>
            <a:r>
              <a:rPr lang="en">
                <a:solidFill>
                  <a:srgbClr val="666666"/>
                </a:solidFill>
              </a:rPr>
              <a:t>”, “</a:t>
            </a:r>
            <a:r>
              <a:rPr i="1" lang="en">
                <a:solidFill>
                  <a:srgbClr val="666666"/>
                </a:solidFill>
              </a:rPr>
              <a:t>sung</a:t>
            </a:r>
            <a:r>
              <a:rPr lang="en">
                <a:solidFill>
                  <a:srgbClr val="666666"/>
                </a:solidFill>
              </a:rPr>
              <a:t>”, and “</a:t>
            </a:r>
            <a:r>
              <a:rPr i="1" lang="en">
                <a:solidFill>
                  <a:srgbClr val="666666"/>
                </a:solidFill>
              </a:rPr>
              <a:t>sing</a:t>
            </a:r>
            <a:r>
              <a:rPr lang="en">
                <a:solidFill>
                  <a:srgbClr val="666666"/>
                </a:solidFill>
              </a:rPr>
              <a:t>” all become “</a:t>
            </a:r>
            <a:r>
              <a:rPr i="1" lang="en">
                <a:solidFill>
                  <a:srgbClr val="666666"/>
                </a:solidFill>
              </a:rPr>
              <a:t>sing</a:t>
            </a:r>
            <a:r>
              <a:rPr lang="en">
                <a:solidFill>
                  <a:srgbClr val="666666"/>
                </a:solidFill>
              </a:rPr>
              <a:t>”.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43000" y="2053875"/>
            <a:ext cx="4279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“c-Myc </a:t>
            </a:r>
            <a:r>
              <a:rPr b="1" lang="en" sz="1400" strike="sngStrike">
                <a:solidFill>
                  <a:srgbClr val="351C75"/>
                </a:solidFill>
              </a:rPr>
              <a:t>is</a:t>
            </a:r>
            <a:r>
              <a:rPr lang="en" sz="1400">
                <a:solidFill>
                  <a:srgbClr val="666666"/>
                </a:solidFill>
              </a:rPr>
              <a:t> </a:t>
            </a:r>
            <a:r>
              <a:rPr lang="en" sz="1400">
                <a:solidFill>
                  <a:srgbClr val="666666"/>
                </a:solidFill>
              </a:rPr>
              <a:t>regulated</a:t>
            </a:r>
            <a:r>
              <a:rPr lang="en" sz="1400">
                <a:solidFill>
                  <a:srgbClr val="666666"/>
                </a:solidFill>
              </a:rPr>
              <a:t> </a:t>
            </a:r>
            <a:r>
              <a:rPr b="1" lang="en" sz="1400" strike="sngStrike">
                <a:solidFill>
                  <a:srgbClr val="351C75"/>
                </a:solidFill>
              </a:rPr>
              <a:t>by</a:t>
            </a:r>
            <a:r>
              <a:rPr lang="en" sz="1400">
                <a:solidFill>
                  <a:srgbClr val="666666"/>
                </a:solidFill>
              </a:rPr>
              <a:t> HIF-2α </a:t>
            </a:r>
            <a:r>
              <a:rPr b="1" lang="en" sz="1400" strike="sngStrike">
                <a:solidFill>
                  <a:srgbClr val="351C75"/>
                </a:solidFill>
              </a:rPr>
              <a:t>in</a:t>
            </a:r>
            <a:r>
              <a:rPr lang="en" sz="1400">
                <a:solidFill>
                  <a:srgbClr val="666666"/>
                </a:solidFill>
              </a:rPr>
              <a:t> chronic hypoxia”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575525" y="1901475"/>
            <a:ext cx="3767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first step in processing often involves removing uninformative </a:t>
            </a:r>
            <a:r>
              <a:rPr b="1" lang="en">
                <a:solidFill>
                  <a:srgbClr val="351C75"/>
                </a:solidFill>
              </a:rPr>
              <a:t>stop words</a:t>
            </a:r>
            <a:r>
              <a:rPr b="1" lang="en">
                <a:solidFill>
                  <a:srgbClr val="666666"/>
                </a:solidFill>
              </a:rPr>
              <a:t>.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43000" y="4187475"/>
            <a:ext cx="4279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“</a:t>
            </a:r>
            <a:r>
              <a:rPr b="1" lang="en" sz="1400">
                <a:solidFill>
                  <a:srgbClr val="0B5394"/>
                </a:solidFill>
              </a:rPr>
              <a:t>c-Myc</a:t>
            </a:r>
            <a:r>
              <a:rPr lang="en" sz="1400"/>
              <a:t> </a:t>
            </a:r>
            <a:r>
              <a:rPr lang="en" sz="1400">
                <a:solidFill>
                  <a:srgbClr val="666666"/>
                </a:solidFill>
              </a:rPr>
              <a:t>regulate</a:t>
            </a:r>
            <a:r>
              <a:rPr lang="en" sz="1400"/>
              <a:t> </a:t>
            </a:r>
            <a:r>
              <a:rPr b="1" lang="en" sz="1400">
                <a:solidFill>
                  <a:srgbClr val="0B5394"/>
                </a:solidFill>
              </a:rPr>
              <a:t>HIF-2α</a:t>
            </a:r>
            <a:r>
              <a:rPr lang="en" sz="1400"/>
              <a:t> </a:t>
            </a:r>
            <a:r>
              <a:rPr b="1" lang="en" sz="1400">
                <a:solidFill>
                  <a:srgbClr val="741B47"/>
                </a:solidFill>
              </a:rPr>
              <a:t>chronic hypoxia</a:t>
            </a:r>
            <a:r>
              <a:rPr lang="en" sz="1400"/>
              <a:t>”</a:t>
            </a:r>
            <a:endParaRPr sz="1400"/>
          </a:p>
        </p:txBody>
      </p:sp>
      <p:sp>
        <p:nvSpPr>
          <p:cNvPr id="109" name="Google Shape;109;p20"/>
          <p:cNvSpPr txBox="1"/>
          <p:nvPr/>
        </p:nvSpPr>
        <p:spPr>
          <a:xfrm>
            <a:off x="4575525" y="3958875"/>
            <a:ext cx="3767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A7D6"/>
                </a:solidFill>
              </a:rPr>
              <a:t>Named Entity Recognition</a:t>
            </a:r>
            <a:r>
              <a:rPr lang="en">
                <a:solidFill>
                  <a:srgbClr val="B4A7D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involves annotating different types of proper nouns, in this case: </a:t>
            </a:r>
            <a:r>
              <a:rPr b="1" lang="en">
                <a:solidFill>
                  <a:srgbClr val="0B5394"/>
                </a:solidFill>
              </a:rPr>
              <a:t>genes</a:t>
            </a:r>
            <a:r>
              <a:rPr lang="en">
                <a:solidFill>
                  <a:srgbClr val="666666"/>
                </a:solidFill>
              </a:rPr>
              <a:t> and </a:t>
            </a:r>
            <a:r>
              <a:rPr b="1" lang="en">
                <a:solidFill>
                  <a:srgbClr val="741B47"/>
                </a:solidFill>
              </a:rPr>
              <a:t>diseases</a:t>
            </a:r>
            <a:r>
              <a:rPr lang="en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847675"/>
            <a:ext cx="4520100" cy="4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1155CC"/>
                </a:solidFill>
              </a:rPr>
              <a:t>Word embedding</a:t>
            </a:r>
            <a:r>
              <a:rPr lang="en"/>
              <a:t> or </a:t>
            </a:r>
            <a:r>
              <a:rPr b="1" lang="en">
                <a:solidFill>
                  <a:srgbClr val="1155CC"/>
                </a:solidFill>
              </a:rPr>
              <a:t>vectorization</a:t>
            </a:r>
            <a:r>
              <a:rPr lang="en"/>
              <a:t> is the process of converting </a:t>
            </a:r>
            <a:r>
              <a:rPr i="1" lang="en">
                <a:solidFill>
                  <a:srgbClr val="6D9EEB"/>
                </a:solidFill>
              </a:rPr>
              <a:t>text</a:t>
            </a:r>
            <a:r>
              <a:rPr lang="en"/>
              <a:t> into </a:t>
            </a:r>
            <a:r>
              <a:rPr i="1" lang="en">
                <a:solidFill>
                  <a:srgbClr val="3C78D8"/>
                </a:solidFill>
              </a:rPr>
              <a:t>numeric</a:t>
            </a:r>
            <a:r>
              <a:rPr lang="en"/>
              <a:t> vector representations.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us to do things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Similarity searches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approaches often make use of sentence or document-level </a:t>
            </a:r>
            <a:r>
              <a:rPr b="1" lang="en">
                <a:solidFill>
                  <a:srgbClr val="38761D"/>
                </a:solidFill>
              </a:rPr>
              <a:t>co-</a:t>
            </a:r>
            <a:r>
              <a:rPr b="1" lang="en">
                <a:solidFill>
                  <a:srgbClr val="38761D"/>
                </a:solidFill>
              </a:rPr>
              <a:t>occurrence</a:t>
            </a:r>
            <a:r>
              <a:rPr b="1" lang="en">
                <a:solidFill>
                  <a:srgbClr val="38761D"/>
                </a:solidFill>
              </a:rPr>
              <a:t> matrices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a specified distance within sentences (“</a:t>
            </a:r>
            <a:r>
              <a:rPr lang="en">
                <a:solidFill>
                  <a:srgbClr val="6AA84F"/>
                </a:solidFill>
              </a:rPr>
              <a:t>word by word</a:t>
            </a:r>
            <a:r>
              <a:rPr lang="en"/>
              <a:t>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a collection of related documents (“</a:t>
            </a:r>
            <a:r>
              <a:rPr lang="en">
                <a:solidFill>
                  <a:srgbClr val="6AA84F"/>
                </a:solidFill>
              </a:rPr>
              <a:t>word by document</a:t>
            </a:r>
            <a:r>
              <a:rPr lang="en"/>
              <a:t>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1234" r="0" t="2296"/>
          <a:stretch/>
        </p:blipFill>
        <p:spPr>
          <a:xfrm>
            <a:off x="4983100" y="712925"/>
            <a:ext cx="3958048" cy="18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1237" r="1334" t="2114"/>
          <a:stretch/>
        </p:blipFill>
        <p:spPr>
          <a:xfrm>
            <a:off x="4983111" y="2743087"/>
            <a:ext cx="3574839" cy="18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762425" y="4767325"/>
            <a:ext cx="2120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(Source</a:t>
            </a:r>
            <a:r>
              <a:rPr lang="en" sz="900">
                <a:solidFill>
                  <a:srgbClr val="666666"/>
                </a:solidFill>
              </a:rPr>
              <a:t>: deeplearning.ai | coursera)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