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87" r:id="rId2"/>
    <p:sldId id="257" r:id="rId3"/>
    <p:sldId id="286" r:id="rId4"/>
    <p:sldId id="277" r:id="rId5"/>
    <p:sldId id="278" r:id="rId6"/>
    <p:sldId id="280" r:id="rId7"/>
    <p:sldId id="283" r:id="rId8"/>
    <p:sldId id="262" r:id="rId9"/>
    <p:sldId id="267" r:id="rId10"/>
    <p:sldId id="288" r:id="rId11"/>
    <p:sldId id="263" r:id="rId12"/>
    <p:sldId id="281" r:id="rId13"/>
    <p:sldId id="264" r:id="rId14"/>
    <p:sldId id="265" r:id="rId15"/>
    <p:sldId id="266" r:id="rId16"/>
    <p:sldId id="282" r:id="rId17"/>
    <p:sldId id="284" r:id="rId18"/>
    <p:sldId id="268" r:id="rId19"/>
    <p:sldId id="269" r:id="rId20"/>
    <p:sldId id="285" r:id="rId21"/>
    <p:sldId id="270" r:id="rId22"/>
    <p:sldId id="271" r:id="rId23"/>
    <p:sldId id="273" r:id="rId24"/>
  </p:sldIdLst>
  <p:sldSz cx="9144000" cy="5143500" type="screen16x9"/>
  <p:notesSz cx="6858000" cy="9144000"/>
  <p:embeddedFontLst>
    <p:embeddedFont>
      <p:font typeface="Calibri" panose="020F0502020204030204" pitchFamily="34" charset="0"/>
      <p:regular r:id="rId26"/>
      <p:bold r:id="rId27"/>
      <p:italic r:id="rId28"/>
      <p:boldItalic r:id="rId29"/>
    </p:embeddedFont>
    <p:embeddedFont>
      <p:font typeface="Georgia" panose="02040502050405020303" pitchFamily="18" charset="0"/>
      <p:regular r:id="rId30"/>
      <p:bold r:id="rId31"/>
      <p:italic r:id="rId32"/>
      <p:boldItalic r:id="rId33"/>
    </p:embeddedFont>
    <p:embeddedFont>
      <p:font typeface="Roboto" panose="02000000000000000000" pitchFamily="2" charset="0"/>
      <p:regular r:id="rId34"/>
      <p:bold r:id="rId35"/>
      <p:italic r:id="rId36"/>
      <p:boldItalic r:id="rId37"/>
    </p:embeddedFont>
    <p:embeddedFont>
      <p:font typeface="Source Code Pro" panose="020B0509030403020204" pitchFamily="49"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67847"/>
    <a:srgbClr val="D9EBD4"/>
    <a:srgbClr val="D0E2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577AD86-1F79-426D-8CAD-A796363DC526}">
  <a:tblStyle styleId="{6577AD86-1F79-426D-8CAD-A796363DC52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BC03126-B4EF-49F9-BF8E-82260138A6BD}"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27"/>
    <p:restoredTop sz="74830"/>
  </p:normalViewPr>
  <p:slideViewPr>
    <p:cSldViewPr snapToGrid="0">
      <p:cViewPr varScale="1">
        <p:scale>
          <a:sx n="125" d="100"/>
          <a:sy n="125" d="100"/>
        </p:scale>
        <p:origin x="1968"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academic.oup.com/view-large/figure/42728290/gkm911f4.jpe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ncbi.nlm.nih.gov/research/bionlp/Tools/"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www.ncbi.nlm.nih.gov/research/pubtator/index.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29290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7648ed5da2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7648ed5da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169017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605cdefa54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605cdefa54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Value of having domain-specific / domain-trained tools</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US" dirty="0"/>
              <a:t>HGVS syntax for SNV, Indel</a:t>
            </a:r>
          </a:p>
          <a:p>
            <a:pPr marL="0" lvl="0" indent="0" algn="l" rtl="0">
              <a:spcBef>
                <a:spcPts val="0"/>
              </a:spcBef>
              <a:spcAft>
                <a:spcPts val="0"/>
              </a:spcAft>
              <a:buNone/>
            </a:pPr>
            <a:r>
              <a:rPr lang="en-US" dirty="0"/>
              <a:t>Less specific for Fusions, copy number, splice-site</a:t>
            </a:r>
            <a:endParaRPr dirty="0"/>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5f09e3f74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5f09e3f74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753070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605ad2e144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605ad2e144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rPr>
              <a:t>Between SETH and </a:t>
            </a:r>
            <a:r>
              <a:rPr lang="en" dirty="0" err="1">
                <a:solidFill>
                  <a:schemeClr val="dk1"/>
                </a:solidFill>
              </a:rPr>
              <a:t>tmVar</a:t>
            </a:r>
            <a:r>
              <a:rPr lang="en" dirty="0">
                <a:solidFill>
                  <a:schemeClr val="dk1"/>
                </a:solidFill>
              </a:rPr>
              <a:t>,   </a:t>
            </a:r>
            <a:r>
              <a:rPr lang="en" dirty="0"/>
              <a:t>Required the data to match Exactly</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60623f91f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60623f91f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5f09e3f74d_1_4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5f09e3f74d_1_4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09e3f74d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09e3f74d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lang="en-US" dirty="0">
              <a:solidFill>
                <a:schemeClr val="dk1"/>
              </a:solidFill>
            </a:endParaRPr>
          </a:p>
        </p:txBody>
      </p:sp>
    </p:spTree>
    <p:extLst>
      <p:ext uri="{BB962C8B-B14F-4D97-AF65-F5344CB8AC3E}">
        <p14:creationId xmlns:p14="http://schemas.microsoft.com/office/powerpoint/2010/main" val="12399114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09e3f74d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09e3f74d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400" dirty="0">
                <a:solidFill>
                  <a:schemeClr val="dk2"/>
                </a:solidFill>
              </a:rPr>
              <a:t>Know your data and system</a:t>
            </a:r>
          </a:p>
          <a:p>
            <a:pPr marL="0" lvl="0" indent="0" algn="l" rtl="0">
              <a:lnSpc>
                <a:spcPct val="115000"/>
              </a:lnSpc>
              <a:spcBef>
                <a:spcPts val="0"/>
              </a:spcBef>
              <a:spcAft>
                <a:spcPts val="0"/>
              </a:spcAft>
              <a:buNone/>
            </a:pPr>
            <a:endParaRPr lang="en-US" sz="1400" dirty="0">
              <a:solidFill>
                <a:schemeClr val="dk2"/>
              </a:solidFill>
            </a:endParaRPr>
          </a:p>
          <a:p>
            <a:pPr marL="0" lvl="0" indent="0" algn="l" rtl="0">
              <a:lnSpc>
                <a:spcPct val="115000"/>
              </a:lnSpc>
              <a:spcBef>
                <a:spcPts val="0"/>
              </a:spcBef>
              <a:spcAft>
                <a:spcPts val="0"/>
              </a:spcAft>
              <a:buNone/>
            </a:pPr>
            <a:r>
              <a:rPr lang="en-US" sz="1400" dirty="0">
                <a:solidFill>
                  <a:schemeClr val="dk2"/>
                </a:solidFill>
              </a:rPr>
              <a:t>  * spent lots of time classifying documents, extracting True Hits, reviewing results</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endParaRPr dirty="0">
              <a:solidFill>
                <a:schemeClr val="dk1"/>
              </a:solidFill>
            </a:endParaRPr>
          </a:p>
        </p:txBody>
      </p:sp>
    </p:spTree>
    <p:extLst>
      <p:ext uri="{BB962C8B-B14F-4D97-AF65-F5344CB8AC3E}">
        <p14:creationId xmlns:p14="http://schemas.microsoft.com/office/powerpoint/2010/main" val="13871944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5f09e3f74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5f09e3f74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60623f91fd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60623f91fd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09e3f74d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09e3f74d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400" dirty="0">
                <a:solidFill>
                  <a:schemeClr val="dk2"/>
                </a:solidFill>
              </a:rPr>
              <a:t>What can NLP Do for me?</a:t>
            </a:r>
            <a:endParaRPr dirty="0"/>
          </a:p>
          <a:p>
            <a:pPr marL="0" lvl="0" indent="0" algn="l" rtl="0">
              <a:spcBef>
                <a:spcPts val="0"/>
              </a:spcBef>
              <a:spcAft>
                <a:spcPts val="0"/>
              </a:spcAft>
              <a:buClr>
                <a:schemeClr val="dk1"/>
              </a:buClr>
              <a:buSzPts val="1100"/>
              <a:buFont typeface="Arial"/>
              <a:buNone/>
            </a:pPr>
            <a:endParaRPr lang="en-US" dirty="0">
              <a:solidFill>
                <a:schemeClr val="dk1"/>
              </a:solidFill>
            </a:endParaRPr>
          </a:p>
          <a:p>
            <a:pPr marL="0" lvl="0" indent="0" algn="l" rtl="0">
              <a:spcBef>
                <a:spcPts val="0"/>
              </a:spcBef>
              <a:spcAft>
                <a:spcPts val="0"/>
              </a:spcAft>
              <a:buClr>
                <a:schemeClr val="dk1"/>
              </a:buClr>
              <a:buSzPts val="1100"/>
              <a:buFont typeface="Arial"/>
              <a:buNone/>
            </a:pPr>
            <a:r>
              <a:rPr lang="en-US" dirty="0">
                <a:solidFill>
                  <a:schemeClr val="dk1"/>
                </a:solidFill>
              </a:rPr>
              <a:t>Tasks and Applications</a:t>
            </a:r>
            <a:endParaRPr dirty="0">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5f09e3f74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5f09e3f74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75117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60623f91fd_0_1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60623f91fd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419c7b56e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419c7b56e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60623f91fd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60623f91fd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09e3f74d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09e3f74d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400" dirty="0">
                <a:solidFill>
                  <a:schemeClr val="dk2"/>
                </a:solidFill>
              </a:rPr>
              <a:t>Why do I need Named Entity Recognition?  - biomarker edition</a:t>
            </a:r>
          </a:p>
          <a:p>
            <a:pPr marL="0" lvl="0" indent="0" algn="l" rtl="0">
              <a:lnSpc>
                <a:spcPct val="115000"/>
              </a:lnSpc>
              <a:spcBef>
                <a:spcPts val="0"/>
              </a:spcBef>
              <a:spcAft>
                <a:spcPts val="0"/>
              </a:spcAft>
              <a:buNone/>
            </a:pPr>
            <a:endParaRPr lang="en" sz="1400" dirty="0">
              <a:solidFill>
                <a:schemeClr val="dk2"/>
              </a:solidFill>
            </a:endParaRPr>
          </a:p>
          <a:p>
            <a:pPr marL="0" lvl="0" indent="0" algn="l" rtl="0">
              <a:lnSpc>
                <a:spcPct val="115000"/>
              </a:lnSpc>
              <a:spcBef>
                <a:spcPts val="0"/>
              </a:spcBef>
              <a:spcAft>
                <a:spcPts val="0"/>
              </a:spcAft>
              <a:buNone/>
            </a:pPr>
            <a:r>
              <a:rPr lang="en-US" sz="1100" b="0" i="0" u="none" strike="noStrike" cap="none" dirty="0">
                <a:solidFill>
                  <a:srgbClr val="000000"/>
                </a:solidFill>
                <a:effectLst/>
                <a:latin typeface="Arial"/>
                <a:ea typeface="Arial"/>
                <a:cs typeface="Arial"/>
                <a:sym typeface="Arial"/>
              </a:rPr>
              <a:t>What's in a name? That which we call a rose</a:t>
            </a:r>
            <a:br>
              <a:rPr lang="en-US" sz="1400" u="none" dirty="0"/>
            </a:br>
            <a:r>
              <a:rPr lang="en-US" sz="1100" b="0" i="0" u="none" strike="noStrike" cap="none" dirty="0">
                <a:solidFill>
                  <a:srgbClr val="000000"/>
                </a:solidFill>
                <a:effectLst/>
                <a:latin typeface="Arial"/>
                <a:ea typeface="Arial"/>
                <a:cs typeface="Arial"/>
                <a:sym typeface="Arial"/>
              </a:rPr>
              <a:t>By any other name would smell as sweet;</a:t>
            </a:r>
          </a:p>
          <a:p>
            <a:pPr marL="0" lvl="0" indent="0" algn="l" rtl="0">
              <a:lnSpc>
                <a:spcPct val="115000"/>
              </a:lnSpc>
              <a:spcBef>
                <a:spcPts val="0"/>
              </a:spcBef>
              <a:spcAft>
                <a:spcPts val="0"/>
              </a:spcAft>
              <a:buNone/>
            </a:pPr>
            <a:r>
              <a:rPr lang="en-US" sz="1100" b="0" i="0" u="none" strike="noStrike" cap="none" dirty="0">
                <a:solidFill>
                  <a:srgbClr val="000000"/>
                </a:solidFill>
                <a:effectLst/>
                <a:latin typeface="Arial"/>
                <a:cs typeface="Arial"/>
                <a:sym typeface="Arial"/>
              </a:rPr>
              <a:t> - Juliet (Romeo and Juliet, Act II, Scene II)</a:t>
            </a:r>
          </a:p>
          <a:p>
            <a:pPr marL="0" lvl="0" indent="0" algn="l" rtl="0">
              <a:lnSpc>
                <a:spcPct val="115000"/>
              </a:lnSpc>
              <a:spcBef>
                <a:spcPts val="0"/>
              </a:spcBef>
              <a:spcAft>
                <a:spcPts val="0"/>
              </a:spcAft>
              <a:buNone/>
            </a:pPr>
            <a:endParaRPr lang="en-US" sz="1100" b="0" i="0" u="none" strike="noStrike" cap="none" dirty="0">
              <a:solidFill>
                <a:srgbClr val="000000"/>
              </a:solidFill>
              <a:effectLst/>
              <a:latin typeface="Arial"/>
              <a:cs typeface="Arial"/>
              <a:sym typeface="Arial"/>
            </a:endParaRPr>
          </a:p>
          <a:p>
            <a:pPr marL="0" lvl="0" indent="0" algn="l" rtl="0">
              <a:lnSpc>
                <a:spcPct val="115000"/>
              </a:lnSpc>
              <a:spcBef>
                <a:spcPts val="0"/>
              </a:spcBef>
              <a:spcAft>
                <a:spcPts val="0"/>
              </a:spcAft>
              <a:buNone/>
            </a:pPr>
            <a:r>
              <a:rPr lang="en" sz="1400" dirty="0">
                <a:solidFill>
                  <a:schemeClr val="dk2"/>
                </a:solidFill>
              </a:rPr>
              <a:t>Lots of ways, nomenclature to say 1 things (or variations of name) – </a:t>
            </a:r>
          </a:p>
          <a:p>
            <a:pPr marL="0" lvl="0" indent="0" algn="l" rtl="0">
              <a:lnSpc>
                <a:spcPct val="115000"/>
              </a:lnSpc>
              <a:spcBef>
                <a:spcPts val="0"/>
              </a:spcBef>
              <a:spcAft>
                <a:spcPts val="0"/>
              </a:spcAft>
              <a:buNone/>
            </a:pPr>
            <a:endParaRPr lang="en" sz="1400" dirty="0">
              <a:solidFill>
                <a:schemeClr val="dk2"/>
              </a:solidFill>
            </a:endParaRPr>
          </a:p>
          <a:p>
            <a:pPr marL="285750" lvl="0" indent="-285750" algn="l" rtl="0">
              <a:lnSpc>
                <a:spcPct val="115000"/>
              </a:lnSpc>
              <a:spcBef>
                <a:spcPts val="0"/>
              </a:spcBef>
              <a:spcAft>
                <a:spcPts val="0"/>
              </a:spcAft>
              <a:buFont typeface="Arial" panose="020B0604020202020204" pitchFamily="34" charset="0"/>
              <a:buChar char="•"/>
            </a:pPr>
            <a:r>
              <a:rPr lang="en-US" sz="1400" dirty="0">
                <a:solidFill>
                  <a:schemeClr val="dk2"/>
                </a:solidFill>
              </a:rPr>
              <a:t>I</a:t>
            </a:r>
            <a:r>
              <a:rPr lang="en" sz="1400" dirty="0" err="1">
                <a:solidFill>
                  <a:schemeClr val="dk2"/>
                </a:solidFill>
              </a:rPr>
              <a:t>nclude</a:t>
            </a:r>
            <a:r>
              <a:rPr lang="en" sz="1400" dirty="0">
                <a:solidFill>
                  <a:schemeClr val="dk2"/>
                </a:solidFill>
              </a:rPr>
              <a:t> old names (alias)</a:t>
            </a:r>
          </a:p>
          <a:p>
            <a:pPr marL="285750" lvl="0" indent="-285750" algn="l" rtl="0">
              <a:lnSpc>
                <a:spcPct val="115000"/>
              </a:lnSpc>
              <a:spcBef>
                <a:spcPts val="0"/>
              </a:spcBef>
              <a:spcAft>
                <a:spcPts val="0"/>
              </a:spcAft>
              <a:buFont typeface="Arial" panose="020B0604020202020204" pitchFamily="34" charset="0"/>
              <a:buChar char="•"/>
            </a:pPr>
            <a:r>
              <a:rPr lang="en" sz="1400" dirty="0">
                <a:solidFill>
                  <a:schemeClr val="dk2"/>
                </a:solidFill>
              </a:rPr>
              <a:t>HGVS versus other systems</a:t>
            </a:r>
          </a:p>
          <a:p>
            <a:pPr marL="285750" lvl="0" indent="-285750" algn="l" rtl="0">
              <a:lnSpc>
                <a:spcPct val="115000"/>
              </a:lnSpc>
              <a:spcBef>
                <a:spcPts val="0"/>
              </a:spcBef>
              <a:spcAft>
                <a:spcPts val="0"/>
              </a:spcAft>
              <a:buFont typeface="Arial" panose="020B0604020202020204" pitchFamily="34" charset="0"/>
              <a:buChar char="•"/>
            </a:pPr>
            <a:r>
              <a:rPr lang="en" sz="1400" dirty="0">
                <a:solidFill>
                  <a:schemeClr val="dk2"/>
                </a:solidFill>
              </a:rPr>
              <a:t>Plain </a:t>
            </a:r>
            <a:r>
              <a:rPr lang="en-US" sz="1400" dirty="0">
                <a:solidFill>
                  <a:schemeClr val="dk2"/>
                </a:solidFill>
              </a:rPr>
              <a:t>E</a:t>
            </a:r>
            <a:r>
              <a:rPr lang="en" sz="1400" dirty="0" err="1">
                <a:solidFill>
                  <a:schemeClr val="dk2"/>
                </a:solidFill>
              </a:rPr>
              <a:t>nglish</a:t>
            </a:r>
            <a:r>
              <a:rPr lang="en" sz="1400" dirty="0">
                <a:solidFill>
                  <a:schemeClr val="dk2"/>
                </a:solidFill>
              </a:rPr>
              <a:t> descriptions</a:t>
            </a:r>
            <a:endParaRPr dirty="0"/>
          </a:p>
          <a:p>
            <a:pPr marL="0" lvl="0" indent="0" algn="l" rtl="0">
              <a:spcBef>
                <a:spcPts val="0"/>
              </a:spcBef>
              <a:spcAft>
                <a:spcPts val="0"/>
              </a:spcAft>
              <a:buClr>
                <a:schemeClr val="dk1"/>
              </a:buClr>
              <a:buSzPts val="1100"/>
              <a:buFont typeface="Arial"/>
              <a:buNone/>
            </a:pPr>
            <a:endParaRPr dirty="0">
              <a:solidFill>
                <a:schemeClr val="dk1"/>
              </a:solidFill>
            </a:endParaRPr>
          </a:p>
        </p:txBody>
      </p:sp>
    </p:spTree>
    <p:extLst>
      <p:ext uri="{BB962C8B-B14F-4D97-AF65-F5344CB8AC3E}">
        <p14:creationId xmlns:p14="http://schemas.microsoft.com/office/powerpoint/2010/main" val="1005744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09e3f74d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09e3f74d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t>Using NLP on EHR is major area</a:t>
            </a:r>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endParaRPr dirty="0">
              <a:solidFill>
                <a:schemeClr val="dk1"/>
              </a:solidFill>
            </a:endParaRPr>
          </a:p>
        </p:txBody>
      </p:sp>
    </p:spTree>
    <p:extLst>
      <p:ext uri="{BB962C8B-B14F-4D97-AF65-F5344CB8AC3E}">
        <p14:creationId xmlns:p14="http://schemas.microsoft.com/office/powerpoint/2010/main" val="3799136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09e3f74d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09e3f74d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hlinkClick r:id="rId3"/>
              </a:rPr>
              <a:t>https://academic.oup.com/view-large/figure/42728290/gkm911f4.jpeg</a:t>
            </a:r>
            <a:endParaRPr lang="en-US" dirty="0">
              <a:solidFill>
                <a:schemeClr val="dk1"/>
              </a:solidFill>
            </a:endParaRPr>
          </a:p>
          <a:p>
            <a:pPr marL="0" lvl="0" indent="0" algn="l" rtl="0">
              <a:spcBef>
                <a:spcPts val="0"/>
              </a:spcBef>
              <a:spcAft>
                <a:spcPts val="0"/>
              </a:spcAft>
              <a:buClr>
                <a:schemeClr val="dk1"/>
              </a:buClr>
              <a:buSzPts val="1100"/>
              <a:buFont typeface="Arial"/>
              <a:buNone/>
            </a:pPr>
            <a:endParaRPr lang="en-US" dirty="0">
              <a:solidFill>
                <a:schemeClr val="dk1"/>
              </a:solidFill>
            </a:endParaRPr>
          </a:p>
          <a:p>
            <a:pPr marL="0" lvl="0" indent="0" algn="l" rtl="0">
              <a:spcBef>
                <a:spcPts val="0"/>
              </a:spcBef>
              <a:spcAft>
                <a:spcPts val="0"/>
              </a:spcAft>
              <a:buClr>
                <a:schemeClr val="dk1"/>
              </a:buClr>
              <a:buSzPts val="1100"/>
              <a:buFont typeface="Arial"/>
              <a:buNone/>
            </a:pPr>
            <a:endParaRPr lang="en-US" dirty="0">
              <a:solidFill>
                <a:schemeClr val="dk1"/>
              </a:solidFill>
            </a:endParaRPr>
          </a:p>
          <a:p>
            <a:pPr marL="0" lvl="0" indent="0" algn="l" rtl="0">
              <a:spcBef>
                <a:spcPts val="0"/>
              </a:spcBef>
              <a:spcAft>
                <a:spcPts val="0"/>
              </a:spcAft>
              <a:buClr>
                <a:schemeClr val="dk1"/>
              </a:buClr>
              <a:buSzPts val="1100"/>
              <a:buFont typeface="Arial"/>
              <a:buNone/>
            </a:pPr>
            <a:r>
              <a:rPr lang="en-US" dirty="0">
                <a:solidFill>
                  <a:schemeClr val="dk1"/>
                </a:solidFill>
              </a:rPr>
              <a:t>IR and NER – does not have to “replace” curators, but as a tool !</a:t>
            </a:r>
            <a:endParaRPr dirty="0">
              <a:solidFill>
                <a:schemeClr val="dk1"/>
              </a:solidFill>
            </a:endParaRPr>
          </a:p>
        </p:txBody>
      </p:sp>
    </p:spTree>
    <p:extLst>
      <p:ext uri="{BB962C8B-B14F-4D97-AF65-F5344CB8AC3E}">
        <p14:creationId xmlns:p14="http://schemas.microsoft.com/office/powerpoint/2010/main" val="787679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09e3f74d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09e3f74d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Driver versus Passenger Mutations</a:t>
            </a:r>
            <a:r>
              <a:rPr lang="en-US" sz="1100" b="0" i="0" u="none" strike="noStrike" cap="none" dirty="0">
                <a:solidFill>
                  <a:srgbClr val="000000"/>
                </a:solidFill>
                <a:latin typeface="Arial"/>
                <a:cs typeface="Arial"/>
                <a:sym typeface="Arial"/>
              </a:rPr>
              <a:t>: </a:t>
            </a:r>
            <a:r>
              <a:rPr lang="en-US" sz="1100" b="0" i="0" u="none" strike="noStrike" cap="none" dirty="0">
                <a:solidFill>
                  <a:srgbClr val="000000"/>
                </a:solidFill>
                <a:latin typeface="Arial"/>
                <a:ea typeface="Arial"/>
                <a:cs typeface="Arial"/>
                <a:sym typeface="Arial"/>
              </a:rPr>
              <a:t>They have come along for the ride (passenger mutations)</a:t>
            </a:r>
          </a:p>
          <a:p>
            <a:pPr marL="0" lvl="0" indent="0" algn="l" rtl="0">
              <a:spcBef>
                <a:spcPts val="0"/>
              </a:spcBef>
              <a:spcAft>
                <a:spcPts val="0"/>
              </a:spcAft>
              <a:buNone/>
            </a:pPr>
            <a:r>
              <a:rPr lang="en-US" dirty="0"/>
              <a:t>Goal is to distinguish drivers (mutations that cause and accelerate cancers) from passengers (mutations that are byproducts of cancer’s growth)</a:t>
            </a:r>
            <a:endParaRPr lang="en-US" sz="1100" b="0" i="0" u="none" strike="noStrike" cap="none" dirty="0">
              <a:solidFill>
                <a:srgbClr val="000000"/>
              </a:solidFill>
              <a:latin typeface="Arial"/>
              <a:ea typeface="Arial"/>
              <a:cs typeface="Arial"/>
              <a:sym typeface="Arial"/>
            </a:endParaRPr>
          </a:p>
          <a:p>
            <a:pPr marL="0" lvl="0" indent="0" algn="l" rtl="0">
              <a:spcBef>
                <a:spcPts val="0"/>
              </a:spcBef>
              <a:spcAft>
                <a:spcPts val="0"/>
              </a:spcAft>
              <a:buNone/>
            </a:pPr>
            <a:endParaRPr lang="en-US" sz="1100" b="0" i="0" u="none" strike="noStrike" cap="none" dirty="0">
              <a:solidFill>
                <a:srgbClr val="000000"/>
              </a:solidFill>
              <a:latin typeface="Arial"/>
              <a:ea typeface="Arial"/>
              <a:cs typeface="Arial"/>
              <a:sym typeface="Arial"/>
            </a:endParaRPr>
          </a:p>
          <a:p>
            <a:pPr marL="0" lvl="0" indent="0" algn="l" rtl="0">
              <a:spcBef>
                <a:spcPts val="0"/>
              </a:spcBef>
              <a:spcAft>
                <a:spcPts val="0"/>
              </a:spcAft>
              <a:buNone/>
            </a:pPr>
            <a:r>
              <a:rPr lang="en-US" sz="1100" b="0" i="0" u="none" strike="noStrike" cap="none" dirty="0">
                <a:solidFill>
                  <a:srgbClr val="000000"/>
                </a:solidFill>
                <a:latin typeface="Arial"/>
                <a:ea typeface="Arial"/>
                <a:cs typeface="Arial"/>
                <a:sym typeface="Arial"/>
              </a:rPr>
              <a:t>Need to be able to scale – and overcome issues with cut-and-paste one-off approaches</a:t>
            </a:r>
          </a:p>
          <a:p>
            <a:pPr marL="0" lvl="0" indent="0" algn="l" rtl="0">
              <a:spcBef>
                <a:spcPts val="0"/>
              </a:spcBef>
              <a:spcAft>
                <a:spcPts val="0"/>
              </a:spcAft>
              <a:buNone/>
            </a:pPr>
            <a:endParaRPr lang="en-US" sz="1100" b="0" i="0" u="none" strike="noStrike" cap="none" dirty="0">
              <a:solidFill>
                <a:srgbClr val="000000"/>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dirty="0">
              <a:solidFill>
                <a:schemeClr val="dk1"/>
              </a:solidFill>
            </a:endParaRPr>
          </a:p>
        </p:txBody>
      </p:sp>
    </p:spTree>
    <p:extLst>
      <p:ext uri="{BB962C8B-B14F-4D97-AF65-F5344CB8AC3E}">
        <p14:creationId xmlns:p14="http://schemas.microsoft.com/office/powerpoint/2010/main" val="2940121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09e3f74d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09e3f74d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600"/>
              </a:spcBef>
              <a:spcAft>
                <a:spcPts val="1600"/>
              </a:spcAft>
              <a:buClr>
                <a:schemeClr val="dk1"/>
              </a:buClr>
              <a:buSzPts val="1100"/>
              <a:buFont typeface="Arial"/>
              <a:buNone/>
            </a:pPr>
            <a:r>
              <a:rPr lang="en-US" sz="1400" i="1" dirty="0">
                <a:solidFill>
                  <a:srgbClr val="000000"/>
                </a:solidFill>
                <a:latin typeface="Roboto"/>
                <a:ea typeface="Roboto"/>
                <a:cs typeface="Roboto"/>
                <a:sym typeface="Roboto"/>
              </a:rPr>
              <a:t>Assist and improve accuracy through automation the protocol abstraction team in the identification and classification of eligibility criteria from subprotocol documents so that eligibility criteria can be easily consumed by the clinical trial report program, finding clinical trials for cancer patients program, precision medicine trials, and others.</a:t>
            </a:r>
            <a:endParaRPr lang="en-US" sz="1400" dirty="0">
              <a:solidFill>
                <a:srgbClr val="000000"/>
              </a:solidFill>
            </a:endParaRPr>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endParaRPr dirty="0">
              <a:solidFill>
                <a:schemeClr val="dk1"/>
              </a:solidFill>
            </a:endParaRPr>
          </a:p>
        </p:txBody>
      </p:sp>
    </p:spTree>
    <p:extLst>
      <p:ext uri="{BB962C8B-B14F-4D97-AF65-F5344CB8AC3E}">
        <p14:creationId xmlns:p14="http://schemas.microsoft.com/office/powerpoint/2010/main" val="21300069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6050355e62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6050355e62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sz="1100" b="1" dirty="0">
                <a:solidFill>
                  <a:srgbClr val="073763"/>
                </a:solidFill>
              </a:rPr>
              <a:t>Read and parse</a:t>
            </a:r>
            <a:r>
              <a:rPr lang="en-US" sz="1100" dirty="0"/>
              <a:t> break the document down into smaller pieces</a:t>
            </a:r>
          </a:p>
          <a:p>
            <a:pPr marL="228600" marR="0" lvl="0" indent="-228600" algn="l" defTabSz="914400" rtl="0" eaLnBrk="1" fontAlgn="auto" latinLnBrk="0" hangingPunct="1">
              <a:lnSpc>
                <a:spcPct val="100000"/>
              </a:lnSpc>
              <a:spcBef>
                <a:spcPts val="0"/>
              </a:spcBef>
              <a:spcAft>
                <a:spcPts val="0"/>
              </a:spcAft>
              <a:buClr>
                <a:srgbClr val="000000"/>
              </a:buClr>
              <a:buSzPts val="1100"/>
              <a:buFont typeface="Arial"/>
              <a:buAutoNum type="arabicPeriod"/>
              <a:tabLst/>
              <a:defRPr/>
            </a:pPr>
            <a:r>
              <a:rPr lang="en-US" sz="1100" b="1" dirty="0">
                <a:solidFill>
                  <a:srgbClr val="073763"/>
                </a:solidFill>
              </a:rPr>
              <a:t>Check for variants</a:t>
            </a:r>
            <a:r>
              <a:rPr lang="en-US" sz="1100" dirty="0"/>
              <a:t> in each piece</a:t>
            </a:r>
          </a:p>
          <a:p>
            <a:pPr marL="0" lvl="0" indent="0" algn="l" rtl="0">
              <a:spcBef>
                <a:spcPts val="0"/>
              </a:spcBef>
              <a:spcAft>
                <a:spcPts val="0"/>
              </a:spcAft>
              <a:buNone/>
            </a:pPr>
            <a:r>
              <a:rPr lang="en-US" sz="1100" b="1" dirty="0">
                <a:solidFill>
                  <a:srgbClr val="073763"/>
                </a:solidFill>
              </a:rPr>
              <a:t>3. Determine the intent</a:t>
            </a:r>
          </a:p>
          <a:p>
            <a:pPr marL="0" lvl="0" indent="0" algn="l" rtl="0">
              <a:spcBef>
                <a:spcPts val="0"/>
              </a:spcBef>
              <a:spcAft>
                <a:spcPts val="0"/>
              </a:spcAft>
              <a:buNone/>
            </a:pPr>
            <a:r>
              <a:rPr lang="en-US" sz="1100" dirty="0"/>
              <a:t>is it inclusionary or exclusionary </a:t>
            </a:r>
          </a:p>
          <a:p>
            <a:pPr marL="0" lvl="0" indent="0" algn="l" rtl="0">
              <a:spcBef>
                <a:spcPts val="0"/>
              </a:spcBef>
              <a:spcAft>
                <a:spcPts val="0"/>
              </a:spcAft>
              <a:buNone/>
            </a:pPr>
            <a:endParaRPr lang="en-US" sz="1100" dirty="0"/>
          </a:p>
          <a:p>
            <a:pPr marL="0" lvl="0" indent="0" algn="l" rtl="0">
              <a:spcBef>
                <a:spcPts val="0"/>
              </a:spcBef>
              <a:spcAft>
                <a:spcPts val="0"/>
              </a:spcAft>
              <a:buNone/>
            </a:pPr>
            <a:endParaRPr lang="en-US" sz="1100" dirty="0"/>
          </a:p>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7648ed5da2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7648ed5da2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Three basic steps in workflow</a:t>
            </a:r>
            <a:endParaRPr dirty="0"/>
          </a:p>
          <a:p>
            <a:pPr marL="0" lvl="0" indent="0" algn="l" rtl="0">
              <a:spcBef>
                <a:spcPts val="0"/>
              </a:spcBef>
              <a:spcAft>
                <a:spcPts val="0"/>
              </a:spcAft>
              <a:buNone/>
            </a:pPr>
            <a:endParaRPr dirty="0"/>
          </a:p>
          <a:p>
            <a:pPr marL="457200" lvl="0" indent="-298450" algn="l" rtl="0">
              <a:spcBef>
                <a:spcPts val="0"/>
              </a:spcBef>
              <a:spcAft>
                <a:spcPts val="0"/>
              </a:spcAft>
              <a:buSzPts val="1100"/>
              <a:buAutoNum type="arabicPeriod"/>
            </a:pPr>
            <a:r>
              <a:rPr lang="en" dirty="0"/>
              <a:t>Pre-processing</a:t>
            </a:r>
            <a:endParaRPr dirty="0"/>
          </a:p>
          <a:p>
            <a:pPr marL="457200" lvl="0" indent="-298450" algn="l" rtl="0">
              <a:spcBef>
                <a:spcPts val="0"/>
              </a:spcBef>
              <a:spcAft>
                <a:spcPts val="0"/>
              </a:spcAft>
              <a:buSzPts val="1100"/>
              <a:buAutoNum type="arabicPeriod"/>
            </a:pPr>
            <a:r>
              <a:rPr lang="en" dirty="0"/>
              <a:t>Tagging (aka named-entity recognition)</a:t>
            </a:r>
            <a:endParaRPr dirty="0"/>
          </a:p>
          <a:p>
            <a:pPr marL="457200" lvl="0" indent="-298450" algn="l" rtl="0">
              <a:spcBef>
                <a:spcPts val="0"/>
              </a:spcBef>
              <a:spcAft>
                <a:spcPts val="0"/>
              </a:spcAft>
              <a:buSzPts val="1100"/>
              <a:buAutoNum type="arabicPeriod"/>
            </a:pPr>
            <a:r>
              <a:rPr lang="en" dirty="0"/>
              <a:t>Post-processing</a:t>
            </a:r>
            <a:endParaRPr dirty="0"/>
          </a:p>
          <a:p>
            <a:pPr marL="0" lvl="0" indent="0" algn="l" rtl="0">
              <a:spcBef>
                <a:spcPts val="0"/>
              </a:spcBef>
              <a:spcAft>
                <a:spcPts val="0"/>
              </a:spcAft>
              <a:buNone/>
            </a:pPr>
            <a:endParaRPr dirty="0"/>
          </a:p>
          <a:p>
            <a:pPr marL="457200" lvl="0" indent="-298450" algn="l" rtl="0">
              <a:spcBef>
                <a:spcPts val="0"/>
              </a:spcBef>
              <a:spcAft>
                <a:spcPts val="0"/>
              </a:spcAft>
              <a:buSzPts val="1100"/>
              <a:buChar char="●"/>
            </a:pPr>
            <a:r>
              <a:rPr lang="en" dirty="0"/>
              <a:t>Integrate </a:t>
            </a:r>
            <a:r>
              <a:rPr lang="en" u="sng" dirty="0">
                <a:solidFill>
                  <a:schemeClr val="hlink"/>
                </a:solidFill>
                <a:hlinkClick r:id="rId3"/>
              </a:rPr>
              <a:t>tools from the National Library of Medicine (NLM)</a:t>
            </a:r>
            <a:r>
              <a:rPr lang="en" dirty="0"/>
              <a:t> to identify and categorize key biological terms.</a:t>
            </a:r>
            <a:endParaRPr dirty="0"/>
          </a:p>
          <a:p>
            <a:pPr marL="457200" lvl="0" indent="-298450" algn="l" rtl="0">
              <a:spcBef>
                <a:spcPts val="0"/>
              </a:spcBef>
              <a:spcAft>
                <a:spcPts val="0"/>
              </a:spcAft>
              <a:buSzPts val="1100"/>
              <a:buChar char="●"/>
            </a:pPr>
            <a:r>
              <a:rPr lang="en" dirty="0"/>
              <a:t>Output is structured data that contains the term, the category, and the body of text where it was found.</a:t>
            </a:r>
            <a:br>
              <a:rPr lang="en" dirty="0"/>
            </a:br>
            <a:endParaRPr dirty="0"/>
          </a:p>
          <a:p>
            <a:pPr marL="0" lvl="0" indent="0" algn="l" rtl="0">
              <a:spcBef>
                <a:spcPts val="0"/>
              </a:spcBef>
              <a:spcAft>
                <a:spcPts val="0"/>
              </a:spcAft>
              <a:buNone/>
            </a:pPr>
            <a:r>
              <a:rPr lang="en" u="sng" dirty="0">
                <a:solidFill>
                  <a:schemeClr val="hlink"/>
                </a:solidFill>
                <a:hlinkClick r:id="rId4"/>
              </a:rPr>
              <a:t>https://www.ncbi.nlm.nih.gov/research/pubtator/index.html</a:t>
            </a:r>
            <a:br>
              <a:rPr lang="en" dirty="0"/>
            </a:br>
            <a:r>
              <a:rPr lang="en" u="sng" dirty="0">
                <a:solidFill>
                  <a:schemeClr val="hlink"/>
                </a:solidFill>
                <a:hlinkClick r:id="rId3"/>
              </a:rPr>
              <a:t>https://www.ncbi.nlm.nih.gov/research/bionlp/Tools/</a:t>
            </a:r>
            <a:endParaRPr sz="1600" dirty="0">
              <a:solidFill>
                <a:schemeClr val="dk1"/>
              </a:solidFill>
              <a:latin typeface="Roboto"/>
              <a:ea typeface="Roboto"/>
              <a:cs typeface="Roboto"/>
              <a:sym typeface="Roboto"/>
            </a:endParaRPr>
          </a:p>
        </p:txBody>
      </p:sp>
    </p:spTree>
    <p:extLst>
      <p:ext uri="{BB962C8B-B14F-4D97-AF65-F5344CB8AC3E}">
        <p14:creationId xmlns:p14="http://schemas.microsoft.com/office/powerpoint/2010/main" val="4235725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10.xml"/><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Introduction to NLP for biomedical text analysis</a:t>
            </a:r>
            <a:endParaRPr dirty="0"/>
          </a:p>
        </p:txBody>
      </p:sp>
      <p:sp>
        <p:nvSpPr>
          <p:cNvPr id="55" name="Google Shape;55;p13"/>
          <p:cNvSpPr txBox="1">
            <a:spLocks noGrp="1"/>
          </p:cNvSpPr>
          <p:nvPr>
            <p:ph type="subTitle" idx="1"/>
          </p:nvPr>
        </p:nvSpPr>
        <p:spPr>
          <a:xfrm>
            <a:off x="311700" y="2834125"/>
            <a:ext cx="8520600" cy="1722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Mark Benson &amp; V. Keith Hughitt</a:t>
            </a:r>
            <a:endParaRPr/>
          </a:p>
          <a:p>
            <a:pPr marL="0" lvl="0" indent="0" algn="ctr" rtl="0">
              <a:spcBef>
                <a:spcPts val="0"/>
              </a:spcBef>
              <a:spcAft>
                <a:spcPts val="0"/>
              </a:spcAft>
              <a:buNone/>
            </a:pPr>
            <a:r>
              <a:rPr lang="en" sz="1300"/>
              <a:t>NIH BYOB</a:t>
            </a:r>
            <a:endParaRPr sz="1300"/>
          </a:p>
          <a:p>
            <a:pPr marL="0" lvl="0" indent="0" algn="ctr" rtl="0">
              <a:spcBef>
                <a:spcPts val="0"/>
              </a:spcBef>
              <a:spcAft>
                <a:spcPts val="0"/>
              </a:spcAft>
              <a:buClr>
                <a:schemeClr val="dk1"/>
              </a:buClr>
              <a:buSzPts val="1100"/>
              <a:buFont typeface="Arial"/>
              <a:buNone/>
            </a:pPr>
            <a:r>
              <a:rPr lang="en" sz="1300"/>
              <a:t>Aug 13, 2020</a:t>
            </a:r>
            <a:endParaRPr sz="1300"/>
          </a:p>
        </p:txBody>
      </p:sp>
    </p:spTree>
    <p:extLst>
      <p:ext uri="{BB962C8B-B14F-4D97-AF65-F5344CB8AC3E}">
        <p14:creationId xmlns:p14="http://schemas.microsoft.com/office/powerpoint/2010/main" val="1845639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8"/>
          <p:cNvSpPr txBox="1">
            <a:spLocks noGrp="1"/>
          </p:cNvSpPr>
          <p:nvPr>
            <p:ph type="body" idx="1"/>
          </p:nvPr>
        </p:nvSpPr>
        <p:spPr>
          <a:xfrm>
            <a:off x="311700" y="1179042"/>
            <a:ext cx="5556900" cy="3333300"/>
          </a:xfrm>
          <a:prstGeom prst="rect">
            <a:avLst/>
          </a:prstGeom>
          <a:solidFill>
            <a:srgbClr val="CFE2F3"/>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dirty="0"/>
              <a:t>1000003|t|MVAR-22</a:t>
            </a:r>
            <a:endParaRPr dirty="0"/>
          </a:p>
          <a:p>
            <a:pPr marL="0" lvl="0" indent="0" algn="l" rtl="0">
              <a:lnSpc>
                <a:spcPct val="100000"/>
              </a:lnSpc>
              <a:spcBef>
                <a:spcPts val="0"/>
              </a:spcBef>
              <a:spcAft>
                <a:spcPts val="0"/>
              </a:spcAft>
              <a:buClr>
                <a:schemeClr val="dk1"/>
              </a:buClr>
              <a:buSzPts val="1100"/>
              <a:buFont typeface="Arial"/>
              <a:buNone/>
            </a:pPr>
            <a:r>
              <a:rPr lang="en" dirty="0"/>
              <a:t>1000003|a|The missense variant p.Q546H in PIK3CA (NM_006218.3) has been reported to </a:t>
            </a:r>
            <a:r>
              <a:rPr lang="en" dirty="0" err="1"/>
              <a:t>ClinVar</a:t>
            </a:r>
            <a:r>
              <a:rPr lang="en" dirty="0"/>
              <a:t> as Likely Pathogenic with a status of (0 stars) no assertion criteria provided (Variation ID 376491 as of 2018-06-07). (PP5 - Supporting)   The p.Q546H variant is novel (not in any individuals) in </a:t>
            </a:r>
            <a:r>
              <a:rPr lang="en" dirty="0" err="1"/>
              <a:t>gnomAD</a:t>
            </a:r>
            <a:r>
              <a:rPr lang="en" dirty="0"/>
              <a:t> Exomes and is novel (not in any individuals) in 1000 Genomes. (PM2 - Moderate)   The gene PIK3CA has a low rate of benign missense variation as indicated by a high missense variants Z-Score of 5.42. The gene PIK3CA contains 19 pathogenic missense variants, indicating that missense variants are a common mechanism of disease in this gene. (PP2 - Supporting)   3 variants within 6 amino acid positions of the variant p.Q546H have been shown to be pathogenic, while none have been shown to be benign. (PM1 - Moderate)  COSMIC reports this variant mutation in 17 different samples</a:t>
            </a:r>
            <a:endParaRPr dirty="0"/>
          </a:p>
        </p:txBody>
      </p:sp>
      <p:sp>
        <p:nvSpPr>
          <p:cNvPr id="246" name="Google Shape;246;p38"/>
          <p:cNvSpPr txBox="1">
            <a:spLocks noGrp="1"/>
          </p:cNvSpPr>
          <p:nvPr>
            <p:ph type="body" idx="2"/>
          </p:nvPr>
        </p:nvSpPr>
        <p:spPr>
          <a:xfrm>
            <a:off x="5982450" y="1186650"/>
            <a:ext cx="2763600" cy="3333300"/>
          </a:xfrm>
          <a:prstGeom prst="rect">
            <a:avLst/>
          </a:prstGeom>
          <a:solidFill>
            <a:srgbClr val="D9EAD3"/>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200" dirty="0">
                <a:solidFill>
                  <a:srgbClr val="274E13"/>
                </a:solidFill>
                <a:latin typeface="Source Code Pro"/>
                <a:ea typeface="Source Code Pro"/>
                <a:cs typeface="Source Code Pro"/>
                <a:sym typeface="Source Code Pro"/>
              </a:rPr>
              <a:t>1000003 29  	36  P.Q546H </a:t>
            </a:r>
            <a:r>
              <a:rPr lang="en" sz="1200" dirty="0" err="1">
                <a:solidFill>
                  <a:srgbClr val="274E13"/>
                </a:solidFill>
                <a:latin typeface="Source Code Pro"/>
                <a:ea typeface="Source Code Pro"/>
                <a:cs typeface="Source Code Pro"/>
                <a:sym typeface="Source Code Pro"/>
              </a:rPr>
              <a:t>ProteinMutation</a:t>
            </a:r>
            <a:r>
              <a:rPr lang="en" sz="1200" dirty="0">
                <a:solidFill>
                  <a:srgbClr val="274E13"/>
                </a:solidFill>
                <a:latin typeface="Source Code Pro"/>
                <a:ea typeface="Source Code Pro"/>
                <a:cs typeface="Source Code Pro"/>
                <a:sym typeface="Source Code Pro"/>
              </a:rPr>
              <a:t> p|SUB|Q|546|H </a:t>
            </a:r>
            <a:endParaRPr sz="1200" dirty="0">
              <a:solidFill>
                <a:srgbClr val="274E13"/>
              </a:solidFill>
              <a:latin typeface="Source Code Pro"/>
              <a:ea typeface="Source Code Pro"/>
              <a:cs typeface="Source Code Pro"/>
              <a:sym typeface="Source Code Pro"/>
            </a:endParaRPr>
          </a:p>
          <a:p>
            <a:pPr marL="0" lvl="0" indent="0" algn="l" rtl="0">
              <a:lnSpc>
                <a:spcPct val="100000"/>
              </a:lnSpc>
              <a:spcBef>
                <a:spcPts val="0"/>
              </a:spcBef>
              <a:spcAft>
                <a:spcPts val="0"/>
              </a:spcAft>
              <a:buClr>
                <a:schemeClr val="dk1"/>
              </a:buClr>
              <a:buSzPts val="1100"/>
              <a:buFont typeface="Arial"/>
              <a:buNone/>
            </a:pPr>
            <a:r>
              <a:rPr lang="en" sz="1200" dirty="0" err="1">
                <a:solidFill>
                  <a:srgbClr val="274E13"/>
                </a:solidFill>
                <a:latin typeface="Source Code Pro"/>
                <a:ea typeface="Source Code Pro"/>
                <a:cs typeface="Source Code Pro"/>
                <a:sym typeface="Source Code Pro"/>
              </a:rPr>
              <a:t>dbSNP</a:t>
            </a:r>
            <a:r>
              <a:rPr lang="en" sz="1200" dirty="0">
                <a:solidFill>
                  <a:srgbClr val="274E13"/>
                </a:solidFill>
                <a:latin typeface="Source Code Pro"/>
                <a:ea typeface="Source Code Pro"/>
                <a:cs typeface="Source Code Pro"/>
                <a:sym typeface="Source Code Pro"/>
              </a:rPr>
              <a:t>: rs1057519940</a:t>
            </a:r>
            <a:endParaRPr sz="1200" dirty="0">
              <a:solidFill>
                <a:srgbClr val="274E13"/>
              </a:solidFill>
              <a:latin typeface="Source Code Pro"/>
              <a:ea typeface="Source Code Pro"/>
              <a:cs typeface="Source Code Pro"/>
              <a:sym typeface="Source Code Pro"/>
            </a:endParaRPr>
          </a:p>
          <a:p>
            <a:pPr marL="0" lvl="0" indent="0" algn="l" rtl="0">
              <a:lnSpc>
                <a:spcPct val="100000"/>
              </a:lnSpc>
              <a:spcBef>
                <a:spcPts val="0"/>
              </a:spcBef>
              <a:spcAft>
                <a:spcPts val="0"/>
              </a:spcAft>
              <a:buClr>
                <a:schemeClr val="dk1"/>
              </a:buClr>
              <a:buSzPts val="1100"/>
              <a:buFont typeface="Arial"/>
              <a:buNone/>
            </a:pPr>
            <a:endParaRPr sz="1200" dirty="0">
              <a:solidFill>
                <a:srgbClr val="274E13"/>
              </a:solidFill>
              <a:latin typeface="Source Code Pro"/>
              <a:ea typeface="Source Code Pro"/>
              <a:cs typeface="Source Code Pro"/>
              <a:sym typeface="Source Code Pro"/>
            </a:endParaRPr>
          </a:p>
          <a:p>
            <a:pPr marL="0" lvl="0" indent="0" algn="l" rtl="0">
              <a:lnSpc>
                <a:spcPct val="100000"/>
              </a:lnSpc>
              <a:spcBef>
                <a:spcPts val="0"/>
              </a:spcBef>
              <a:spcAft>
                <a:spcPts val="0"/>
              </a:spcAft>
              <a:buClr>
                <a:schemeClr val="dk1"/>
              </a:buClr>
              <a:buSzPts val="1100"/>
              <a:buFont typeface="Arial"/>
              <a:buNone/>
            </a:pPr>
            <a:r>
              <a:rPr lang="en" sz="1200" dirty="0">
                <a:solidFill>
                  <a:srgbClr val="274E13"/>
                </a:solidFill>
                <a:latin typeface="Source Code Pro"/>
                <a:ea typeface="Source Code Pro"/>
                <a:cs typeface="Source Code Pro"/>
                <a:sym typeface="Source Code Pro"/>
              </a:rPr>
              <a:t>1000003 234 	241 P.Q546H </a:t>
            </a:r>
            <a:r>
              <a:rPr lang="en" sz="1200" dirty="0" err="1">
                <a:solidFill>
                  <a:srgbClr val="274E13"/>
                </a:solidFill>
                <a:latin typeface="Source Code Pro"/>
                <a:ea typeface="Source Code Pro"/>
                <a:cs typeface="Source Code Pro"/>
                <a:sym typeface="Source Code Pro"/>
              </a:rPr>
              <a:t>ProteinMutation</a:t>
            </a:r>
            <a:r>
              <a:rPr lang="en" sz="1200" dirty="0">
                <a:solidFill>
                  <a:srgbClr val="274E13"/>
                </a:solidFill>
                <a:latin typeface="Source Code Pro"/>
                <a:ea typeface="Source Code Pro"/>
                <a:cs typeface="Source Code Pro"/>
                <a:sym typeface="Source Code Pro"/>
              </a:rPr>
              <a:t> p|SUB|Q|546|H </a:t>
            </a:r>
            <a:endParaRPr sz="1200" dirty="0">
              <a:solidFill>
                <a:srgbClr val="274E13"/>
              </a:solidFill>
              <a:latin typeface="Source Code Pro"/>
              <a:ea typeface="Source Code Pro"/>
              <a:cs typeface="Source Code Pro"/>
              <a:sym typeface="Source Code Pro"/>
            </a:endParaRPr>
          </a:p>
          <a:p>
            <a:pPr marL="0" lvl="0" indent="0" algn="l" rtl="0">
              <a:lnSpc>
                <a:spcPct val="100000"/>
              </a:lnSpc>
              <a:spcBef>
                <a:spcPts val="0"/>
              </a:spcBef>
              <a:spcAft>
                <a:spcPts val="0"/>
              </a:spcAft>
              <a:buClr>
                <a:schemeClr val="dk1"/>
              </a:buClr>
              <a:buSzPts val="1100"/>
              <a:buFont typeface="Arial"/>
              <a:buNone/>
            </a:pPr>
            <a:r>
              <a:rPr lang="en" sz="1200" dirty="0" err="1">
                <a:solidFill>
                  <a:srgbClr val="274E13"/>
                </a:solidFill>
                <a:latin typeface="Source Code Pro"/>
                <a:ea typeface="Source Code Pro"/>
                <a:cs typeface="Source Code Pro"/>
                <a:sym typeface="Source Code Pro"/>
              </a:rPr>
              <a:t>dbSNP</a:t>
            </a:r>
            <a:r>
              <a:rPr lang="en" sz="1200" dirty="0">
                <a:solidFill>
                  <a:srgbClr val="274E13"/>
                </a:solidFill>
                <a:latin typeface="Source Code Pro"/>
                <a:ea typeface="Source Code Pro"/>
                <a:cs typeface="Source Code Pro"/>
                <a:sym typeface="Source Code Pro"/>
              </a:rPr>
              <a:t>: rs1057519940</a:t>
            </a:r>
            <a:endParaRPr sz="1200" dirty="0">
              <a:solidFill>
                <a:srgbClr val="274E13"/>
              </a:solidFill>
              <a:latin typeface="Source Code Pro"/>
              <a:ea typeface="Source Code Pro"/>
              <a:cs typeface="Source Code Pro"/>
              <a:sym typeface="Source Code Pro"/>
            </a:endParaRPr>
          </a:p>
          <a:p>
            <a:pPr marL="0" lvl="0" indent="0" algn="l" rtl="0">
              <a:lnSpc>
                <a:spcPct val="100000"/>
              </a:lnSpc>
              <a:spcBef>
                <a:spcPts val="0"/>
              </a:spcBef>
              <a:spcAft>
                <a:spcPts val="0"/>
              </a:spcAft>
              <a:buClr>
                <a:schemeClr val="dk1"/>
              </a:buClr>
              <a:buSzPts val="1100"/>
              <a:buFont typeface="Arial"/>
              <a:buNone/>
            </a:pPr>
            <a:endParaRPr sz="1200" dirty="0">
              <a:solidFill>
                <a:srgbClr val="274E13"/>
              </a:solidFill>
              <a:latin typeface="Source Code Pro"/>
              <a:ea typeface="Source Code Pro"/>
              <a:cs typeface="Source Code Pro"/>
              <a:sym typeface="Source Code Pro"/>
            </a:endParaRPr>
          </a:p>
          <a:p>
            <a:pPr marL="0" lvl="0" indent="0" algn="l" rtl="0">
              <a:lnSpc>
                <a:spcPct val="100000"/>
              </a:lnSpc>
              <a:spcBef>
                <a:spcPts val="0"/>
              </a:spcBef>
              <a:spcAft>
                <a:spcPts val="0"/>
              </a:spcAft>
              <a:buClr>
                <a:schemeClr val="dk1"/>
              </a:buClr>
              <a:buSzPts val="1100"/>
              <a:buFont typeface="Arial"/>
              <a:buNone/>
            </a:pPr>
            <a:r>
              <a:rPr lang="en" sz="1200" dirty="0">
                <a:solidFill>
                  <a:srgbClr val="274E13"/>
                </a:solidFill>
                <a:latin typeface="Source Code Pro"/>
                <a:ea typeface="Source Code Pro"/>
                <a:cs typeface="Source Code Pro"/>
                <a:sym typeface="Source Code Pro"/>
              </a:rPr>
              <a:t>1000003 710 	717 p.Q546H </a:t>
            </a:r>
            <a:r>
              <a:rPr lang="en" sz="1200" dirty="0" err="1">
                <a:solidFill>
                  <a:srgbClr val="274E13"/>
                </a:solidFill>
                <a:latin typeface="Source Code Pro"/>
                <a:ea typeface="Source Code Pro"/>
                <a:cs typeface="Source Code Pro"/>
                <a:sym typeface="Source Code Pro"/>
              </a:rPr>
              <a:t>ProteinMutation</a:t>
            </a:r>
            <a:r>
              <a:rPr lang="en" sz="1200" dirty="0">
                <a:solidFill>
                  <a:srgbClr val="274E13"/>
                </a:solidFill>
                <a:latin typeface="Source Code Pro"/>
                <a:ea typeface="Source Code Pro"/>
                <a:cs typeface="Source Code Pro"/>
                <a:sym typeface="Source Code Pro"/>
              </a:rPr>
              <a:t> p|SUB|Q|546|H</a:t>
            </a:r>
            <a:endParaRPr sz="1200" dirty="0">
              <a:solidFill>
                <a:srgbClr val="274E13"/>
              </a:solidFill>
              <a:latin typeface="Source Code Pro"/>
              <a:ea typeface="Source Code Pro"/>
              <a:cs typeface="Source Code Pro"/>
              <a:sym typeface="Source Code Pro"/>
            </a:endParaRPr>
          </a:p>
          <a:p>
            <a:pPr marL="0" lvl="0" indent="0" algn="l" rtl="0">
              <a:lnSpc>
                <a:spcPct val="100000"/>
              </a:lnSpc>
              <a:spcBef>
                <a:spcPts val="0"/>
              </a:spcBef>
              <a:spcAft>
                <a:spcPts val="0"/>
              </a:spcAft>
              <a:buClr>
                <a:schemeClr val="dk1"/>
              </a:buClr>
              <a:buSzPts val="1100"/>
              <a:buFont typeface="Arial"/>
              <a:buNone/>
            </a:pPr>
            <a:r>
              <a:rPr lang="en" sz="1200" dirty="0" err="1">
                <a:solidFill>
                  <a:srgbClr val="274E13"/>
                </a:solidFill>
                <a:latin typeface="Source Code Pro"/>
                <a:ea typeface="Source Code Pro"/>
                <a:cs typeface="Source Code Pro"/>
                <a:sym typeface="Source Code Pro"/>
              </a:rPr>
              <a:t>dbSNP</a:t>
            </a:r>
            <a:r>
              <a:rPr lang="en" sz="1200" dirty="0">
                <a:solidFill>
                  <a:srgbClr val="274E13"/>
                </a:solidFill>
                <a:latin typeface="Source Code Pro"/>
                <a:ea typeface="Source Code Pro"/>
                <a:cs typeface="Source Code Pro"/>
                <a:sym typeface="Source Code Pro"/>
              </a:rPr>
              <a:t>: rs1057519940</a:t>
            </a:r>
            <a:endParaRPr sz="1200" dirty="0">
              <a:solidFill>
                <a:srgbClr val="274E13"/>
              </a:solidFill>
              <a:latin typeface="Source Code Pro"/>
              <a:ea typeface="Source Code Pro"/>
              <a:cs typeface="Source Code Pro"/>
              <a:sym typeface="Source Code Pro"/>
            </a:endParaRPr>
          </a:p>
          <a:p>
            <a:pPr marL="0" lvl="0" indent="0" algn="l" rtl="0">
              <a:lnSpc>
                <a:spcPct val="100000"/>
              </a:lnSpc>
              <a:spcBef>
                <a:spcPts val="0"/>
              </a:spcBef>
              <a:spcAft>
                <a:spcPts val="1600"/>
              </a:spcAft>
              <a:buClr>
                <a:schemeClr val="dk1"/>
              </a:buClr>
              <a:buSzPts val="1100"/>
              <a:buFont typeface="Arial"/>
              <a:buNone/>
            </a:pPr>
            <a:endParaRPr dirty="0">
              <a:latin typeface="Source Code Pro"/>
              <a:ea typeface="Source Code Pro"/>
              <a:cs typeface="Source Code Pro"/>
              <a:sym typeface="Source Code Pro"/>
            </a:endParaRPr>
          </a:p>
        </p:txBody>
      </p:sp>
      <p:sp>
        <p:nvSpPr>
          <p:cNvPr id="6" name="Google Shape;129;p19">
            <a:extLst>
              <a:ext uri="{FF2B5EF4-FFF2-40B4-BE49-F238E27FC236}">
                <a16:creationId xmlns:a16="http://schemas.microsoft.com/office/drawing/2014/main" id="{F465350E-4004-5D49-8E84-93475F171E65}"/>
              </a:ext>
            </a:extLst>
          </p:cNvPr>
          <p:cNvSpPr txBox="1">
            <a:spLocks/>
          </p:cNvSpPr>
          <p:nvPr/>
        </p:nvSpPr>
        <p:spPr>
          <a:xfrm>
            <a:off x="311700" y="445025"/>
            <a:ext cx="8520600" cy="572700"/>
          </a:xfrm>
          <a:prstGeom prst="rect">
            <a:avLst/>
          </a:prstGeom>
          <a:gradFill>
            <a:gsLst>
              <a:gs pos="0">
                <a:srgbClr val="FFFFFF"/>
              </a:gs>
              <a:gs pos="100000">
                <a:srgbClr val="D9D9D9"/>
              </a:gs>
              <a:gs pos="100000">
                <a:srgbClr val="B3B3B3"/>
              </a:gs>
            </a:gsLst>
            <a:lin ang="0" scaled="0"/>
          </a:gra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dirty="0"/>
              <a:t>Example: Clear Variant Identification</a:t>
            </a:r>
            <a:endParaRPr lang="en-US" dirty="0"/>
          </a:p>
        </p:txBody>
      </p:sp>
    </p:spTree>
    <p:extLst>
      <p:ext uri="{BB962C8B-B14F-4D97-AF65-F5344CB8AC3E}">
        <p14:creationId xmlns:p14="http://schemas.microsoft.com/office/powerpoint/2010/main" val="439709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0"/>
          <p:cNvSpPr txBox="1">
            <a:spLocks noGrp="1"/>
          </p:cNvSpPr>
          <p:nvPr>
            <p:ph type="title"/>
          </p:nvPr>
        </p:nvSpPr>
        <p:spPr>
          <a:xfrm>
            <a:off x="311700" y="445025"/>
            <a:ext cx="8520600" cy="572700"/>
          </a:xfrm>
          <a:prstGeom prst="rect">
            <a:avLst/>
          </a:prstGeom>
          <a:gradFill>
            <a:gsLst>
              <a:gs pos="0">
                <a:srgbClr val="FFFFFF"/>
              </a:gs>
              <a:gs pos="100000">
                <a:srgbClr val="D9D9D9"/>
              </a:gs>
              <a:gs pos="100000">
                <a:srgbClr val="B3B3B3"/>
              </a:gs>
            </a:gsLst>
            <a:lin ang="0" scaled="0"/>
          </a:gradFill>
        </p:spPr>
        <p:txBody>
          <a:bodyPr spcFirstLastPara="1" wrap="square" lIns="91425" tIns="91425" rIns="91425" bIns="91425" anchor="t" anchorCtr="0">
            <a:noAutofit/>
          </a:bodyPr>
          <a:lstStyle/>
          <a:p>
            <a:pPr marL="0" lvl="0" indent="0" algn="l" rtl="0">
              <a:spcBef>
                <a:spcPts val="0"/>
              </a:spcBef>
              <a:spcAft>
                <a:spcPts val="0"/>
              </a:spcAft>
              <a:buNone/>
            </a:pPr>
            <a:r>
              <a:rPr lang="en" dirty="0"/>
              <a:t>Which NLP Tool Did Best?</a:t>
            </a:r>
            <a:endParaRPr dirty="0"/>
          </a:p>
          <a:p>
            <a:pPr marL="0" lvl="0" indent="0" algn="l" rtl="0">
              <a:spcBef>
                <a:spcPts val="0"/>
              </a:spcBef>
              <a:spcAft>
                <a:spcPts val="0"/>
              </a:spcAft>
              <a:buNone/>
            </a:pPr>
            <a:endParaRPr dirty="0"/>
          </a:p>
        </p:txBody>
      </p:sp>
      <p:sp>
        <p:nvSpPr>
          <p:cNvPr id="147" name="Google Shape;147;p20"/>
          <p:cNvSpPr txBox="1"/>
          <p:nvPr/>
        </p:nvSpPr>
        <p:spPr>
          <a:xfrm>
            <a:off x="5169300" y="1350875"/>
            <a:ext cx="3527400" cy="3594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solidFill>
                  <a:schemeClr val="dk1"/>
                </a:solidFill>
              </a:rPr>
              <a:t>Great success with </a:t>
            </a:r>
            <a:endParaRPr sz="1800" dirty="0">
              <a:solidFill>
                <a:schemeClr val="dk1"/>
              </a:solidFill>
            </a:endParaRPr>
          </a:p>
          <a:p>
            <a:pPr marL="457200" lvl="0" indent="-342900" algn="l" rtl="0">
              <a:lnSpc>
                <a:spcPct val="115000"/>
              </a:lnSpc>
              <a:spcBef>
                <a:spcPts val="0"/>
              </a:spcBef>
              <a:spcAft>
                <a:spcPts val="0"/>
              </a:spcAft>
              <a:buClr>
                <a:schemeClr val="dk1"/>
              </a:buClr>
              <a:buSzPts val="1800"/>
              <a:buChar char="●"/>
            </a:pPr>
            <a:r>
              <a:rPr lang="en" sz="1800" dirty="0">
                <a:solidFill>
                  <a:schemeClr val="dk1"/>
                </a:solidFill>
              </a:rPr>
              <a:t>SNV</a:t>
            </a:r>
            <a:endParaRPr sz="1800" dirty="0">
              <a:solidFill>
                <a:schemeClr val="dk1"/>
              </a:solidFill>
            </a:endParaRPr>
          </a:p>
          <a:p>
            <a:pPr marL="457200" lvl="0" indent="-342900" algn="l" rtl="0">
              <a:lnSpc>
                <a:spcPct val="115000"/>
              </a:lnSpc>
              <a:spcBef>
                <a:spcPts val="0"/>
              </a:spcBef>
              <a:spcAft>
                <a:spcPts val="0"/>
              </a:spcAft>
              <a:buClr>
                <a:schemeClr val="dk1"/>
              </a:buClr>
              <a:buSzPts val="1800"/>
              <a:buChar char="●"/>
            </a:pPr>
            <a:r>
              <a:rPr lang="en" sz="1800" dirty="0">
                <a:solidFill>
                  <a:schemeClr val="dk1"/>
                </a:solidFill>
              </a:rPr>
              <a:t>Indel</a:t>
            </a:r>
            <a:endParaRPr sz="1800" dirty="0">
              <a:solidFill>
                <a:schemeClr val="dk1"/>
              </a:solidFill>
            </a:endParaRPr>
          </a:p>
          <a:p>
            <a:pPr marL="0" lvl="0" indent="0" algn="l" rtl="0">
              <a:lnSpc>
                <a:spcPct val="115000"/>
              </a:lnSpc>
              <a:spcBef>
                <a:spcPts val="0"/>
              </a:spcBef>
              <a:spcAft>
                <a:spcPts val="0"/>
              </a:spcAft>
              <a:buNone/>
            </a:pPr>
            <a:endParaRPr sz="1800" dirty="0">
              <a:solidFill>
                <a:schemeClr val="dk1"/>
              </a:solidFill>
            </a:endParaRPr>
          </a:p>
          <a:p>
            <a:pPr marL="0" lvl="0" indent="0" algn="l" rtl="0">
              <a:lnSpc>
                <a:spcPct val="115000"/>
              </a:lnSpc>
              <a:spcBef>
                <a:spcPts val="0"/>
              </a:spcBef>
              <a:spcAft>
                <a:spcPts val="0"/>
              </a:spcAft>
              <a:buNone/>
            </a:pPr>
            <a:r>
              <a:rPr lang="en" sz="1800" dirty="0">
                <a:solidFill>
                  <a:schemeClr val="dk1"/>
                </a:solidFill>
              </a:rPr>
              <a:t>Issues with some variant types</a:t>
            </a:r>
            <a:endParaRPr sz="1800" dirty="0">
              <a:solidFill>
                <a:schemeClr val="dk1"/>
              </a:solidFill>
            </a:endParaRPr>
          </a:p>
          <a:p>
            <a:pPr marL="457200" lvl="0" indent="-342900" algn="l" rtl="0">
              <a:lnSpc>
                <a:spcPct val="115000"/>
              </a:lnSpc>
              <a:spcBef>
                <a:spcPts val="0"/>
              </a:spcBef>
              <a:spcAft>
                <a:spcPts val="0"/>
              </a:spcAft>
              <a:buClr>
                <a:schemeClr val="dk1"/>
              </a:buClr>
              <a:buSzPts val="1800"/>
              <a:buChar char="●"/>
            </a:pPr>
            <a:r>
              <a:rPr lang="en" sz="1800" dirty="0">
                <a:solidFill>
                  <a:schemeClr val="dk1"/>
                </a:solidFill>
              </a:rPr>
              <a:t>Fusions</a:t>
            </a:r>
            <a:endParaRPr sz="1800" dirty="0">
              <a:solidFill>
                <a:schemeClr val="dk1"/>
              </a:solidFill>
            </a:endParaRPr>
          </a:p>
          <a:p>
            <a:pPr marL="457200" lvl="0" indent="-342900" algn="l" rtl="0">
              <a:lnSpc>
                <a:spcPct val="115000"/>
              </a:lnSpc>
              <a:spcBef>
                <a:spcPts val="0"/>
              </a:spcBef>
              <a:spcAft>
                <a:spcPts val="0"/>
              </a:spcAft>
              <a:buClr>
                <a:schemeClr val="dk1"/>
              </a:buClr>
              <a:buSzPts val="1800"/>
              <a:buChar char="●"/>
            </a:pPr>
            <a:r>
              <a:rPr lang="en" sz="1800" dirty="0">
                <a:solidFill>
                  <a:schemeClr val="dk1"/>
                </a:solidFill>
              </a:rPr>
              <a:t>Copy Number</a:t>
            </a:r>
            <a:endParaRPr sz="1800" dirty="0">
              <a:solidFill>
                <a:schemeClr val="dk1"/>
              </a:solidFill>
            </a:endParaRPr>
          </a:p>
          <a:p>
            <a:pPr marL="457200" lvl="0" indent="-342900" algn="l" rtl="0">
              <a:lnSpc>
                <a:spcPct val="115000"/>
              </a:lnSpc>
              <a:spcBef>
                <a:spcPts val="0"/>
              </a:spcBef>
              <a:spcAft>
                <a:spcPts val="0"/>
              </a:spcAft>
              <a:buClr>
                <a:schemeClr val="dk1"/>
              </a:buClr>
              <a:buSzPts val="1800"/>
              <a:buChar char="●"/>
            </a:pPr>
            <a:r>
              <a:rPr lang="en" sz="1800" dirty="0">
                <a:solidFill>
                  <a:schemeClr val="dk1"/>
                </a:solidFill>
              </a:rPr>
              <a:t>Splice-site</a:t>
            </a:r>
            <a:endParaRPr sz="1800" dirty="0"/>
          </a:p>
        </p:txBody>
      </p:sp>
      <p:pic>
        <p:nvPicPr>
          <p:cNvPr id="148" name="Google Shape;148;p20"/>
          <p:cNvPicPr preferRelativeResize="0"/>
          <p:nvPr/>
        </p:nvPicPr>
        <p:blipFill>
          <a:blip r:embed="rId3">
            <a:alphaModFix/>
          </a:blip>
          <a:stretch>
            <a:fillRect/>
          </a:stretch>
        </p:blipFill>
        <p:spPr>
          <a:xfrm>
            <a:off x="7287255" y="1512875"/>
            <a:ext cx="169925" cy="169925"/>
          </a:xfrm>
          <a:prstGeom prst="rect">
            <a:avLst/>
          </a:prstGeom>
          <a:noFill/>
          <a:ln>
            <a:noFill/>
          </a:ln>
        </p:spPr>
      </p:pic>
      <p:pic>
        <p:nvPicPr>
          <p:cNvPr id="149" name="Google Shape;149;p20"/>
          <p:cNvPicPr preferRelativeResize="0"/>
          <p:nvPr/>
        </p:nvPicPr>
        <p:blipFill>
          <a:blip r:embed="rId3">
            <a:alphaModFix/>
          </a:blip>
          <a:stretch>
            <a:fillRect/>
          </a:stretch>
        </p:blipFill>
        <p:spPr>
          <a:xfrm>
            <a:off x="3976976" y="1512875"/>
            <a:ext cx="169925" cy="169925"/>
          </a:xfrm>
          <a:prstGeom prst="rect">
            <a:avLst/>
          </a:prstGeom>
          <a:noFill/>
          <a:ln>
            <a:noFill/>
          </a:ln>
        </p:spPr>
      </p:pic>
      <p:pic>
        <p:nvPicPr>
          <p:cNvPr id="150" name="Google Shape;150;p20"/>
          <p:cNvPicPr preferRelativeResize="0"/>
          <p:nvPr/>
        </p:nvPicPr>
        <p:blipFill>
          <a:blip r:embed="rId4">
            <a:alphaModFix/>
          </a:blip>
          <a:stretch>
            <a:fillRect/>
          </a:stretch>
        </p:blipFill>
        <p:spPr>
          <a:xfrm>
            <a:off x="3383271" y="2978308"/>
            <a:ext cx="169925" cy="169925"/>
          </a:xfrm>
          <a:prstGeom prst="rect">
            <a:avLst/>
          </a:prstGeom>
          <a:noFill/>
          <a:ln>
            <a:noFill/>
          </a:ln>
        </p:spPr>
      </p:pic>
      <p:sp>
        <p:nvSpPr>
          <p:cNvPr id="151" name="Google Shape;151;p20"/>
          <p:cNvSpPr txBox="1"/>
          <p:nvPr/>
        </p:nvSpPr>
        <p:spPr>
          <a:xfrm>
            <a:off x="311700" y="1350875"/>
            <a:ext cx="3835200" cy="342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Very Good Out-of-the-Box Results</a:t>
            </a:r>
            <a:endParaRPr sz="1800" dirty="0"/>
          </a:p>
          <a:p>
            <a:pPr marL="0" lvl="0" indent="0" algn="l" rtl="0">
              <a:spcBef>
                <a:spcPts val="0"/>
              </a:spcBef>
              <a:spcAft>
                <a:spcPts val="0"/>
              </a:spcAft>
              <a:buNone/>
            </a:pPr>
            <a:endParaRPr sz="1800" dirty="0"/>
          </a:p>
          <a:p>
            <a:pPr marL="457200" lvl="0" indent="-342900" algn="l" rtl="0">
              <a:lnSpc>
                <a:spcPct val="115000"/>
              </a:lnSpc>
              <a:spcBef>
                <a:spcPts val="0"/>
              </a:spcBef>
              <a:spcAft>
                <a:spcPts val="0"/>
              </a:spcAft>
              <a:buSzPts val="1800"/>
              <a:buChar char="●"/>
            </a:pPr>
            <a:r>
              <a:rPr lang="en" sz="1800" dirty="0"/>
              <a:t>SETH</a:t>
            </a:r>
            <a:endParaRPr sz="1800" dirty="0"/>
          </a:p>
          <a:p>
            <a:pPr marL="457200" lvl="0" indent="-342900" algn="l" rtl="0">
              <a:lnSpc>
                <a:spcPct val="115000"/>
              </a:lnSpc>
              <a:spcBef>
                <a:spcPts val="0"/>
              </a:spcBef>
              <a:spcAft>
                <a:spcPts val="0"/>
              </a:spcAft>
              <a:buSzPts val="1800"/>
              <a:buChar char="●"/>
            </a:pPr>
            <a:r>
              <a:rPr lang="en" sz="1800" dirty="0"/>
              <a:t>tmVar2 </a:t>
            </a:r>
            <a:endParaRPr sz="1800" dirty="0"/>
          </a:p>
          <a:p>
            <a:pPr marL="0" lvl="0" indent="0" algn="l" rtl="0">
              <a:lnSpc>
                <a:spcPct val="115000"/>
              </a:lnSpc>
              <a:spcBef>
                <a:spcPts val="0"/>
              </a:spcBef>
              <a:spcAft>
                <a:spcPts val="0"/>
              </a:spcAft>
              <a:buNone/>
            </a:pPr>
            <a:endParaRPr sz="1800" dirty="0"/>
          </a:p>
          <a:p>
            <a:pPr marL="0" lvl="0" indent="0" algn="l" rtl="0">
              <a:spcBef>
                <a:spcPts val="0"/>
              </a:spcBef>
              <a:spcAft>
                <a:spcPts val="0"/>
              </a:spcAft>
              <a:buClr>
                <a:schemeClr val="dk1"/>
              </a:buClr>
              <a:buSzPts val="1100"/>
              <a:buFont typeface="Arial"/>
              <a:buNone/>
            </a:pPr>
            <a:r>
              <a:rPr lang="en" sz="1800" dirty="0">
                <a:solidFill>
                  <a:schemeClr val="dk1"/>
                </a:solidFill>
              </a:rPr>
              <a:t>Poor Out-of-the-Box Results</a:t>
            </a:r>
            <a:endParaRPr sz="1800" dirty="0">
              <a:solidFill>
                <a:schemeClr val="dk1"/>
              </a:solidFill>
            </a:endParaRPr>
          </a:p>
          <a:p>
            <a:pPr marL="0" lvl="0" indent="0" algn="l" rtl="0">
              <a:spcBef>
                <a:spcPts val="0"/>
              </a:spcBef>
              <a:spcAft>
                <a:spcPts val="0"/>
              </a:spcAft>
              <a:buClr>
                <a:schemeClr val="dk1"/>
              </a:buClr>
              <a:buSzPts val="1100"/>
              <a:buFont typeface="Arial"/>
              <a:buNone/>
            </a:pPr>
            <a:endParaRPr sz="1800" dirty="0">
              <a:solidFill>
                <a:schemeClr val="dk1"/>
              </a:solidFill>
            </a:endParaRPr>
          </a:p>
          <a:p>
            <a:pPr marL="457200" lvl="0" indent="-342900" algn="l" rtl="0">
              <a:lnSpc>
                <a:spcPct val="115000"/>
              </a:lnSpc>
              <a:spcBef>
                <a:spcPts val="0"/>
              </a:spcBef>
              <a:spcAft>
                <a:spcPts val="0"/>
              </a:spcAft>
              <a:buClr>
                <a:schemeClr val="dk1"/>
              </a:buClr>
              <a:buSzPts val="1800"/>
              <a:buChar char="●"/>
            </a:pPr>
            <a:r>
              <a:rPr lang="en" sz="1800" dirty="0">
                <a:solidFill>
                  <a:schemeClr val="dk1"/>
                </a:solidFill>
              </a:rPr>
              <a:t>AWS Comprehend Medical</a:t>
            </a:r>
            <a:endParaRPr sz="1800" dirty="0">
              <a:solidFill>
                <a:schemeClr val="dk1"/>
              </a:solidFill>
            </a:endParaRPr>
          </a:p>
          <a:p>
            <a:pPr marL="457200" lvl="0" indent="-342900" algn="l" rtl="0">
              <a:lnSpc>
                <a:spcPct val="115000"/>
              </a:lnSpc>
              <a:spcBef>
                <a:spcPts val="0"/>
              </a:spcBef>
              <a:spcAft>
                <a:spcPts val="0"/>
              </a:spcAft>
              <a:buClr>
                <a:schemeClr val="dk1"/>
              </a:buClr>
              <a:buSzPts val="1800"/>
              <a:buChar char="●"/>
            </a:pPr>
            <a:r>
              <a:rPr lang="en" sz="1800" dirty="0">
                <a:solidFill>
                  <a:schemeClr val="dk1"/>
                </a:solidFill>
              </a:rPr>
              <a:t>nala</a:t>
            </a:r>
            <a:endParaRPr sz="1800" dirty="0">
              <a:solidFill>
                <a:schemeClr val="dk1"/>
              </a:solidFill>
            </a:endParaRPr>
          </a:p>
          <a:p>
            <a:pPr marL="457200" lvl="0" indent="-342900" algn="l" rtl="0">
              <a:lnSpc>
                <a:spcPct val="115000"/>
              </a:lnSpc>
              <a:spcBef>
                <a:spcPts val="0"/>
              </a:spcBef>
              <a:spcAft>
                <a:spcPts val="0"/>
              </a:spcAft>
              <a:buClr>
                <a:schemeClr val="dk1"/>
              </a:buClr>
              <a:buSzPts val="1800"/>
              <a:buChar char="●"/>
            </a:pPr>
            <a:r>
              <a:rPr lang="en" sz="1800" dirty="0" err="1">
                <a:solidFill>
                  <a:schemeClr val="dk1"/>
                </a:solidFill>
              </a:rPr>
              <a:t>spaCy</a:t>
            </a:r>
            <a:endParaRPr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29"/>
          <p:cNvSpPr txBox="1">
            <a:spLocks noGrp="1"/>
          </p:cNvSpPr>
          <p:nvPr>
            <p:ph type="title"/>
          </p:nvPr>
        </p:nvSpPr>
        <p:spPr>
          <a:xfrm>
            <a:off x="311700" y="445025"/>
            <a:ext cx="8520600" cy="572700"/>
          </a:xfrm>
          <a:prstGeom prst="rect">
            <a:avLst/>
          </a:prstGeom>
          <a:gradFill>
            <a:gsLst>
              <a:gs pos="0">
                <a:srgbClr val="FFFFFF"/>
              </a:gs>
              <a:gs pos="100000">
                <a:srgbClr val="D9D9D9"/>
              </a:gs>
              <a:gs pos="100000">
                <a:srgbClr val="B3B3B3"/>
              </a:gs>
            </a:gsLst>
            <a:lin ang="0" scaled="0"/>
          </a:gradFill>
        </p:spPr>
        <p:txBody>
          <a:bodyPr spcFirstLastPara="1" wrap="square" lIns="91425" tIns="91425" rIns="91425" bIns="91425" anchor="t" anchorCtr="0">
            <a:noAutofit/>
          </a:bodyPr>
          <a:lstStyle/>
          <a:p>
            <a:pPr marL="0" lvl="0" indent="0" algn="l" rtl="0">
              <a:spcBef>
                <a:spcPts val="0"/>
              </a:spcBef>
              <a:spcAft>
                <a:spcPts val="0"/>
              </a:spcAft>
              <a:buNone/>
            </a:pPr>
            <a:r>
              <a:rPr lang="en"/>
              <a:t>Metrics</a:t>
            </a:r>
            <a:endParaRPr/>
          </a:p>
        </p:txBody>
      </p:sp>
      <p:sp>
        <p:nvSpPr>
          <p:cNvPr id="303" name="Google Shape;303;p29"/>
          <p:cNvSpPr txBox="1">
            <a:spLocks noGrp="1"/>
          </p:cNvSpPr>
          <p:nvPr>
            <p:ph type="body" idx="1"/>
          </p:nvPr>
        </p:nvSpPr>
        <p:spPr>
          <a:xfrm>
            <a:off x="311700" y="1179900"/>
            <a:ext cx="2803800" cy="278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1600"/>
              </a:spcBef>
              <a:spcAft>
                <a:spcPts val="0"/>
              </a:spcAft>
              <a:buNone/>
            </a:pPr>
            <a:endParaRPr/>
          </a:p>
          <a:p>
            <a:pPr marL="0" lvl="0" indent="0" algn="l" rtl="0">
              <a:spcBef>
                <a:spcPts val="1600"/>
              </a:spcBef>
              <a:spcAft>
                <a:spcPts val="1600"/>
              </a:spcAft>
              <a:buNone/>
            </a:pPr>
            <a:endParaRPr/>
          </a:p>
        </p:txBody>
      </p:sp>
      <p:pic>
        <p:nvPicPr>
          <p:cNvPr id="304" name="Google Shape;304;p29" title="Figure 1. Metrics for NLP"/>
          <p:cNvPicPr preferRelativeResize="0"/>
          <p:nvPr/>
        </p:nvPicPr>
        <p:blipFill>
          <a:blip r:embed="rId3">
            <a:alphaModFix/>
          </a:blip>
          <a:stretch>
            <a:fillRect/>
          </a:stretch>
        </p:blipFill>
        <p:spPr>
          <a:xfrm>
            <a:off x="6258925" y="232675"/>
            <a:ext cx="2573375" cy="4671100"/>
          </a:xfrm>
          <a:prstGeom prst="rect">
            <a:avLst/>
          </a:prstGeom>
          <a:noFill/>
          <a:ln w="12700" cap="flat" cmpd="sng">
            <a:solidFill>
              <a:srgbClr val="000000"/>
            </a:solidFill>
            <a:prstDash val="solid"/>
            <a:miter lim="8000"/>
            <a:headEnd type="none" w="sm" len="sm"/>
            <a:tailEnd type="none" w="sm" len="sm"/>
          </a:ln>
        </p:spPr>
      </p:pic>
      <p:sp>
        <p:nvSpPr>
          <p:cNvPr id="305" name="Google Shape;305;p29"/>
          <p:cNvSpPr txBox="1"/>
          <p:nvPr/>
        </p:nvSpPr>
        <p:spPr>
          <a:xfrm>
            <a:off x="2496350" y="192875"/>
            <a:ext cx="1228800" cy="71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graphicFrame>
        <p:nvGraphicFramePr>
          <p:cNvPr id="306" name="Google Shape;306;p29"/>
          <p:cNvGraphicFramePr/>
          <p:nvPr/>
        </p:nvGraphicFramePr>
        <p:xfrm>
          <a:off x="3230275" y="1152463"/>
          <a:ext cx="2415300" cy="2129200"/>
        </p:xfrm>
        <a:graphic>
          <a:graphicData uri="http://schemas.openxmlformats.org/drawingml/2006/table">
            <a:tbl>
              <a:tblPr>
                <a:noFill/>
                <a:tableStyleId>{6577AD86-1F79-426D-8CAD-A796363DC526}</a:tableStyleId>
              </a:tblPr>
              <a:tblGrid>
                <a:gridCol w="603825">
                  <a:extLst>
                    <a:ext uri="{9D8B030D-6E8A-4147-A177-3AD203B41FA5}">
                      <a16:colId xmlns:a16="http://schemas.microsoft.com/office/drawing/2014/main" val="20000"/>
                    </a:ext>
                  </a:extLst>
                </a:gridCol>
                <a:gridCol w="603825">
                  <a:extLst>
                    <a:ext uri="{9D8B030D-6E8A-4147-A177-3AD203B41FA5}">
                      <a16:colId xmlns:a16="http://schemas.microsoft.com/office/drawing/2014/main" val="20001"/>
                    </a:ext>
                  </a:extLst>
                </a:gridCol>
                <a:gridCol w="603825">
                  <a:extLst>
                    <a:ext uri="{9D8B030D-6E8A-4147-A177-3AD203B41FA5}">
                      <a16:colId xmlns:a16="http://schemas.microsoft.com/office/drawing/2014/main" val="20002"/>
                    </a:ext>
                  </a:extLst>
                </a:gridCol>
                <a:gridCol w="603825">
                  <a:extLst>
                    <a:ext uri="{9D8B030D-6E8A-4147-A177-3AD203B41FA5}">
                      <a16:colId xmlns:a16="http://schemas.microsoft.com/office/drawing/2014/main" val="20003"/>
                    </a:ext>
                  </a:extLst>
                </a:gridCol>
              </a:tblGrid>
              <a:tr h="532300">
                <a:tc rowSpan="4">
                  <a:txBody>
                    <a:bodyPr/>
                    <a:lstStyle/>
                    <a:p>
                      <a:pPr marL="0" lvl="0" indent="0" algn="ctr" rtl="0">
                        <a:spcBef>
                          <a:spcPts val="0"/>
                        </a:spcBef>
                        <a:spcAft>
                          <a:spcPts val="0"/>
                        </a:spcAft>
                        <a:buNone/>
                      </a:pPr>
                      <a:endParaRPr sz="1800"/>
                    </a:p>
                  </a:txBody>
                  <a:tcPr marL="91425" marR="91425" marT="91425" marB="91425">
                    <a:lnL w="9525" cap="flat" cmpd="sng">
                      <a:solidFill>
                        <a:srgbClr val="D9D9D9">
                          <a:alpha val="0"/>
                        </a:srgbClr>
                      </a:solidFill>
                      <a:prstDash val="solid"/>
                      <a:round/>
                      <a:headEnd type="none" w="sm" len="sm"/>
                      <a:tailEnd type="none" w="sm" len="sm"/>
                    </a:lnL>
                    <a:lnR w="9525" cap="flat" cmpd="sng">
                      <a:solidFill>
                        <a:srgbClr val="D9D9D9">
                          <a:alpha val="0"/>
                        </a:srgbClr>
                      </a:solidFill>
                      <a:prstDash val="solid"/>
                      <a:round/>
                      <a:headEnd type="none" w="sm" len="sm"/>
                      <a:tailEnd type="none" w="sm" len="sm"/>
                    </a:lnR>
                    <a:lnT w="9525" cap="flat" cmpd="sng">
                      <a:solidFill>
                        <a:srgbClr val="D9D9D9">
                          <a:alpha val="0"/>
                        </a:srgbClr>
                      </a:solidFill>
                      <a:prstDash val="solid"/>
                      <a:round/>
                      <a:headEnd type="none" w="sm" len="sm"/>
                      <a:tailEnd type="none" w="sm" len="sm"/>
                    </a:lnT>
                    <a:lnB w="9525" cap="flat" cmpd="sng">
                      <a:solidFill>
                        <a:srgbClr val="D9D9D9">
                          <a:alpha val="0"/>
                        </a:srgbClr>
                      </a:solidFill>
                      <a:prstDash val="solid"/>
                      <a:round/>
                      <a:headEnd type="none" w="sm" len="sm"/>
                      <a:tailEnd type="none" w="sm" len="sm"/>
                    </a:lnB>
                  </a:tcPr>
                </a:tc>
                <a:tc>
                  <a:txBody>
                    <a:bodyPr/>
                    <a:lstStyle/>
                    <a:p>
                      <a:pPr marL="0" lvl="0" indent="0" algn="ctr" rtl="0">
                        <a:spcBef>
                          <a:spcPts val="0"/>
                        </a:spcBef>
                        <a:spcAft>
                          <a:spcPts val="0"/>
                        </a:spcAft>
                        <a:buNone/>
                      </a:pPr>
                      <a:endParaRPr/>
                    </a:p>
                  </a:txBody>
                  <a:tcPr marL="91425" marR="91425" marT="91425" marB="91425">
                    <a:lnL w="9525" cap="flat" cmpd="sng">
                      <a:solidFill>
                        <a:srgbClr val="D9D9D9">
                          <a:alpha val="0"/>
                        </a:srgbClr>
                      </a:solidFill>
                      <a:prstDash val="solid"/>
                      <a:round/>
                      <a:headEnd type="none" w="sm" len="sm"/>
                      <a:tailEnd type="none" w="sm" len="sm"/>
                    </a:lnL>
                    <a:lnR w="9525" cap="flat" cmpd="sng">
                      <a:solidFill>
                        <a:srgbClr val="D9D9D9">
                          <a:alpha val="0"/>
                        </a:srgbClr>
                      </a:solidFill>
                      <a:prstDash val="solid"/>
                      <a:round/>
                      <a:headEnd type="none" w="sm" len="sm"/>
                      <a:tailEnd type="none" w="sm" len="sm"/>
                    </a:lnR>
                    <a:lnT w="9525" cap="flat" cmpd="sng">
                      <a:solidFill>
                        <a:srgbClr val="D9D9D9">
                          <a:alpha val="0"/>
                        </a:srgbClr>
                      </a:solidFill>
                      <a:prstDash val="solid"/>
                      <a:round/>
                      <a:headEnd type="none" w="sm" len="sm"/>
                      <a:tailEnd type="none" w="sm" len="sm"/>
                    </a:lnT>
                    <a:lnB w="9525" cap="flat" cmpd="sng">
                      <a:solidFill>
                        <a:srgbClr val="D9D9D9">
                          <a:alpha val="0"/>
                        </a:srgbClr>
                      </a:solidFill>
                      <a:prstDash val="solid"/>
                      <a:round/>
                      <a:headEnd type="none" w="sm" len="sm"/>
                      <a:tailEnd type="none" w="sm" len="sm"/>
                    </a:lnB>
                  </a:tcPr>
                </a:tc>
                <a:tc gridSpan="2">
                  <a:txBody>
                    <a:bodyPr/>
                    <a:lstStyle/>
                    <a:p>
                      <a:pPr marL="0" lvl="0" indent="0" algn="ctr" rtl="0">
                        <a:spcBef>
                          <a:spcPts val="0"/>
                        </a:spcBef>
                        <a:spcAft>
                          <a:spcPts val="0"/>
                        </a:spcAft>
                        <a:buNone/>
                      </a:pPr>
                      <a:r>
                        <a:rPr lang="en" sz="1800"/>
                        <a:t>Actual</a:t>
                      </a:r>
                      <a:endParaRPr sz="1800"/>
                    </a:p>
                  </a:txBody>
                  <a:tcPr marL="91425" marR="91425" marT="91425" marB="91425">
                    <a:lnL w="9525" cap="flat" cmpd="sng">
                      <a:solidFill>
                        <a:srgbClr val="D9D9D9">
                          <a:alpha val="0"/>
                        </a:srgbClr>
                      </a:solidFill>
                      <a:prstDash val="solid"/>
                      <a:round/>
                      <a:headEnd type="none" w="sm" len="sm"/>
                      <a:tailEnd type="none" w="sm" len="sm"/>
                    </a:lnL>
                    <a:lnR w="9525" cap="flat" cmpd="sng">
                      <a:solidFill>
                        <a:srgbClr val="D9D9D9">
                          <a:alpha val="0"/>
                        </a:srgbClr>
                      </a:solidFill>
                      <a:prstDash val="solid"/>
                      <a:round/>
                      <a:headEnd type="none" w="sm" len="sm"/>
                      <a:tailEnd type="none" w="sm" len="sm"/>
                    </a:lnR>
                    <a:lnT w="9525" cap="flat" cmpd="sng">
                      <a:solidFill>
                        <a:srgbClr val="D9D9D9">
                          <a:alpha val="0"/>
                        </a:srgbClr>
                      </a:solidFill>
                      <a:prstDash val="solid"/>
                      <a:round/>
                      <a:headEnd type="none" w="sm" len="sm"/>
                      <a:tailEnd type="none" w="sm" len="sm"/>
                    </a:lnT>
                    <a:lnB w="9525" cap="flat" cmpd="sng">
                      <a:solidFill>
                        <a:srgbClr val="D9D9D9"/>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532300">
                <a:tc vMerge="1">
                  <a:txBody>
                    <a:bodyPr/>
                    <a:lstStyle/>
                    <a:p>
                      <a:endParaRPr lang="en-US"/>
                    </a:p>
                  </a:txBody>
                  <a:tcPr/>
                </a:tc>
                <a:tc>
                  <a:txBody>
                    <a:bodyPr/>
                    <a:lstStyle/>
                    <a:p>
                      <a:pPr marL="0" lvl="0" indent="0" algn="ctr" rtl="0">
                        <a:spcBef>
                          <a:spcPts val="0"/>
                        </a:spcBef>
                        <a:spcAft>
                          <a:spcPts val="0"/>
                        </a:spcAft>
                        <a:buNone/>
                      </a:pPr>
                      <a:endParaRPr/>
                    </a:p>
                  </a:txBody>
                  <a:tcPr marL="91425" marR="91425" marT="91425" marB="91425">
                    <a:lnL w="9525" cap="flat" cmpd="sng">
                      <a:solidFill>
                        <a:srgbClr val="D9D9D9">
                          <a:alpha val="0"/>
                        </a:srgbClr>
                      </a:solidFill>
                      <a:prstDash val="solid"/>
                      <a:round/>
                      <a:headEnd type="none" w="sm" len="sm"/>
                      <a:tailEnd type="none" w="sm" len="sm"/>
                    </a:lnL>
                    <a:lnR w="9525" cap="flat" cmpd="sng">
                      <a:solidFill>
                        <a:srgbClr val="D9D9D9">
                          <a:alpha val="0"/>
                        </a:srgbClr>
                      </a:solidFill>
                      <a:prstDash val="solid"/>
                      <a:round/>
                      <a:headEnd type="none" w="sm" len="sm"/>
                      <a:tailEnd type="none" w="sm" len="sm"/>
                    </a:lnR>
                    <a:lnT w="9525" cap="flat" cmpd="sng">
                      <a:solidFill>
                        <a:srgbClr val="D9D9D9">
                          <a:alpha val="0"/>
                        </a:srgbClr>
                      </a:solidFill>
                      <a:prstDash val="solid"/>
                      <a:round/>
                      <a:headEnd type="none" w="sm" len="sm"/>
                      <a:tailEnd type="none" w="sm" len="sm"/>
                    </a:lnT>
                    <a:lnB w="9525" cap="flat" cmpd="sng">
                      <a:solidFill>
                        <a:srgbClr val="D9D9D9">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Pos</a:t>
                      </a:r>
                      <a:endParaRPr sz="1800"/>
                    </a:p>
                  </a:txBody>
                  <a:tcPr marL="91425" marR="91425" marT="91425" marB="91425">
                    <a:lnL w="9525" cap="flat" cmpd="sng">
                      <a:solidFill>
                        <a:srgbClr val="D9D9D9">
                          <a:alpha val="0"/>
                        </a:srgbClr>
                      </a:solidFill>
                      <a:prstDash val="solid"/>
                      <a:round/>
                      <a:headEnd type="none" w="sm" len="sm"/>
                      <a:tailEnd type="none" w="sm" len="sm"/>
                    </a:lnL>
                    <a:lnR w="9525" cap="flat" cmpd="sng">
                      <a:solidFill>
                        <a:srgbClr val="D9D9D9">
                          <a:alpha val="0"/>
                        </a:srgbClr>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B7B7B7"/>
                      </a:solidFill>
                      <a:prstDash val="solid"/>
                      <a:round/>
                      <a:headEnd type="none" w="sm" len="sm"/>
                      <a:tailEnd type="none" w="sm" len="sm"/>
                    </a:lnB>
                  </a:tcPr>
                </a:tc>
                <a:tc>
                  <a:txBody>
                    <a:bodyPr/>
                    <a:lstStyle/>
                    <a:p>
                      <a:pPr marL="0" lvl="0" indent="0" algn="ctr" rtl="0">
                        <a:spcBef>
                          <a:spcPts val="0"/>
                        </a:spcBef>
                        <a:spcAft>
                          <a:spcPts val="0"/>
                        </a:spcAft>
                        <a:buNone/>
                      </a:pPr>
                      <a:r>
                        <a:rPr lang="en" sz="1800"/>
                        <a:t>Neg</a:t>
                      </a:r>
                      <a:endParaRPr sz="1800"/>
                    </a:p>
                  </a:txBody>
                  <a:tcPr marL="91425" marR="91425" marT="91425" marB="91425">
                    <a:lnL w="9525" cap="flat" cmpd="sng">
                      <a:solidFill>
                        <a:srgbClr val="D9D9D9">
                          <a:alpha val="0"/>
                        </a:srgbClr>
                      </a:solidFill>
                      <a:prstDash val="solid"/>
                      <a:round/>
                      <a:headEnd type="none" w="sm" len="sm"/>
                      <a:tailEnd type="none" w="sm" len="sm"/>
                    </a:lnL>
                    <a:lnR w="9525" cap="flat" cmpd="sng">
                      <a:solidFill>
                        <a:srgbClr val="D9D9D9">
                          <a:alpha val="0"/>
                        </a:srgbClr>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01"/>
                  </a:ext>
                </a:extLst>
              </a:tr>
              <a:tr h="532300">
                <a:tc vMerge="1">
                  <a:txBody>
                    <a:bodyPr/>
                    <a:lstStyle/>
                    <a:p>
                      <a:endParaRPr lang="en-US"/>
                    </a:p>
                  </a:txBody>
                  <a:tcPr/>
                </a:tc>
                <a:tc>
                  <a:txBody>
                    <a:bodyPr/>
                    <a:lstStyle/>
                    <a:p>
                      <a:pPr marL="0" lvl="0" indent="0" algn="ctr" rtl="0">
                        <a:spcBef>
                          <a:spcPts val="0"/>
                        </a:spcBef>
                        <a:spcAft>
                          <a:spcPts val="0"/>
                        </a:spcAft>
                        <a:buNone/>
                      </a:pPr>
                      <a:r>
                        <a:rPr lang="en" sz="1800"/>
                        <a:t>Pos</a:t>
                      </a:r>
                      <a:endParaRPr sz="1800"/>
                    </a:p>
                  </a:txBody>
                  <a:tcPr marL="91425" marR="91425" marT="91425" marB="91425">
                    <a:lnL w="9525" cap="flat" cmpd="sng">
                      <a:solidFill>
                        <a:srgbClr val="D9D9D9"/>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D9D9D9">
                          <a:alpha val="0"/>
                        </a:srgbClr>
                      </a:solidFill>
                      <a:prstDash val="solid"/>
                      <a:round/>
                      <a:headEnd type="none" w="sm" len="sm"/>
                      <a:tailEnd type="none" w="sm" len="sm"/>
                    </a:lnT>
                    <a:lnB w="9525" cap="flat" cmpd="sng">
                      <a:solidFill>
                        <a:srgbClr val="D9D9D9">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i="1">
                          <a:latin typeface="Georgia"/>
                          <a:ea typeface="Georgia"/>
                          <a:cs typeface="Georgia"/>
                          <a:sym typeface="Georgia"/>
                        </a:rPr>
                        <a:t>TP</a:t>
                      </a:r>
                      <a:endParaRPr sz="1800" i="1">
                        <a:latin typeface="Georgia"/>
                        <a:ea typeface="Georgia"/>
                        <a:cs typeface="Georgia"/>
                        <a:sym typeface="Georgia"/>
                      </a:endParaRPr>
                    </a:p>
                  </a:txBody>
                  <a:tcPr marL="91425" marR="91425" marT="91425" marB="91425">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3F3F3"/>
                    </a:solidFill>
                  </a:tcPr>
                </a:tc>
                <a:tc>
                  <a:txBody>
                    <a:bodyPr/>
                    <a:lstStyle/>
                    <a:p>
                      <a:pPr marL="0" lvl="0" indent="0" algn="ctr" rtl="0">
                        <a:spcBef>
                          <a:spcPts val="0"/>
                        </a:spcBef>
                        <a:spcAft>
                          <a:spcPts val="0"/>
                        </a:spcAft>
                        <a:buNone/>
                      </a:pPr>
                      <a:r>
                        <a:rPr lang="en" sz="1800" i="1">
                          <a:latin typeface="Georgia"/>
                          <a:ea typeface="Georgia"/>
                          <a:cs typeface="Georgia"/>
                          <a:sym typeface="Georgia"/>
                        </a:rPr>
                        <a:t>FP</a:t>
                      </a:r>
                      <a:endParaRPr sz="1800" i="1">
                        <a:latin typeface="Georgia"/>
                        <a:ea typeface="Georgia"/>
                        <a:cs typeface="Georgia"/>
                        <a:sym typeface="Georgia"/>
                      </a:endParaRPr>
                    </a:p>
                  </a:txBody>
                  <a:tcPr marL="91425" marR="91425" marT="91425" marB="91425">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3F3F3"/>
                    </a:solidFill>
                  </a:tcPr>
                </a:tc>
                <a:extLst>
                  <a:ext uri="{0D108BD9-81ED-4DB2-BD59-A6C34878D82A}">
                    <a16:rowId xmlns:a16="http://schemas.microsoft.com/office/drawing/2014/main" val="10002"/>
                  </a:ext>
                </a:extLst>
              </a:tr>
              <a:tr h="532300">
                <a:tc vMerge="1">
                  <a:txBody>
                    <a:bodyPr/>
                    <a:lstStyle/>
                    <a:p>
                      <a:endParaRPr lang="en-US"/>
                    </a:p>
                  </a:txBody>
                  <a:tcPr/>
                </a:tc>
                <a:tc>
                  <a:txBody>
                    <a:bodyPr/>
                    <a:lstStyle/>
                    <a:p>
                      <a:pPr marL="0" lvl="0" indent="0" algn="ctr" rtl="0">
                        <a:spcBef>
                          <a:spcPts val="0"/>
                        </a:spcBef>
                        <a:spcAft>
                          <a:spcPts val="0"/>
                        </a:spcAft>
                        <a:buNone/>
                      </a:pPr>
                      <a:r>
                        <a:rPr lang="en" sz="1800"/>
                        <a:t>Neg</a:t>
                      </a:r>
                      <a:endParaRPr sz="1800"/>
                    </a:p>
                  </a:txBody>
                  <a:tcPr marL="91425" marR="91425" marT="91425" marB="91425">
                    <a:lnL w="9525" cap="flat" cmpd="sng">
                      <a:solidFill>
                        <a:srgbClr val="D9D9D9"/>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D9D9D9">
                          <a:alpha val="0"/>
                        </a:srgbClr>
                      </a:solidFill>
                      <a:prstDash val="solid"/>
                      <a:round/>
                      <a:headEnd type="none" w="sm" len="sm"/>
                      <a:tailEnd type="none" w="sm" len="sm"/>
                    </a:lnT>
                    <a:lnB w="9525" cap="flat" cmpd="sng">
                      <a:solidFill>
                        <a:srgbClr val="D9D9D9">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i="1">
                          <a:latin typeface="Georgia"/>
                          <a:ea typeface="Georgia"/>
                          <a:cs typeface="Georgia"/>
                          <a:sym typeface="Georgia"/>
                        </a:rPr>
                        <a:t>FN</a:t>
                      </a:r>
                      <a:endParaRPr sz="1800" i="1">
                        <a:latin typeface="Georgia"/>
                        <a:ea typeface="Georgia"/>
                        <a:cs typeface="Georgia"/>
                        <a:sym typeface="Georgia"/>
                      </a:endParaRPr>
                    </a:p>
                  </a:txBody>
                  <a:tcPr marL="91425" marR="91425" marT="91425" marB="91425">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3F3F3"/>
                    </a:solidFill>
                  </a:tcPr>
                </a:tc>
                <a:tc>
                  <a:txBody>
                    <a:bodyPr/>
                    <a:lstStyle/>
                    <a:p>
                      <a:pPr marL="0" lvl="0" indent="0" algn="ctr" rtl="0">
                        <a:spcBef>
                          <a:spcPts val="0"/>
                        </a:spcBef>
                        <a:spcAft>
                          <a:spcPts val="0"/>
                        </a:spcAft>
                        <a:buNone/>
                      </a:pPr>
                      <a:r>
                        <a:rPr lang="en" sz="1800" i="1">
                          <a:latin typeface="Georgia"/>
                          <a:ea typeface="Georgia"/>
                          <a:cs typeface="Georgia"/>
                          <a:sym typeface="Georgia"/>
                        </a:rPr>
                        <a:t>TN</a:t>
                      </a:r>
                      <a:endParaRPr sz="1800" i="1">
                        <a:latin typeface="Georgia"/>
                        <a:ea typeface="Georgia"/>
                        <a:cs typeface="Georgia"/>
                        <a:sym typeface="Georgia"/>
                      </a:endParaRPr>
                    </a:p>
                  </a:txBody>
                  <a:tcPr marL="91425" marR="91425" marT="91425" marB="91425">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F3F3F3"/>
                    </a:solidFill>
                  </a:tcPr>
                </a:tc>
                <a:extLst>
                  <a:ext uri="{0D108BD9-81ED-4DB2-BD59-A6C34878D82A}">
                    <a16:rowId xmlns:a16="http://schemas.microsoft.com/office/drawing/2014/main" val="10003"/>
                  </a:ext>
                </a:extLst>
              </a:tr>
            </a:tbl>
          </a:graphicData>
        </a:graphic>
      </p:graphicFrame>
      <p:sp>
        <p:nvSpPr>
          <p:cNvPr id="307" name="Google Shape;307;p29"/>
          <p:cNvSpPr txBox="1"/>
          <p:nvPr/>
        </p:nvSpPr>
        <p:spPr>
          <a:xfrm rot="-5400000">
            <a:off x="3113200" y="2484563"/>
            <a:ext cx="1137900" cy="456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t>Expected</a:t>
            </a:r>
            <a:endParaRPr sz="1800"/>
          </a:p>
        </p:txBody>
      </p:sp>
      <p:pic>
        <p:nvPicPr>
          <p:cNvPr id="308" name="Google Shape;308;p29"/>
          <p:cNvPicPr preferRelativeResize="0"/>
          <p:nvPr/>
        </p:nvPicPr>
        <p:blipFill>
          <a:blip r:embed="rId4">
            <a:alphaModFix/>
          </a:blip>
          <a:stretch>
            <a:fillRect/>
          </a:stretch>
        </p:blipFill>
        <p:spPr>
          <a:xfrm>
            <a:off x="311701" y="1278699"/>
            <a:ext cx="2573375" cy="1798875"/>
          </a:xfrm>
          <a:prstGeom prst="rect">
            <a:avLst/>
          </a:prstGeom>
          <a:noFill/>
          <a:ln>
            <a:noFill/>
          </a:ln>
        </p:spPr>
      </p:pic>
      <p:sp>
        <p:nvSpPr>
          <p:cNvPr id="309" name="Google Shape;309;p29"/>
          <p:cNvSpPr txBox="1"/>
          <p:nvPr/>
        </p:nvSpPr>
        <p:spPr>
          <a:xfrm>
            <a:off x="285750" y="3855875"/>
            <a:ext cx="3939900" cy="96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t>Metric values range:</a:t>
            </a:r>
            <a:r>
              <a:rPr lang="en" sz="1800">
                <a:solidFill>
                  <a:srgbClr val="666666"/>
                </a:solidFill>
              </a:rPr>
              <a:t> 0.0  </a:t>
            </a:r>
            <a:r>
              <a:rPr lang="en" sz="1800"/>
              <a:t>→</a:t>
            </a:r>
            <a:r>
              <a:rPr lang="en" sz="1800">
                <a:solidFill>
                  <a:srgbClr val="666666"/>
                </a:solidFill>
              </a:rPr>
              <a:t>  1.0</a:t>
            </a:r>
            <a:endParaRPr sz="1800">
              <a:solidFill>
                <a:srgbClr val="666666"/>
              </a:solidFill>
            </a:endParaRPr>
          </a:p>
          <a:p>
            <a:pPr marL="0" lvl="0" indent="0" algn="l" rtl="0">
              <a:spcBef>
                <a:spcPts val="0"/>
              </a:spcBef>
              <a:spcAft>
                <a:spcPts val="0"/>
              </a:spcAft>
              <a:buNone/>
            </a:pPr>
            <a:r>
              <a:rPr lang="en" sz="1800">
                <a:solidFill>
                  <a:srgbClr val="666666"/>
                </a:solidFill>
              </a:rPr>
              <a:t>                              (worst)  (perfect)</a:t>
            </a:r>
            <a:endParaRPr sz="1800">
              <a:solidFill>
                <a:srgbClr val="666666"/>
              </a:solidFill>
            </a:endParaRPr>
          </a:p>
        </p:txBody>
      </p:sp>
    </p:spTree>
    <p:extLst>
      <p:ext uri="{BB962C8B-B14F-4D97-AF65-F5344CB8AC3E}">
        <p14:creationId xmlns:p14="http://schemas.microsoft.com/office/powerpoint/2010/main" val="2629739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1"/>
          <p:cNvSpPr txBox="1">
            <a:spLocks noGrp="1"/>
          </p:cNvSpPr>
          <p:nvPr>
            <p:ph type="title"/>
          </p:nvPr>
        </p:nvSpPr>
        <p:spPr>
          <a:xfrm>
            <a:off x="311700" y="445025"/>
            <a:ext cx="8520600" cy="572700"/>
          </a:xfrm>
          <a:prstGeom prst="rect">
            <a:avLst/>
          </a:prstGeom>
          <a:gradFill>
            <a:gsLst>
              <a:gs pos="0">
                <a:srgbClr val="FFFFFF"/>
              </a:gs>
              <a:gs pos="100000">
                <a:srgbClr val="D9D9D9"/>
              </a:gs>
              <a:gs pos="100000">
                <a:srgbClr val="B3B3B3"/>
              </a:gs>
            </a:gsLst>
            <a:lin ang="0" scaled="0"/>
          </a:gradFill>
        </p:spPr>
        <p:txBody>
          <a:bodyPr spcFirstLastPara="1" wrap="square" lIns="91425" tIns="91425" rIns="91425" bIns="91425" anchor="t" anchorCtr="0">
            <a:noAutofit/>
          </a:bodyPr>
          <a:lstStyle/>
          <a:p>
            <a:pPr marL="0" lvl="0" indent="0" algn="l" rtl="0">
              <a:spcBef>
                <a:spcPts val="0"/>
              </a:spcBef>
              <a:spcAft>
                <a:spcPts val="0"/>
              </a:spcAft>
              <a:buNone/>
            </a:pPr>
            <a:r>
              <a:rPr lang="en"/>
              <a:t>Initial Results 90% Success Identifying Variants</a:t>
            </a:r>
            <a:endParaRPr/>
          </a:p>
          <a:p>
            <a:pPr marL="0" lvl="0" indent="0" algn="l" rtl="0">
              <a:spcBef>
                <a:spcPts val="0"/>
              </a:spcBef>
              <a:spcAft>
                <a:spcPts val="0"/>
              </a:spcAft>
              <a:buNone/>
            </a:pPr>
            <a:endParaRPr/>
          </a:p>
        </p:txBody>
      </p:sp>
      <p:graphicFrame>
        <p:nvGraphicFramePr>
          <p:cNvPr id="157" name="Google Shape;157;p21"/>
          <p:cNvGraphicFramePr/>
          <p:nvPr/>
        </p:nvGraphicFramePr>
        <p:xfrm>
          <a:off x="3033805" y="2152437"/>
          <a:ext cx="1186200" cy="1097220"/>
        </p:xfrm>
        <a:graphic>
          <a:graphicData uri="http://schemas.openxmlformats.org/drawingml/2006/table">
            <a:tbl>
              <a:tblPr>
                <a:noFill/>
                <a:tableStyleId>{6577AD86-1F79-426D-8CAD-A796363DC526}</a:tableStyleId>
              </a:tblPr>
              <a:tblGrid>
                <a:gridCol w="593100">
                  <a:extLst>
                    <a:ext uri="{9D8B030D-6E8A-4147-A177-3AD203B41FA5}">
                      <a16:colId xmlns:a16="http://schemas.microsoft.com/office/drawing/2014/main" val="20000"/>
                    </a:ext>
                  </a:extLst>
                </a:gridCol>
                <a:gridCol w="593100">
                  <a:extLst>
                    <a:ext uri="{9D8B030D-6E8A-4147-A177-3AD203B41FA5}">
                      <a16:colId xmlns:a16="http://schemas.microsoft.com/office/drawing/2014/main" val="20001"/>
                    </a:ext>
                  </a:extLst>
                </a:gridCol>
              </a:tblGrid>
              <a:tr h="532750">
                <a:tc>
                  <a:txBody>
                    <a:bodyPr/>
                    <a:lstStyle/>
                    <a:p>
                      <a:pPr marL="0" lvl="0" indent="0" algn="ctr" rtl="0">
                        <a:spcBef>
                          <a:spcPts val="0"/>
                        </a:spcBef>
                        <a:spcAft>
                          <a:spcPts val="0"/>
                        </a:spcAft>
                        <a:buNone/>
                      </a:pPr>
                      <a:r>
                        <a:rPr lang="en"/>
                        <a:t>985</a:t>
                      </a:r>
                      <a:endParaRPr/>
                    </a:p>
                    <a:p>
                      <a:pPr marL="0" lvl="0" indent="0" algn="ctr" rtl="0">
                        <a:spcBef>
                          <a:spcPts val="0"/>
                        </a:spcBef>
                        <a:spcAft>
                          <a:spcPts val="0"/>
                        </a:spcAft>
                        <a:buNone/>
                      </a:pPr>
                      <a:r>
                        <a:rPr lang="en" sz="1000" i="1">
                          <a:solidFill>
                            <a:srgbClr val="999999"/>
                          </a:solidFill>
                          <a:latin typeface="Georgia"/>
                          <a:ea typeface="Georgia"/>
                          <a:cs typeface="Georgia"/>
                          <a:sym typeface="Georgia"/>
                        </a:rPr>
                        <a:t>TP</a:t>
                      </a:r>
                      <a:endParaRPr sz="1000" i="1">
                        <a:solidFill>
                          <a:srgbClr val="999999"/>
                        </a:solidFill>
                        <a:latin typeface="Georgia"/>
                        <a:ea typeface="Georgia"/>
                        <a:cs typeface="Georgia"/>
                        <a:sym typeface="Georgia"/>
                      </a:endParaRPr>
                    </a:p>
                  </a:txBody>
                  <a:tcPr marL="91425" marR="91425" marT="91425" marB="91425">
                    <a:solidFill>
                      <a:srgbClr val="F3F3F3"/>
                    </a:solidFill>
                  </a:tcPr>
                </a:tc>
                <a:tc>
                  <a:txBody>
                    <a:bodyPr/>
                    <a:lstStyle/>
                    <a:p>
                      <a:pPr marL="0" lvl="0" indent="0" algn="ctr" rtl="0">
                        <a:spcBef>
                          <a:spcPts val="0"/>
                        </a:spcBef>
                        <a:spcAft>
                          <a:spcPts val="0"/>
                        </a:spcAft>
                        <a:buClr>
                          <a:schemeClr val="dk1"/>
                        </a:buClr>
                        <a:buSzPts val="1100"/>
                        <a:buFont typeface="Arial"/>
                        <a:buNone/>
                      </a:pPr>
                      <a:r>
                        <a:rPr lang="en">
                          <a:solidFill>
                            <a:schemeClr val="dk1"/>
                          </a:solidFill>
                        </a:rPr>
                        <a:t>112</a:t>
                      </a:r>
                      <a:endParaRPr>
                        <a:solidFill>
                          <a:schemeClr val="dk1"/>
                        </a:solidFill>
                      </a:endParaRPr>
                    </a:p>
                    <a:p>
                      <a:pPr marL="0" lvl="0" indent="0" algn="ctr" rtl="0">
                        <a:spcBef>
                          <a:spcPts val="0"/>
                        </a:spcBef>
                        <a:spcAft>
                          <a:spcPts val="0"/>
                        </a:spcAft>
                        <a:buClr>
                          <a:schemeClr val="dk1"/>
                        </a:buClr>
                        <a:buSzPts val="1100"/>
                        <a:buFont typeface="Arial"/>
                        <a:buNone/>
                      </a:pPr>
                      <a:r>
                        <a:rPr lang="en" sz="1000" i="1">
                          <a:solidFill>
                            <a:srgbClr val="999999"/>
                          </a:solidFill>
                          <a:latin typeface="Georgia"/>
                          <a:ea typeface="Georgia"/>
                          <a:cs typeface="Georgia"/>
                          <a:sym typeface="Georgia"/>
                        </a:rPr>
                        <a:t>FP</a:t>
                      </a:r>
                      <a:endParaRPr/>
                    </a:p>
                  </a:txBody>
                  <a:tcPr marL="91425" marR="91425" marT="91425" marB="91425">
                    <a:solidFill>
                      <a:srgbClr val="F3F3F3"/>
                    </a:solidFill>
                  </a:tcPr>
                </a:tc>
                <a:extLst>
                  <a:ext uri="{0D108BD9-81ED-4DB2-BD59-A6C34878D82A}">
                    <a16:rowId xmlns:a16="http://schemas.microsoft.com/office/drawing/2014/main" val="10000"/>
                  </a:ext>
                </a:extLst>
              </a:tr>
              <a:tr h="532750">
                <a:tc>
                  <a:txBody>
                    <a:bodyPr/>
                    <a:lstStyle/>
                    <a:p>
                      <a:pPr marL="0" lvl="0" indent="0" algn="ctr" rtl="0">
                        <a:spcBef>
                          <a:spcPts val="0"/>
                        </a:spcBef>
                        <a:spcAft>
                          <a:spcPts val="0"/>
                        </a:spcAft>
                        <a:buClr>
                          <a:schemeClr val="dk1"/>
                        </a:buClr>
                        <a:buSzPts val="1100"/>
                        <a:buFont typeface="Arial"/>
                        <a:buNone/>
                      </a:pPr>
                      <a:r>
                        <a:rPr lang="en">
                          <a:solidFill>
                            <a:schemeClr val="dk1"/>
                          </a:solidFill>
                        </a:rPr>
                        <a:t>108</a:t>
                      </a:r>
                      <a:endParaRPr>
                        <a:solidFill>
                          <a:schemeClr val="dk1"/>
                        </a:solidFill>
                      </a:endParaRPr>
                    </a:p>
                    <a:p>
                      <a:pPr marL="0" lvl="0" indent="0" algn="ctr" rtl="0">
                        <a:spcBef>
                          <a:spcPts val="0"/>
                        </a:spcBef>
                        <a:spcAft>
                          <a:spcPts val="0"/>
                        </a:spcAft>
                        <a:buClr>
                          <a:schemeClr val="dk1"/>
                        </a:buClr>
                        <a:buSzPts val="1100"/>
                        <a:buFont typeface="Arial"/>
                        <a:buNone/>
                      </a:pPr>
                      <a:r>
                        <a:rPr lang="en" sz="1000" i="1">
                          <a:solidFill>
                            <a:srgbClr val="999999"/>
                          </a:solidFill>
                          <a:latin typeface="Georgia"/>
                          <a:ea typeface="Georgia"/>
                          <a:cs typeface="Georgia"/>
                          <a:sym typeface="Georgia"/>
                        </a:rPr>
                        <a:t>FN</a:t>
                      </a:r>
                      <a:endParaRPr/>
                    </a:p>
                  </a:txBody>
                  <a:tcPr marL="91425" marR="91425" marT="91425" marB="91425">
                    <a:solidFill>
                      <a:srgbClr val="F3F3F3"/>
                    </a:solidFill>
                  </a:tcPr>
                </a:tc>
                <a:tc>
                  <a:txBody>
                    <a:bodyPr/>
                    <a:lstStyle/>
                    <a:p>
                      <a:pPr marL="0" lvl="0" indent="0" algn="ctr" rtl="0">
                        <a:spcBef>
                          <a:spcPts val="0"/>
                        </a:spcBef>
                        <a:spcAft>
                          <a:spcPts val="0"/>
                        </a:spcAft>
                        <a:buClr>
                          <a:schemeClr val="dk1"/>
                        </a:buClr>
                        <a:buSzPts val="1100"/>
                        <a:buFont typeface="Arial"/>
                        <a:buNone/>
                      </a:pPr>
                      <a:r>
                        <a:rPr lang="en">
                          <a:solidFill>
                            <a:schemeClr val="dk1"/>
                          </a:solidFill>
                        </a:rPr>
                        <a:t>23</a:t>
                      </a:r>
                      <a:endParaRPr>
                        <a:solidFill>
                          <a:schemeClr val="dk1"/>
                        </a:solidFill>
                      </a:endParaRPr>
                    </a:p>
                    <a:p>
                      <a:pPr marL="0" lvl="0" indent="0" algn="ctr" rtl="0">
                        <a:spcBef>
                          <a:spcPts val="0"/>
                        </a:spcBef>
                        <a:spcAft>
                          <a:spcPts val="0"/>
                        </a:spcAft>
                        <a:buClr>
                          <a:schemeClr val="dk1"/>
                        </a:buClr>
                        <a:buSzPts val="1100"/>
                        <a:buFont typeface="Arial"/>
                        <a:buNone/>
                      </a:pPr>
                      <a:r>
                        <a:rPr lang="en" sz="1000" i="1">
                          <a:solidFill>
                            <a:srgbClr val="999999"/>
                          </a:solidFill>
                          <a:latin typeface="Georgia"/>
                          <a:ea typeface="Georgia"/>
                          <a:cs typeface="Georgia"/>
                          <a:sym typeface="Georgia"/>
                        </a:rPr>
                        <a:t>TN</a:t>
                      </a:r>
                      <a:endParaRPr/>
                    </a:p>
                  </a:txBody>
                  <a:tcPr marL="91425" marR="91425" marT="91425" marB="91425">
                    <a:solidFill>
                      <a:srgbClr val="F3F3F3"/>
                    </a:solidFill>
                  </a:tcPr>
                </a:tc>
                <a:extLst>
                  <a:ext uri="{0D108BD9-81ED-4DB2-BD59-A6C34878D82A}">
                    <a16:rowId xmlns:a16="http://schemas.microsoft.com/office/drawing/2014/main" val="10001"/>
                  </a:ext>
                </a:extLst>
              </a:tr>
            </a:tbl>
          </a:graphicData>
        </a:graphic>
      </p:graphicFrame>
      <p:graphicFrame>
        <p:nvGraphicFramePr>
          <p:cNvPr id="158" name="Google Shape;158;p21"/>
          <p:cNvGraphicFramePr/>
          <p:nvPr/>
        </p:nvGraphicFramePr>
        <p:xfrm>
          <a:off x="3033805" y="3800962"/>
          <a:ext cx="1186200" cy="1097220"/>
        </p:xfrm>
        <a:graphic>
          <a:graphicData uri="http://schemas.openxmlformats.org/drawingml/2006/table">
            <a:tbl>
              <a:tblPr>
                <a:noFill/>
                <a:tableStyleId>{6577AD86-1F79-426D-8CAD-A796363DC526}</a:tableStyleId>
              </a:tblPr>
              <a:tblGrid>
                <a:gridCol w="593100">
                  <a:extLst>
                    <a:ext uri="{9D8B030D-6E8A-4147-A177-3AD203B41FA5}">
                      <a16:colId xmlns:a16="http://schemas.microsoft.com/office/drawing/2014/main" val="20000"/>
                    </a:ext>
                  </a:extLst>
                </a:gridCol>
                <a:gridCol w="593100">
                  <a:extLst>
                    <a:ext uri="{9D8B030D-6E8A-4147-A177-3AD203B41FA5}">
                      <a16:colId xmlns:a16="http://schemas.microsoft.com/office/drawing/2014/main" val="20001"/>
                    </a:ext>
                  </a:extLst>
                </a:gridCol>
              </a:tblGrid>
              <a:tr h="532750">
                <a:tc>
                  <a:txBody>
                    <a:bodyPr/>
                    <a:lstStyle/>
                    <a:p>
                      <a:pPr marL="0" lvl="0" indent="0" algn="ctr" rtl="0">
                        <a:spcBef>
                          <a:spcPts val="0"/>
                        </a:spcBef>
                        <a:spcAft>
                          <a:spcPts val="0"/>
                        </a:spcAft>
                        <a:buNone/>
                      </a:pPr>
                      <a:r>
                        <a:rPr lang="en"/>
                        <a:t>47</a:t>
                      </a:r>
                      <a:endParaRPr/>
                    </a:p>
                    <a:p>
                      <a:pPr marL="0" lvl="0" indent="0" algn="ctr" rtl="0">
                        <a:spcBef>
                          <a:spcPts val="0"/>
                        </a:spcBef>
                        <a:spcAft>
                          <a:spcPts val="0"/>
                        </a:spcAft>
                        <a:buNone/>
                      </a:pPr>
                      <a:r>
                        <a:rPr lang="en" sz="1000" i="1">
                          <a:solidFill>
                            <a:srgbClr val="999999"/>
                          </a:solidFill>
                          <a:latin typeface="Georgia"/>
                          <a:ea typeface="Georgia"/>
                          <a:cs typeface="Georgia"/>
                          <a:sym typeface="Georgia"/>
                        </a:rPr>
                        <a:t>TP</a:t>
                      </a:r>
                      <a:endParaRPr sz="1000" i="1">
                        <a:solidFill>
                          <a:srgbClr val="999999"/>
                        </a:solidFill>
                        <a:latin typeface="Georgia"/>
                        <a:ea typeface="Georgia"/>
                        <a:cs typeface="Georgia"/>
                        <a:sym typeface="Georgia"/>
                      </a:endParaRPr>
                    </a:p>
                  </a:txBody>
                  <a:tcPr marL="91425" marR="91425" marT="91425" marB="91425">
                    <a:solidFill>
                      <a:srgbClr val="F3F3F3"/>
                    </a:solidFill>
                  </a:tcPr>
                </a:tc>
                <a:tc>
                  <a:txBody>
                    <a:bodyPr/>
                    <a:lstStyle/>
                    <a:p>
                      <a:pPr marL="0" lvl="0" indent="0" algn="ctr" rtl="0">
                        <a:spcBef>
                          <a:spcPts val="0"/>
                        </a:spcBef>
                        <a:spcAft>
                          <a:spcPts val="0"/>
                        </a:spcAft>
                        <a:buNone/>
                      </a:pPr>
                      <a:r>
                        <a:rPr lang="en">
                          <a:solidFill>
                            <a:schemeClr val="dk1"/>
                          </a:solidFill>
                        </a:rPr>
                        <a:t>1</a:t>
                      </a:r>
                      <a:endParaRPr>
                        <a:solidFill>
                          <a:schemeClr val="dk1"/>
                        </a:solidFill>
                      </a:endParaRPr>
                    </a:p>
                    <a:p>
                      <a:pPr marL="0" lvl="0" indent="0" algn="ctr" rtl="0">
                        <a:spcBef>
                          <a:spcPts val="0"/>
                        </a:spcBef>
                        <a:spcAft>
                          <a:spcPts val="0"/>
                        </a:spcAft>
                        <a:buNone/>
                      </a:pPr>
                      <a:r>
                        <a:rPr lang="en" sz="1000" i="1">
                          <a:solidFill>
                            <a:srgbClr val="999999"/>
                          </a:solidFill>
                          <a:latin typeface="Georgia"/>
                          <a:ea typeface="Georgia"/>
                          <a:cs typeface="Georgia"/>
                          <a:sym typeface="Georgia"/>
                        </a:rPr>
                        <a:t>FP</a:t>
                      </a:r>
                      <a:endParaRPr/>
                    </a:p>
                  </a:txBody>
                  <a:tcPr marL="91425" marR="91425" marT="91425" marB="91425">
                    <a:solidFill>
                      <a:srgbClr val="F3F3F3"/>
                    </a:solidFill>
                  </a:tcPr>
                </a:tc>
                <a:extLst>
                  <a:ext uri="{0D108BD9-81ED-4DB2-BD59-A6C34878D82A}">
                    <a16:rowId xmlns:a16="http://schemas.microsoft.com/office/drawing/2014/main" val="10000"/>
                  </a:ext>
                </a:extLst>
              </a:tr>
              <a:tr h="532750">
                <a:tc>
                  <a:txBody>
                    <a:bodyPr/>
                    <a:lstStyle/>
                    <a:p>
                      <a:pPr marL="0" lvl="0" indent="0" algn="ctr" rtl="0">
                        <a:spcBef>
                          <a:spcPts val="0"/>
                        </a:spcBef>
                        <a:spcAft>
                          <a:spcPts val="0"/>
                        </a:spcAft>
                        <a:buNone/>
                      </a:pPr>
                      <a:r>
                        <a:rPr lang="en">
                          <a:solidFill>
                            <a:schemeClr val="dk1"/>
                          </a:solidFill>
                        </a:rPr>
                        <a:t>9</a:t>
                      </a:r>
                      <a:endParaRPr>
                        <a:solidFill>
                          <a:schemeClr val="dk1"/>
                        </a:solidFill>
                      </a:endParaRPr>
                    </a:p>
                    <a:p>
                      <a:pPr marL="0" lvl="0" indent="0" algn="ctr" rtl="0">
                        <a:spcBef>
                          <a:spcPts val="0"/>
                        </a:spcBef>
                        <a:spcAft>
                          <a:spcPts val="0"/>
                        </a:spcAft>
                        <a:buNone/>
                      </a:pPr>
                      <a:r>
                        <a:rPr lang="en" sz="1000" i="1">
                          <a:solidFill>
                            <a:srgbClr val="999999"/>
                          </a:solidFill>
                          <a:latin typeface="Georgia"/>
                          <a:ea typeface="Georgia"/>
                          <a:cs typeface="Georgia"/>
                          <a:sym typeface="Georgia"/>
                        </a:rPr>
                        <a:t>FN</a:t>
                      </a:r>
                      <a:endParaRPr/>
                    </a:p>
                  </a:txBody>
                  <a:tcPr marL="91425" marR="91425" marT="91425" marB="91425">
                    <a:solidFill>
                      <a:srgbClr val="F3F3F3"/>
                    </a:solidFill>
                  </a:tcPr>
                </a:tc>
                <a:tc>
                  <a:txBody>
                    <a:bodyPr/>
                    <a:lstStyle/>
                    <a:p>
                      <a:pPr marL="0" lvl="0" indent="0" algn="ctr" rtl="0">
                        <a:spcBef>
                          <a:spcPts val="0"/>
                        </a:spcBef>
                        <a:spcAft>
                          <a:spcPts val="0"/>
                        </a:spcAft>
                        <a:buNone/>
                      </a:pPr>
                      <a:r>
                        <a:rPr lang="en">
                          <a:solidFill>
                            <a:schemeClr val="dk1"/>
                          </a:solidFill>
                        </a:rPr>
                        <a:t>31</a:t>
                      </a:r>
                      <a:endParaRPr>
                        <a:solidFill>
                          <a:schemeClr val="dk1"/>
                        </a:solidFill>
                      </a:endParaRPr>
                    </a:p>
                    <a:p>
                      <a:pPr marL="0" lvl="0" indent="0" algn="ctr" rtl="0">
                        <a:spcBef>
                          <a:spcPts val="0"/>
                        </a:spcBef>
                        <a:spcAft>
                          <a:spcPts val="0"/>
                        </a:spcAft>
                        <a:buNone/>
                      </a:pPr>
                      <a:r>
                        <a:rPr lang="en" sz="1000" i="1">
                          <a:solidFill>
                            <a:srgbClr val="999999"/>
                          </a:solidFill>
                          <a:latin typeface="Georgia"/>
                          <a:ea typeface="Georgia"/>
                          <a:cs typeface="Georgia"/>
                          <a:sym typeface="Georgia"/>
                        </a:rPr>
                        <a:t>TN</a:t>
                      </a:r>
                      <a:endParaRPr/>
                    </a:p>
                  </a:txBody>
                  <a:tcPr marL="91425" marR="91425" marT="91425" marB="91425">
                    <a:solidFill>
                      <a:srgbClr val="F3F3F3"/>
                    </a:solidFill>
                  </a:tcPr>
                </a:tc>
                <a:extLst>
                  <a:ext uri="{0D108BD9-81ED-4DB2-BD59-A6C34878D82A}">
                    <a16:rowId xmlns:a16="http://schemas.microsoft.com/office/drawing/2014/main" val="10001"/>
                  </a:ext>
                </a:extLst>
              </a:tr>
            </a:tbl>
          </a:graphicData>
        </a:graphic>
      </p:graphicFrame>
      <p:sp>
        <p:nvSpPr>
          <p:cNvPr id="159" name="Google Shape;159;p21"/>
          <p:cNvSpPr txBox="1"/>
          <p:nvPr/>
        </p:nvSpPr>
        <p:spPr>
          <a:xfrm>
            <a:off x="3112030" y="1844033"/>
            <a:ext cx="537900" cy="29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666666"/>
                </a:solidFill>
              </a:rPr>
              <a:t>Pos</a:t>
            </a:r>
            <a:endParaRPr sz="1200">
              <a:solidFill>
                <a:srgbClr val="666666"/>
              </a:solidFill>
            </a:endParaRPr>
          </a:p>
        </p:txBody>
      </p:sp>
      <p:sp>
        <p:nvSpPr>
          <p:cNvPr id="160" name="Google Shape;160;p21"/>
          <p:cNvSpPr txBox="1"/>
          <p:nvPr/>
        </p:nvSpPr>
        <p:spPr>
          <a:xfrm>
            <a:off x="3679266" y="1844034"/>
            <a:ext cx="537900" cy="29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666666"/>
                </a:solidFill>
              </a:rPr>
              <a:t>Neg</a:t>
            </a:r>
            <a:endParaRPr sz="1200">
              <a:solidFill>
                <a:srgbClr val="666666"/>
              </a:solidFill>
            </a:endParaRPr>
          </a:p>
        </p:txBody>
      </p:sp>
      <p:sp>
        <p:nvSpPr>
          <p:cNvPr id="161" name="Google Shape;161;p21"/>
          <p:cNvSpPr txBox="1"/>
          <p:nvPr/>
        </p:nvSpPr>
        <p:spPr>
          <a:xfrm>
            <a:off x="3090448" y="3502421"/>
            <a:ext cx="537900" cy="1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666666"/>
                </a:solidFill>
              </a:rPr>
              <a:t>Pos</a:t>
            </a:r>
            <a:endParaRPr sz="1200">
              <a:solidFill>
                <a:srgbClr val="666666"/>
              </a:solidFill>
            </a:endParaRPr>
          </a:p>
        </p:txBody>
      </p:sp>
      <p:sp>
        <p:nvSpPr>
          <p:cNvPr id="162" name="Google Shape;162;p21"/>
          <p:cNvSpPr txBox="1"/>
          <p:nvPr/>
        </p:nvSpPr>
        <p:spPr>
          <a:xfrm>
            <a:off x="3679266" y="3512187"/>
            <a:ext cx="537900" cy="29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666666"/>
                </a:solidFill>
              </a:rPr>
              <a:t>Neg</a:t>
            </a:r>
            <a:endParaRPr sz="1200">
              <a:solidFill>
                <a:srgbClr val="666666"/>
              </a:solidFill>
            </a:endParaRPr>
          </a:p>
        </p:txBody>
      </p:sp>
      <p:sp>
        <p:nvSpPr>
          <p:cNvPr id="163" name="Google Shape;163;p21"/>
          <p:cNvSpPr txBox="1"/>
          <p:nvPr/>
        </p:nvSpPr>
        <p:spPr>
          <a:xfrm rot="-5400000">
            <a:off x="2583912" y="2289790"/>
            <a:ext cx="537900" cy="29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666666"/>
                </a:solidFill>
              </a:rPr>
              <a:t>Pos</a:t>
            </a:r>
            <a:endParaRPr sz="1200">
              <a:solidFill>
                <a:srgbClr val="666666"/>
              </a:solidFill>
            </a:endParaRPr>
          </a:p>
        </p:txBody>
      </p:sp>
      <p:sp>
        <p:nvSpPr>
          <p:cNvPr id="164" name="Google Shape;164;p21"/>
          <p:cNvSpPr txBox="1"/>
          <p:nvPr/>
        </p:nvSpPr>
        <p:spPr>
          <a:xfrm rot="-5400000">
            <a:off x="2580029" y="2798252"/>
            <a:ext cx="537900" cy="29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666666"/>
                </a:solidFill>
              </a:rPr>
              <a:t>Neg</a:t>
            </a:r>
            <a:endParaRPr sz="1200">
              <a:solidFill>
                <a:srgbClr val="666666"/>
              </a:solidFill>
            </a:endParaRPr>
          </a:p>
        </p:txBody>
      </p:sp>
      <p:sp>
        <p:nvSpPr>
          <p:cNvPr id="165" name="Google Shape;165;p21"/>
          <p:cNvSpPr txBox="1"/>
          <p:nvPr/>
        </p:nvSpPr>
        <p:spPr>
          <a:xfrm>
            <a:off x="3219265" y="1547315"/>
            <a:ext cx="1007100" cy="36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666666"/>
                </a:solidFill>
              </a:rPr>
              <a:t>Actual</a:t>
            </a:r>
            <a:endParaRPr sz="1800">
              <a:solidFill>
                <a:srgbClr val="666666"/>
              </a:solidFill>
            </a:endParaRPr>
          </a:p>
        </p:txBody>
      </p:sp>
      <p:sp>
        <p:nvSpPr>
          <p:cNvPr id="166" name="Google Shape;166;p21"/>
          <p:cNvSpPr txBox="1"/>
          <p:nvPr/>
        </p:nvSpPr>
        <p:spPr>
          <a:xfrm rot="-5400000">
            <a:off x="2010897" y="2486309"/>
            <a:ext cx="1186200" cy="40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666666"/>
                </a:solidFill>
              </a:rPr>
              <a:t>Predicted</a:t>
            </a:r>
            <a:endParaRPr sz="1800">
              <a:solidFill>
                <a:srgbClr val="666666"/>
              </a:solidFill>
            </a:endParaRPr>
          </a:p>
        </p:txBody>
      </p:sp>
      <p:sp>
        <p:nvSpPr>
          <p:cNvPr id="167" name="Google Shape;167;p21"/>
          <p:cNvSpPr txBox="1"/>
          <p:nvPr/>
        </p:nvSpPr>
        <p:spPr>
          <a:xfrm rot="-5400000">
            <a:off x="2583912" y="3918162"/>
            <a:ext cx="537900" cy="29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666666"/>
                </a:solidFill>
              </a:rPr>
              <a:t>Pos</a:t>
            </a:r>
            <a:endParaRPr sz="1200">
              <a:solidFill>
                <a:srgbClr val="666666"/>
              </a:solidFill>
            </a:endParaRPr>
          </a:p>
        </p:txBody>
      </p:sp>
      <p:sp>
        <p:nvSpPr>
          <p:cNvPr id="168" name="Google Shape;168;p21"/>
          <p:cNvSpPr txBox="1"/>
          <p:nvPr/>
        </p:nvSpPr>
        <p:spPr>
          <a:xfrm rot="-5400000">
            <a:off x="2580029" y="4426624"/>
            <a:ext cx="537900" cy="29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666666"/>
                </a:solidFill>
              </a:rPr>
              <a:t>Neg</a:t>
            </a:r>
            <a:endParaRPr sz="1200">
              <a:solidFill>
                <a:srgbClr val="666666"/>
              </a:solidFill>
            </a:endParaRPr>
          </a:p>
        </p:txBody>
      </p:sp>
      <p:sp>
        <p:nvSpPr>
          <p:cNvPr id="169" name="Google Shape;169;p21"/>
          <p:cNvSpPr txBox="1"/>
          <p:nvPr/>
        </p:nvSpPr>
        <p:spPr>
          <a:xfrm rot="-5400000">
            <a:off x="2010897" y="4114680"/>
            <a:ext cx="1186200" cy="40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666666"/>
                </a:solidFill>
              </a:rPr>
              <a:t>Predicted</a:t>
            </a:r>
            <a:endParaRPr sz="1800">
              <a:solidFill>
                <a:srgbClr val="666666"/>
              </a:solidFill>
            </a:endParaRPr>
          </a:p>
        </p:txBody>
      </p:sp>
      <p:graphicFrame>
        <p:nvGraphicFramePr>
          <p:cNvPr id="170" name="Google Shape;170;p21"/>
          <p:cNvGraphicFramePr/>
          <p:nvPr/>
        </p:nvGraphicFramePr>
        <p:xfrm>
          <a:off x="5345379" y="2148213"/>
          <a:ext cx="1186200" cy="1097220"/>
        </p:xfrm>
        <a:graphic>
          <a:graphicData uri="http://schemas.openxmlformats.org/drawingml/2006/table">
            <a:tbl>
              <a:tblPr>
                <a:noFill/>
                <a:tableStyleId>{6577AD86-1F79-426D-8CAD-A796363DC526}</a:tableStyleId>
              </a:tblPr>
              <a:tblGrid>
                <a:gridCol w="593100">
                  <a:extLst>
                    <a:ext uri="{9D8B030D-6E8A-4147-A177-3AD203B41FA5}">
                      <a16:colId xmlns:a16="http://schemas.microsoft.com/office/drawing/2014/main" val="20000"/>
                    </a:ext>
                  </a:extLst>
                </a:gridCol>
                <a:gridCol w="593100">
                  <a:extLst>
                    <a:ext uri="{9D8B030D-6E8A-4147-A177-3AD203B41FA5}">
                      <a16:colId xmlns:a16="http://schemas.microsoft.com/office/drawing/2014/main" val="20001"/>
                    </a:ext>
                  </a:extLst>
                </a:gridCol>
              </a:tblGrid>
              <a:tr h="532750">
                <a:tc>
                  <a:txBody>
                    <a:bodyPr/>
                    <a:lstStyle/>
                    <a:p>
                      <a:pPr marL="0" lvl="0" indent="0" algn="ctr" rtl="0">
                        <a:spcBef>
                          <a:spcPts val="0"/>
                        </a:spcBef>
                        <a:spcAft>
                          <a:spcPts val="0"/>
                        </a:spcAft>
                        <a:buNone/>
                      </a:pPr>
                      <a:r>
                        <a:rPr lang="en"/>
                        <a:t>959</a:t>
                      </a:r>
                      <a:endParaRPr/>
                    </a:p>
                    <a:p>
                      <a:pPr marL="0" lvl="0" indent="0" algn="ctr" rtl="0">
                        <a:spcBef>
                          <a:spcPts val="0"/>
                        </a:spcBef>
                        <a:spcAft>
                          <a:spcPts val="0"/>
                        </a:spcAft>
                        <a:buNone/>
                      </a:pPr>
                      <a:r>
                        <a:rPr lang="en" sz="1000" i="1">
                          <a:solidFill>
                            <a:srgbClr val="999999"/>
                          </a:solidFill>
                          <a:latin typeface="Georgia"/>
                          <a:ea typeface="Georgia"/>
                          <a:cs typeface="Georgia"/>
                          <a:sym typeface="Georgia"/>
                        </a:rPr>
                        <a:t>TP</a:t>
                      </a:r>
                      <a:endParaRPr sz="1000" i="1">
                        <a:solidFill>
                          <a:srgbClr val="999999"/>
                        </a:solidFill>
                        <a:latin typeface="Georgia"/>
                        <a:ea typeface="Georgia"/>
                        <a:cs typeface="Georgia"/>
                        <a:sym typeface="Georgia"/>
                      </a:endParaRPr>
                    </a:p>
                  </a:txBody>
                  <a:tcPr marL="91425" marR="91425" marT="91425" marB="91425">
                    <a:solidFill>
                      <a:srgbClr val="F3F3F3"/>
                    </a:solidFill>
                  </a:tcPr>
                </a:tc>
                <a:tc>
                  <a:txBody>
                    <a:bodyPr/>
                    <a:lstStyle/>
                    <a:p>
                      <a:pPr marL="0" lvl="0" indent="0" algn="ctr" rtl="0">
                        <a:spcBef>
                          <a:spcPts val="0"/>
                        </a:spcBef>
                        <a:spcAft>
                          <a:spcPts val="0"/>
                        </a:spcAft>
                        <a:buNone/>
                      </a:pPr>
                      <a:r>
                        <a:rPr lang="en">
                          <a:solidFill>
                            <a:schemeClr val="dk1"/>
                          </a:solidFill>
                        </a:rPr>
                        <a:t>22</a:t>
                      </a:r>
                      <a:endParaRPr>
                        <a:solidFill>
                          <a:schemeClr val="dk1"/>
                        </a:solidFill>
                      </a:endParaRPr>
                    </a:p>
                    <a:p>
                      <a:pPr marL="0" lvl="0" indent="0" algn="ctr" rtl="0">
                        <a:spcBef>
                          <a:spcPts val="0"/>
                        </a:spcBef>
                        <a:spcAft>
                          <a:spcPts val="0"/>
                        </a:spcAft>
                        <a:buNone/>
                      </a:pPr>
                      <a:r>
                        <a:rPr lang="en" sz="1000" i="1">
                          <a:solidFill>
                            <a:srgbClr val="999999"/>
                          </a:solidFill>
                          <a:latin typeface="Georgia"/>
                          <a:ea typeface="Georgia"/>
                          <a:cs typeface="Georgia"/>
                          <a:sym typeface="Georgia"/>
                        </a:rPr>
                        <a:t>FP</a:t>
                      </a:r>
                      <a:endParaRPr/>
                    </a:p>
                  </a:txBody>
                  <a:tcPr marL="91425" marR="91425" marT="91425" marB="91425">
                    <a:solidFill>
                      <a:srgbClr val="F3F3F3"/>
                    </a:solidFill>
                  </a:tcPr>
                </a:tc>
                <a:extLst>
                  <a:ext uri="{0D108BD9-81ED-4DB2-BD59-A6C34878D82A}">
                    <a16:rowId xmlns:a16="http://schemas.microsoft.com/office/drawing/2014/main" val="10000"/>
                  </a:ext>
                </a:extLst>
              </a:tr>
              <a:tr h="532750">
                <a:tc>
                  <a:txBody>
                    <a:bodyPr/>
                    <a:lstStyle/>
                    <a:p>
                      <a:pPr marL="0" lvl="0" indent="0" algn="ctr" rtl="0">
                        <a:spcBef>
                          <a:spcPts val="0"/>
                        </a:spcBef>
                        <a:spcAft>
                          <a:spcPts val="0"/>
                        </a:spcAft>
                        <a:buNone/>
                      </a:pPr>
                      <a:r>
                        <a:rPr lang="en">
                          <a:solidFill>
                            <a:schemeClr val="dk1"/>
                          </a:solidFill>
                        </a:rPr>
                        <a:t>110</a:t>
                      </a:r>
                      <a:endParaRPr>
                        <a:solidFill>
                          <a:schemeClr val="dk1"/>
                        </a:solidFill>
                      </a:endParaRPr>
                    </a:p>
                    <a:p>
                      <a:pPr marL="0" lvl="0" indent="0" algn="ctr" rtl="0">
                        <a:spcBef>
                          <a:spcPts val="0"/>
                        </a:spcBef>
                        <a:spcAft>
                          <a:spcPts val="0"/>
                        </a:spcAft>
                        <a:buNone/>
                      </a:pPr>
                      <a:r>
                        <a:rPr lang="en" sz="1000" i="1">
                          <a:solidFill>
                            <a:srgbClr val="999999"/>
                          </a:solidFill>
                          <a:latin typeface="Georgia"/>
                          <a:ea typeface="Georgia"/>
                          <a:cs typeface="Georgia"/>
                          <a:sym typeface="Georgia"/>
                        </a:rPr>
                        <a:t>FN</a:t>
                      </a:r>
                      <a:endParaRPr/>
                    </a:p>
                  </a:txBody>
                  <a:tcPr marL="91425" marR="91425" marT="91425" marB="91425">
                    <a:solidFill>
                      <a:srgbClr val="F3F3F3"/>
                    </a:solidFill>
                  </a:tcPr>
                </a:tc>
                <a:tc>
                  <a:txBody>
                    <a:bodyPr/>
                    <a:lstStyle/>
                    <a:p>
                      <a:pPr marL="0" lvl="0" indent="0" algn="ctr" rtl="0">
                        <a:spcBef>
                          <a:spcPts val="0"/>
                        </a:spcBef>
                        <a:spcAft>
                          <a:spcPts val="0"/>
                        </a:spcAft>
                        <a:buNone/>
                      </a:pPr>
                      <a:r>
                        <a:rPr lang="en">
                          <a:solidFill>
                            <a:schemeClr val="dk1"/>
                          </a:solidFill>
                        </a:rPr>
                        <a:t>23</a:t>
                      </a:r>
                      <a:endParaRPr>
                        <a:solidFill>
                          <a:schemeClr val="dk1"/>
                        </a:solidFill>
                      </a:endParaRPr>
                    </a:p>
                    <a:p>
                      <a:pPr marL="0" lvl="0" indent="0" algn="ctr" rtl="0">
                        <a:spcBef>
                          <a:spcPts val="0"/>
                        </a:spcBef>
                        <a:spcAft>
                          <a:spcPts val="0"/>
                        </a:spcAft>
                        <a:buNone/>
                      </a:pPr>
                      <a:r>
                        <a:rPr lang="en" sz="1000" i="1">
                          <a:solidFill>
                            <a:srgbClr val="999999"/>
                          </a:solidFill>
                          <a:latin typeface="Georgia"/>
                          <a:ea typeface="Georgia"/>
                          <a:cs typeface="Georgia"/>
                          <a:sym typeface="Georgia"/>
                        </a:rPr>
                        <a:t>TN</a:t>
                      </a:r>
                      <a:endParaRPr/>
                    </a:p>
                  </a:txBody>
                  <a:tcPr marL="91425" marR="91425" marT="91425" marB="91425">
                    <a:solidFill>
                      <a:srgbClr val="F3F3F3"/>
                    </a:solidFill>
                  </a:tcPr>
                </a:tc>
                <a:extLst>
                  <a:ext uri="{0D108BD9-81ED-4DB2-BD59-A6C34878D82A}">
                    <a16:rowId xmlns:a16="http://schemas.microsoft.com/office/drawing/2014/main" val="10001"/>
                  </a:ext>
                </a:extLst>
              </a:tr>
            </a:tbl>
          </a:graphicData>
        </a:graphic>
      </p:graphicFrame>
      <p:graphicFrame>
        <p:nvGraphicFramePr>
          <p:cNvPr id="171" name="Google Shape;171;p21"/>
          <p:cNvGraphicFramePr/>
          <p:nvPr/>
        </p:nvGraphicFramePr>
        <p:xfrm>
          <a:off x="5345379" y="3796738"/>
          <a:ext cx="1186200" cy="1097220"/>
        </p:xfrm>
        <a:graphic>
          <a:graphicData uri="http://schemas.openxmlformats.org/drawingml/2006/table">
            <a:tbl>
              <a:tblPr>
                <a:noFill/>
                <a:tableStyleId>{6577AD86-1F79-426D-8CAD-A796363DC526}</a:tableStyleId>
              </a:tblPr>
              <a:tblGrid>
                <a:gridCol w="593100">
                  <a:extLst>
                    <a:ext uri="{9D8B030D-6E8A-4147-A177-3AD203B41FA5}">
                      <a16:colId xmlns:a16="http://schemas.microsoft.com/office/drawing/2014/main" val="20000"/>
                    </a:ext>
                  </a:extLst>
                </a:gridCol>
                <a:gridCol w="593100">
                  <a:extLst>
                    <a:ext uri="{9D8B030D-6E8A-4147-A177-3AD203B41FA5}">
                      <a16:colId xmlns:a16="http://schemas.microsoft.com/office/drawing/2014/main" val="20001"/>
                    </a:ext>
                  </a:extLst>
                </a:gridCol>
              </a:tblGrid>
              <a:tr h="532750">
                <a:tc>
                  <a:txBody>
                    <a:bodyPr/>
                    <a:lstStyle/>
                    <a:p>
                      <a:pPr marL="0" lvl="0" indent="0" algn="ctr" rtl="0">
                        <a:spcBef>
                          <a:spcPts val="0"/>
                        </a:spcBef>
                        <a:spcAft>
                          <a:spcPts val="0"/>
                        </a:spcAft>
                        <a:buNone/>
                      </a:pPr>
                      <a:r>
                        <a:rPr lang="en"/>
                        <a:t>24</a:t>
                      </a:r>
                      <a:endParaRPr/>
                    </a:p>
                    <a:p>
                      <a:pPr marL="0" lvl="0" indent="0" algn="ctr" rtl="0">
                        <a:spcBef>
                          <a:spcPts val="0"/>
                        </a:spcBef>
                        <a:spcAft>
                          <a:spcPts val="0"/>
                        </a:spcAft>
                        <a:buNone/>
                      </a:pPr>
                      <a:r>
                        <a:rPr lang="en" sz="1000" i="1">
                          <a:solidFill>
                            <a:srgbClr val="999999"/>
                          </a:solidFill>
                          <a:latin typeface="Georgia"/>
                          <a:ea typeface="Georgia"/>
                          <a:cs typeface="Georgia"/>
                          <a:sym typeface="Georgia"/>
                        </a:rPr>
                        <a:t>TP</a:t>
                      </a:r>
                      <a:endParaRPr sz="1000" i="1">
                        <a:solidFill>
                          <a:srgbClr val="999999"/>
                        </a:solidFill>
                        <a:latin typeface="Georgia"/>
                        <a:ea typeface="Georgia"/>
                        <a:cs typeface="Georgia"/>
                        <a:sym typeface="Georgia"/>
                      </a:endParaRPr>
                    </a:p>
                  </a:txBody>
                  <a:tcPr marL="91425" marR="91425" marT="91425" marB="91425">
                    <a:solidFill>
                      <a:srgbClr val="F3F3F3"/>
                    </a:solidFill>
                  </a:tcPr>
                </a:tc>
                <a:tc>
                  <a:txBody>
                    <a:bodyPr/>
                    <a:lstStyle/>
                    <a:p>
                      <a:pPr marL="0" lvl="0" indent="0" algn="ctr" rtl="0">
                        <a:spcBef>
                          <a:spcPts val="0"/>
                        </a:spcBef>
                        <a:spcAft>
                          <a:spcPts val="0"/>
                        </a:spcAft>
                        <a:buNone/>
                      </a:pPr>
                      <a:r>
                        <a:rPr lang="en">
                          <a:solidFill>
                            <a:schemeClr val="dk1"/>
                          </a:solidFill>
                        </a:rPr>
                        <a:t>4</a:t>
                      </a:r>
                      <a:endParaRPr>
                        <a:solidFill>
                          <a:schemeClr val="dk1"/>
                        </a:solidFill>
                      </a:endParaRPr>
                    </a:p>
                    <a:p>
                      <a:pPr marL="0" lvl="0" indent="0" algn="ctr" rtl="0">
                        <a:spcBef>
                          <a:spcPts val="0"/>
                        </a:spcBef>
                        <a:spcAft>
                          <a:spcPts val="0"/>
                        </a:spcAft>
                        <a:buNone/>
                      </a:pPr>
                      <a:r>
                        <a:rPr lang="en" sz="1000" i="1">
                          <a:solidFill>
                            <a:srgbClr val="999999"/>
                          </a:solidFill>
                          <a:latin typeface="Georgia"/>
                          <a:ea typeface="Georgia"/>
                          <a:cs typeface="Georgia"/>
                          <a:sym typeface="Georgia"/>
                        </a:rPr>
                        <a:t>FP</a:t>
                      </a:r>
                      <a:endParaRPr/>
                    </a:p>
                  </a:txBody>
                  <a:tcPr marL="91425" marR="91425" marT="91425" marB="91425">
                    <a:solidFill>
                      <a:srgbClr val="F3F3F3"/>
                    </a:solidFill>
                  </a:tcPr>
                </a:tc>
                <a:extLst>
                  <a:ext uri="{0D108BD9-81ED-4DB2-BD59-A6C34878D82A}">
                    <a16:rowId xmlns:a16="http://schemas.microsoft.com/office/drawing/2014/main" val="10000"/>
                  </a:ext>
                </a:extLst>
              </a:tr>
              <a:tr h="532750">
                <a:tc>
                  <a:txBody>
                    <a:bodyPr/>
                    <a:lstStyle/>
                    <a:p>
                      <a:pPr marL="0" lvl="0" indent="0" algn="ctr" rtl="0">
                        <a:spcBef>
                          <a:spcPts val="0"/>
                        </a:spcBef>
                        <a:spcAft>
                          <a:spcPts val="0"/>
                        </a:spcAft>
                        <a:buNone/>
                      </a:pPr>
                      <a:r>
                        <a:rPr lang="en">
                          <a:solidFill>
                            <a:schemeClr val="dk1"/>
                          </a:solidFill>
                        </a:rPr>
                        <a:t>0</a:t>
                      </a:r>
                      <a:endParaRPr>
                        <a:solidFill>
                          <a:schemeClr val="dk1"/>
                        </a:solidFill>
                      </a:endParaRPr>
                    </a:p>
                    <a:p>
                      <a:pPr marL="0" lvl="0" indent="0" algn="ctr" rtl="0">
                        <a:spcBef>
                          <a:spcPts val="0"/>
                        </a:spcBef>
                        <a:spcAft>
                          <a:spcPts val="0"/>
                        </a:spcAft>
                        <a:buNone/>
                      </a:pPr>
                      <a:r>
                        <a:rPr lang="en" sz="1000" i="1">
                          <a:solidFill>
                            <a:srgbClr val="999999"/>
                          </a:solidFill>
                          <a:latin typeface="Georgia"/>
                          <a:ea typeface="Georgia"/>
                          <a:cs typeface="Georgia"/>
                          <a:sym typeface="Georgia"/>
                        </a:rPr>
                        <a:t>FN</a:t>
                      </a:r>
                      <a:endParaRPr/>
                    </a:p>
                  </a:txBody>
                  <a:tcPr marL="91425" marR="91425" marT="91425" marB="91425">
                    <a:solidFill>
                      <a:srgbClr val="F3F3F3"/>
                    </a:solidFill>
                  </a:tcPr>
                </a:tc>
                <a:tc>
                  <a:txBody>
                    <a:bodyPr/>
                    <a:lstStyle/>
                    <a:p>
                      <a:pPr marL="0" lvl="0" indent="0" algn="ctr" rtl="0">
                        <a:spcBef>
                          <a:spcPts val="0"/>
                        </a:spcBef>
                        <a:spcAft>
                          <a:spcPts val="0"/>
                        </a:spcAft>
                        <a:buNone/>
                      </a:pPr>
                      <a:r>
                        <a:rPr lang="en">
                          <a:solidFill>
                            <a:schemeClr val="dk1"/>
                          </a:solidFill>
                        </a:rPr>
                        <a:t>3</a:t>
                      </a:r>
                      <a:endParaRPr>
                        <a:solidFill>
                          <a:schemeClr val="dk1"/>
                        </a:solidFill>
                      </a:endParaRPr>
                    </a:p>
                    <a:p>
                      <a:pPr marL="0" lvl="0" indent="0" algn="ctr" rtl="0">
                        <a:spcBef>
                          <a:spcPts val="0"/>
                        </a:spcBef>
                        <a:spcAft>
                          <a:spcPts val="0"/>
                        </a:spcAft>
                        <a:buNone/>
                      </a:pPr>
                      <a:r>
                        <a:rPr lang="en" sz="1000" i="1">
                          <a:solidFill>
                            <a:srgbClr val="999999"/>
                          </a:solidFill>
                          <a:latin typeface="Georgia"/>
                          <a:ea typeface="Georgia"/>
                          <a:cs typeface="Georgia"/>
                          <a:sym typeface="Georgia"/>
                        </a:rPr>
                        <a:t>TN</a:t>
                      </a:r>
                      <a:endParaRPr/>
                    </a:p>
                  </a:txBody>
                  <a:tcPr marL="91425" marR="91425" marT="91425" marB="91425">
                    <a:solidFill>
                      <a:srgbClr val="F3F3F3"/>
                    </a:solidFill>
                  </a:tcPr>
                </a:tc>
                <a:extLst>
                  <a:ext uri="{0D108BD9-81ED-4DB2-BD59-A6C34878D82A}">
                    <a16:rowId xmlns:a16="http://schemas.microsoft.com/office/drawing/2014/main" val="10001"/>
                  </a:ext>
                </a:extLst>
              </a:tr>
            </a:tbl>
          </a:graphicData>
        </a:graphic>
      </p:graphicFrame>
      <p:sp>
        <p:nvSpPr>
          <p:cNvPr id="172" name="Google Shape;172;p21"/>
          <p:cNvSpPr txBox="1"/>
          <p:nvPr/>
        </p:nvSpPr>
        <p:spPr>
          <a:xfrm>
            <a:off x="5423604" y="1839808"/>
            <a:ext cx="537900" cy="29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666666"/>
                </a:solidFill>
              </a:rPr>
              <a:t>Pos</a:t>
            </a:r>
            <a:endParaRPr sz="1200">
              <a:solidFill>
                <a:srgbClr val="666666"/>
              </a:solidFill>
            </a:endParaRPr>
          </a:p>
        </p:txBody>
      </p:sp>
      <p:sp>
        <p:nvSpPr>
          <p:cNvPr id="173" name="Google Shape;173;p21"/>
          <p:cNvSpPr txBox="1"/>
          <p:nvPr/>
        </p:nvSpPr>
        <p:spPr>
          <a:xfrm>
            <a:off x="5990840" y="1839810"/>
            <a:ext cx="537900" cy="29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666666"/>
                </a:solidFill>
              </a:rPr>
              <a:t>Neg</a:t>
            </a:r>
            <a:endParaRPr sz="1200">
              <a:solidFill>
                <a:srgbClr val="666666"/>
              </a:solidFill>
            </a:endParaRPr>
          </a:p>
        </p:txBody>
      </p:sp>
      <p:sp>
        <p:nvSpPr>
          <p:cNvPr id="174" name="Google Shape;174;p21"/>
          <p:cNvSpPr txBox="1"/>
          <p:nvPr/>
        </p:nvSpPr>
        <p:spPr>
          <a:xfrm>
            <a:off x="5402022" y="3498197"/>
            <a:ext cx="537900" cy="1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666666"/>
                </a:solidFill>
              </a:rPr>
              <a:t>Pos</a:t>
            </a:r>
            <a:endParaRPr sz="1200">
              <a:solidFill>
                <a:srgbClr val="666666"/>
              </a:solidFill>
            </a:endParaRPr>
          </a:p>
        </p:txBody>
      </p:sp>
      <p:sp>
        <p:nvSpPr>
          <p:cNvPr id="175" name="Google Shape;175;p21"/>
          <p:cNvSpPr txBox="1"/>
          <p:nvPr/>
        </p:nvSpPr>
        <p:spPr>
          <a:xfrm>
            <a:off x="5990840" y="3507963"/>
            <a:ext cx="537900" cy="29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666666"/>
                </a:solidFill>
              </a:rPr>
              <a:t>Neg</a:t>
            </a:r>
            <a:endParaRPr sz="1200">
              <a:solidFill>
                <a:srgbClr val="666666"/>
              </a:solidFill>
            </a:endParaRPr>
          </a:p>
        </p:txBody>
      </p:sp>
      <p:sp>
        <p:nvSpPr>
          <p:cNvPr id="176" name="Google Shape;176;p21"/>
          <p:cNvSpPr txBox="1"/>
          <p:nvPr/>
        </p:nvSpPr>
        <p:spPr>
          <a:xfrm rot="-5400000">
            <a:off x="4895486" y="2285565"/>
            <a:ext cx="537900" cy="29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666666"/>
                </a:solidFill>
              </a:rPr>
              <a:t>Pos</a:t>
            </a:r>
            <a:endParaRPr sz="1200">
              <a:solidFill>
                <a:srgbClr val="666666"/>
              </a:solidFill>
            </a:endParaRPr>
          </a:p>
        </p:txBody>
      </p:sp>
      <p:sp>
        <p:nvSpPr>
          <p:cNvPr id="177" name="Google Shape;177;p21"/>
          <p:cNvSpPr txBox="1"/>
          <p:nvPr/>
        </p:nvSpPr>
        <p:spPr>
          <a:xfrm rot="-5400000">
            <a:off x="4891603" y="2794028"/>
            <a:ext cx="537900" cy="29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666666"/>
                </a:solidFill>
              </a:rPr>
              <a:t>Neg</a:t>
            </a:r>
            <a:endParaRPr sz="1200">
              <a:solidFill>
                <a:srgbClr val="666666"/>
              </a:solidFill>
            </a:endParaRPr>
          </a:p>
        </p:txBody>
      </p:sp>
      <p:sp>
        <p:nvSpPr>
          <p:cNvPr id="178" name="Google Shape;178;p21"/>
          <p:cNvSpPr txBox="1"/>
          <p:nvPr/>
        </p:nvSpPr>
        <p:spPr>
          <a:xfrm rot="-5400000">
            <a:off x="4322470" y="2482084"/>
            <a:ext cx="1186200" cy="40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666666"/>
                </a:solidFill>
              </a:rPr>
              <a:t>Predicted</a:t>
            </a:r>
            <a:endParaRPr sz="1800">
              <a:solidFill>
                <a:srgbClr val="666666"/>
              </a:solidFill>
            </a:endParaRPr>
          </a:p>
        </p:txBody>
      </p:sp>
      <p:sp>
        <p:nvSpPr>
          <p:cNvPr id="179" name="Google Shape;179;p21"/>
          <p:cNvSpPr txBox="1"/>
          <p:nvPr/>
        </p:nvSpPr>
        <p:spPr>
          <a:xfrm rot="-5400000">
            <a:off x="4895486" y="3913937"/>
            <a:ext cx="537900" cy="29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666666"/>
                </a:solidFill>
              </a:rPr>
              <a:t>Pos</a:t>
            </a:r>
            <a:endParaRPr sz="1200">
              <a:solidFill>
                <a:srgbClr val="666666"/>
              </a:solidFill>
            </a:endParaRPr>
          </a:p>
        </p:txBody>
      </p:sp>
      <p:sp>
        <p:nvSpPr>
          <p:cNvPr id="180" name="Google Shape;180;p21"/>
          <p:cNvSpPr txBox="1"/>
          <p:nvPr/>
        </p:nvSpPr>
        <p:spPr>
          <a:xfrm rot="-5400000">
            <a:off x="4891603" y="4422399"/>
            <a:ext cx="537900" cy="29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666666"/>
                </a:solidFill>
              </a:rPr>
              <a:t>Neg</a:t>
            </a:r>
            <a:endParaRPr sz="1200">
              <a:solidFill>
                <a:srgbClr val="666666"/>
              </a:solidFill>
            </a:endParaRPr>
          </a:p>
        </p:txBody>
      </p:sp>
      <p:sp>
        <p:nvSpPr>
          <p:cNvPr id="181" name="Google Shape;181;p21"/>
          <p:cNvSpPr txBox="1"/>
          <p:nvPr/>
        </p:nvSpPr>
        <p:spPr>
          <a:xfrm rot="-5400000">
            <a:off x="4322470" y="4110456"/>
            <a:ext cx="1186200" cy="40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666666"/>
                </a:solidFill>
              </a:rPr>
              <a:t>Predicted</a:t>
            </a:r>
            <a:endParaRPr sz="1800">
              <a:solidFill>
                <a:srgbClr val="666666"/>
              </a:solidFill>
            </a:endParaRPr>
          </a:p>
        </p:txBody>
      </p:sp>
      <p:sp>
        <p:nvSpPr>
          <p:cNvPr id="182" name="Google Shape;182;p21"/>
          <p:cNvSpPr txBox="1"/>
          <p:nvPr/>
        </p:nvSpPr>
        <p:spPr>
          <a:xfrm>
            <a:off x="5492729" y="1576962"/>
            <a:ext cx="1007100" cy="36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666666"/>
                </a:solidFill>
              </a:rPr>
              <a:t>Actual</a:t>
            </a:r>
            <a:endParaRPr sz="1800">
              <a:solidFill>
                <a:srgbClr val="666666"/>
              </a:solidFill>
            </a:endParaRPr>
          </a:p>
        </p:txBody>
      </p:sp>
      <p:sp>
        <p:nvSpPr>
          <p:cNvPr id="183" name="Google Shape;183;p21"/>
          <p:cNvSpPr txBox="1"/>
          <p:nvPr/>
        </p:nvSpPr>
        <p:spPr>
          <a:xfrm>
            <a:off x="3029600" y="1225100"/>
            <a:ext cx="1186200" cy="368400"/>
          </a:xfrm>
          <a:prstGeom prst="rect">
            <a:avLst/>
          </a:prstGeom>
          <a:noFill/>
          <a:ln w="19050" cap="flat" cmpd="sng">
            <a:solidFill>
              <a:srgbClr val="DD7E6B"/>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666666"/>
                </a:solidFill>
              </a:rPr>
              <a:t>SETH</a:t>
            </a:r>
            <a:endParaRPr sz="1800">
              <a:solidFill>
                <a:srgbClr val="666666"/>
              </a:solidFill>
            </a:endParaRPr>
          </a:p>
        </p:txBody>
      </p:sp>
      <p:sp>
        <p:nvSpPr>
          <p:cNvPr id="184" name="Google Shape;184;p21"/>
          <p:cNvSpPr txBox="1"/>
          <p:nvPr/>
        </p:nvSpPr>
        <p:spPr>
          <a:xfrm>
            <a:off x="5268319" y="1244575"/>
            <a:ext cx="1243800" cy="368400"/>
          </a:xfrm>
          <a:prstGeom prst="rect">
            <a:avLst/>
          </a:prstGeom>
          <a:noFill/>
          <a:ln w="19050" cap="flat" cmpd="sng">
            <a:solidFill>
              <a:srgbClr val="DD7E6B"/>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666666"/>
                </a:solidFill>
              </a:rPr>
              <a:t>tmVar2</a:t>
            </a:r>
            <a:endParaRPr sz="1800">
              <a:solidFill>
                <a:srgbClr val="666666"/>
              </a:solidFill>
            </a:endParaRPr>
          </a:p>
        </p:txBody>
      </p:sp>
      <p:sp>
        <p:nvSpPr>
          <p:cNvPr id="185" name="Google Shape;185;p21"/>
          <p:cNvSpPr txBox="1"/>
          <p:nvPr/>
        </p:nvSpPr>
        <p:spPr>
          <a:xfrm>
            <a:off x="355425" y="4051825"/>
            <a:ext cx="1887000" cy="572700"/>
          </a:xfrm>
          <a:prstGeom prst="rect">
            <a:avLst/>
          </a:prstGeom>
          <a:noFill/>
          <a:ln w="19050"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666666"/>
                </a:solidFill>
              </a:rPr>
              <a:t>AdultMATCH Subprotocol</a:t>
            </a:r>
            <a:endParaRPr sz="1800">
              <a:solidFill>
                <a:srgbClr val="666666"/>
              </a:solidFill>
            </a:endParaRPr>
          </a:p>
        </p:txBody>
      </p:sp>
      <p:sp>
        <p:nvSpPr>
          <p:cNvPr id="186" name="Google Shape;186;p21"/>
          <p:cNvSpPr txBox="1"/>
          <p:nvPr/>
        </p:nvSpPr>
        <p:spPr>
          <a:xfrm>
            <a:off x="355425" y="2424025"/>
            <a:ext cx="1887000" cy="572700"/>
          </a:xfrm>
          <a:prstGeom prst="rect">
            <a:avLst/>
          </a:prstGeom>
          <a:noFill/>
          <a:ln w="19050"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666666"/>
                </a:solidFill>
              </a:rPr>
              <a:t>Novel aMOI Review</a:t>
            </a:r>
            <a:endParaRPr sz="1800">
              <a:solidFill>
                <a:srgbClr val="666666"/>
              </a:solidFill>
            </a:endParaRPr>
          </a:p>
        </p:txBody>
      </p:sp>
      <p:sp>
        <p:nvSpPr>
          <p:cNvPr id="187" name="Google Shape;187;p21"/>
          <p:cNvSpPr txBox="1"/>
          <p:nvPr/>
        </p:nvSpPr>
        <p:spPr>
          <a:xfrm>
            <a:off x="3219265" y="3251915"/>
            <a:ext cx="1007100" cy="36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666666"/>
                </a:solidFill>
              </a:rPr>
              <a:t>Actual</a:t>
            </a:r>
            <a:endParaRPr sz="1800">
              <a:solidFill>
                <a:srgbClr val="666666"/>
              </a:solidFill>
            </a:endParaRPr>
          </a:p>
        </p:txBody>
      </p:sp>
      <p:sp>
        <p:nvSpPr>
          <p:cNvPr id="188" name="Google Shape;188;p21"/>
          <p:cNvSpPr txBox="1"/>
          <p:nvPr/>
        </p:nvSpPr>
        <p:spPr>
          <a:xfrm>
            <a:off x="5524465" y="3251928"/>
            <a:ext cx="1007100" cy="36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666666"/>
                </a:solidFill>
              </a:rPr>
              <a:t>Actual</a:t>
            </a:r>
            <a:endParaRPr sz="1800">
              <a:solidFill>
                <a:srgbClr val="666666"/>
              </a:solidFill>
            </a:endParaRPr>
          </a:p>
        </p:txBody>
      </p:sp>
      <p:sp>
        <p:nvSpPr>
          <p:cNvPr id="189" name="Google Shape;189;p21"/>
          <p:cNvSpPr txBox="1"/>
          <p:nvPr/>
        </p:nvSpPr>
        <p:spPr>
          <a:xfrm>
            <a:off x="311700" y="1260050"/>
            <a:ext cx="2299800" cy="29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First pass</a:t>
            </a:r>
            <a:endParaRPr/>
          </a:p>
        </p:txBody>
      </p:sp>
      <p:graphicFrame>
        <p:nvGraphicFramePr>
          <p:cNvPr id="190" name="Google Shape;190;p21"/>
          <p:cNvGraphicFramePr/>
          <p:nvPr/>
        </p:nvGraphicFramePr>
        <p:xfrm>
          <a:off x="6760225" y="1719123"/>
          <a:ext cx="2299800" cy="1549250"/>
        </p:xfrm>
        <a:graphic>
          <a:graphicData uri="http://schemas.openxmlformats.org/drawingml/2006/table">
            <a:tbl>
              <a:tblPr>
                <a:noFill/>
                <a:tableStyleId>{ABC03126-B4EF-49F9-BF8E-82260138A6BD}</a:tableStyleId>
              </a:tblPr>
              <a:tblGrid>
                <a:gridCol w="905250">
                  <a:extLst>
                    <a:ext uri="{9D8B030D-6E8A-4147-A177-3AD203B41FA5}">
                      <a16:colId xmlns:a16="http://schemas.microsoft.com/office/drawing/2014/main" val="20000"/>
                    </a:ext>
                  </a:extLst>
                </a:gridCol>
                <a:gridCol w="697275">
                  <a:extLst>
                    <a:ext uri="{9D8B030D-6E8A-4147-A177-3AD203B41FA5}">
                      <a16:colId xmlns:a16="http://schemas.microsoft.com/office/drawing/2014/main" val="20001"/>
                    </a:ext>
                  </a:extLst>
                </a:gridCol>
                <a:gridCol w="697275">
                  <a:extLst>
                    <a:ext uri="{9D8B030D-6E8A-4147-A177-3AD203B41FA5}">
                      <a16:colId xmlns:a16="http://schemas.microsoft.com/office/drawing/2014/main" val="20002"/>
                    </a:ext>
                  </a:extLst>
                </a:gridCol>
              </a:tblGrid>
              <a:tr h="365300">
                <a:tc>
                  <a:txBody>
                    <a:bodyPr/>
                    <a:lstStyle/>
                    <a:p>
                      <a:pPr marL="0" lvl="0" indent="0" algn="l" rtl="0">
                        <a:spcBef>
                          <a:spcPts val="0"/>
                        </a:spcBef>
                        <a:spcAft>
                          <a:spcPts val="0"/>
                        </a:spcAft>
                        <a:buNone/>
                      </a:pPr>
                      <a:endParaRPr/>
                    </a:p>
                  </a:txBody>
                  <a:tcPr marL="28575" marR="28575" marT="19050" marB="19050" anchor="b"/>
                </a:tc>
                <a:tc>
                  <a:txBody>
                    <a:bodyPr/>
                    <a:lstStyle/>
                    <a:p>
                      <a:pPr marL="0" lvl="0" indent="0" algn="ctr" rtl="0">
                        <a:lnSpc>
                          <a:spcPct val="115000"/>
                        </a:lnSpc>
                        <a:spcBef>
                          <a:spcPts val="0"/>
                        </a:spcBef>
                        <a:spcAft>
                          <a:spcPts val="0"/>
                        </a:spcAft>
                        <a:buNone/>
                      </a:pPr>
                      <a:r>
                        <a:rPr lang="en" sz="1200" b="1">
                          <a:latin typeface="Calibri"/>
                          <a:ea typeface="Calibri"/>
                          <a:cs typeface="Calibri"/>
                          <a:sym typeface="Calibri"/>
                        </a:rPr>
                        <a:t>SETH</a:t>
                      </a:r>
                      <a:endParaRPr sz="1200" b="1">
                        <a:latin typeface="Calibri"/>
                        <a:ea typeface="Calibri"/>
                        <a:cs typeface="Calibri"/>
                        <a:sym typeface="Calibri"/>
                      </a:endParaRPr>
                    </a:p>
                  </a:txBody>
                  <a:tcPr marL="28575" marR="28575" marT="19050" marB="19050" anchor="b">
                    <a:lnB w="9525" cap="flat" cmpd="sng">
                      <a:solidFill>
                        <a:srgbClr val="B7B7B7"/>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b="1">
                          <a:latin typeface="Calibri"/>
                          <a:ea typeface="Calibri"/>
                          <a:cs typeface="Calibri"/>
                          <a:sym typeface="Calibri"/>
                        </a:rPr>
                        <a:t>tmVar2</a:t>
                      </a:r>
                      <a:endParaRPr sz="1200" b="1">
                        <a:latin typeface="Calibri"/>
                        <a:ea typeface="Calibri"/>
                        <a:cs typeface="Calibri"/>
                        <a:sym typeface="Calibri"/>
                      </a:endParaRPr>
                    </a:p>
                  </a:txBody>
                  <a:tcPr marL="28575" marR="28575" marT="19050" marB="19050" anchor="b">
                    <a:lnB w="9525" cap="flat" cmpd="sng">
                      <a:solidFill>
                        <a:srgbClr val="B7B7B7"/>
                      </a:solidFill>
                      <a:prstDash val="solid"/>
                      <a:round/>
                      <a:headEnd type="none" w="sm" len="sm"/>
                      <a:tailEnd type="none" w="sm" len="sm"/>
                    </a:lnB>
                  </a:tcPr>
                </a:tc>
                <a:extLst>
                  <a:ext uri="{0D108BD9-81ED-4DB2-BD59-A6C34878D82A}">
                    <a16:rowId xmlns:a16="http://schemas.microsoft.com/office/drawing/2014/main" val="10000"/>
                  </a:ext>
                </a:extLst>
              </a:tr>
              <a:tr h="394650">
                <a:tc>
                  <a:txBody>
                    <a:bodyPr/>
                    <a:lstStyle/>
                    <a:p>
                      <a:pPr marL="0" lvl="0" indent="0" algn="r" rtl="0">
                        <a:lnSpc>
                          <a:spcPct val="115000"/>
                        </a:lnSpc>
                        <a:spcBef>
                          <a:spcPts val="0"/>
                        </a:spcBef>
                        <a:spcAft>
                          <a:spcPts val="0"/>
                        </a:spcAft>
                        <a:buNone/>
                      </a:pPr>
                      <a:r>
                        <a:rPr lang="en" sz="1200" b="1">
                          <a:latin typeface="Calibri"/>
                          <a:ea typeface="Calibri"/>
                          <a:cs typeface="Calibri"/>
                          <a:sym typeface="Calibri"/>
                        </a:rPr>
                        <a:t>Recall</a:t>
                      </a:r>
                      <a:endParaRPr sz="1200" b="1">
                        <a:latin typeface="Calibri"/>
                        <a:ea typeface="Calibri"/>
                        <a:cs typeface="Calibri"/>
                        <a:sym typeface="Calibri"/>
                      </a:endParaRPr>
                    </a:p>
                  </a:txBody>
                  <a:tcPr marL="28575" marR="28575" marT="19050" marB="19050" anchor="b">
                    <a:lnR w="9525" cap="flat" cmpd="sng">
                      <a:solidFill>
                        <a:srgbClr val="B7B7B7"/>
                      </a:solidFill>
                      <a:prstDash val="solid"/>
                      <a:round/>
                      <a:headEnd type="none" w="sm" len="sm"/>
                      <a:tailEnd type="none" w="sm" len="sm"/>
                    </a:lnR>
                  </a:tcPr>
                </a:tc>
                <a:tc>
                  <a:txBody>
                    <a:bodyPr/>
                    <a:lstStyle/>
                    <a:p>
                      <a:pPr marL="0" lvl="0" indent="0" algn="ctr" rtl="0">
                        <a:lnSpc>
                          <a:spcPct val="115000"/>
                        </a:lnSpc>
                        <a:spcBef>
                          <a:spcPts val="0"/>
                        </a:spcBef>
                        <a:spcAft>
                          <a:spcPts val="0"/>
                        </a:spcAft>
                        <a:buNone/>
                      </a:pPr>
                      <a:r>
                        <a:rPr lang="en" sz="1800">
                          <a:solidFill>
                            <a:srgbClr val="0C343D"/>
                          </a:solidFill>
                          <a:latin typeface="Calibri"/>
                          <a:ea typeface="Calibri"/>
                          <a:cs typeface="Calibri"/>
                          <a:sym typeface="Calibri"/>
                        </a:rPr>
                        <a:t>0.90</a:t>
                      </a:r>
                      <a:endParaRPr sz="1800">
                        <a:solidFill>
                          <a:srgbClr val="0C343D"/>
                        </a:solidFill>
                        <a:latin typeface="Calibri"/>
                        <a:ea typeface="Calibri"/>
                        <a:cs typeface="Calibri"/>
                        <a:sym typeface="Calibri"/>
                      </a:endParaRPr>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D9EAD3"/>
                    </a:solidFill>
                  </a:tcPr>
                </a:tc>
                <a:tc>
                  <a:txBody>
                    <a:bodyPr/>
                    <a:lstStyle/>
                    <a:p>
                      <a:pPr marL="0" lvl="0" indent="0" algn="ctr" rtl="0">
                        <a:lnSpc>
                          <a:spcPct val="115000"/>
                        </a:lnSpc>
                        <a:spcBef>
                          <a:spcPts val="0"/>
                        </a:spcBef>
                        <a:spcAft>
                          <a:spcPts val="0"/>
                        </a:spcAft>
                        <a:buNone/>
                      </a:pPr>
                      <a:r>
                        <a:rPr lang="en" sz="1800">
                          <a:solidFill>
                            <a:srgbClr val="0C343D"/>
                          </a:solidFill>
                          <a:latin typeface="Calibri"/>
                          <a:ea typeface="Calibri"/>
                          <a:cs typeface="Calibri"/>
                          <a:sym typeface="Calibri"/>
                        </a:rPr>
                        <a:t>0.90</a:t>
                      </a:r>
                      <a:endParaRPr sz="1800">
                        <a:solidFill>
                          <a:srgbClr val="0C343D"/>
                        </a:solidFill>
                        <a:latin typeface="Calibri"/>
                        <a:ea typeface="Calibri"/>
                        <a:cs typeface="Calibri"/>
                        <a:sym typeface="Calibri"/>
                      </a:endParaRPr>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D9EAD3"/>
                    </a:solidFill>
                  </a:tcPr>
                </a:tc>
                <a:extLst>
                  <a:ext uri="{0D108BD9-81ED-4DB2-BD59-A6C34878D82A}">
                    <a16:rowId xmlns:a16="http://schemas.microsoft.com/office/drawing/2014/main" val="10001"/>
                  </a:ext>
                </a:extLst>
              </a:tr>
              <a:tr h="394650">
                <a:tc>
                  <a:txBody>
                    <a:bodyPr/>
                    <a:lstStyle/>
                    <a:p>
                      <a:pPr marL="0" lvl="0" indent="0" algn="r" rtl="0">
                        <a:lnSpc>
                          <a:spcPct val="115000"/>
                        </a:lnSpc>
                        <a:spcBef>
                          <a:spcPts val="0"/>
                        </a:spcBef>
                        <a:spcAft>
                          <a:spcPts val="0"/>
                        </a:spcAft>
                        <a:buNone/>
                      </a:pPr>
                      <a:r>
                        <a:rPr lang="en" sz="1200" b="1">
                          <a:latin typeface="Calibri"/>
                          <a:ea typeface="Calibri"/>
                          <a:cs typeface="Calibri"/>
                          <a:sym typeface="Calibri"/>
                        </a:rPr>
                        <a:t>Precision</a:t>
                      </a:r>
                      <a:endParaRPr sz="1200" b="1">
                        <a:latin typeface="Calibri"/>
                        <a:ea typeface="Calibri"/>
                        <a:cs typeface="Calibri"/>
                        <a:sym typeface="Calibri"/>
                      </a:endParaRPr>
                    </a:p>
                  </a:txBody>
                  <a:tcPr marL="28575" marR="28575" marT="19050" marB="19050" anchor="b">
                    <a:lnR w="9525" cap="flat" cmpd="sng">
                      <a:solidFill>
                        <a:srgbClr val="B7B7B7"/>
                      </a:solidFill>
                      <a:prstDash val="solid"/>
                      <a:round/>
                      <a:headEnd type="none" w="sm" len="sm"/>
                      <a:tailEnd type="none" w="sm" len="sm"/>
                    </a:lnR>
                  </a:tcPr>
                </a:tc>
                <a:tc>
                  <a:txBody>
                    <a:bodyPr/>
                    <a:lstStyle/>
                    <a:p>
                      <a:pPr marL="0" lvl="0" indent="0" algn="ctr" rtl="0">
                        <a:lnSpc>
                          <a:spcPct val="115000"/>
                        </a:lnSpc>
                        <a:spcBef>
                          <a:spcPts val="0"/>
                        </a:spcBef>
                        <a:spcAft>
                          <a:spcPts val="0"/>
                        </a:spcAft>
                        <a:buNone/>
                      </a:pPr>
                      <a:r>
                        <a:rPr lang="en" sz="1800">
                          <a:solidFill>
                            <a:srgbClr val="0C343D"/>
                          </a:solidFill>
                          <a:latin typeface="Calibri"/>
                          <a:ea typeface="Calibri"/>
                          <a:cs typeface="Calibri"/>
                          <a:sym typeface="Calibri"/>
                        </a:rPr>
                        <a:t>0.90</a:t>
                      </a:r>
                      <a:endParaRPr sz="1800">
                        <a:solidFill>
                          <a:srgbClr val="0C343D"/>
                        </a:solidFill>
                        <a:latin typeface="Calibri"/>
                        <a:ea typeface="Calibri"/>
                        <a:cs typeface="Calibri"/>
                        <a:sym typeface="Calibri"/>
                      </a:endParaRPr>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D9EAD3"/>
                    </a:solidFill>
                  </a:tcPr>
                </a:tc>
                <a:tc>
                  <a:txBody>
                    <a:bodyPr/>
                    <a:lstStyle/>
                    <a:p>
                      <a:pPr marL="0" lvl="0" indent="0" algn="ctr" rtl="0">
                        <a:lnSpc>
                          <a:spcPct val="115000"/>
                        </a:lnSpc>
                        <a:spcBef>
                          <a:spcPts val="0"/>
                        </a:spcBef>
                        <a:spcAft>
                          <a:spcPts val="0"/>
                        </a:spcAft>
                        <a:buNone/>
                      </a:pPr>
                      <a:r>
                        <a:rPr lang="en" sz="1800">
                          <a:solidFill>
                            <a:srgbClr val="0C343D"/>
                          </a:solidFill>
                          <a:latin typeface="Calibri"/>
                          <a:ea typeface="Calibri"/>
                          <a:cs typeface="Calibri"/>
                          <a:sym typeface="Calibri"/>
                        </a:rPr>
                        <a:t>0.98</a:t>
                      </a:r>
                      <a:endParaRPr sz="1800">
                        <a:solidFill>
                          <a:srgbClr val="0C343D"/>
                        </a:solidFill>
                        <a:latin typeface="Calibri"/>
                        <a:ea typeface="Calibri"/>
                        <a:cs typeface="Calibri"/>
                        <a:sym typeface="Calibri"/>
                      </a:endParaRPr>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D9EAD3"/>
                    </a:solidFill>
                  </a:tcPr>
                </a:tc>
                <a:extLst>
                  <a:ext uri="{0D108BD9-81ED-4DB2-BD59-A6C34878D82A}">
                    <a16:rowId xmlns:a16="http://schemas.microsoft.com/office/drawing/2014/main" val="10002"/>
                  </a:ext>
                </a:extLst>
              </a:tr>
              <a:tr h="394650">
                <a:tc>
                  <a:txBody>
                    <a:bodyPr/>
                    <a:lstStyle/>
                    <a:p>
                      <a:pPr marL="0" lvl="0" indent="0" algn="r" rtl="0">
                        <a:lnSpc>
                          <a:spcPct val="115000"/>
                        </a:lnSpc>
                        <a:spcBef>
                          <a:spcPts val="0"/>
                        </a:spcBef>
                        <a:spcAft>
                          <a:spcPts val="0"/>
                        </a:spcAft>
                        <a:buNone/>
                      </a:pPr>
                      <a:r>
                        <a:rPr lang="en" sz="1200" b="1">
                          <a:latin typeface="Calibri"/>
                          <a:ea typeface="Calibri"/>
                          <a:cs typeface="Calibri"/>
                          <a:sym typeface="Calibri"/>
                        </a:rPr>
                        <a:t>F1</a:t>
                      </a:r>
                      <a:endParaRPr sz="1200" b="1">
                        <a:latin typeface="Calibri"/>
                        <a:ea typeface="Calibri"/>
                        <a:cs typeface="Calibri"/>
                        <a:sym typeface="Calibri"/>
                      </a:endParaRPr>
                    </a:p>
                  </a:txBody>
                  <a:tcPr marL="28575" marR="28575" marT="19050" marB="19050" anchor="b">
                    <a:lnR w="9525" cap="flat" cmpd="sng">
                      <a:solidFill>
                        <a:srgbClr val="B7B7B7"/>
                      </a:solidFill>
                      <a:prstDash val="solid"/>
                      <a:round/>
                      <a:headEnd type="none" w="sm" len="sm"/>
                      <a:tailEnd type="none" w="sm" len="sm"/>
                    </a:lnR>
                  </a:tcPr>
                </a:tc>
                <a:tc>
                  <a:txBody>
                    <a:bodyPr/>
                    <a:lstStyle/>
                    <a:p>
                      <a:pPr marL="0" lvl="0" indent="0" algn="ctr" rtl="0">
                        <a:lnSpc>
                          <a:spcPct val="115000"/>
                        </a:lnSpc>
                        <a:spcBef>
                          <a:spcPts val="0"/>
                        </a:spcBef>
                        <a:spcAft>
                          <a:spcPts val="0"/>
                        </a:spcAft>
                        <a:buNone/>
                      </a:pPr>
                      <a:r>
                        <a:rPr lang="en" sz="1800" b="1">
                          <a:solidFill>
                            <a:srgbClr val="274E13"/>
                          </a:solidFill>
                          <a:latin typeface="Calibri"/>
                          <a:ea typeface="Calibri"/>
                          <a:cs typeface="Calibri"/>
                          <a:sym typeface="Calibri"/>
                        </a:rPr>
                        <a:t>0.90</a:t>
                      </a:r>
                      <a:endParaRPr sz="1800" b="1">
                        <a:solidFill>
                          <a:srgbClr val="274E13"/>
                        </a:solidFill>
                        <a:latin typeface="Calibri"/>
                        <a:ea typeface="Calibri"/>
                        <a:cs typeface="Calibri"/>
                        <a:sym typeface="Calibri"/>
                      </a:endParaRPr>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D9EAD3"/>
                    </a:solidFill>
                  </a:tcPr>
                </a:tc>
                <a:tc>
                  <a:txBody>
                    <a:bodyPr/>
                    <a:lstStyle/>
                    <a:p>
                      <a:pPr marL="0" lvl="0" indent="0" algn="ctr" rtl="0">
                        <a:lnSpc>
                          <a:spcPct val="115000"/>
                        </a:lnSpc>
                        <a:spcBef>
                          <a:spcPts val="0"/>
                        </a:spcBef>
                        <a:spcAft>
                          <a:spcPts val="0"/>
                        </a:spcAft>
                        <a:buNone/>
                      </a:pPr>
                      <a:r>
                        <a:rPr lang="en" sz="1800" b="1">
                          <a:solidFill>
                            <a:srgbClr val="274E13"/>
                          </a:solidFill>
                          <a:latin typeface="Calibri"/>
                          <a:ea typeface="Calibri"/>
                          <a:cs typeface="Calibri"/>
                          <a:sym typeface="Calibri"/>
                        </a:rPr>
                        <a:t>0.94</a:t>
                      </a:r>
                      <a:endParaRPr sz="1800" b="1">
                        <a:solidFill>
                          <a:srgbClr val="274E13"/>
                        </a:solidFill>
                        <a:latin typeface="Calibri"/>
                        <a:ea typeface="Calibri"/>
                        <a:cs typeface="Calibri"/>
                        <a:sym typeface="Calibri"/>
                      </a:endParaRPr>
                    </a:p>
                  </a:txBody>
                  <a:tcPr marL="28575" marR="28575" marT="19050" marB="19050" anchor="b">
                    <a:lnL w="9525" cap="flat" cmpd="sng">
                      <a:solidFill>
                        <a:srgbClr val="B7B7B7"/>
                      </a:solidFill>
                      <a:prstDash val="solid"/>
                      <a:round/>
                      <a:headEnd type="none" w="sm" len="sm"/>
                      <a:tailEnd type="none" w="sm" len="sm"/>
                    </a:lnL>
                    <a:lnR w="9525" cap="flat" cmpd="sng">
                      <a:solidFill>
                        <a:srgbClr val="B7B7B7"/>
                      </a:solidFill>
                      <a:prstDash val="solid"/>
                      <a:round/>
                      <a:headEnd type="none" w="sm" len="sm"/>
                      <a:tailEnd type="none" w="sm" len="sm"/>
                    </a:lnR>
                    <a:lnT w="9525" cap="flat" cmpd="sng">
                      <a:solidFill>
                        <a:srgbClr val="B7B7B7"/>
                      </a:solidFill>
                      <a:prstDash val="solid"/>
                      <a:round/>
                      <a:headEnd type="none" w="sm" len="sm"/>
                      <a:tailEnd type="none" w="sm" len="sm"/>
                    </a:lnT>
                    <a:lnB w="9525" cap="flat" cmpd="sng">
                      <a:solidFill>
                        <a:srgbClr val="B7B7B7"/>
                      </a:solidFill>
                      <a:prstDash val="solid"/>
                      <a:round/>
                      <a:headEnd type="none" w="sm" len="sm"/>
                      <a:tailEnd type="none" w="sm" len="sm"/>
                    </a:lnB>
                    <a:solidFill>
                      <a:srgbClr val="D9EAD3"/>
                    </a:solidFill>
                  </a:tcPr>
                </a:tc>
                <a:extLst>
                  <a:ext uri="{0D108BD9-81ED-4DB2-BD59-A6C34878D82A}">
                    <a16:rowId xmlns:a16="http://schemas.microsoft.com/office/drawing/2014/main" val="10003"/>
                  </a:ext>
                </a:extLst>
              </a:tr>
            </a:tbl>
          </a:graphicData>
        </a:graphic>
      </p:graphicFrame>
      <p:graphicFrame>
        <p:nvGraphicFramePr>
          <p:cNvPr id="191" name="Google Shape;191;p21"/>
          <p:cNvGraphicFramePr/>
          <p:nvPr/>
        </p:nvGraphicFramePr>
        <p:xfrm>
          <a:off x="6739150" y="3424700"/>
          <a:ext cx="2299800" cy="1549275"/>
        </p:xfrm>
        <a:graphic>
          <a:graphicData uri="http://schemas.openxmlformats.org/drawingml/2006/table">
            <a:tbl>
              <a:tblPr>
                <a:noFill/>
                <a:tableStyleId>{ABC03126-B4EF-49F9-BF8E-82260138A6BD}</a:tableStyleId>
              </a:tblPr>
              <a:tblGrid>
                <a:gridCol w="905250">
                  <a:extLst>
                    <a:ext uri="{9D8B030D-6E8A-4147-A177-3AD203B41FA5}">
                      <a16:colId xmlns:a16="http://schemas.microsoft.com/office/drawing/2014/main" val="20000"/>
                    </a:ext>
                  </a:extLst>
                </a:gridCol>
                <a:gridCol w="697275">
                  <a:extLst>
                    <a:ext uri="{9D8B030D-6E8A-4147-A177-3AD203B41FA5}">
                      <a16:colId xmlns:a16="http://schemas.microsoft.com/office/drawing/2014/main" val="20001"/>
                    </a:ext>
                  </a:extLst>
                </a:gridCol>
                <a:gridCol w="697275">
                  <a:extLst>
                    <a:ext uri="{9D8B030D-6E8A-4147-A177-3AD203B41FA5}">
                      <a16:colId xmlns:a16="http://schemas.microsoft.com/office/drawing/2014/main" val="20002"/>
                    </a:ext>
                  </a:extLst>
                </a:gridCol>
              </a:tblGrid>
              <a:tr h="297675">
                <a:tc>
                  <a:txBody>
                    <a:bodyPr/>
                    <a:lstStyle/>
                    <a:p>
                      <a:pPr marL="0" lvl="0" indent="0" algn="l" rtl="0">
                        <a:spcBef>
                          <a:spcPts val="0"/>
                        </a:spcBef>
                        <a:spcAft>
                          <a:spcPts val="0"/>
                        </a:spcAft>
                        <a:buNone/>
                      </a:pPr>
                      <a:endParaRPr/>
                    </a:p>
                  </a:txBody>
                  <a:tcPr marL="28575" marR="28575" marT="19050" marB="19050" anchor="b"/>
                </a:tc>
                <a:tc>
                  <a:txBody>
                    <a:bodyPr/>
                    <a:lstStyle/>
                    <a:p>
                      <a:pPr marL="0" lvl="0" indent="0" algn="ctr" rtl="0">
                        <a:lnSpc>
                          <a:spcPct val="115000"/>
                        </a:lnSpc>
                        <a:spcBef>
                          <a:spcPts val="0"/>
                        </a:spcBef>
                        <a:spcAft>
                          <a:spcPts val="0"/>
                        </a:spcAft>
                        <a:buNone/>
                      </a:pPr>
                      <a:r>
                        <a:rPr lang="en" sz="1200" b="1">
                          <a:latin typeface="Calibri"/>
                          <a:ea typeface="Calibri"/>
                          <a:cs typeface="Calibri"/>
                          <a:sym typeface="Calibri"/>
                        </a:rPr>
                        <a:t>SETH</a:t>
                      </a:r>
                      <a:endParaRPr sz="1200" b="1">
                        <a:latin typeface="Calibri"/>
                        <a:ea typeface="Calibri"/>
                        <a:cs typeface="Calibri"/>
                        <a:sym typeface="Calibri"/>
                      </a:endParaRPr>
                    </a:p>
                  </a:txBody>
                  <a:tcPr marL="28575" marR="28575" marT="19050" marB="19050" anchor="b">
                    <a:lnB w="9525" cap="flat" cmpd="sng">
                      <a:solidFill>
                        <a:srgbClr val="99999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b="1">
                          <a:latin typeface="Calibri"/>
                          <a:ea typeface="Calibri"/>
                          <a:cs typeface="Calibri"/>
                          <a:sym typeface="Calibri"/>
                        </a:rPr>
                        <a:t>tmVar2</a:t>
                      </a:r>
                      <a:endParaRPr sz="1200" b="1">
                        <a:latin typeface="Calibri"/>
                        <a:ea typeface="Calibri"/>
                        <a:cs typeface="Calibri"/>
                        <a:sym typeface="Calibri"/>
                      </a:endParaRPr>
                    </a:p>
                  </a:txBody>
                  <a:tcPr marL="28575" marR="28575" marT="19050" marB="19050" anchor="b">
                    <a:lnB w="9525" cap="flat" cmpd="sng">
                      <a:solidFill>
                        <a:srgbClr val="999999"/>
                      </a:solidFill>
                      <a:prstDash val="solid"/>
                      <a:round/>
                      <a:headEnd type="none" w="sm" len="sm"/>
                      <a:tailEnd type="none" w="sm" len="sm"/>
                    </a:lnB>
                  </a:tcPr>
                </a:tc>
                <a:extLst>
                  <a:ext uri="{0D108BD9-81ED-4DB2-BD59-A6C34878D82A}">
                    <a16:rowId xmlns:a16="http://schemas.microsoft.com/office/drawing/2014/main" val="10000"/>
                  </a:ext>
                </a:extLst>
              </a:tr>
              <a:tr h="417200">
                <a:tc>
                  <a:txBody>
                    <a:bodyPr/>
                    <a:lstStyle/>
                    <a:p>
                      <a:pPr marL="0" lvl="0" indent="0" algn="r" rtl="0">
                        <a:lnSpc>
                          <a:spcPct val="115000"/>
                        </a:lnSpc>
                        <a:spcBef>
                          <a:spcPts val="0"/>
                        </a:spcBef>
                        <a:spcAft>
                          <a:spcPts val="0"/>
                        </a:spcAft>
                        <a:buNone/>
                      </a:pPr>
                      <a:r>
                        <a:rPr lang="en" sz="1200" b="1">
                          <a:latin typeface="Calibri"/>
                          <a:ea typeface="Calibri"/>
                          <a:cs typeface="Calibri"/>
                          <a:sym typeface="Calibri"/>
                        </a:rPr>
                        <a:t>Recall</a:t>
                      </a:r>
                      <a:endParaRPr sz="1200" b="1">
                        <a:latin typeface="Calibri"/>
                        <a:ea typeface="Calibri"/>
                        <a:cs typeface="Calibri"/>
                        <a:sym typeface="Calibri"/>
                      </a:endParaRPr>
                    </a:p>
                  </a:txBody>
                  <a:tcPr marL="28575" marR="28575" marT="19050" marB="19050" anchor="b">
                    <a:lnR w="9525" cap="flat" cmpd="sng">
                      <a:solidFill>
                        <a:srgbClr val="999999"/>
                      </a:solidFill>
                      <a:prstDash val="solid"/>
                      <a:round/>
                      <a:headEnd type="none" w="sm" len="sm"/>
                      <a:tailEnd type="none" w="sm" len="sm"/>
                    </a:lnR>
                  </a:tcPr>
                </a:tc>
                <a:tc>
                  <a:txBody>
                    <a:bodyPr/>
                    <a:lstStyle/>
                    <a:p>
                      <a:pPr marL="0" lvl="0" indent="0" algn="ctr" rtl="0">
                        <a:lnSpc>
                          <a:spcPct val="115000"/>
                        </a:lnSpc>
                        <a:spcBef>
                          <a:spcPts val="0"/>
                        </a:spcBef>
                        <a:spcAft>
                          <a:spcPts val="0"/>
                        </a:spcAft>
                        <a:buNone/>
                      </a:pPr>
                      <a:r>
                        <a:rPr lang="en" sz="1800">
                          <a:solidFill>
                            <a:srgbClr val="274E13"/>
                          </a:solidFill>
                          <a:latin typeface="Calibri"/>
                          <a:ea typeface="Calibri"/>
                          <a:cs typeface="Calibri"/>
                          <a:sym typeface="Calibri"/>
                        </a:rPr>
                        <a:t>0.84</a:t>
                      </a:r>
                      <a:endParaRPr sz="1800">
                        <a:solidFill>
                          <a:srgbClr val="274E13"/>
                        </a:solidFill>
                        <a:latin typeface="Calibri"/>
                        <a:ea typeface="Calibri"/>
                        <a:cs typeface="Calibri"/>
                        <a:sym typeface="Calibri"/>
                      </a:endParaRPr>
                    </a:p>
                  </a:txBody>
                  <a:tcPr marL="28575" marR="28575" marT="19050" marB="19050" anchor="b">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D9EAD3"/>
                    </a:solidFill>
                  </a:tcPr>
                </a:tc>
                <a:tc>
                  <a:txBody>
                    <a:bodyPr/>
                    <a:lstStyle/>
                    <a:p>
                      <a:pPr marL="0" lvl="0" indent="0" algn="ctr" rtl="0">
                        <a:lnSpc>
                          <a:spcPct val="115000"/>
                        </a:lnSpc>
                        <a:spcBef>
                          <a:spcPts val="0"/>
                        </a:spcBef>
                        <a:spcAft>
                          <a:spcPts val="0"/>
                        </a:spcAft>
                        <a:buNone/>
                      </a:pPr>
                      <a:r>
                        <a:rPr lang="en" sz="1800">
                          <a:solidFill>
                            <a:srgbClr val="274E13"/>
                          </a:solidFill>
                          <a:latin typeface="Calibri"/>
                          <a:ea typeface="Calibri"/>
                          <a:cs typeface="Calibri"/>
                          <a:sym typeface="Calibri"/>
                        </a:rPr>
                        <a:t>0.77</a:t>
                      </a:r>
                      <a:endParaRPr sz="1800">
                        <a:solidFill>
                          <a:srgbClr val="274E13"/>
                        </a:solidFill>
                        <a:latin typeface="Calibri"/>
                        <a:ea typeface="Calibri"/>
                        <a:cs typeface="Calibri"/>
                        <a:sym typeface="Calibri"/>
                      </a:endParaRPr>
                    </a:p>
                  </a:txBody>
                  <a:tcPr marL="28575" marR="28575" marT="19050" marB="19050" anchor="b">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D9EAD3"/>
                    </a:solidFill>
                  </a:tcPr>
                </a:tc>
                <a:extLst>
                  <a:ext uri="{0D108BD9-81ED-4DB2-BD59-A6C34878D82A}">
                    <a16:rowId xmlns:a16="http://schemas.microsoft.com/office/drawing/2014/main" val="10001"/>
                  </a:ext>
                </a:extLst>
              </a:tr>
              <a:tr h="417200">
                <a:tc>
                  <a:txBody>
                    <a:bodyPr/>
                    <a:lstStyle/>
                    <a:p>
                      <a:pPr marL="0" lvl="0" indent="0" algn="r" rtl="0">
                        <a:lnSpc>
                          <a:spcPct val="115000"/>
                        </a:lnSpc>
                        <a:spcBef>
                          <a:spcPts val="0"/>
                        </a:spcBef>
                        <a:spcAft>
                          <a:spcPts val="0"/>
                        </a:spcAft>
                        <a:buNone/>
                      </a:pPr>
                      <a:r>
                        <a:rPr lang="en" sz="1200" b="1">
                          <a:latin typeface="Calibri"/>
                          <a:ea typeface="Calibri"/>
                          <a:cs typeface="Calibri"/>
                          <a:sym typeface="Calibri"/>
                        </a:rPr>
                        <a:t>Precision</a:t>
                      </a:r>
                      <a:endParaRPr sz="1200" b="1">
                        <a:latin typeface="Calibri"/>
                        <a:ea typeface="Calibri"/>
                        <a:cs typeface="Calibri"/>
                        <a:sym typeface="Calibri"/>
                      </a:endParaRPr>
                    </a:p>
                  </a:txBody>
                  <a:tcPr marL="28575" marR="28575" marT="19050" marB="19050" anchor="b">
                    <a:lnR w="9525" cap="flat" cmpd="sng">
                      <a:solidFill>
                        <a:srgbClr val="999999"/>
                      </a:solidFill>
                      <a:prstDash val="solid"/>
                      <a:round/>
                      <a:headEnd type="none" w="sm" len="sm"/>
                      <a:tailEnd type="none" w="sm" len="sm"/>
                    </a:lnR>
                  </a:tcPr>
                </a:tc>
                <a:tc>
                  <a:txBody>
                    <a:bodyPr/>
                    <a:lstStyle/>
                    <a:p>
                      <a:pPr marL="0" lvl="0" indent="0" algn="ctr" rtl="0">
                        <a:lnSpc>
                          <a:spcPct val="115000"/>
                        </a:lnSpc>
                        <a:spcBef>
                          <a:spcPts val="0"/>
                        </a:spcBef>
                        <a:spcAft>
                          <a:spcPts val="0"/>
                        </a:spcAft>
                        <a:buNone/>
                      </a:pPr>
                      <a:r>
                        <a:rPr lang="en" sz="1800">
                          <a:solidFill>
                            <a:srgbClr val="274E13"/>
                          </a:solidFill>
                          <a:latin typeface="Calibri"/>
                          <a:ea typeface="Calibri"/>
                          <a:cs typeface="Calibri"/>
                          <a:sym typeface="Calibri"/>
                        </a:rPr>
                        <a:t>0.98</a:t>
                      </a:r>
                      <a:endParaRPr sz="1800">
                        <a:solidFill>
                          <a:srgbClr val="274E13"/>
                        </a:solidFill>
                        <a:latin typeface="Calibri"/>
                        <a:ea typeface="Calibri"/>
                        <a:cs typeface="Calibri"/>
                        <a:sym typeface="Calibri"/>
                      </a:endParaRPr>
                    </a:p>
                  </a:txBody>
                  <a:tcPr marL="28575" marR="28575" marT="19050" marB="19050" anchor="b">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D9EAD3"/>
                    </a:solidFill>
                  </a:tcPr>
                </a:tc>
                <a:tc>
                  <a:txBody>
                    <a:bodyPr/>
                    <a:lstStyle/>
                    <a:p>
                      <a:pPr marL="0" lvl="0" indent="0" algn="ctr" rtl="0">
                        <a:lnSpc>
                          <a:spcPct val="115000"/>
                        </a:lnSpc>
                        <a:spcBef>
                          <a:spcPts val="0"/>
                        </a:spcBef>
                        <a:spcAft>
                          <a:spcPts val="0"/>
                        </a:spcAft>
                        <a:buNone/>
                      </a:pPr>
                      <a:r>
                        <a:rPr lang="en" sz="1800">
                          <a:solidFill>
                            <a:srgbClr val="274E13"/>
                          </a:solidFill>
                          <a:latin typeface="Calibri"/>
                          <a:ea typeface="Calibri"/>
                          <a:cs typeface="Calibri"/>
                          <a:sym typeface="Calibri"/>
                        </a:rPr>
                        <a:t>0.86</a:t>
                      </a:r>
                      <a:endParaRPr sz="1800">
                        <a:solidFill>
                          <a:srgbClr val="274E13"/>
                        </a:solidFill>
                        <a:latin typeface="Calibri"/>
                        <a:ea typeface="Calibri"/>
                        <a:cs typeface="Calibri"/>
                        <a:sym typeface="Calibri"/>
                      </a:endParaRPr>
                    </a:p>
                  </a:txBody>
                  <a:tcPr marL="28575" marR="28575" marT="19050" marB="19050" anchor="b">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D9EAD3"/>
                    </a:solidFill>
                  </a:tcPr>
                </a:tc>
                <a:extLst>
                  <a:ext uri="{0D108BD9-81ED-4DB2-BD59-A6C34878D82A}">
                    <a16:rowId xmlns:a16="http://schemas.microsoft.com/office/drawing/2014/main" val="10002"/>
                  </a:ext>
                </a:extLst>
              </a:tr>
              <a:tr h="417200">
                <a:tc>
                  <a:txBody>
                    <a:bodyPr/>
                    <a:lstStyle/>
                    <a:p>
                      <a:pPr marL="0" lvl="0" indent="0" algn="r" rtl="0">
                        <a:lnSpc>
                          <a:spcPct val="115000"/>
                        </a:lnSpc>
                        <a:spcBef>
                          <a:spcPts val="0"/>
                        </a:spcBef>
                        <a:spcAft>
                          <a:spcPts val="0"/>
                        </a:spcAft>
                        <a:buNone/>
                      </a:pPr>
                      <a:r>
                        <a:rPr lang="en" sz="1200" b="1">
                          <a:latin typeface="Calibri"/>
                          <a:ea typeface="Calibri"/>
                          <a:cs typeface="Calibri"/>
                          <a:sym typeface="Calibri"/>
                        </a:rPr>
                        <a:t>F1</a:t>
                      </a:r>
                      <a:endParaRPr sz="1200" b="1">
                        <a:latin typeface="Calibri"/>
                        <a:ea typeface="Calibri"/>
                        <a:cs typeface="Calibri"/>
                        <a:sym typeface="Calibri"/>
                      </a:endParaRPr>
                    </a:p>
                  </a:txBody>
                  <a:tcPr marL="28575" marR="28575" marT="19050" marB="19050" anchor="b">
                    <a:lnR w="9525" cap="flat" cmpd="sng">
                      <a:solidFill>
                        <a:srgbClr val="999999"/>
                      </a:solidFill>
                      <a:prstDash val="solid"/>
                      <a:round/>
                      <a:headEnd type="none" w="sm" len="sm"/>
                      <a:tailEnd type="none" w="sm" len="sm"/>
                    </a:lnR>
                  </a:tcPr>
                </a:tc>
                <a:tc>
                  <a:txBody>
                    <a:bodyPr/>
                    <a:lstStyle/>
                    <a:p>
                      <a:pPr marL="0" lvl="0" indent="0" algn="ctr" rtl="0">
                        <a:lnSpc>
                          <a:spcPct val="115000"/>
                        </a:lnSpc>
                        <a:spcBef>
                          <a:spcPts val="0"/>
                        </a:spcBef>
                        <a:spcAft>
                          <a:spcPts val="0"/>
                        </a:spcAft>
                        <a:buNone/>
                      </a:pPr>
                      <a:r>
                        <a:rPr lang="en" sz="1800" b="1">
                          <a:solidFill>
                            <a:srgbClr val="274E13"/>
                          </a:solidFill>
                          <a:latin typeface="Calibri"/>
                          <a:ea typeface="Calibri"/>
                          <a:cs typeface="Calibri"/>
                          <a:sym typeface="Calibri"/>
                        </a:rPr>
                        <a:t>0.90</a:t>
                      </a:r>
                      <a:endParaRPr sz="1800" b="1">
                        <a:solidFill>
                          <a:srgbClr val="274E13"/>
                        </a:solidFill>
                        <a:latin typeface="Calibri"/>
                        <a:ea typeface="Calibri"/>
                        <a:cs typeface="Calibri"/>
                        <a:sym typeface="Calibri"/>
                      </a:endParaRPr>
                    </a:p>
                  </a:txBody>
                  <a:tcPr marL="28575" marR="28575" marT="19050" marB="19050" anchor="b">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D9EAD3"/>
                    </a:solidFill>
                  </a:tcPr>
                </a:tc>
                <a:tc>
                  <a:txBody>
                    <a:bodyPr/>
                    <a:lstStyle/>
                    <a:p>
                      <a:pPr marL="0" lvl="0" indent="0" algn="ctr" rtl="0">
                        <a:lnSpc>
                          <a:spcPct val="115000"/>
                        </a:lnSpc>
                        <a:spcBef>
                          <a:spcPts val="0"/>
                        </a:spcBef>
                        <a:spcAft>
                          <a:spcPts val="0"/>
                        </a:spcAft>
                        <a:buNone/>
                      </a:pPr>
                      <a:r>
                        <a:rPr lang="en" sz="1800" b="1">
                          <a:solidFill>
                            <a:srgbClr val="274E13"/>
                          </a:solidFill>
                          <a:latin typeface="Calibri"/>
                          <a:ea typeface="Calibri"/>
                          <a:cs typeface="Calibri"/>
                          <a:sym typeface="Calibri"/>
                        </a:rPr>
                        <a:t>0.77</a:t>
                      </a:r>
                      <a:endParaRPr sz="1800" b="1">
                        <a:solidFill>
                          <a:srgbClr val="274E13"/>
                        </a:solidFill>
                        <a:latin typeface="Calibri"/>
                        <a:ea typeface="Calibri"/>
                        <a:cs typeface="Calibri"/>
                        <a:sym typeface="Calibri"/>
                      </a:endParaRPr>
                    </a:p>
                  </a:txBody>
                  <a:tcPr marL="28575" marR="28575" marT="19050" marB="19050" anchor="b">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D9EAD3"/>
                    </a:solidFill>
                  </a:tcPr>
                </a:tc>
                <a:extLst>
                  <a:ext uri="{0D108BD9-81ED-4DB2-BD59-A6C34878D82A}">
                    <a16:rowId xmlns:a16="http://schemas.microsoft.com/office/drawing/2014/main" val="10003"/>
                  </a:ext>
                </a:extLst>
              </a:tr>
            </a:tbl>
          </a:graphicData>
        </a:graphic>
      </p:graphicFrame>
      <p:sp>
        <p:nvSpPr>
          <p:cNvPr id="192" name="Google Shape;192;p21"/>
          <p:cNvSpPr txBox="1"/>
          <p:nvPr/>
        </p:nvSpPr>
        <p:spPr>
          <a:xfrm>
            <a:off x="744925" y="3085300"/>
            <a:ext cx="1243800" cy="21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999999"/>
                </a:solidFill>
              </a:rPr>
              <a:t>119 docs</a:t>
            </a:r>
            <a:endParaRPr>
              <a:solidFill>
                <a:srgbClr val="999999"/>
              </a:solidFill>
            </a:endParaRPr>
          </a:p>
        </p:txBody>
      </p:sp>
      <p:sp>
        <p:nvSpPr>
          <p:cNvPr id="193" name="Google Shape;193;p21"/>
          <p:cNvSpPr txBox="1"/>
          <p:nvPr/>
        </p:nvSpPr>
        <p:spPr>
          <a:xfrm>
            <a:off x="839700" y="4676350"/>
            <a:ext cx="914100" cy="21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999999"/>
                </a:solidFill>
              </a:rPr>
              <a:t>38 docs</a:t>
            </a:r>
            <a:endParaRPr>
              <a:solidFill>
                <a:srgbClr val="999999"/>
              </a:solidFill>
            </a:endParaRPr>
          </a:p>
        </p:txBody>
      </p:sp>
      <p:sp>
        <p:nvSpPr>
          <p:cNvPr id="194" name="Google Shape;194;p21"/>
          <p:cNvSpPr txBox="1"/>
          <p:nvPr/>
        </p:nvSpPr>
        <p:spPr>
          <a:xfrm>
            <a:off x="7409450" y="1260050"/>
            <a:ext cx="1734600" cy="460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rgbClr val="666666"/>
                </a:solidFill>
              </a:rPr>
              <a:t>METRICS</a:t>
            </a:r>
            <a:endParaRPr sz="1000">
              <a:solidFill>
                <a:srgbClr val="666666"/>
              </a:solidFill>
            </a:endParaRPr>
          </a:p>
          <a:p>
            <a:pPr marL="0" lvl="0" indent="0" algn="ctr" rtl="0">
              <a:spcBef>
                <a:spcPts val="0"/>
              </a:spcBef>
              <a:spcAft>
                <a:spcPts val="0"/>
              </a:spcAft>
              <a:buNone/>
            </a:pPr>
            <a:r>
              <a:rPr lang="en" sz="1000">
                <a:solidFill>
                  <a:srgbClr val="666666"/>
                </a:solidFill>
              </a:rPr>
              <a:t>0.0 (worst) --&gt;1.0 (perfect)</a:t>
            </a:r>
            <a:endParaRPr sz="1000">
              <a:solidFill>
                <a:srgbClr val="666666"/>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2"/>
          <p:cNvSpPr txBox="1">
            <a:spLocks noGrp="1"/>
          </p:cNvSpPr>
          <p:nvPr>
            <p:ph type="title"/>
          </p:nvPr>
        </p:nvSpPr>
        <p:spPr>
          <a:xfrm>
            <a:off x="311700" y="445025"/>
            <a:ext cx="8520600" cy="572700"/>
          </a:xfrm>
          <a:prstGeom prst="rect">
            <a:avLst/>
          </a:prstGeom>
          <a:gradFill>
            <a:gsLst>
              <a:gs pos="0">
                <a:srgbClr val="FFFFFF"/>
              </a:gs>
              <a:gs pos="100000">
                <a:srgbClr val="D9D9D9"/>
              </a:gs>
              <a:gs pos="100000">
                <a:srgbClr val="B3B3B3"/>
              </a:gs>
            </a:gsLst>
            <a:lin ang="0" scaled="0"/>
          </a:gradFill>
        </p:spPr>
        <p:txBody>
          <a:bodyPr spcFirstLastPara="1" wrap="square" lIns="91425" tIns="91425" rIns="91425" bIns="91425" anchor="t" anchorCtr="0">
            <a:noAutofit/>
          </a:bodyPr>
          <a:lstStyle/>
          <a:p>
            <a:pPr marL="0" lvl="0" indent="0" algn="l" rtl="0">
              <a:spcBef>
                <a:spcPts val="0"/>
              </a:spcBef>
              <a:spcAft>
                <a:spcPts val="0"/>
              </a:spcAft>
              <a:buNone/>
            </a:pPr>
            <a:r>
              <a:rPr lang="en"/>
              <a:t>Improved Results, &gt;97% Success</a:t>
            </a:r>
            <a:endParaRPr/>
          </a:p>
          <a:p>
            <a:pPr marL="0" lvl="0" indent="0" algn="l" rtl="0">
              <a:spcBef>
                <a:spcPts val="0"/>
              </a:spcBef>
              <a:spcAft>
                <a:spcPts val="0"/>
              </a:spcAft>
              <a:buNone/>
            </a:pPr>
            <a:endParaRPr/>
          </a:p>
        </p:txBody>
      </p:sp>
      <p:graphicFrame>
        <p:nvGraphicFramePr>
          <p:cNvPr id="200" name="Google Shape;200;p22"/>
          <p:cNvGraphicFramePr/>
          <p:nvPr/>
        </p:nvGraphicFramePr>
        <p:xfrm>
          <a:off x="3033805" y="2152437"/>
          <a:ext cx="1186200" cy="1097220"/>
        </p:xfrm>
        <a:graphic>
          <a:graphicData uri="http://schemas.openxmlformats.org/drawingml/2006/table">
            <a:tbl>
              <a:tblPr>
                <a:noFill/>
                <a:tableStyleId>{6577AD86-1F79-426D-8CAD-A796363DC526}</a:tableStyleId>
              </a:tblPr>
              <a:tblGrid>
                <a:gridCol w="593100">
                  <a:extLst>
                    <a:ext uri="{9D8B030D-6E8A-4147-A177-3AD203B41FA5}">
                      <a16:colId xmlns:a16="http://schemas.microsoft.com/office/drawing/2014/main" val="20000"/>
                    </a:ext>
                  </a:extLst>
                </a:gridCol>
                <a:gridCol w="593100">
                  <a:extLst>
                    <a:ext uri="{9D8B030D-6E8A-4147-A177-3AD203B41FA5}">
                      <a16:colId xmlns:a16="http://schemas.microsoft.com/office/drawing/2014/main" val="20001"/>
                    </a:ext>
                  </a:extLst>
                </a:gridCol>
              </a:tblGrid>
              <a:tr h="532750">
                <a:tc>
                  <a:txBody>
                    <a:bodyPr/>
                    <a:lstStyle/>
                    <a:p>
                      <a:pPr marL="0" lvl="0" indent="0" algn="ctr" rtl="0">
                        <a:spcBef>
                          <a:spcPts val="0"/>
                        </a:spcBef>
                        <a:spcAft>
                          <a:spcPts val="0"/>
                        </a:spcAft>
                        <a:buNone/>
                      </a:pPr>
                      <a:r>
                        <a:rPr lang="en"/>
                        <a:t>985</a:t>
                      </a:r>
                      <a:endParaRPr/>
                    </a:p>
                    <a:p>
                      <a:pPr marL="0" lvl="0" indent="0" algn="ctr" rtl="0">
                        <a:spcBef>
                          <a:spcPts val="0"/>
                        </a:spcBef>
                        <a:spcAft>
                          <a:spcPts val="0"/>
                        </a:spcAft>
                        <a:buNone/>
                      </a:pPr>
                      <a:r>
                        <a:rPr lang="en" sz="1000" i="1">
                          <a:solidFill>
                            <a:srgbClr val="999999"/>
                          </a:solidFill>
                          <a:latin typeface="Georgia"/>
                          <a:ea typeface="Georgia"/>
                          <a:cs typeface="Georgia"/>
                          <a:sym typeface="Georgia"/>
                        </a:rPr>
                        <a:t>TP</a:t>
                      </a:r>
                      <a:endParaRPr sz="1000" i="1">
                        <a:solidFill>
                          <a:srgbClr val="999999"/>
                        </a:solidFill>
                        <a:latin typeface="Georgia"/>
                        <a:ea typeface="Georgia"/>
                        <a:cs typeface="Georgia"/>
                        <a:sym typeface="Georgia"/>
                      </a:endParaRPr>
                    </a:p>
                  </a:txBody>
                  <a:tcPr marL="91425" marR="91425" marT="91425" marB="91425">
                    <a:solidFill>
                      <a:srgbClr val="F3F3F3"/>
                    </a:solidFill>
                  </a:tcPr>
                </a:tc>
                <a:tc>
                  <a:txBody>
                    <a:bodyPr/>
                    <a:lstStyle/>
                    <a:p>
                      <a:pPr marL="0" lvl="0" indent="0" algn="ctr" rtl="0">
                        <a:spcBef>
                          <a:spcPts val="0"/>
                        </a:spcBef>
                        <a:spcAft>
                          <a:spcPts val="0"/>
                        </a:spcAft>
                        <a:buClr>
                          <a:schemeClr val="dk1"/>
                        </a:buClr>
                        <a:buSzPts val="1100"/>
                        <a:buFont typeface="Arial"/>
                        <a:buNone/>
                      </a:pPr>
                      <a:r>
                        <a:rPr lang="en">
                          <a:solidFill>
                            <a:schemeClr val="dk1"/>
                          </a:solidFill>
                        </a:rPr>
                        <a:t>0</a:t>
                      </a:r>
                      <a:endParaRPr>
                        <a:solidFill>
                          <a:schemeClr val="dk1"/>
                        </a:solidFill>
                      </a:endParaRPr>
                    </a:p>
                    <a:p>
                      <a:pPr marL="0" lvl="0" indent="0" algn="ctr" rtl="0">
                        <a:spcBef>
                          <a:spcPts val="0"/>
                        </a:spcBef>
                        <a:spcAft>
                          <a:spcPts val="0"/>
                        </a:spcAft>
                        <a:buClr>
                          <a:schemeClr val="dk1"/>
                        </a:buClr>
                        <a:buSzPts val="1100"/>
                        <a:buFont typeface="Arial"/>
                        <a:buNone/>
                      </a:pPr>
                      <a:r>
                        <a:rPr lang="en" sz="1000" i="1">
                          <a:solidFill>
                            <a:srgbClr val="999999"/>
                          </a:solidFill>
                          <a:latin typeface="Georgia"/>
                          <a:ea typeface="Georgia"/>
                          <a:cs typeface="Georgia"/>
                          <a:sym typeface="Georgia"/>
                        </a:rPr>
                        <a:t>FP</a:t>
                      </a:r>
                      <a:endParaRPr/>
                    </a:p>
                  </a:txBody>
                  <a:tcPr marL="91425" marR="91425" marT="91425" marB="91425">
                    <a:solidFill>
                      <a:srgbClr val="F3F3F3"/>
                    </a:solidFill>
                  </a:tcPr>
                </a:tc>
                <a:extLst>
                  <a:ext uri="{0D108BD9-81ED-4DB2-BD59-A6C34878D82A}">
                    <a16:rowId xmlns:a16="http://schemas.microsoft.com/office/drawing/2014/main" val="10000"/>
                  </a:ext>
                </a:extLst>
              </a:tr>
              <a:tr h="532750">
                <a:tc>
                  <a:txBody>
                    <a:bodyPr/>
                    <a:lstStyle/>
                    <a:p>
                      <a:pPr marL="0" lvl="0" indent="0" algn="ctr" rtl="0">
                        <a:spcBef>
                          <a:spcPts val="0"/>
                        </a:spcBef>
                        <a:spcAft>
                          <a:spcPts val="0"/>
                        </a:spcAft>
                        <a:buClr>
                          <a:schemeClr val="dk1"/>
                        </a:buClr>
                        <a:buSzPts val="1100"/>
                        <a:buFont typeface="Arial"/>
                        <a:buNone/>
                      </a:pPr>
                      <a:r>
                        <a:rPr lang="en">
                          <a:solidFill>
                            <a:schemeClr val="dk1"/>
                          </a:solidFill>
                        </a:rPr>
                        <a:t>27</a:t>
                      </a:r>
                      <a:endParaRPr>
                        <a:solidFill>
                          <a:schemeClr val="dk1"/>
                        </a:solidFill>
                      </a:endParaRPr>
                    </a:p>
                    <a:p>
                      <a:pPr marL="0" lvl="0" indent="0" algn="ctr" rtl="0">
                        <a:spcBef>
                          <a:spcPts val="0"/>
                        </a:spcBef>
                        <a:spcAft>
                          <a:spcPts val="0"/>
                        </a:spcAft>
                        <a:buClr>
                          <a:schemeClr val="dk1"/>
                        </a:buClr>
                        <a:buSzPts val="1100"/>
                        <a:buFont typeface="Arial"/>
                        <a:buNone/>
                      </a:pPr>
                      <a:r>
                        <a:rPr lang="en" sz="1000" i="1">
                          <a:solidFill>
                            <a:srgbClr val="999999"/>
                          </a:solidFill>
                          <a:latin typeface="Georgia"/>
                          <a:ea typeface="Georgia"/>
                          <a:cs typeface="Georgia"/>
                          <a:sym typeface="Georgia"/>
                        </a:rPr>
                        <a:t>FN</a:t>
                      </a:r>
                      <a:endParaRPr/>
                    </a:p>
                  </a:txBody>
                  <a:tcPr marL="91425" marR="91425" marT="91425" marB="91425">
                    <a:solidFill>
                      <a:srgbClr val="F3F3F3"/>
                    </a:solidFill>
                  </a:tcPr>
                </a:tc>
                <a:tc>
                  <a:txBody>
                    <a:bodyPr/>
                    <a:lstStyle/>
                    <a:p>
                      <a:pPr marL="0" lvl="0" indent="0" algn="ctr" rtl="0">
                        <a:spcBef>
                          <a:spcPts val="0"/>
                        </a:spcBef>
                        <a:spcAft>
                          <a:spcPts val="0"/>
                        </a:spcAft>
                        <a:buClr>
                          <a:schemeClr val="dk1"/>
                        </a:buClr>
                        <a:buSzPts val="1100"/>
                        <a:buFont typeface="Arial"/>
                        <a:buNone/>
                      </a:pPr>
                      <a:r>
                        <a:rPr lang="en">
                          <a:solidFill>
                            <a:schemeClr val="dk1"/>
                          </a:solidFill>
                        </a:rPr>
                        <a:t>23</a:t>
                      </a:r>
                      <a:endParaRPr>
                        <a:solidFill>
                          <a:schemeClr val="dk1"/>
                        </a:solidFill>
                      </a:endParaRPr>
                    </a:p>
                    <a:p>
                      <a:pPr marL="0" lvl="0" indent="0" algn="ctr" rtl="0">
                        <a:spcBef>
                          <a:spcPts val="0"/>
                        </a:spcBef>
                        <a:spcAft>
                          <a:spcPts val="0"/>
                        </a:spcAft>
                        <a:buClr>
                          <a:schemeClr val="dk1"/>
                        </a:buClr>
                        <a:buSzPts val="1100"/>
                        <a:buFont typeface="Arial"/>
                        <a:buNone/>
                      </a:pPr>
                      <a:r>
                        <a:rPr lang="en" sz="1000" i="1">
                          <a:solidFill>
                            <a:srgbClr val="999999"/>
                          </a:solidFill>
                          <a:latin typeface="Georgia"/>
                          <a:ea typeface="Georgia"/>
                          <a:cs typeface="Georgia"/>
                          <a:sym typeface="Georgia"/>
                        </a:rPr>
                        <a:t>TN</a:t>
                      </a:r>
                      <a:endParaRPr/>
                    </a:p>
                  </a:txBody>
                  <a:tcPr marL="91425" marR="91425" marT="91425" marB="91425">
                    <a:solidFill>
                      <a:srgbClr val="F3F3F3"/>
                    </a:solidFill>
                  </a:tcPr>
                </a:tc>
                <a:extLst>
                  <a:ext uri="{0D108BD9-81ED-4DB2-BD59-A6C34878D82A}">
                    <a16:rowId xmlns:a16="http://schemas.microsoft.com/office/drawing/2014/main" val="10001"/>
                  </a:ext>
                </a:extLst>
              </a:tr>
            </a:tbl>
          </a:graphicData>
        </a:graphic>
      </p:graphicFrame>
      <p:graphicFrame>
        <p:nvGraphicFramePr>
          <p:cNvPr id="201" name="Google Shape;201;p22"/>
          <p:cNvGraphicFramePr/>
          <p:nvPr/>
        </p:nvGraphicFramePr>
        <p:xfrm>
          <a:off x="3033805" y="3800962"/>
          <a:ext cx="1186200" cy="1097220"/>
        </p:xfrm>
        <a:graphic>
          <a:graphicData uri="http://schemas.openxmlformats.org/drawingml/2006/table">
            <a:tbl>
              <a:tblPr>
                <a:noFill/>
                <a:tableStyleId>{6577AD86-1F79-426D-8CAD-A796363DC526}</a:tableStyleId>
              </a:tblPr>
              <a:tblGrid>
                <a:gridCol w="593100">
                  <a:extLst>
                    <a:ext uri="{9D8B030D-6E8A-4147-A177-3AD203B41FA5}">
                      <a16:colId xmlns:a16="http://schemas.microsoft.com/office/drawing/2014/main" val="20000"/>
                    </a:ext>
                  </a:extLst>
                </a:gridCol>
                <a:gridCol w="593100">
                  <a:extLst>
                    <a:ext uri="{9D8B030D-6E8A-4147-A177-3AD203B41FA5}">
                      <a16:colId xmlns:a16="http://schemas.microsoft.com/office/drawing/2014/main" val="20001"/>
                    </a:ext>
                  </a:extLst>
                </a:gridCol>
              </a:tblGrid>
              <a:tr h="532750">
                <a:tc>
                  <a:txBody>
                    <a:bodyPr/>
                    <a:lstStyle/>
                    <a:p>
                      <a:pPr marL="0" lvl="0" indent="0" algn="ctr" rtl="0">
                        <a:spcBef>
                          <a:spcPts val="0"/>
                        </a:spcBef>
                        <a:spcAft>
                          <a:spcPts val="0"/>
                        </a:spcAft>
                        <a:buNone/>
                      </a:pPr>
                      <a:r>
                        <a:rPr lang="en"/>
                        <a:t>1622</a:t>
                      </a:r>
                      <a:endParaRPr/>
                    </a:p>
                    <a:p>
                      <a:pPr marL="0" lvl="0" indent="0" algn="ctr" rtl="0">
                        <a:spcBef>
                          <a:spcPts val="0"/>
                        </a:spcBef>
                        <a:spcAft>
                          <a:spcPts val="0"/>
                        </a:spcAft>
                        <a:buNone/>
                      </a:pPr>
                      <a:r>
                        <a:rPr lang="en" sz="1000" i="1">
                          <a:solidFill>
                            <a:srgbClr val="999999"/>
                          </a:solidFill>
                          <a:latin typeface="Georgia"/>
                          <a:ea typeface="Georgia"/>
                          <a:cs typeface="Georgia"/>
                          <a:sym typeface="Georgia"/>
                        </a:rPr>
                        <a:t>TP</a:t>
                      </a:r>
                      <a:endParaRPr sz="1000" i="1">
                        <a:solidFill>
                          <a:srgbClr val="999999"/>
                        </a:solidFill>
                        <a:latin typeface="Georgia"/>
                        <a:ea typeface="Georgia"/>
                        <a:cs typeface="Georgia"/>
                        <a:sym typeface="Georgia"/>
                      </a:endParaRPr>
                    </a:p>
                  </a:txBody>
                  <a:tcPr marL="91425" marR="91425" marT="91425" marB="91425">
                    <a:solidFill>
                      <a:srgbClr val="F3F3F3"/>
                    </a:solidFill>
                  </a:tcPr>
                </a:tc>
                <a:tc>
                  <a:txBody>
                    <a:bodyPr/>
                    <a:lstStyle/>
                    <a:p>
                      <a:pPr marL="0" lvl="0" indent="0" algn="ctr" rtl="0">
                        <a:spcBef>
                          <a:spcPts val="0"/>
                        </a:spcBef>
                        <a:spcAft>
                          <a:spcPts val="0"/>
                        </a:spcAft>
                        <a:buNone/>
                      </a:pPr>
                      <a:r>
                        <a:rPr lang="en">
                          <a:solidFill>
                            <a:schemeClr val="dk1"/>
                          </a:solidFill>
                        </a:rPr>
                        <a:t>1</a:t>
                      </a:r>
                      <a:endParaRPr>
                        <a:solidFill>
                          <a:schemeClr val="dk1"/>
                        </a:solidFill>
                      </a:endParaRPr>
                    </a:p>
                    <a:p>
                      <a:pPr marL="0" lvl="0" indent="0" algn="ctr" rtl="0">
                        <a:spcBef>
                          <a:spcPts val="0"/>
                        </a:spcBef>
                        <a:spcAft>
                          <a:spcPts val="0"/>
                        </a:spcAft>
                        <a:buNone/>
                      </a:pPr>
                      <a:r>
                        <a:rPr lang="en" sz="1000" i="1">
                          <a:solidFill>
                            <a:srgbClr val="999999"/>
                          </a:solidFill>
                          <a:latin typeface="Georgia"/>
                          <a:ea typeface="Georgia"/>
                          <a:cs typeface="Georgia"/>
                          <a:sym typeface="Georgia"/>
                        </a:rPr>
                        <a:t>FP</a:t>
                      </a:r>
                      <a:endParaRPr/>
                    </a:p>
                  </a:txBody>
                  <a:tcPr marL="91425" marR="91425" marT="91425" marB="91425">
                    <a:solidFill>
                      <a:srgbClr val="F3F3F3"/>
                    </a:solidFill>
                  </a:tcPr>
                </a:tc>
                <a:extLst>
                  <a:ext uri="{0D108BD9-81ED-4DB2-BD59-A6C34878D82A}">
                    <a16:rowId xmlns:a16="http://schemas.microsoft.com/office/drawing/2014/main" val="10000"/>
                  </a:ext>
                </a:extLst>
              </a:tr>
              <a:tr h="532750">
                <a:tc>
                  <a:txBody>
                    <a:bodyPr/>
                    <a:lstStyle/>
                    <a:p>
                      <a:pPr marL="0" lvl="0" indent="0" algn="ctr" rtl="0">
                        <a:spcBef>
                          <a:spcPts val="0"/>
                        </a:spcBef>
                        <a:spcAft>
                          <a:spcPts val="0"/>
                        </a:spcAft>
                        <a:buNone/>
                      </a:pPr>
                      <a:r>
                        <a:rPr lang="en">
                          <a:solidFill>
                            <a:schemeClr val="dk1"/>
                          </a:solidFill>
                        </a:rPr>
                        <a:t>2</a:t>
                      </a:r>
                      <a:endParaRPr>
                        <a:solidFill>
                          <a:schemeClr val="dk1"/>
                        </a:solidFill>
                      </a:endParaRPr>
                    </a:p>
                    <a:p>
                      <a:pPr marL="0" lvl="0" indent="0" algn="ctr" rtl="0">
                        <a:spcBef>
                          <a:spcPts val="0"/>
                        </a:spcBef>
                        <a:spcAft>
                          <a:spcPts val="0"/>
                        </a:spcAft>
                        <a:buNone/>
                      </a:pPr>
                      <a:r>
                        <a:rPr lang="en" sz="1000" i="1">
                          <a:solidFill>
                            <a:srgbClr val="999999"/>
                          </a:solidFill>
                          <a:latin typeface="Georgia"/>
                          <a:ea typeface="Georgia"/>
                          <a:cs typeface="Georgia"/>
                          <a:sym typeface="Georgia"/>
                        </a:rPr>
                        <a:t>FN</a:t>
                      </a:r>
                      <a:endParaRPr/>
                    </a:p>
                  </a:txBody>
                  <a:tcPr marL="91425" marR="91425" marT="91425" marB="91425">
                    <a:solidFill>
                      <a:srgbClr val="F3F3F3"/>
                    </a:solidFill>
                  </a:tcPr>
                </a:tc>
                <a:tc>
                  <a:txBody>
                    <a:bodyPr/>
                    <a:lstStyle/>
                    <a:p>
                      <a:pPr marL="0" lvl="0" indent="0" algn="ctr" rtl="0">
                        <a:spcBef>
                          <a:spcPts val="0"/>
                        </a:spcBef>
                        <a:spcAft>
                          <a:spcPts val="0"/>
                        </a:spcAft>
                        <a:buNone/>
                      </a:pPr>
                      <a:r>
                        <a:rPr lang="en">
                          <a:solidFill>
                            <a:schemeClr val="dk1"/>
                          </a:solidFill>
                        </a:rPr>
                        <a:t>31</a:t>
                      </a:r>
                      <a:endParaRPr>
                        <a:solidFill>
                          <a:schemeClr val="dk1"/>
                        </a:solidFill>
                      </a:endParaRPr>
                    </a:p>
                    <a:p>
                      <a:pPr marL="0" lvl="0" indent="0" algn="ctr" rtl="0">
                        <a:spcBef>
                          <a:spcPts val="0"/>
                        </a:spcBef>
                        <a:spcAft>
                          <a:spcPts val="0"/>
                        </a:spcAft>
                        <a:buNone/>
                      </a:pPr>
                      <a:r>
                        <a:rPr lang="en" sz="1000" i="1">
                          <a:solidFill>
                            <a:srgbClr val="999999"/>
                          </a:solidFill>
                          <a:latin typeface="Georgia"/>
                          <a:ea typeface="Georgia"/>
                          <a:cs typeface="Georgia"/>
                          <a:sym typeface="Georgia"/>
                        </a:rPr>
                        <a:t>TN</a:t>
                      </a:r>
                      <a:endParaRPr/>
                    </a:p>
                  </a:txBody>
                  <a:tcPr marL="91425" marR="91425" marT="91425" marB="91425">
                    <a:solidFill>
                      <a:srgbClr val="F3F3F3"/>
                    </a:solidFill>
                  </a:tcPr>
                </a:tc>
                <a:extLst>
                  <a:ext uri="{0D108BD9-81ED-4DB2-BD59-A6C34878D82A}">
                    <a16:rowId xmlns:a16="http://schemas.microsoft.com/office/drawing/2014/main" val="10001"/>
                  </a:ext>
                </a:extLst>
              </a:tr>
            </a:tbl>
          </a:graphicData>
        </a:graphic>
      </p:graphicFrame>
      <p:sp>
        <p:nvSpPr>
          <p:cNvPr id="202" name="Google Shape;202;p22"/>
          <p:cNvSpPr txBox="1"/>
          <p:nvPr/>
        </p:nvSpPr>
        <p:spPr>
          <a:xfrm>
            <a:off x="3112030" y="1844033"/>
            <a:ext cx="537900" cy="29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666666"/>
                </a:solidFill>
              </a:rPr>
              <a:t>Pos</a:t>
            </a:r>
            <a:endParaRPr sz="1200">
              <a:solidFill>
                <a:srgbClr val="666666"/>
              </a:solidFill>
            </a:endParaRPr>
          </a:p>
        </p:txBody>
      </p:sp>
      <p:sp>
        <p:nvSpPr>
          <p:cNvPr id="203" name="Google Shape;203;p22"/>
          <p:cNvSpPr txBox="1"/>
          <p:nvPr/>
        </p:nvSpPr>
        <p:spPr>
          <a:xfrm>
            <a:off x="3679266" y="1844034"/>
            <a:ext cx="537900" cy="29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666666"/>
                </a:solidFill>
              </a:rPr>
              <a:t>Neg</a:t>
            </a:r>
            <a:endParaRPr sz="1200">
              <a:solidFill>
                <a:srgbClr val="666666"/>
              </a:solidFill>
            </a:endParaRPr>
          </a:p>
        </p:txBody>
      </p:sp>
      <p:sp>
        <p:nvSpPr>
          <p:cNvPr id="204" name="Google Shape;204;p22"/>
          <p:cNvSpPr txBox="1"/>
          <p:nvPr/>
        </p:nvSpPr>
        <p:spPr>
          <a:xfrm>
            <a:off x="3090448" y="3502421"/>
            <a:ext cx="537900" cy="1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666666"/>
                </a:solidFill>
              </a:rPr>
              <a:t>Pos</a:t>
            </a:r>
            <a:endParaRPr sz="1200">
              <a:solidFill>
                <a:srgbClr val="666666"/>
              </a:solidFill>
            </a:endParaRPr>
          </a:p>
        </p:txBody>
      </p:sp>
      <p:sp>
        <p:nvSpPr>
          <p:cNvPr id="205" name="Google Shape;205;p22"/>
          <p:cNvSpPr txBox="1"/>
          <p:nvPr/>
        </p:nvSpPr>
        <p:spPr>
          <a:xfrm>
            <a:off x="3679266" y="3512187"/>
            <a:ext cx="537900" cy="29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666666"/>
                </a:solidFill>
              </a:rPr>
              <a:t>Neg</a:t>
            </a:r>
            <a:endParaRPr sz="1200">
              <a:solidFill>
                <a:srgbClr val="666666"/>
              </a:solidFill>
            </a:endParaRPr>
          </a:p>
        </p:txBody>
      </p:sp>
      <p:sp>
        <p:nvSpPr>
          <p:cNvPr id="206" name="Google Shape;206;p22"/>
          <p:cNvSpPr txBox="1"/>
          <p:nvPr/>
        </p:nvSpPr>
        <p:spPr>
          <a:xfrm rot="-5400000">
            <a:off x="2583912" y="2289790"/>
            <a:ext cx="537900" cy="29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666666"/>
                </a:solidFill>
              </a:rPr>
              <a:t>Pos</a:t>
            </a:r>
            <a:endParaRPr sz="1200">
              <a:solidFill>
                <a:srgbClr val="666666"/>
              </a:solidFill>
            </a:endParaRPr>
          </a:p>
        </p:txBody>
      </p:sp>
      <p:sp>
        <p:nvSpPr>
          <p:cNvPr id="207" name="Google Shape;207;p22"/>
          <p:cNvSpPr txBox="1"/>
          <p:nvPr/>
        </p:nvSpPr>
        <p:spPr>
          <a:xfrm rot="-5400000">
            <a:off x="2580029" y="2798252"/>
            <a:ext cx="537900" cy="29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666666"/>
                </a:solidFill>
              </a:rPr>
              <a:t>Neg</a:t>
            </a:r>
            <a:endParaRPr sz="1200">
              <a:solidFill>
                <a:srgbClr val="666666"/>
              </a:solidFill>
            </a:endParaRPr>
          </a:p>
        </p:txBody>
      </p:sp>
      <p:sp>
        <p:nvSpPr>
          <p:cNvPr id="208" name="Google Shape;208;p22"/>
          <p:cNvSpPr txBox="1"/>
          <p:nvPr/>
        </p:nvSpPr>
        <p:spPr>
          <a:xfrm>
            <a:off x="3219265" y="1547315"/>
            <a:ext cx="1007100" cy="36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666666"/>
                </a:solidFill>
              </a:rPr>
              <a:t>Actual</a:t>
            </a:r>
            <a:endParaRPr sz="1800">
              <a:solidFill>
                <a:srgbClr val="666666"/>
              </a:solidFill>
            </a:endParaRPr>
          </a:p>
        </p:txBody>
      </p:sp>
      <p:sp>
        <p:nvSpPr>
          <p:cNvPr id="209" name="Google Shape;209;p22"/>
          <p:cNvSpPr txBox="1"/>
          <p:nvPr/>
        </p:nvSpPr>
        <p:spPr>
          <a:xfrm rot="-5400000">
            <a:off x="2010897" y="2486309"/>
            <a:ext cx="1186200" cy="40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666666"/>
                </a:solidFill>
              </a:rPr>
              <a:t>Predicted</a:t>
            </a:r>
            <a:endParaRPr sz="1800">
              <a:solidFill>
                <a:srgbClr val="666666"/>
              </a:solidFill>
            </a:endParaRPr>
          </a:p>
        </p:txBody>
      </p:sp>
      <p:sp>
        <p:nvSpPr>
          <p:cNvPr id="210" name="Google Shape;210;p22"/>
          <p:cNvSpPr txBox="1"/>
          <p:nvPr/>
        </p:nvSpPr>
        <p:spPr>
          <a:xfrm rot="-5400000">
            <a:off x="2583912" y="3918162"/>
            <a:ext cx="537900" cy="29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666666"/>
                </a:solidFill>
              </a:rPr>
              <a:t>Pos</a:t>
            </a:r>
            <a:endParaRPr sz="1200">
              <a:solidFill>
                <a:srgbClr val="666666"/>
              </a:solidFill>
            </a:endParaRPr>
          </a:p>
        </p:txBody>
      </p:sp>
      <p:sp>
        <p:nvSpPr>
          <p:cNvPr id="211" name="Google Shape;211;p22"/>
          <p:cNvSpPr txBox="1"/>
          <p:nvPr/>
        </p:nvSpPr>
        <p:spPr>
          <a:xfrm rot="-5400000">
            <a:off x="2580029" y="4426624"/>
            <a:ext cx="537900" cy="29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666666"/>
                </a:solidFill>
              </a:rPr>
              <a:t>Neg</a:t>
            </a:r>
            <a:endParaRPr sz="1200">
              <a:solidFill>
                <a:srgbClr val="666666"/>
              </a:solidFill>
            </a:endParaRPr>
          </a:p>
        </p:txBody>
      </p:sp>
      <p:sp>
        <p:nvSpPr>
          <p:cNvPr id="212" name="Google Shape;212;p22"/>
          <p:cNvSpPr txBox="1"/>
          <p:nvPr/>
        </p:nvSpPr>
        <p:spPr>
          <a:xfrm rot="-5400000">
            <a:off x="2010897" y="4114680"/>
            <a:ext cx="1186200" cy="40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666666"/>
                </a:solidFill>
              </a:rPr>
              <a:t>Predicted</a:t>
            </a:r>
            <a:endParaRPr sz="1800">
              <a:solidFill>
                <a:srgbClr val="666666"/>
              </a:solidFill>
            </a:endParaRPr>
          </a:p>
        </p:txBody>
      </p:sp>
      <p:graphicFrame>
        <p:nvGraphicFramePr>
          <p:cNvPr id="213" name="Google Shape;213;p22"/>
          <p:cNvGraphicFramePr/>
          <p:nvPr/>
        </p:nvGraphicFramePr>
        <p:xfrm>
          <a:off x="5345379" y="2148213"/>
          <a:ext cx="1186200" cy="1097220"/>
        </p:xfrm>
        <a:graphic>
          <a:graphicData uri="http://schemas.openxmlformats.org/drawingml/2006/table">
            <a:tbl>
              <a:tblPr>
                <a:noFill/>
                <a:tableStyleId>{6577AD86-1F79-426D-8CAD-A796363DC526}</a:tableStyleId>
              </a:tblPr>
              <a:tblGrid>
                <a:gridCol w="593100">
                  <a:extLst>
                    <a:ext uri="{9D8B030D-6E8A-4147-A177-3AD203B41FA5}">
                      <a16:colId xmlns:a16="http://schemas.microsoft.com/office/drawing/2014/main" val="20000"/>
                    </a:ext>
                  </a:extLst>
                </a:gridCol>
                <a:gridCol w="593100">
                  <a:extLst>
                    <a:ext uri="{9D8B030D-6E8A-4147-A177-3AD203B41FA5}">
                      <a16:colId xmlns:a16="http://schemas.microsoft.com/office/drawing/2014/main" val="20001"/>
                    </a:ext>
                  </a:extLst>
                </a:gridCol>
              </a:tblGrid>
              <a:tr h="532750">
                <a:tc>
                  <a:txBody>
                    <a:bodyPr/>
                    <a:lstStyle/>
                    <a:p>
                      <a:pPr marL="0" lvl="0" indent="0" algn="ctr" rtl="0">
                        <a:spcBef>
                          <a:spcPts val="0"/>
                        </a:spcBef>
                        <a:spcAft>
                          <a:spcPts val="0"/>
                        </a:spcAft>
                        <a:buNone/>
                      </a:pPr>
                      <a:r>
                        <a:rPr lang="en"/>
                        <a:t>959</a:t>
                      </a:r>
                      <a:endParaRPr/>
                    </a:p>
                    <a:p>
                      <a:pPr marL="0" lvl="0" indent="0" algn="ctr" rtl="0">
                        <a:spcBef>
                          <a:spcPts val="0"/>
                        </a:spcBef>
                        <a:spcAft>
                          <a:spcPts val="0"/>
                        </a:spcAft>
                        <a:buNone/>
                      </a:pPr>
                      <a:r>
                        <a:rPr lang="en" sz="1000" i="1">
                          <a:solidFill>
                            <a:srgbClr val="999999"/>
                          </a:solidFill>
                          <a:latin typeface="Georgia"/>
                          <a:ea typeface="Georgia"/>
                          <a:cs typeface="Georgia"/>
                          <a:sym typeface="Georgia"/>
                        </a:rPr>
                        <a:t>TP</a:t>
                      </a:r>
                      <a:endParaRPr sz="1000" i="1">
                        <a:solidFill>
                          <a:srgbClr val="999999"/>
                        </a:solidFill>
                        <a:latin typeface="Georgia"/>
                        <a:ea typeface="Georgia"/>
                        <a:cs typeface="Georgia"/>
                        <a:sym typeface="Georgia"/>
                      </a:endParaRPr>
                    </a:p>
                  </a:txBody>
                  <a:tcPr marL="91425" marR="91425" marT="91425" marB="91425">
                    <a:solidFill>
                      <a:srgbClr val="F3F3F3"/>
                    </a:solidFill>
                  </a:tcPr>
                </a:tc>
                <a:tc>
                  <a:txBody>
                    <a:bodyPr/>
                    <a:lstStyle/>
                    <a:p>
                      <a:pPr marL="0" lvl="0" indent="0" algn="ctr" rtl="0">
                        <a:spcBef>
                          <a:spcPts val="0"/>
                        </a:spcBef>
                        <a:spcAft>
                          <a:spcPts val="0"/>
                        </a:spcAft>
                        <a:buNone/>
                      </a:pPr>
                      <a:r>
                        <a:rPr lang="en">
                          <a:solidFill>
                            <a:schemeClr val="dk1"/>
                          </a:solidFill>
                        </a:rPr>
                        <a:t>22</a:t>
                      </a:r>
                      <a:endParaRPr>
                        <a:solidFill>
                          <a:schemeClr val="dk1"/>
                        </a:solidFill>
                      </a:endParaRPr>
                    </a:p>
                    <a:p>
                      <a:pPr marL="0" lvl="0" indent="0" algn="ctr" rtl="0">
                        <a:spcBef>
                          <a:spcPts val="0"/>
                        </a:spcBef>
                        <a:spcAft>
                          <a:spcPts val="0"/>
                        </a:spcAft>
                        <a:buNone/>
                      </a:pPr>
                      <a:r>
                        <a:rPr lang="en" sz="1000" i="1">
                          <a:solidFill>
                            <a:srgbClr val="999999"/>
                          </a:solidFill>
                          <a:latin typeface="Georgia"/>
                          <a:ea typeface="Georgia"/>
                          <a:cs typeface="Georgia"/>
                          <a:sym typeface="Georgia"/>
                        </a:rPr>
                        <a:t>FP</a:t>
                      </a:r>
                      <a:endParaRPr/>
                    </a:p>
                  </a:txBody>
                  <a:tcPr marL="91425" marR="91425" marT="91425" marB="91425">
                    <a:solidFill>
                      <a:srgbClr val="F3F3F3"/>
                    </a:solidFill>
                  </a:tcPr>
                </a:tc>
                <a:extLst>
                  <a:ext uri="{0D108BD9-81ED-4DB2-BD59-A6C34878D82A}">
                    <a16:rowId xmlns:a16="http://schemas.microsoft.com/office/drawing/2014/main" val="10000"/>
                  </a:ext>
                </a:extLst>
              </a:tr>
              <a:tr h="532750">
                <a:tc>
                  <a:txBody>
                    <a:bodyPr/>
                    <a:lstStyle/>
                    <a:p>
                      <a:pPr marL="0" lvl="0" indent="0" algn="ctr" rtl="0">
                        <a:spcBef>
                          <a:spcPts val="0"/>
                        </a:spcBef>
                        <a:spcAft>
                          <a:spcPts val="0"/>
                        </a:spcAft>
                        <a:buNone/>
                      </a:pPr>
                      <a:r>
                        <a:rPr lang="en">
                          <a:solidFill>
                            <a:schemeClr val="dk1"/>
                          </a:solidFill>
                        </a:rPr>
                        <a:t>29</a:t>
                      </a:r>
                      <a:endParaRPr>
                        <a:solidFill>
                          <a:schemeClr val="dk1"/>
                        </a:solidFill>
                      </a:endParaRPr>
                    </a:p>
                    <a:p>
                      <a:pPr marL="0" lvl="0" indent="0" algn="ctr" rtl="0">
                        <a:spcBef>
                          <a:spcPts val="0"/>
                        </a:spcBef>
                        <a:spcAft>
                          <a:spcPts val="0"/>
                        </a:spcAft>
                        <a:buNone/>
                      </a:pPr>
                      <a:r>
                        <a:rPr lang="en" sz="1000" i="1">
                          <a:solidFill>
                            <a:srgbClr val="999999"/>
                          </a:solidFill>
                          <a:latin typeface="Georgia"/>
                          <a:ea typeface="Georgia"/>
                          <a:cs typeface="Georgia"/>
                          <a:sym typeface="Georgia"/>
                        </a:rPr>
                        <a:t>FN</a:t>
                      </a:r>
                      <a:endParaRPr/>
                    </a:p>
                  </a:txBody>
                  <a:tcPr marL="91425" marR="91425" marT="91425" marB="91425">
                    <a:solidFill>
                      <a:srgbClr val="F3F3F3"/>
                    </a:solidFill>
                  </a:tcPr>
                </a:tc>
                <a:tc>
                  <a:txBody>
                    <a:bodyPr/>
                    <a:lstStyle/>
                    <a:p>
                      <a:pPr marL="0" lvl="0" indent="0" algn="ctr" rtl="0">
                        <a:spcBef>
                          <a:spcPts val="0"/>
                        </a:spcBef>
                        <a:spcAft>
                          <a:spcPts val="0"/>
                        </a:spcAft>
                        <a:buNone/>
                      </a:pPr>
                      <a:r>
                        <a:rPr lang="en">
                          <a:solidFill>
                            <a:schemeClr val="dk1"/>
                          </a:solidFill>
                        </a:rPr>
                        <a:t>23</a:t>
                      </a:r>
                      <a:endParaRPr>
                        <a:solidFill>
                          <a:schemeClr val="dk1"/>
                        </a:solidFill>
                      </a:endParaRPr>
                    </a:p>
                    <a:p>
                      <a:pPr marL="0" lvl="0" indent="0" algn="ctr" rtl="0">
                        <a:spcBef>
                          <a:spcPts val="0"/>
                        </a:spcBef>
                        <a:spcAft>
                          <a:spcPts val="0"/>
                        </a:spcAft>
                        <a:buNone/>
                      </a:pPr>
                      <a:r>
                        <a:rPr lang="en" sz="1000" i="1">
                          <a:solidFill>
                            <a:srgbClr val="999999"/>
                          </a:solidFill>
                          <a:latin typeface="Georgia"/>
                          <a:ea typeface="Georgia"/>
                          <a:cs typeface="Georgia"/>
                          <a:sym typeface="Georgia"/>
                        </a:rPr>
                        <a:t>TN</a:t>
                      </a:r>
                      <a:endParaRPr/>
                    </a:p>
                  </a:txBody>
                  <a:tcPr marL="91425" marR="91425" marT="91425" marB="91425">
                    <a:solidFill>
                      <a:srgbClr val="F3F3F3"/>
                    </a:solidFill>
                  </a:tcPr>
                </a:tc>
                <a:extLst>
                  <a:ext uri="{0D108BD9-81ED-4DB2-BD59-A6C34878D82A}">
                    <a16:rowId xmlns:a16="http://schemas.microsoft.com/office/drawing/2014/main" val="10001"/>
                  </a:ext>
                </a:extLst>
              </a:tr>
            </a:tbl>
          </a:graphicData>
        </a:graphic>
      </p:graphicFrame>
      <p:graphicFrame>
        <p:nvGraphicFramePr>
          <p:cNvPr id="214" name="Google Shape;214;p22"/>
          <p:cNvGraphicFramePr/>
          <p:nvPr/>
        </p:nvGraphicFramePr>
        <p:xfrm>
          <a:off x="5345379" y="3796738"/>
          <a:ext cx="1186200" cy="1097220"/>
        </p:xfrm>
        <a:graphic>
          <a:graphicData uri="http://schemas.openxmlformats.org/drawingml/2006/table">
            <a:tbl>
              <a:tblPr>
                <a:noFill/>
                <a:tableStyleId>{6577AD86-1F79-426D-8CAD-A796363DC526}</a:tableStyleId>
              </a:tblPr>
              <a:tblGrid>
                <a:gridCol w="593100">
                  <a:extLst>
                    <a:ext uri="{9D8B030D-6E8A-4147-A177-3AD203B41FA5}">
                      <a16:colId xmlns:a16="http://schemas.microsoft.com/office/drawing/2014/main" val="20000"/>
                    </a:ext>
                  </a:extLst>
                </a:gridCol>
                <a:gridCol w="593100">
                  <a:extLst>
                    <a:ext uri="{9D8B030D-6E8A-4147-A177-3AD203B41FA5}">
                      <a16:colId xmlns:a16="http://schemas.microsoft.com/office/drawing/2014/main" val="20001"/>
                    </a:ext>
                  </a:extLst>
                </a:gridCol>
              </a:tblGrid>
              <a:tr h="532750">
                <a:tc>
                  <a:txBody>
                    <a:bodyPr/>
                    <a:lstStyle/>
                    <a:p>
                      <a:pPr marL="0" lvl="0" indent="0" algn="ctr" rtl="0">
                        <a:spcBef>
                          <a:spcPts val="0"/>
                        </a:spcBef>
                        <a:spcAft>
                          <a:spcPts val="0"/>
                        </a:spcAft>
                        <a:buNone/>
                      </a:pPr>
                      <a:r>
                        <a:rPr lang="en"/>
                        <a:t>1599</a:t>
                      </a:r>
                      <a:endParaRPr/>
                    </a:p>
                    <a:p>
                      <a:pPr marL="0" lvl="0" indent="0" algn="ctr" rtl="0">
                        <a:spcBef>
                          <a:spcPts val="0"/>
                        </a:spcBef>
                        <a:spcAft>
                          <a:spcPts val="0"/>
                        </a:spcAft>
                        <a:buNone/>
                      </a:pPr>
                      <a:r>
                        <a:rPr lang="en" sz="1000" i="1">
                          <a:solidFill>
                            <a:srgbClr val="999999"/>
                          </a:solidFill>
                          <a:latin typeface="Georgia"/>
                          <a:ea typeface="Georgia"/>
                          <a:cs typeface="Georgia"/>
                          <a:sym typeface="Georgia"/>
                        </a:rPr>
                        <a:t>TP</a:t>
                      </a:r>
                      <a:endParaRPr sz="1000" i="1">
                        <a:solidFill>
                          <a:srgbClr val="999999"/>
                        </a:solidFill>
                        <a:latin typeface="Georgia"/>
                        <a:ea typeface="Georgia"/>
                        <a:cs typeface="Georgia"/>
                        <a:sym typeface="Georgia"/>
                      </a:endParaRPr>
                    </a:p>
                  </a:txBody>
                  <a:tcPr marL="91425" marR="91425" marT="91425" marB="91425">
                    <a:solidFill>
                      <a:srgbClr val="F3F3F3"/>
                    </a:solidFill>
                  </a:tcPr>
                </a:tc>
                <a:tc>
                  <a:txBody>
                    <a:bodyPr/>
                    <a:lstStyle/>
                    <a:p>
                      <a:pPr marL="0" lvl="0" indent="0" algn="ctr" rtl="0">
                        <a:spcBef>
                          <a:spcPts val="0"/>
                        </a:spcBef>
                        <a:spcAft>
                          <a:spcPts val="0"/>
                        </a:spcAft>
                        <a:buNone/>
                      </a:pPr>
                      <a:r>
                        <a:rPr lang="en">
                          <a:solidFill>
                            <a:schemeClr val="dk1"/>
                          </a:solidFill>
                        </a:rPr>
                        <a:t>4</a:t>
                      </a:r>
                      <a:endParaRPr>
                        <a:solidFill>
                          <a:schemeClr val="dk1"/>
                        </a:solidFill>
                      </a:endParaRPr>
                    </a:p>
                    <a:p>
                      <a:pPr marL="0" lvl="0" indent="0" algn="ctr" rtl="0">
                        <a:spcBef>
                          <a:spcPts val="0"/>
                        </a:spcBef>
                        <a:spcAft>
                          <a:spcPts val="0"/>
                        </a:spcAft>
                        <a:buNone/>
                      </a:pPr>
                      <a:r>
                        <a:rPr lang="en" sz="1000" i="1">
                          <a:solidFill>
                            <a:srgbClr val="999999"/>
                          </a:solidFill>
                          <a:latin typeface="Georgia"/>
                          <a:ea typeface="Georgia"/>
                          <a:cs typeface="Georgia"/>
                          <a:sym typeface="Georgia"/>
                        </a:rPr>
                        <a:t>FP</a:t>
                      </a:r>
                      <a:endParaRPr/>
                    </a:p>
                  </a:txBody>
                  <a:tcPr marL="91425" marR="91425" marT="91425" marB="91425">
                    <a:solidFill>
                      <a:srgbClr val="F3F3F3"/>
                    </a:solidFill>
                  </a:tcPr>
                </a:tc>
                <a:extLst>
                  <a:ext uri="{0D108BD9-81ED-4DB2-BD59-A6C34878D82A}">
                    <a16:rowId xmlns:a16="http://schemas.microsoft.com/office/drawing/2014/main" val="10000"/>
                  </a:ext>
                </a:extLst>
              </a:tr>
              <a:tr h="532750">
                <a:tc>
                  <a:txBody>
                    <a:bodyPr/>
                    <a:lstStyle/>
                    <a:p>
                      <a:pPr marL="0" lvl="0" indent="0" algn="ctr" rtl="0">
                        <a:spcBef>
                          <a:spcPts val="0"/>
                        </a:spcBef>
                        <a:spcAft>
                          <a:spcPts val="0"/>
                        </a:spcAft>
                        <a:buNone/>
                      </a:pPr>
                      <a:r>
                        <a:rPr lang="en">
                          <a:solidFill>
                            <a:schemeClr val="dk1"/>
                          </a:solidFill>
                        </a:rPr>
                        <a:t>0</a:t>
                      </a:r>
                      <a:endParaRPr>
                        <a:solidFill>
                          <a:schemeClr val="dk1"/>
                        </a:solidFill>
                      </a:endParaRPr>
                    </a:p>
                    <a:p>
                      <a:pPr marL="0" lvl="0" indent="0" algn="ctr" rtl="0">
                        <a:spcBef>
                          <a:spcPts val="0"/>
                        </a:spcBef>
                        <a:spcAft>
                          <a:spcPts val="0"/>
                        </a:spcAft>
                        <a:buNone/>
                      </a:pPr>
                      <a:r>
                        <a:rPr lang="en" sz="1000" i="1">
                          <a:solidFill>
                            <a:srgbClr val="999999"/>
                          </a:solidFill>
                          <a:latin typeface="Georgia"/>
                          <a:ea typeface="Georgia"/>
                          <a:cs typeface="Georgia"/>
                          <a:sym typeface="Georgia"/>
                        </a:rPr>
                        <a:t>FN</a:t>
                      </a:r>
                      <a:endParaRPr/>
                    </a:p>
                  </a:txBody>
                  <a:tcPr marL="91425" marR="91425" marT="91425" marB="91425">
                    <a:solidFill>
                      <a:srgbClr val="F3F3F3"/>
                    </a:solidFill>
                  </a:tcPr>
                </a:tc>
                <a:tc>
                  <a:txBody>
                    <a:bodyPr/>
                    <a:lstStyle/>
                    <a:p>
                      <a:pPr marL="0" lvl="0" indent="0" algn="ctr" rtl="0">
                        <a:spcBef>
                          <a:spcPts val="0"/>
                        </a:spcBef>
                        <a:spcAft>
                          <a:spcPts val="0"/>
                        </a:spcAft>
                        <a:buNone/>
                      </a:pPr>
                      <a:r>
                        <a:rPr lang="en">
                          <a:solidFill>
                            <a:schemeClr val="dk1"/>
                          </a:solidFill>
                        </a:rPr>
                        <a:t>3</a:t>
                      </a:r>
                      <a:endParaRPr>
                        <a:solidFill>
                          <a:schemeClr val="dk1"/>
                        </a:solidFill>
                      </a:endParaRPr>
                    </a:p>
                    <a:p>
                      <a:pPr marL="0" lvl="0" indent="0" algn="ctr" rtl="0">
                        <a:spcBef>
                          <a:spcPts val="0"/>
                        </a:spcBef>
                        <a:spcAft>
                          <a:spcPts val="0"/>
                        </a:spcAft>
                        <a:buNone/>
                      </a:pPr>
                      <a:r>
                        <a:rPr lang="en" sz="1000" i="1">
                          <a:solidFill>
                            <a:srgbClr val="999999"/>
                          </a:solidFill>
                          <a:latin typeface="Georgia"/>
                          <a:ea typeface="Georgia"/>
                          <a:cs typeface="Georgia"/>
                          <a:sym typeface="Georgia"/>
                        </a:rPr>
                        <a:t>TN</a:t>
                      </a:r>
                      <a:endParaRPr/>
                    </a:p>
                  </a:txBody>
                  <a:tcPr marL="91425" marR="91425" marT="91425" marB="91425">
                    <a:solidFill>
                      <a:srgbClr val="F3F3F3"/>
                    </a:solidFill>
                  </a:tcPr>
                </a:tc>
                <a:extLst>
                  <a:ext uri="{0D108BD9-81ED-4DB2-BD59-A6C34878D82A}">
                    <a16:rowId xmlns:a16="http://schemas.microsoft.com/office/drawing/2014/main" val="10001"/>
                  </a:ext>
                </a:extLst>
              </a:tr>
            </a:tbl>
          </a:graphicData>
        </a:graphic>
      </p:graphicFrame>
      <p:sp>
        <p:nvSpPr>
          <p:cNvPr id="215" name="Google Shape;215;p22"/>
          <p:cNvSpPr txBox="1"/>
          <p:nvPr/>
        </p:nvSpPr>
        <p:spPr>
          <a:xfrm>
            <a:off x="5423604" y="1839808"/>
            <a:ext cx="537900" cy="29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666666"/>
                </a:solidFill>
              </a:rPr>
              <a:t>Pos</a:t>
            </a:r>
            <a:endParaRPr sz="1200">
              <a:solidFill>
                <a:srgbClr val="666666"/>
              </a:solidFill>
            </a:endParaRPr>
          </a:p>
        </p:txBody>
      </p:sp>
      <p:sp>
        <p:nvSpPr>
          <p:cNvPr id="216" name="Google Shape;216;p22"/>
          <p:cNvSpPr txBox="1"/>
          <p:nvPr/>
        </p:nvSpPr>
        <p:spPr>
          <a:xfrm>
            <a:off x="5990840" y="1839810"/>
            <a:ext cx="537900" cy="29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666666"/>
                </a:solidFill>
              </a:rPr>
              <a:t>Neg</a:t>
            </a:r>
            <a:endParaRPr sz="1200">
              <a:solidFill>
                <a:srgbClr val="666666"/>
              </a:solidFill>
            </a:endParaRPr>
          </a:p>
        </p:txBody>
      </p:sp>
      <p:sp>
        <p:nvSpPr>
          <p:cNvPr id="217" name="Google Shape;217;p22"/>
          <p:cNvSpPr txBox="1"/>
          <p:nvPr/>
        </p:nvSpPr>
        <p:spPr>
          <a:xfrm>
            <a:off x="5402022" y="3498197"/>
            <a:ext cx="537900" cy="18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666666"/>
                </a:solidFill>
              </a:rPr>
              <a:t>Pos</a:t>
            </a:r>
            <a:endParaRPr sz="1200">
              <a:solidFill>
                <a:srgbClr val="666666"/>
              </a:solidFill>
            </a:endParaRPr>
          </a:p>
        </p:txBody>
      </p:sp>
      <p:sp>
        <p:nvSpPr>
          <p:cNvPr id="218" name="Google Shape;218;p22"/>
          <p:cNvSpPr txBox="1"/>
          <p:nvPr/>
        </p:nvSpPr>
        <p:spPr>
          <a:xfrm>
            <a:off x="5990840" y="3507963"/>
            <a:ext cx="537900" cy="29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666666"/>
                </a:solidFill>
              </a:rPr>
              <a:t>Neg</a:t>
            </a:r>
            <a:endParaRPr sz="1200">
              <a:solidFill>
                <a:srgbClr val="666666"/>
              </a:solidFill>
            </a:endParaRPr>
          </a:p>
        </p:txBody>
      </p:sp>
      <p:sp>
        <p:nvSpPr>
          <p:cNvPr id="219" name="Google Shape;219;p22"/>
          <p:cNvSpPr txBox="1"/>
          <p:nvPr/>
        </p:nvSpPr>
        <p:spPr>
          <a:xfrm rot="-5400000">
            <a:off x="4895486" y="2285565"/>
            <a:ext cx="537900" cy="29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666666"/>
                </a:solidFill>
              </a:rPr>
              <a:t>Pos</a:t>
            </a:r>
            <a:endParaRPr sz="1200">
              <a:solidFill>
                <a:srgbClr val="666666"/>
              </a:solidFill>
            </a:endParaRPr>
          </a:p>
        </p:txBody>
      </p:sp>
      <p:sp>
        <p:nvSpPr>
          <p:cNvPr id="220" name="Google Shape;220;p22"/>
          <p:cNvSpPr txBox="1"/>
          <p:nvPr/>
        </p:nvSpPr>
        <p:spPr>
          <a:xfrm rot="-5400000">
            <a:off x="4891603" y="2794028"/>
            <a:ext cx="537900" cy="29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666666"/>
                </a:solidFill>
              </a:rPr>
              <a:t>Neg</a:t>
            </a:r>
            <a:endParaRPr sz="1200">
              <a:solidFill>
                <a:srgbClr val="666666"/>
              </a:solidFill>
            </a:endParaRPr>
          </a:p>
        </p:txBody>
      </p:sp>
      <p:sp>
        <p:nvSpPr>
          <p:cNvPr id="221" name="Google Shape;221;p22"/>
          <p:cNvSpPr txBox="1"/>
          <p:nvPr/>
        </p:nvSpPr>
        <p:spPr>
          <a:xfrm rot="-5400000">
            <a:off x="4322470" y="2482084"/>
            <a:ext cx="1186200" cy="40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666666"/>
                </a:solidFill>
              </a:rPr>
              <a:t>Predicted</a:t>
            </a:r>
            <a:endParaRPr sz="1800">
              <a:solidFill>
                <a:srgbClr val="666666"/>
              </a:solidFill>
            </a:endParaRPr>
          </a:p>
        </p:txBody>
      </p:sp>
      <p:sp>
        <p:nvSpPr>
          <p:cNvPr id="222" name="Google Shape;222;p22"/>
          <p:cNvSpPr txBox="1"/>
          <p:nvPr/>
        </p:nvSpPr>
        <p:spPr>
          <a:xfrm rot="-5400000">
            <a:off x="4895486" y="3913937"/>
            <a:ext cx="537900" cy="29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666666"/>
                </a:solidFill>
              </a:rPr>
              <a:t>Pos</a:t>
            </a:r>
            <a:endParaRPr sz="1200">
              <a:solidFill>
                <a:srgbClr val="666666"/>
              </a:solidFill>
            </a:endParaRPr>
          </a:p>
        </p:txBody>
      </p:sp>
      <p:sp>
        <p:nvSpPr>
          <p:cNvPr id="223" name="Google Shape;223;p22"/>
          <p:cNvSpPr txBox="1"/>
          <p:nvPr/>
        </p:nvSpPr>
        <p:spPr>
          <a:xfrm rot="-5400000">
            <a:off x="4891603" y="4422399"/>
            <a:ext cx="537900" cy="29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666666"/>
                </a:solidFill>
              </a:rPr>
              <a:t>Neg</a:t>
            </a:r>
            <a:endParaRPr sz="1200">
              <a:solidFill>
                <a:srgbClr val="666666"/>
              </a:solidFill>
            </a:endParaRPr>
          </a:p>
        </p:txBody>
      </p:sp>
      <p:sp>
        <p:nvSpPr>
          <p:cNvPr id="224" name="Google Shape;224;p22"/>
          <p:cNvSpPr txBox="1"/>
          <p:nvPr/>
        </p:nvSpPr>
        <p:spPr>
          <a:xfrm rot="-5400000">
            <a:off x="4322470" y="4110456"/>
            <a:ext cx="1186200" cy="40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666666"/>
                </a:solidFill>
              </a:rPr>
              <a:t>Predicted</a:t>
            </a:r>
            <a:endParaRPr sz="1800">
              <a:solidFill>
                <a:srgbClr val="666666"/>
              </a:solidFill>
            </a:endParaRPr>
          </a:p>
        </p:txBody>
      </p:sp>
      <p:sp>
        <p:nvSpPr>
          <p:cNvPr id="225" name="Google Shape;225;p22"/>
          <p:cNvSpPr txBox="1"/>
          <p:nvPr/>
        </p:nvSpPr>
        <p:spPr>
          <a:xfrm>
            <a:off x="5492729" y="1576962"/>
            <a:ext cx="1007100" cy="36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666666"/>
                </a:solidFill>
              </a:rPr>
              <a:t>Actual</a:t>
            </a:r>
            <a:endParaRPr sz="1800">
              <a:solidFill>
                <a:srgbClr val="666666"/>
              </a:solidFill>
            </a:endParaRPr>
          </a:p>
        </p:txBody>
      </p:sp>
      <p:sp>
        <p:nvSpPr>
          <p:cNvPr id="226" name="Google Shape;226;p22"/>
          <p:cNvSpPr txBox="1"/>
          <p:nvPr/>
        </p:nvSpPr>
        <p:spPr>
          <a:xfrm>
            <a:off x="3219265" y="3251915"/>
            <a:ext cx="1007100" cy="36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666666"/>
                </a:solidFill>
              </a:rPr>
              <a:t>Actual</a:t>
            </a:r>
            <a:endParaRPr sz="1800">
              <a:solidFill>
                <a:srgbClr val="666666"/>
              </a:solidFill>
            </a:endParaRPr>
          </a:p>
        </p:txBody>
      </p:sp>
      <p:sp>
        <p:nvSpPr>
          <p:cNvPr id="227" name="Google Shape;227;p22"/>
          <p:cNvSpPr txBox="1"/>
          <p:nvPr/>
        </p:nvSpPr>
        <p:spPr>
          <a:xfrm>
            <a:off x="5524465" y="3251928"/>
            <a:ext cx="1007100" cy="36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666666"/>
                </a:solidFill>
              </a:rPr>
              <a:t>Actual</a:t>
            </a:r>
            <a:endParaRPr sz="1800">
              <a:solidFill>
                <a:srgbClr val="666666"/>
              </a:solidFill>
            </a:endParaRPr>
          </a:p>
        </p:txBody>
      </p:sp>
      <p:sp>
        <p:nvSpPr>
          <p:cNvPr id="228" name="Google Shape;228;p22"/>
          <p:cNvSpPr txBox="1"/>
          <p:nvPr/>
        </p:nvSpPr>
        <p:spPr>
          <a:xfrm>
            <a:off x="311700" y="1260050"/>
            <a:ext cx="2299800" cy="29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With Updated Training</a:t>
            </a:r>
            <a:endParaRPr/>
          </a:p>
        </p:txBody>
      </p:sp>
      <p:graphicFrame>
        <p:nvGraphicFramePr>
          <p:cNvPr id="229" name="Google Shape;229;p22"/>
          <p:cNvGraphicFramePr/>
          <p:nvPr/>
        </p:nvGraphicFramePr>
        <p:xfrm>
          <a:off x="6760231" y="1687441"/>
          <a:ext cx="2209250" cy="1503225"/>
        </p:xfrm>
        <a:graphic>
          <a:graphicData uri="http://schemas.openxmlformats.org/drawingml/2006/table">
            <a:tbl>
              <a:tblPr>
                <a:noFill/>
                <a:tableStyleId>{ABC03126-B4EF-49F9-BF8E-82260138A6BD}</a:tableStyleId>
              </a:tblPr>
              <a:tblGrid>
                <a:gridCol w="869600">
                  <a:extLst>
                    <a:ext uri="{9D8B030D-6E8A-4147-A177-3AD203B41FA5}">
                      <a16:colId xmlns:a16="http://schemas.microsoft.com/office/drawing/2014/main" val="20000"/>
                    </a:ext>
                  </a:extLst>
                </a:gridCol>
                <a:gridCol w="669825">
                  <a:extLst>
                    <a:ext uri="{9D8B030D-6E8A-4147-A177-3AD203B41FA5}">
                      <a16:colId xmlns:a16="http://schemas.microsoft.com/office/drawing/2014/main" val="20001"/>
                    </a:ext>
                  </a:extLst>
                </a:gridCol>
                <a:gridCol w="669825">
                  <a:extLst>
                    <a:ext uri="{9D8B030D-6E8A-4147-A177-3AD203B41FA5}">
                      <a16:colId xmlns:a16="http://schemas.microsoft.com/office/drawing/2014/main" val="20002"/>
                    </a:ext>
                  </a:extLst>
                </a:gridCol>
              </a:tblGrid>
              <a:tr h="288825">
                <a:tc>
                  <a:txBody>
                    <a:bodyPr/>
                    <a:lstStyle/>
                    <a:p>
                      <a:pPr marL="0" lvl="0" indent="0" algn="l" rtl="0">
                        <a:spcBef>
                          <a:spcPts val="0"/>
                        </a:spcBef>
                        <a:spcAft>
                          <a:spcPts val="0"/>
                        </a:spcAft>
                        <a:buNone/>
                      </a:pPr>
                      <a:endParaRPr/>
                    </a:p>
                  </a:txBody>
                  <a:tcPr marL="28575" marR="28575" marT="19050" marB="19050" anchor="b"/>
                </a:tc>
                <a:tc>
                  <a:txBody>
                    <a:bodyPr/>
                    <a:lstStyle/>
                    <a:p>
                      <a:pPr marL="0" lvl="0" indent="0" algn="ctr" rtl="0">
                        <a:lnSpc>
                          <a:spcPct val="115000"/>
                        </a:lnSpc>
                        <a:spcBef>
                          <a:spcPts val="0"/>
                        </a:spcBef>
                        <a:spcAft>
                          <a:spcPts val="0"/>
                        </a:spcAft>
                        <a:buNone/>
                      </a:pPr>
                      <a:r>
                        <a:rPr lang="en" sz="1200" b="1">
                          <a:latin typeface="Calibri"/>
                          <a:ea typeface="Calibri"/>
                          <a:cs typeface="Calibri"/>
                          <a:sym typeface="Calibri"/>
                        </a:rPr>
                        <a:t>SETH</a:t>
                      </a:r>
                      <a:endParaRPr sz="1200" b="1">
                        <a:latin typeface="Calibri"/>
                        <a:ea typeface="Calibri"/>
                        <a:cs typeface="Calibri"/>
                        <a:sym typeface="Calibri"/>
                      </a:endParaRPr>
                    </a:p>
                  </a:txBody>
                  <a:tcPr marL="28575" marR="28575" marT="19050" marB="19050" anchor="b">
                    <a:lnB w="9525" cap="flat" cmpd="sng">
                      <a:solidFill>
                        <a:srgbClr val="99999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b="1">
                          <a:latin typeface="Calibri"/>
                          <a:ea typeface="Calibri"/>
                          <a:cs typeface="Calibri"/>
                          <a:sym typeface="Calibri"/>
                        </a:rPr>
                        <a:t>tmVar2</a:t>
                      </a:r>
                      <a:endParaRPr sz="1200" b="1">
                        <a:latin typeface="Calibri"/>
                        <a:ea typeface="Calibri"/>
                        <a:cs typeface="Calibri"/>
                        <a:sym typeface="Calibri"/>
                      </a:endParaRPr>
                    </a:p>
                  </a:txBody>
                  <a:tcPr marL="28575" marR="28575" marT="19050" marB="19050" anchor="b">
                    <a:lnB w="9525" cap="flat" cmpd="sng">
                      <a:solidFill>
                        <a:srgbClr val="999999"/>
                      </a:solidFill>
                      <a:prstDash val="solid"/>
                      <a:round/>
                      <a:headEnd type="none" w="sm" len="sm"/>
                      <a:tailEnd type="none" w="sm" len="sm"/>
                    </a:lnB>
                  </a:tcPr>
                </a:tc>
                <a:extLst>
                  <a:ext uri="{0D108BD9-81ED-4DB2-BD59-A6C34878D82A}">
                    <a16:rowId xmlns:a16="http://schemas.microsoft.com/office/drawing/2014/main" val="10000"/>
                  </a:ext>
                </a:extLst>
              </a:tr>
              <a:tr h="404800">
                <a:tc>
                  <a:txBody>
                    <a:bodyPr/>
                    <a:lstStyle/>
                    <a:p>
                      <a:pPr marL="0" lvl="0" indent="0" algn="r" rtl="0">
                        <a:lnSpc>
                          <a:spcPct val="115000"/>
                        </a:lnSpc>
                        <a:spcBef>
                          <a:spcPts val="0"/>
                        </a:spcBef>
                        <a:spcAft>
                          <a:spcPts val="0"/>
                        </a:spcAft>
                        <a:buNone/>
                      </a:pPr>
                      <a:r>
                        <a:rPr lang="en" sz="1200" b="1">
                          <a:latin typeface="Calibri"/>
                          <a:ea typeface="Calibri"/>
                          <a:cs typeface="Calibri"/>
                          <a:sym typeface="Calibri"/>
                        </a:rPr>
                        <a:t>Recall</a:t>
                      </a:r>
                      <a:endParaRPr sz="1200" b="1">
                        <a:latin typeface="Calibri"/>
                        <a:ea typeface="Calibri"/>
                        <a:cs typeface="Calibri"/>
                        <a:sym typeface="Calibri"/>
                      </a:endParaRPr>
                    </a:p>
                  </a:txBody>
                  <a:tcPr marL="28575" marR="28575" marT="19050" marB="19050" anchor="b">
                    <a:lnR w="9525" cap="flat" cmpd="sng">
                      <a:solidFill>
                        <a:srgbClr val="999999"/>
                      </a:solidFill>
                      <a:prstDash val="solid"/>
                      <a:round/>
                      <a:headEnd type="none" w="sm" len="sm"/>
                      <a:tailEnd type="none" w="sm" len="sm"/>
                    </a:lnR>
                  </a:tcPr>
                </a:tc>
                <a:tc>
                  <a:txBody>
                    <a:bodyPr/>
                    <a:lstStyle/>
                    <a:p>
                      <a:pPr marL="0" lvl="0" indent="0" algn="ctr" rtl="0">
                        <a:lnSpc>
                          <a:spcPct val="115000"/>
                        </a:lnSpc>
                        <a:spcBef>
                          <a:spcPts val="0"/>
                        </a:spcBef>
                        <a:spcAft>
                          <a:spcPts val="0"/>
                        </a:spcAft>
                        <a:buNone/>
                      </a:pPr>
                      <a:r>
                        <a:rPr lang="en" sz="1800">
                          <a:solidFill>
                            <a:srgbClr val="274E13"/>
                          </a:solidFill>
                          <a:latin typeface="Calibri"/>
                          <a:ea typeface="Calibri"/>
                          <a:cs typeface="Calibri"/>
                          <a:sym typeface="Calibri"/>
                        </a:rPr>
                        <a:t>0.97</a:t>
                      </a:r>
                      <a:endParaRPr sz="1800">
                        <a:solidFill>
                          <a:srgbClr val="274E13"/>
                        </a:solidFill>
                        <a:latin typeface="Calibri"/>
                        <a:ea typeface="Calibri"/>
                        <a:cs typeface="Calibri"/>
                        <a:sym typeface="Calibri"/>
                      </a:endParaRPr>
                    </a:p>
                  </a:txBody>
                  <a:tcPr marL="28575" marR="28575" marT="19050" marB="19050" anchor="b">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D9EAD3"/>
                    </a:solidFill>
                  </a:tcPr>
                </a:tc>
                <a:tc>
                  <a:txBody>
                    <a:bodyPr/>
                    <a:lstStyle/>
                    <a:p>
                      <a:pPr marL="0" lvl="0" indent="0" algn="ctr" rtl="0">
                        <a:lnSpc>
                          <a:spcPct val="115000"/>
                        </a:lnSpc>
                        <a:spcBef>
                          <a:spcPts val="0"/>
                        </a:spcBef>
                        <a:spcAft>
                          <a:spcPts val="0"/>
                        </a:spcAft>
                        <a:buNone/>
                      </a:pPr>
                      <a:r>
                        <a:rPr lang="en" sz="1800">
                          <a:solidFill>
                            <a:srgbClr val="274E13"/>
                          </a:solidFill>
                          <a:latin typeface="Calibri"/>
                          <a:ea typeface="Calibri"/>
                          <a:cs typeface="Calibri"/>
                          <a:sym typeface="Calibri"/>
                        </a:rPr>
                        <a:t>0.97</a:t>
                      </a:r>
                      <a:endParaRPr sz="1800">
                        <a:solidFill>
                          <a:srgbClr val="274E13"/>
                        </a:solidFill>
                        <a:latin typeface="Calibri"/>
                        <a:ea typeface="Calibri"/>
                        <a:cs typeface="Calibri"/>
                        <a:sym typeface="Calibri"/>
                      </a:endParaRPr>
                    </a:p>
                  </a:txBody>
                  <a:tcPr marL="28575" marR="28575" marT="19050" marB="19050" anchor="b">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D9EAD3"/>
                    </a:solidFill>
                  </a:tcPr>
                </a:tc>
                <a:extLst>
                  <a:ext uri="{0D108BD9-81ED-4DB2-BD59-A6C34878D82A}">
                    <a16:rowId xmlns:a16="http://schemas.microsoft.com/office/drawing/2014/main" val="10001"/>
                  </a:ext>
                </a:extLst>
              </a:tr>
              <a:tr h="404800">
                <a:tc>
                  <a:txBody>
                    <a:bodyPr/>
                    <a:lstStyle/>
                    <a:p>
                      <a:pPr marL="0" lvl="0" indent="0" algn="r" rtl="0">
                        <a:lnSpc>
                          <a:spcPct val="115000"/>
                        </a:lnSpc>
                        <a:spcBef>
                          <a:spcPts val="0"/>
                        </a:spcBef>
                        <a:spcAft>
                          <a:spcPts val="0"/>
                        </a:spcAft>
                        <a:buNone/>
                      </a:pPr>
                      <a:r>
                        <a:rPr lang="en" sz="1200" b="1">
                          <a:latin typeface="Calibri"/>
                          <a:ea typeface="Calibri"/>
                          <a:cs typeface="Calibri"/>
                          <a:sym typeface="Calibri"/>
                        </a:rPr>
                        <a:t>Precision</a:t>
                      </a:r>
                      <a:endParaRPr sz="1200" b="1">
                        <a:latin typeface="Calibri"/>
                        <a:ea typeface="Calibri"/>
                        <a:cs typeface="Calibri"/>
                        <a:sym typeface="Calibri"/>
                      </a:endParaRPr>
                    </a:p>
                  </a:txBody>
                  <a:tcPr marL="28575" marR="28575" marT="19050" marB="19050" anchor="b">
                    <a:lnR w="9525" cap="flat" cmpd="sng">
                      <a:solidFill>
                        <a:srgbClr val="999999"/>
                      </a:solidFill>
                      <a:prstDash val="solid"/>
                      <a:round/>
                      <a:headEnd type="none" w="sm" len="sm"/>
                      <a:tailEnd type="none" w="sm" len="sm"/>
                    </a:lnR>
                  </a:tcPr>
                </a:tc>
                <a:tc>
                  <a:txBody>
                    <a:bodyPr/>
                    <a:lstStyle/>
                    <a:p>
                      <a:pPr marL="0" lvl="0" indent="0" algn="ctr" rtl="0">
                        <a:lnSpc>
                          <a:spcPct val="115000"/>
                        </a:lnSpc>
                        <a:spcBef>
                          <a:spcPts val="0"/>
                        </a:spcBef>
                        <a:spcAft>
                          <a:spcPts val="0"/>
                        </a:spcAft>
                        <a:buNone/>
                      </a:pPr>
                      <a:r>
                        <a:rPr lang="en" sz="1800">
                          <a:solidFill>
                            <a:srgbClr val="274E13"/>
                          </a:solidFill>
                          <a:latin typeface="Calibri"/>
                          <a:ea typeface="Calibri"/>
                          <a:cs typeface="Calibri"/>
                          <a:sym typeface="Calibri"/>
                        </a:rPr>
                        <a:t>1.00</a:t>
                      </a:r>
                      <a:endParaRPr sz="1800">
                        <a:solidFill>
                          <a:srgbClr val="274E13"/>
                        </a:solidFill>
                        <a:latin typeface="Calibri"/>
                        <a:ea typeface="Calibri"/>
                        <a:cs typeface="Calibri"/>
                        <a:sym typeface="Calibri"/>
                      </a:endParaRPr>
                    </a:p>
                  </a:txBody>
                  <a:tcPr marL="28575" marR="28575" marT="19050" marB="19050" anchor="b">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D9EAD3"/>
                    </a:solidFill>
                  </a:tcPr>
                </a:tc>
                <a:tc>
                  <a:txBody>
                    <a:bodyPr/>
                    <a:lstStyle/>
                    <a:p>
                      <a:pPr marL="0" lvl="0" indent="0" algn="ctr" rtl="0">
                        <a:lnSpc>
                          <a:spcPct val="115000"/>
                        </a:lnSpc>
                        <a:spcBef>
                          <a:spcPts val="0"/>
                        </a:spcBef>
                        <a:spcAft>
                          <a:spcPts val="0"/>
                        </a:spcAft>
                        <a:buNone/>
                      </a:pPr>
                      <a:r>
                        <a:rPr lang="en" sz="1800">
                          <a:solidFill>
                            <a:srgbClr val="274E13"/>
                          </a:solidFill>
                          <a:latin typeface="Calibri"/>
                          <a:ea typeface="Calibri"/>
                          <a:cs typeface="Calibri"/>
                          <a:sym typeface="Calibri"/>
                        </a:rPr>
                        <a:t>0.98</a:t>
                      </a:r>
                      <a:endParaRPr sz="1800">
                        <a:solidFill>
                          <a:srgbClr val="274E13"/>
                        </a:solidFill>
                        <a:latin typeface="Calibri"/>
                        <a:ea typeface="Calibri"/>
                        <a:cs typeface="Calibri"/>
                        <a:sym typeface="Calibri"/>
                      </a:endParaRPr>
                    </a:p>
                  </a:txBody>
                  <a:tcPr marL="28575" marR="28575" marT="19050" marB="19050" anchor="b">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D9EAD3"/>
                    </a:solidFill>
                  </a:tcPr>
                </a:tc>
                <a:extLst>
                  <a:ext uri="{0D108BD9-81ED-4DB2-BD59-A6C34878D82A}">
                    <a16:rowId xmlns:a16="http://schemas.microsoft.com/office/drawing/2014/main" val="10002"/>
                  </a:ext>
                </a:extLst>
              </a:tr>
              <a:tr h="404800">
                <a:tc>
                  <a:txBody>
                    <a:bodyPr/>
                    <a:lstStyle/>
                    <a:p>
                      <a:pPr marL="0" lvl="0" indent="0" algn="r" rtl="0">
                        <a:lnSpc>
                          <a:spcPct val="115000"/>
                        </a:lnSpc>
                        <a:spcBef>
                          <a:spcPts val="0"/>
                        </a:spcBef>
                        <a:spcAft>
                          <a:spcPts val="0"/>
                        </a:spcAft>
                        <a:buNone/>
                      </a:pPr>
                      <a:r>
                        <a:rPr lang="en" sz="1200" b="1">
                          <a:latin typeface="Calibri"/>
                          <a:ea typeface="Calibri"/>
                          <a:cs typeface="Calibri"/>
                          <a:sym typeface="Calibri"/>
                        </a:rPr>
                        <a:t>F1</a:t>
                      </a:r>
                      <a:endParaRPr sz="1200" b="1">
                        <a:latin typeface="Calibri"/>
                        <a:ea typeface="Calibri"/>
                        <a:cs typeface="Calibri"/>
                        <a:sym typeface="Calibri"/>
                      </a:endParaRPr>
                    </a:p>
                  </a:txBody>
                  <a:tcPr marL="28575" marR="28575" marT="19050" marB="19050" anchor="b">
                    <a:lnR w="9525" cap="flat" cmpd="sng">
                      <a:solidFill>
                        <a:srgbClr val="999999"/>
                      </a:solidFill>
                      <a:prstDash val="solid"/>
                      <a:round/>
                      <a:headEnd type="none" w="sm" len="sm"/>
                      <a:tailEnd type="none" w="sm" len="sm"/>
                    </a:lnR>
                  </a:tcPr>
                </a:tc>
                <a:tc>
                  <a:txBody>
                    <a:bodyPr/>
                    <a:lstStyle/>
                    <a:p>
                      <a:pPr marL="0" lvl="0" indent="0" algn="ctr" rtl="0">
                        <a:lnSpc>
                          <a:spcPct val="115000"/>
                        </a:lnSpc>
                        <a:spcBef>
                          <a:spcPts val="0"/>
                        </a:spcBef>
                        <a:spcAft>
                          <a:spcPts val="0"/>
                        </a:spcAft>
                        <a:buNone/>
                      </a:pPr>
                      <a:r>
                        <a:rPr lang="en" sz="1800" b="1">
                          <a:solidFill>
                            <a:srgbClr val="274E13"/>
                          </a:solidFill>
                          <a:latin typeface="Calibri"/>
                          <a:ea typeface="Calibri"/>
                          <a:cs typeface="Calibri"/>
                          <a:sym typeface="Calibri"/>
                        </a:rPr>
                        <a:t>0.99</a:t>
                      </a:r>
                      <a:endParaRPr sz="1800" b="1">
                        <a:solidFill>
                          <a:srgbClr val="274E13"/>
                        </a:solidFill>
                        <a:latin typeface="Calibri"/>
                        <a:ea typeface="Calibri"/>
                        <a:cs typeface="Calibri"/>
                        <a:sym typeface="Calibri"/>
                      </a:endParaRPr>
                    </a:p>
                  </a:txBody>
                  <a:tcPr marL="28575" marR="28575" marT="19050" marB="19050" anchor="b">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D9EAD3"/>
                    </a:solidFill>
                  </a:tcPr>
                </a:tc>
                <a:tc>
                  <a:txBody>
                    <a:bodyPr/>
                    <a:lstStyle/>
                    <a:p>
                      <a:pPr marL="0" lvl="0" indent="0" algn="ctr" rtl="0">
                        <a:lnSpc>
                          <a:spcPct val="115000"/>
                        </a:lnSpc>
                        <a:spcBef>
                          <a:spcPts val="0"/>
                        </a:spcBef>
                        <a:spcAft>
                          <a:spcPts val="0"/>
                        </a:spcAft>
                        <a:buNone/>
                      </a:pPr>
                      <a:r>
                        <a:rPr lang="en" sz="1800" b="1">
                          <a:solidFill>
                            <a:srgbClr val="274E13"/>
                          </a:solidFill>
                          <a:latin typeface="Calibri"/>
                          <a:ea typeface="Calibri"/>
                          <a:cs typeface="Calibri"/>
                          <a:sym typeface="Calibri"/>
                        </a:rPr>
                        <a:t>0.97</a:t>
                      </a:r>
                      <a:endParaRPr sz="1800" b="1">
                        <a:solidFill>
                          <a:srgbClr val="274E13"/>
                        </a:solidFill>
                        <a:latin typeface="Calibri"/>
                        <a:ea typeface="Calibri"/>
                        <a:cs typeface="Calibri"/>
                        <a:sym typeface="Calibri"/>
                      </a:endParaRPr>
                    </a:p>
                  </a:txBody>
                  <a:tcPr marL="28575" marR="28575" marT="19050" marB="19050" anchor="b">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D9EAD3"/>
                    </a:solidFill>
                  </a:tcPr>
                </a:tc>
                <a:extLst>
                  <a:ext uri="{0D108BD9-81ED-4DB2-BD59-A6C34878D82A}">
                    <a16:rowId xmlns:a16="http://schemas.microsoft.com/office/drawing/2014/main" val="10003"/>
                  </a:ext>
                </a:extLst>
              </a:tr>
            </a:tbl>
          </a:graphicData>
        </a:graphic>
      </p:graphicFrame>
      <p:graphicFrame>
        <p:nvGraphicFramePr>
          <p:cNvPr id="230" name="Google Shape;230;p22"/>
          <p:cNvGraphicFramePr/>
          <p:nvPr/>
        </p:nvGraphicFramePr>
        <p:xfrm>
          <a:off x="6760219" y="3416062"/>
          <a:ext cx="2209250" cy="1470300"/>
        </p:xfrm>
        <a:graphic>
          <a:graphicData uri="http://schemas.openxmlformats.org/drawingml/2006/table">
            <a:tbl>
              <a:tblPr>
                <a:noFill/>
                <a:tableStyleId>{ABC03126-B4EF-49F9-BF8E-82260138A6BD}</a:tableStyleId>
              </a:tblPr>
              <a:tblGrid>
                <a:gridCol w="869600">
                  <a:extLst>
                    <a:ext uri="{9D8B030D-6E8A-4147-A177-3AD203B41FA5}">
                      <a16:colId xmlns:a16="http://schemas.microsoft.com/office/drawing/2014/main" val="20000"/>
                    </a:ext>
                  </a:extLst>
                </a:gridCol>
                <a:gridCol w="669825">
                  <a:extLst>
                    <a:ext uri="{9D8B030D-6E8A-4147-A177-3AD203B41FA5}">
                      <a16:colId xmlns:a16="http://schemas.microsoft.com/office/drawing/2014/main" val="20001"/>
                    </a:ext>
                  </a:extLst>
                </a:gridCol>
                <a:gridCol w="669825">
                  <a:extLst>
                    <a:ext uri="{9D8B030D-6E8A-4147-A177-3AD203B41FA5}">
                      <a16:colId xmlns:a16="http://schemas.microsoft.com/office/drawing/2014/main" val="20002"/>
                    </a:ext>
                  </a:extLst>
                </a:gridCol>
              </a:tblGrid>
              <a:tr h="371775">
                <a:tc>
                  <a:txBody>
                    <a:bodyPr/>
                    <a:lstStyle/>
                    <a:p>
                      <a:pPr marL="0" lvl="0" indent="0" algn="l" rtl="0">
                        <a:spcBef>
                          <a:spcPts val="0"/>
                        </a:spcBef>
                        <a:spcAft>
                          <a:spcPts val="0"/>
                        </a:spcAft>
                        <a:buNone/>
                      </a:pPr>
                      <a:endParaRPr/>
                    </a:p>
                  </a:txBody>
                  <a:tcPr marL="28575" marR="28575" marT="19050" marB="19050" anchor="b"/>
                </a:tc>
                <a:tc>
                  <a:txBody>
                    <a:bodyPr/>
                    <a:lstStyle/>
                    <a:p>
                      <a:pPr marL="0" lvl="0" indent="0" algn="ctr" rtl="0">
                        <a:lnSpc>
                          <a:spcPct val="115000"/>
                        </a:lnSpc>
                        <a:spcBef>
                          <a:spcPts val="0"/>
                        </a:spcBef>
                        <a:spcAft>
                          <a:spcPts val="0"/>
                        </a:spcAft>
                        <a:buNone/>
                      </a:pPr>
                      <a:r>
                        <a:rPr lang="en" sz="1200" b="1">
                          <a:latin typeface="Calibri"/>
                          <a:ea typeface="Calibri"/>
                          <a:cs typeface="Calibri"/>
                          <a:sym typeface="Calibri"/>
                        </a:rPr>
                        <a:t>SETH</a:t>
                      </a:r>
                      <a:endParaRPr sz="1200" b="1">
                        <a:latin typeface="Calibri"/>
                        <a:ea typeface="Calibri"/>
                        <a:cs typeface="Calibri"/>
                        <a:sym typeface="Calibri"/>
                      </a:endParaRPr>
                    </a:p>
                  </a:txBody>
                  <a:tcPr marL="28575" marR="28575" marT="19050" marB="19050" anchor="b">
                    <a:lnB w="9525" cap="flat" cmpd="sng">
                      <a:solidFill>
                        <a:srgbClr val="999999"/>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1200" b="1">
                          <a:latin typeface="Calibri"/>
                          <a:ea typeface="Calibri"/>
                          <a:cs typeface="Calibri"/>
                          <a:sym typeface="Calibri"/>
                        </a:rPr>
                        <a:t>tmVar2</a:t>
                      </a:r>
                      <a:endParaRPr sz="1200" b="1">
                        <a:latin typeface="Calibri"/>
                        <a:ea typeface="Calibri"/>
                        <a:cs typeface="Calibri"/>
                        <a:sym typeface="Calibri"/>
                      </a:endParaRPr>
                    </a:p>
                  </a:txBody>
                  <a:tcPr marL="28575" marR="28575" marT="19050" marB="19050" anchor="b">
                    <a:lnB w="9525" cap="flat" cmpd="sng">
                      <a:solidFill>
                        <a:srgbClr val="999999"/>
                      </a:solidFill>
                      <a:prstDash val="solid"/>
                      <a:round/>
                      <a:headEnd type="none" w="sm" len="sm"/>
                      <a:tailEnd type="none" w="sm" len="sm"/>
                    </a:lnB>
                  </a:tcPr>
                </a:tc>
                <a:extLst>
                  <a:ext uri="{0D108BD9-81ED-4DB2-BD59-A6C34878D82A}">
                    <a16:rowId xmlns:a16="http://schemas.microsoft.com/office/drawing/2014/main" val="10000"/>
                  </a:ext>
                </a:extLst>
              </a:tr>
              <a:tr h="366175">
                <a:tc>
                  <a:txBody>
                    <a:bodyPr/>
                    <a:lstStyle/>
                    <a:p>
                      <a:pPr marL="0" lvl="0" indent="0" algn="r" rtl="0">
                        <a:lnSpc>
                          <a:spcPct val="115000"/>
                        </a:lnSpc>
                        <a:spcBef>
                          <a:spcPts val="0"/>
                        </a:spcBef>
                        <a:spcAft>
                          <a:spcPts val="0"/>
                        </a:spcAft>
                        <a:buNone/>
                      </a:pPr>
                      <a:r>
                        <a:rPr lang="en" sz="1200" b="1">
                          <a:latin typeface="Calibri"/>
                          <a:ea typeface="Calibri"/>
                          <a:cs typeface="Calibri"/>
                          <a:sym typeface="Calibri"/>
                        </a:rPr>
                        <a:t>Recall</a:t>
                      </a:r>
                      <a:endParaRPr sz="1200" b="1">
                        <a:latin typeface="Calibri"/>
                        <a:ea typeface="Calibri"/>
                        <a:cs typeface="Calibri"/>
                        <a:sym typeface="Calibri"/>
                      </a:endParaRPr>
                    </a:p>
                  </a:txBody>
                  <a:tcPr marL="28575" marR="28575" marT="19050" marB="19050" anchor="b">
                    <a:lnR w="9525" cap="flat" cmpd="sng">
                      <a:solidFill>
                        <a:srgbClr val="999999"/>
                      </a:solidFill>
                      <a:prstDash val="solid"/>
                      <a:round/>
                      <a:headEnd type="none" w="sm" len="sm"/>
                      <a:tailEnd type="none" w="sm" len="sm"/>
                    </a:lnR>
                  </a:tcPr>
                </a:tc>
                <a:tc>
                  <a:txBody>
                    <a:bodyPr/>
                    <a:lstStyle/>
                    <a:p>
                      <a:pPr marL="0" lvl="0" indent="0" algn="ctr" rtl="0">
                        <a:lnSpc>
                          <a:spcPct val="115000"/>
                        </a:lnSpc>
                        <a:spcBef>
                          <a:spcPts val="0"/>
                        </a:spcBef>
                        <a:spcAft>
                          <a:spcPts val="0"/>
                        </a:spcAft>
                        <a:buNone/>
                      </a:pPr>
                      <a:r>
                        <a:rPr lang="en" sz="1800">
                          <a:solidFill>
                            <a:srgbClr val="274E13"/>
                          </a:solidFill>
                          <a:latin typeface="Calibri"/>
                          <a:ea typeface="Calibri"/>
                          <a:cs typeface="Calibri"/>
                          <a:sym typeface="Calibri"/>
                        </a:rPr>
                        <a:t>1.00</a:t>
                      </a:r>
                      <a:endParaRPr sz="1800">
                        <a:solidFill>
                          <a:srgbClr val="274E13"/>
                        </a:solidFill>
                        <a:latin typeface="Calibri"/>
                        <a:ea typeface="Calibri"/>
                        <a:cs typeface="Calibri"/>
                        <a:sym typeface="Calibri"/>
                      </a:endParaRPr>
                    </a:p>
                  </a:txBody>
                  <a:tcPr marL="28575" marR="28575" marT="19050" marB="19050" anchor="b">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D9EAD3"/>
                    </a:solidFill>
                  </a:tcPr>
                </a:tc>
                <a:tc>
                  <a:txBody>
                    <a:bodyPr/>
                    <a:lstStyle/>
                    <a:p>
                      <a:pPr marL="0" lvl="0" indent="0" algn="ctr" rtl="0">
                        <a:lnSpc>
                          <a:spcPct val="115000"/>
                        </a:lnSpc>
                        <a:spcBef>
                          <a:spcPts val="0"/>
                        </a:spcBef>
                        <a:spcAft>
                          <a:spcPts val="0"/>
                        </a:spcAft>
                        <a:buNone/>
                      </a:pPr>
                      <a:r>
                        <a:rPr lang="en" sz="1800">
                          <a:solidFill>
                            <a:srgbClr val="274E13"/>
                          </a:solidFill>
                          <a:latin typeface="Calibri"/>
                          <a:ea typeface="Calibri"/>
                          <a:cs typeface="Calibri"/>
                          <a:sym typeface="Calibri"/>
                        </a:rPr>
                        <a:t>0.96</a:t>
                      </a:r>
                      <a:endParaRPr sz="1800">
                        <a:solidFill>
                          <a:srgbClr val="274E13"/>
                        </a:solidFill>
                        <a:latin typeface="Calibri"/>
                        <a:ea typeface="Calibri"/>
                        <a:cs typeface="Calibri"/>
                        <a:sym typeface="Calibri"/>
                      </a:endParaRPr>
                    </a:p>
                  </a:txBody>
                  <a:tcPr marL="28575" marR="28575" marT="19050" marB="19050" anchor="b">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D9EAD3"/>
                    </a:solidFill>
                  </a:tcPr>
                </a:tc>
                <a:extLst>
                  <a:ext uri="{0D108BD9-81ED-4DB2-BD59-A6C34878D82A}">
                    <a16:rowId xmlns:a16="http://schemas.microsoft.com/office/drawing/2014/main" val="10001"/>
                  </a:ext>
                </a:extLst>
              </a:tr>
              <a:tr h="366175">
                <a:tc>
                  <a:txBody>
                    <a:bodyPr/>
                    <a:lstStyle/>
                    <a:p>
                      <a:pPr marL="0" lvl="0" indent="0" algn="r" rtl="0">
                        <a:lnSpc>
                          <a:spcPct val="115000"/>
                        </a:lnSpc>
                        <a:spcBef>
                          <a:spcPts val="0"/>
                        </a:spcBef>
                        <a:spcAft>
                          <a:spcPts val="0"/>
                        </a:spcAft>
                        <a:buNone/>
                      </a:pPr>
                      <a:r>
                        <a:rPr lang="en" sz="1200" b="1">
                          <a:latin typeface="Calibri"/>
                          <a:ea typeface="Calibri"/>
                          <a:cs typeface="Calibri"/>
                          <a:sym typeface="Calibri"/>
                        </a:rPr>
                        <a:t>Precision</a:t>
                      </a:r>
                      <a:endParaRPr sz="1200" b="1">
                        <a:latin typeface="Calibri"/>
                        <a:ea typeface="Calibri"/>
                        <a:cs typeface="Calibri"/>
                        <a:sym typeface="Calibri"/>
                      </a:endParaRPr>
                    </a:p>
                  </a:txBody>
                  <a:tcPr marL="28575" marR="28575" marT="19050" marB="19050" anchor="b">
                    <a:lnR w="9525" cap="flat" cmpd="sng">
                      <a:solidFill>
                        <a:srgbClr val="999999"/>
                      </a:solidFill>
                      <a:prstDash val="solid"/>
                      <a:round/>
                      <a:headEnd type="none" w="sm" len="sm"/>
                      <a:tailEnd type="none" w="sm" len="sm"/>
                    </a:lnR>
                  </a:tcPr>
                </a:tc>
                <a:tc>
                  <a:txBody>
                    <a:bodyPr/>
                    <a:lstStyle/>
                    <a:p>
                      <a:pPr marL="0" lvl="0" indent="0" algn="ctr" rtl="0">
                        <a:lnSpc>
                          <a:spcPct val="115000"/>
                        </a:lnSpc>
                        <a:spcBef>
                          <a:spcPts val="0"/>
                        </a:spcBef>
                        <a:spcAft>
                          <a:spcPts val="0"/>
                        </a:spcAft>
                        <a:buNone/>
                      </a:pPr>
                      <a:r>
                        <a:rPr lang="en" sz="1800">
                          <a:solidFill>
                            <a:srgbClr val="274E13"/>
                          </a:solidFill>
                          <a:latin typeface="Calibri"/>
                          <a:ea typeface="Calibri"/>
                          <a:cs typeface="Calibri"/>
                          <a:sym typeface="Calibri"/>
                        </a:rPr>
                        <a:t>1.00</a:t>
                      </a:r>
                      <a:endParaRPr sz="1800">
                        <a:solidFill>
                          <a:srgbClr val="274E13"/>
                        </a:solidFill>
                        <a:latin typeface="Calibri"/>
                        <a:ea typeface="Calibri"/>
                        <a:cs typeface="Calibri"/>
                        <a:sym typeface="Calibri"/>
                      </a:endParaRPr>
                    </a:p>
                  </a:txBody>
                  <a:tcPr marL="28575" marR="28575" marT="19050" marB="19050" anchor="b">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D9EAD3"/>
                    </a:solidFill>
                  </a:tcPr>
                </a:tc>
                <a:tc>
                  <a:txBody>
                    <a:bodyPr/>
                    <a:lstStyle/>
                    <a:p>
                      <a:pPr marL="0" lvl="0" indent="0" algn="ctr" rtl="0">
                        <a:lnSpc>
                          <a:spcPct val="115000"/>
                        </a:lnSpc>
                        <a:spcBef>
                          <a:spcPts val="0"/>
                        </a:spcBef>
                        <a:spcAft>
                          <a:spcPts val="0"/>
                        </a:spcAft>
                        <a:buNone/>
                      </a:pPr>
                      <a:r>
                        <a:rPr lang="en" sz="1800">
                          <a:solidFill>
                            <a:srgbClr val="274E13"/>
                          </a:solidFill>
                          <a:latin typeface="Calibri"/>
                          <a:ea typeface="Calibri"/>
                          <a:cs typeface="Calibri"/>
                          <a:sym typeface="Calibri"/>
                        </a:rPr>
                        <a:t>1.00</a:t>
                      </a:r>
                      <a:endParaRPr sz="1800">
                        <a:solidFill>
                          <a:srgbClr val="274E13"/>
                        </a:solidFill>
                        <a:latin typeface="Calibri"/>
                        <a:ea typeface="Calibri"/>
                        <a:cs typeface="Calibri"/>
                        <a:sym typeface="Calibri"/>
                      </a:endParaRPr>
                    </a:p>
                  </a:txBody>
                  <a:tcPr marL="28575" marR="28575" marT="19050" marB="19050" anchor="b">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D9EAD3"/>
                    </a:solidFill>
                  </a:tcPr>
                </a:tc>
                <a:extLst>
                  <a:ext uri="{0D108BD9-81ED-4DB2-BD59-A6C34878D82A}">
                    <a16:rowId xmlns:a16="http://schemas.microsoft.com/office/drawing/2014/main" val="10002"/>
                  </a:ext>
                </a:extLst>
              </a:tr>
              <a:tr h="366175">
                <a:tc>
                  <a:txBody>
                    <a:bodyPr/>
                    <a:lstStyle/>
                    <a:p>
                      <a:pPr marL="0" lvl="0" indent="0" algn="r" rtl="0">
                        <a:lnSpc>
                          <a:spcPct val="115000"/>
                        </a:lnSpc>
                        <a:spcBef>
                          <a:spcPts val="0"/>
                        </a:spcBef>
                        <a:spcAft>
                          <a:spcPts val="0"/>
                        </a:spcAft>
                        <a:buNone/>
                      </a:pPr>
                      <a:r>
                        <a:rPr lang="en" sz="1200" b="1">
                          <a:latin typeface="Calibri"/>
                          <a:ea typeface="Calibri"/>
                          <a:cs typeface="Calibri"/>
                          <a:sym typeface="Calibri"/>
                        </a:rPr>
                        <a:t>F1</a:t>
                      </a:r>
                      <a:endParaRPr sz="1200" b="1">
                        <a:latin typeface="Calibri"/>
                        <a:ea typeface="Calibri"/>
                        <a:cs typeface="Calibri"/>
                        <a:sym typeface="Calibri"/>
                      </a:endParaRPr>
                    </a:p>
                  </a:txBody>
                  <a:tcPr marL="28575" marR="28575" marT="19050" marB="19050" anchor="b">
                    <a:lnR w="9525" cap="flat" cmpd="sng">
                      <a:solidFill>
                        <a:srgbClr val="999999"/>
                      </a:solidFill>
                      <a:prstDash val="solid"/>
                      <a:round/>
                      <a:headEnd type="none" w="sm" len="sm"/>
                      <a:tailEnd type="none" w="sm" len="sm"/>
                    </a:lnR>
                  </a:tcPr>
                </a:tc>
                <a:tc>
                  <a:txBody>
                    <a:bodyPr/>
                    <a:lstStyle/>
                    <a:p>
                      <a:pPr marL="0" lvl="0" indent="0" algn="ctr" rtl="0">
                        <a:lnSpc>
                          <a:spcPct val="115000"/>
                        </a:lnSpc>
                        <a:spcBef>
                          <a:spcPts val="0"/>
                        </a:spcBef>
                        <a:spcAft>
                          <a:spcPts val="0"/>
                        </a:spcAft>
                        <a:buNone/>
                      </a:pPr>
                      <a:r>
                        <a:rPr lang="en" sz="1800" b="1">
                          <a:solidFill>
                            <a:srgbClr val="274E13"/>
                          </a:solidFill>
                          <a:latin typeface="Calibri"/>
                          <a:ea typeface="Calibri"/>
                          <a:cs typeface="Calibri"/>
                          <a:sym typeface="Calibri"/>
                        </a:rPr>
                        <a:t>1.00</a:t>
                      </a:r>
                      <a:endParaRPr sz="1800" b="1">
                        <a:solidFill>
                          <a:srgbClr val="274E13"/>
                        </a:solidFill>
                        <a:latin typeface="Calibri"/>
                        <a:ea typeface="Calibri"/>
                        <a:cs typeface="Calibri"/>
                        <a:sym typeface="Calibri"/>
                      </a:endParaRPr>
                    </a:p>
                  </a:txBody>
                  <a:tcPr marL="28575" marR="28575" marT="19050" marB="19050" anchor="b">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D9EAD3"/>
                    </a:solidFill>
                  </a:tcPr>
                </a:tc>
                <a:tc>
                  <a:txBody>
                    <a:bodyPr/>
                    <a:lstStyle/>
                    <a:p>
                      <a:pPr marL="0" lvl="0" indent="0" algn="ctr" rtl="0">
                        <a:lnSpc>
                          <a:spcPct val="115000"/>
                        </a:lnSpc>
                        <a:spcBef>
                          <a:spcPts val="0"/>
                        </a:spcBef>
                        <a:spcAft>
                          <a:spcPts val="0"/>
                        </a:spcAft>
                        <a:buNone/>
                      </a:pPr>
                      <a:r>
                        <a:rPr lang="en" sz="1800" b="1">
                          <a:solidFill>
                            <a:srgbClr val="274E13"/>
                          </a:solidFill>
                          <a:latin typeface="Calibri"/>
                          <a:ea typeface="Calibri"/>
                          <a:cs typeface="Calibri"/>
                          <a:sym typeface="Calibri"/>
                        </a:rPr>
                        <a:t>0.98</a:t>
                      </a:r>
                      <a:endParaRPr sz="1800" b="1">
                        <a:solidFill>
                          <a:srgbClr val="274E13"/>
                        </a:solidFill>
                        <a:latin typeface="Calibri"/>
                        <a:ea typeface="Calibri"/>
                        <a:cs typeface="Calibri"/>
                        <a:sym typeface="Calibri"/>
                      </a:endParaRPr>
                    </a:p>
                  </a:txBody>
                  <a:tcPr marL="28575" marR="28575" marT="19050" marB="19050" anchor="b">
                    <a:lnL w="9525" cap="flat" cmpd="sng">
                      <a:solidFill>
                        <a:srgbClr val="999999"/>
                      </a:solidFill>
                      <a:prstDash val="solid"/>
                      <a:round/>
                      <a:headEnd type="none" w="sm" len="sm"/>
                      <a:tailEnd type="none" w="sm" len="sm"/>
                    </a:lnL>
                    <a:lnR w="9525" cap="flat" cmpd="sng">
                      <a:solidFill>
                        <a:srgbClr val="999999"/>
                      </a:solidFill>
                      <a:prstDash val="solid"/>
                      <a:round/>
                      <a:headEnd type="none" w="sm" len="sm"/>
                      <a:tailEnd type="none" w="sm" len="sm"/>
                    </a:lnR>
                    <a:lnT w="9525" cap="flat" cmpd="sng">
                      <a:solidFill>
                        <a:srgbClr val="999999"/>
                      </a:solidFill>
                      <a:prstDash val="solid"/>
                      <a:round/>
                      <a:headEnd type="none" w="sm" len="sm"/>
                      <a:tailEnd type="none" w="sm" len="sm"/>
                    </a:lnT>
                    <a:lnB w="9525" cap="flat" cmpd="sng">
                      <a:solidFill>
                        <a:srgbClr val="999999"/>
                      </a:solidFill>
                      <a:prstDash val="solid"/>
                      <a:round/>
                      <a:headEnd type="none" w="sm" len="sm"/>
                      <a:tailEnd type="none" w="sm" len="sm"/>
                    </a:lnB>
                    <a:solidFill>
                      <a:srgbClr val="D9EAD3"/>
                    </a:solidFill>
                  </a:tcPr>
                </a:tc>
                <a:extLst>
                  <a:ext uri="{0D108BD9-81ED-4DB2-BD59-A6C34878D82A}">
                    <a16:rowId xmlns:a16="http://schemas.microsoft.com/office/drawing/2014/main" val="10003"/>
                  </a:ext>
                </a:extLst>
              </a:tr>
            </a:tbl>
          </a:graphicData>
        </a:graphic>
      </p:graphicFrame>
      <p:sp>
        <p:nvSpPr>
          <p:cNvPr id="231" name="Google Shape;231;p22"/>
          <p:cNvSpPr txBox="1"/>
          <p:nvPr/>
        </p:nvSpPr>
        <p:spPr>
          <a:xfrm rot="-5400000">
            <a:off x="2010897" y="2486309"/>
            <a:ext cx="1186200" cy="40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666666"/>
                </a:solidFill>
              </a:rPr>
              <a:t>Predicted</a:t>
            </a:r>
            <a:endParaRPr sz="1800">
              <a:solidFill>
                <a:srgbClr val="666666"/>
              </a:solidFill>
            </a:endParaRPr>
          </a:p>
        </p:txBody>
      </p:sp>
      <p:sp>
        <p:nvSpPr>
          <p:cNvPr id="232" name="Google Shape;232;p22"/>
          <p:cNvSpPr txBox="1"/>
          <p:nvPr/>
        </p:nvSpPr>
        <p:spPr>
          <a:xfrm rot="-5400000">
            <a:off x="2010897" y="4114680"/>
            <a:ext cx="1186200" cy="40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666666"/>
                </a:solidFill>
              </a:rPr>
              <a:t>Predicted</a:t>
            </a:r>
            <a:endParaRPr sz="1800">
              <a:solidFill>
                <a:srgbClr val="666666"/>
              </a:solidFill>
            </a:endParaRPr>
          </a:p>
        </p:txBody>
      </p:sp>
      <p:sp>
        <p:nvSpPr>
          <p:cNvPr id="233" name="Google Shape;233;p22"/>
          <p:cNvSpPr txBox="1"/>
          <p:nvPr/>
        </p:nvSpPr>
        <p:spPr>
          <a:xfrm>
            <a:off x="355425" y="4051825"/>
            <a:ext cx="1887000" cy="572700"/>
          </a:xfrm>
          <a:prstGeom prst="rect">
            <a:avLst/>
          </a:prstGeom>
          <a:noFill/>
          <a:ln w="19050"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666666"/>
                </a:solidFill>
              </a:rPr>
              <a:t>AdultMATCH Subprotocol</a:t>
            </a:r>
            <a:endParaRPr sz="1800">
              <a:solidFill>
                <a:srgbClr val="666666"/>
              </a:solidFill>
            </a:endParaRPr>
          </a:p>
        </p:txBody>
      </p:sp>
      <p:sp>
        <p:nvSpPr>
          <p:cNvPr id="234" name="Google Shape;234;p22"/>
          <p:cNvSpPr txBox="1"/>
          <p:nvPr/>
        </p:nvSpPr>
        <p:spPr>
          <a:xfrm>
            <a:off x="355425" y="2424025"/>
            <a:ext cx="1887000" cy="572700"/>
          </a:xfrm>
          <a:prstGeom prst="rect">
            <a:avLst/>
          </a:prstGeom>
          <a:noFill/>
          <a:ln w="19050" cap="flat" cmpd="sng">
            <a:solidFill>
              <a:srgbClr val="3D85C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666666"/>
                </a:solidFill>
              </a:rPr>
              <a:t>Novel aMOI Review</a:t>
            </a:r>
            <a:endParaRPr sz="1800">
              <a:solidFill>
                <a:srgbClr val="666666"/>
              </a:solidFill>
            </a:endParaRPr>
          </a:p>
        </p:txBody>
      </p:sp>
      <p:sp>
        <p:nvSpPr>
          <p:cNvPr id="235" name="Google Shape;235;p22"/>
          <p:cNvSpPr txBox="1"/>
          <p:nvPr/>
        </p:nvSpPr>
        <p:spPr>
          <a:xfrm>
            <a:off x="744925" y="3085300"/>
            <a:ext cx="1243800" cy="21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999999"/>
                </a:solidFill>
              </a:rPr>
              <a:t>119 docs</a:t>
            </a:r>
            <a:endParaRPr>
              <a:solidFill>
                <a:srgbClr val="999999"/>
              </a:solidFill>
            </a:endParaRPr>
          </a:p>
        </p:txBody>
      </p:sp>
      <p:sp>
        <p:nvSpPr>
          <p:cNvPr id="236" name="Google Shape;236;p22"/>
          <p:cNvSpPr txBox="1"/>
          <p:nvPr/>
        </p:nvSpPr>
        <p:spPr>
          <a:xfrm>
            <a:off x="839700" y="4676350"/>
            <a:ext cx="914100" cy="21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999999"/>
                </a:solidFill>
              </a:rPr>
              <a:t>38 docs</a:t>
            </a:r>
            <a:endParaRPr>
              <a:solidFill>
                <a:srgbClr val="999999"/>
              </a:solidFill>
            </a:endParaRPr>
          </a:p>
        </p:txBody>
      </p:sp>
      <p:sp>
        <p:nvSpPr>
          <p:cNvPr id="237" name="Google Shape;237;p22"/>
          <p:cNvSpPr txBox="1"/>
          <p:nvPr/>
        </p:nvSpPr>
        <p:spPr>
          <a:xfrm>
            <a:off x="3219265" y="1547315"/>
            <a:ext cx="1007100" cy="36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666666"/>
                </a:solidFill>
              </a:rPr>
              <a:t>Actual</a:t>
            </a:r>
            <a:endParaRPr sz="1800">
              <a:solidFill>
                <a:srgbClr val="666666"/>
              </a:solidFill>
            </a:endParaRPr>
          </a:p>
        </p:txBody>
      </p:sp>
      <p:sp>
        <p:nvSpPr>
          <p:cNvPr id="238" name="Google Shape;238;p22"/>
          <p:cNvSpPr txBox="1"/>
          <p:nvPr/>
        </p:nvSpPr>
        <p:spPr>
          <a:xfrm>
            <a:off x="5492729" y="1576962"/>
            <a:ext cx="1007100" cy="368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666666"/>
                </a:solidFill>
              </a:rPr>
              <a:t>Actual</a:t>
            </a:r>
            <a:endParaRPr sz="1800">
              <a:solidFill>
                <a:srgbClr val="666666"/>
              </a:solidFill>
            </a:endParaRPr>
          </a:p>
        </p:txBody>
      </p:sp>
      <p:sp>
        <p:nvSpPr>
          <p:cNvPr id="239" name="Google Shape;239;p22"/>
          <p:cNvSpPr txBox="1"/>
          <p:nvPr/>
        </p:nvSpPr>
        <p:spPr>
          <a:xfrm>
            <a:off x="3029600" y="1225100"/>
            <a:ext cx="1186200" cy="368400"/>
          </a:xfrm>
          <a:prstGeom prst="rect">
            <a:avLst/>
          </a:prstGeom>
          <a:noFill/>
          <a:ln w="19050" cap="flat" cmpd="sng">
            <a:solidFill>
              <a:srgbClr val="DD7E6B"/>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666666"/>
                </a:solidFill>
              </a:rPr>
              <a:t>SETH</a:t>
            </a:r>
            <a:endParaRPr sz="1800">
              <a:solidFill>
                <a:srgbClr val="666666"/>
              </a:solidFill>
            </a:endParaRPr>
          </a:p>
        </p:txBody>
      </p:sp>
      <p:sp>
        <p:nvSpPr>
          <p:cNvPr id="240" name="Google Shape;240;p22"/>
          <p:cNvSpPr txBox="1"/>
          <p:nvPr/>
        </p:nvSpPr>
        <p:spPr>
          <a:xfrm>
            <a:off x="5268319" y="1244575"/>
            <a:ext cx="1243800" cy="368400"/>
          </a:xfrm>
          <a:prstGeom prst="rect">
            <a:avLst/>
          </a:prstGeom>
          <a:noFill/>
          <a:ln w="19050" cap="flat" cmpd="sng">
            <a:solidFill>
              <a:srgbClr val="DD7E6B"/>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666666"/>
                </a:solidFill>
              </a:rPr>
              <a:t>tmVar2</a:t>
            </a:r>
            <a:endParaRPr sz="1800">
              <a:solidFill>
                <a:srgbClr val="666666"/>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3"/>
          <p:cNvSpPr txBox="1">
            <a:spLocks noGrp="1"/>
          </p:cNvSpPr>
          <p:nvPr>
            <p:ph type="title"/>
          </p:nvPr>
        </p:nvSpPr>
        <p:spPr>
          <a:xfrm>
            <a:off x="311700" y="445025"/>
            <a:ext cx="8520600" cy="572700"/>
          </a:xfrm>
          <a:prstGeom prst="rect">
            <a:avLst/>
          </a:prstGeom>
          <a:gradFill>
            <a:gsLst>
              <a:gs pos="0">
                <a:srgbClr val="FFFFFF"/>
              </a:gs>
              <a:gs pos="100000">
                <a:srgbClr val="D9D9D9"/>
              </a:gs>
              <a:gs pos="100000">
                <a:srgbClr val="B3B3B3"/>
              </a:gs>
            </a:gsLst>
            <a:lin ang="0" scaled="0"/>
          </a:gradFill>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How Well Can We Classify Eligibility Criteria ?</a:t>
            </a:r>
            <a:endParaRPr/>
          </a:p>
          <a:p>
            <a:pPr marL="0" lvl="0" indent="0" algn="l" rtl="0">
              <a:spcBef>
                <a:spcPts val="0"/>
              </a:spcBef>
              <a:spcAft>
                <a:spcPts val="0"/>
              </a:spcAft>
              <a:buNone/>
            </a:pPr>
            <a:endParaRPr/>
          </a:p>
        </p:txBody>
      </p:sp>
      <p:sp>
        <p:nvSpPr>
          <p:cNvPr id="246" name="Google Shape;246;p23"/>
          <p:cNvSpPr txBox="1">
            <a:spLocks noGrp="1"/>
          </p:cNvSpPr>
          <p:nvPr>
            <p:ph type="body" idx="1"/>
          </p:nvPr>
        </p:nvSpPr>
        <p:spPr>
          <a:xfrm>
            <a:off x="311700" y="1513225"/>
            <a:ext cx="4820400" cy="793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400">
                <a:solidFill>
                  <a:srgbClr val="000000"/>
                </a:solidFill>
              </a:rPr>
              <a:t>When it comes to eligibility criteria, is the variant inclusionary or exclusionary?</a:t>
            </a:r>
            <a:endParaRPr sz="2400">
              <a:solidFill>
                <a:srgbClr val="000000"/>
              </a:solidFill>
            </a:endParaRPr>
          </a:p>
          <a:p>
            <a:pPr marL="0" lvl="0" indent="0" algn="l" rtl="0">
              <a:lnSpc>
                <a:spcPct val="100000"/>
              </a:lnSpc>
              <a:spcBef>
                <a:spcPts val="1600"/>
              </a:spcBef>
              <a:spcAft>
                <a:spcPts val="0"/>
              </a:spcAft>
              <a:buNone/>
            </a:pPr>
            <a:endParaRPr sz="2400">
              <a:solidFill>
                <a:srgbClr val="000000"/>
              </a:solidFill>
            </a:endParaRPr>
          </a:p>
          <a:p>
            <a:pPr marL="0" lvl="0" indent="0" algn="ctr" rtl="0">
              <a:lnSpc>
                <a:spcPct val="100000"/>
              </a:lnSpc>
              <a:spcBef>
                <a:spcPts val="1600"/>
              </a:spcBef>
              <a:spcAft>
                <a:spcPts val="0"/>
              </a:spcAft>
              <a:buNone/>
            </a:pPr>
            <a:r>
              <a:rPr lang="en" sz="2400" b="1">
                <a:solidFill>
                  <a:srgbClr val="000000"/>
                </a:solidFill>
              </a:rPr>
              <a:t>86%</a:t>
            </a:r>
            <a:r>
              <a:rPr lang="en" sz="2400"/>
              <a:t> Accuracy</a:t>
            </a:r>
            <a:endParaRPr sz="2400"/>
          </a:p>
          <a:p>
            <a:pPr marL="0" lvl="0" indent="0" algn="l" rtl="0">
              <a:spcBef>
                <a:spcPts val="1600"/>
              </a:spcBef>
              <a:spcAft>
                <a:spcPts val="1600"/>
              </a:spcAft>
              <a:buNone/>
            </a:pPr>
            <a:endParaRPr sz="1800"/>
          </a:p>
        </p:txBody>
      </p:sp>
      <p:sp>
        <p:nvSpPr>
          <p:cNvPr id="247" name="Google Shape;247;p23"/>
          <p:cNvSpPr txBox="1">
            <a:spLocks noGrp="1"/>
          </p:cNvSpPr>
          <p:nvPr>
            <p:ph type="body" idx="2"/>
          </p:nvPr>
        </p:nvSpPr>
        <p:spPr>
          <a:xfrm>
            <a:off x="5297375" y="1152475"/>
            <a:ext cx="3534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800"/>
              <a:t>Examples</a:t>
            </a:r>
            <a:endParaRPr/>
          </a:p>
        </p:txBody>
      </p:sp>
      <p:sp>
        <p:nvSpPr>
          <p:cNvPr id="248" name="Google Shape;248;p23"/>
          <p:cNvSpPr txBox="1"/>
          <p:nvPr/>
        </p:nvSpPr>
        <p:spPr>
          <a:xfrm>
            <a:off x="5765787" y="3618354"/>
            <a:ext cx="3064500" cy="100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i="1">
                <a:solidFill>
                  <a:srgbClr val="85200C"/>
                </a:solidFill>
              </a:rPr>
              <a:t>“Patients must not have activating KRAS mutations.”</a:t>
            </a:r>
            <a:endParaRPr sz="1800" i="1">
              <a:solidFill>
                <a:srgbClr val="85200C"/>
              </a:solidFill>
            </a:endParaRPr>
          </a:p>
        </p:txBody>
      </p:sp>
      <p:sp>
        <p:nvSpPr>
          <p:cNvPr id="249" name="Google Shape;249;p23"/>
          <p:cNvSpPr txBox="1"/>
          <p:nvPr/>
        </p:nvSpPr>
        <p:spPr>
          <a:xfrm>
            <a:off x="5762650" y="1631475"/>
            <a:ext cx="3249900" cy="192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i="1">
                <a:solidFill>
                  <a:srgbClr val="0B5394"/>
                </a:solidFill>
              </a:rPr>
              <a:t>“Patients must have a BRAF V600E or, V600K, V600R or V600D mutation, or another aberration, as identified via the MATCH Master Protocol and described in Appendix IV”</a:t>
            </a:r>
            <a:endParaRPr sz="1800" i="1">
              <a:solidFill>
                <a:srgbClr val="0B5394"/>
              </a:solidFill>
            </a:endParaRPr>
          </a:p>
          <a:p>
            <a:pPr marL="0" lvl="0" indent="0" algn="l" rtl="0">
              <a:spcBef>
                <a:spcPts val="0"/>
              </a:spcBef>
              <a:spcAft>
                <a:spcPts val="0"/>
              </a:spcAft>
              <a:buNone/>
            </a:pPr>
            <a:endParaRPr sz="10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a:gradFill>
            <a:gsLst>
              <a:gs pos="0">
                <a:srgbClr val="FFFFFF"/>
              </a:gs>
              <a:gs pos="100000">
                <a:srgbClr val="D9D9D9"/>
              </a:gs>
              <a:gs pos="100000">
                <a:srgbClr val="B3B3B3"/>
              </a:gs>
            </a:gsLst>
            <a:lin ang="0" scaled="0"/>
          </a:gradFill>
        </p:spPr>
        <p:txBody>
          <a:bodyPr spcFirstLastPara="1" wrap="square" lIns="91425" tIns="91425" rIns="91425" bIns="91425" anchor="t" anchorCtr="0">
            <a:noAutofit/>
          </a:bodyPr>
          <a:lstStyle/>
          <a:p>
            <a:pPr marL="0" lvl="0" indent="0" algn="l" rtl="0">
              <a:spcBef>
                <a:spcPts val="0"/>
              </a:spcBef>
              <a:spcAft>
                <a:spcPts val="0"/>
              </a:spcAft>
              <a:buNone/>
            </a:pPr>
            <a:r>
              <a:rPr lang="en" dirty="0"/>
              <a:t>Technical Bits</a:t>
            </a:r>
            <a:endParaRPr dirty="0"/>
          </a:p>
        </p:txBody>
      </p:sp>
      <p:sp>
        <p:nvSpPr>
          <p:cNvPr id="61" name="Google Shape;61;p1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System Setup </a:t>
            </a:r>
          </a:p>
          <a:p>
            <a:pPr marL="285750" indent="-285750"/>
            <a:r>
              <a:rPr lang="en-US" sz="1800" dirty="0"/>
              <a:t>Individual developer machines </a:t>
            </a:r>
          </a:p>
          <a:p>
            <a:pPr marL="285750" indent="-285750"/>
            <a:r>
              <a:rPr lang="en-US" sz="1800" dirty="0"/>
              <a:t>No emailing data (Huddle)</a:t>
            </a:r>
          </a:p>
          <a:p>
            <a:pPr marL="0" lvl="0" indent="0" algn="l" rtl="0">
              <a:spcBef>
                <a:spcPts val="0"/>
              </a:spcBef>
              <a:spcAft>
                <a:spcPts val="0"/>
              </a:spcAft>
              <a:buNone/>
            </a:pPr>
            <a:endParaRPr lang="en-US" sz="1800" dirty="0"/>
          </a:p>
          <a:p>
            <a:pPr marL="0" lvl="0" indent="0" algn="l" rtl="0">
              <a:spcBef>
                <a:spcPts val="0"/>
              </a:spcBef>
              <a:spcAft>
                <a:spcPts val="0"/>
              </a:spcAft>
              <a:buNone/>
            </a:pPr>
            <a:r>
              <a:rPr lang="en-US" sz="1800" dirty="0"/>
              <a:t>Document/Text Tools</a:t>
            </a:r>
          </a:p>
          <a:p>
            <a:pPr marL="0" lvl="0" indent="0" algn="l" rtl="0">
              <a:spcBef>
                <a:spcPts val="0"/>
              </a:spcBef>
              <a:spcAft>
                <a:spcPts val="0"/>
              </a:spcAft>
              <a:buNone/>
            </a:pPr>
            <a:endParaRPr lang="en-US" sz="1800" dirty="0"/>
          </a:p>
          <a:p>
            <a:pPr marL="0" indent="0">
              <a:buNone/>
            </a:pPr>
            <a:r>
              <a:rPr lang="en-US" sz="1800" dirty="0"/>
              <a:t>NLP Code</a:t>
            </a:r>
          </a:p>
          <a:p>
            <a:pPr marL="0" indent="0">
              <a:buNone/>
            </a:pPr>
            <a:endParaRPr lang="en-US" sz="1800" dirty="0"/>
          </a:p>
          <a:p>
            <a:pPr marL="0" lvl="0" indent="0" algn="l" rtl="0">
              <a:spcBef>
                <a:spcPts val="0"/>
              </a:spcBef>
              <a:spcAft>
                <a:spcPts val="0"/>
              </a:spcAft>
              <a:buNone/>
            </a:pPr>
            <a:endParaRPr lang="en-US" sz="1800" dirty="0"/>
          </a:p>
          <a:p>
            <a:pPr marL="0" lvl="0" indent="0" algn="l" rtl="0">
              <a:spcBef>
                <a:spcPts val="0"/>
              </a:spcBef>
              <a:spcAft>
                <a:spcPts val="0"/>
              </a:spcAft>
              <a:buNone/>
            </a:pPr>
            <a:endParaRPr lang="en-US" sz="1800" dirty="0"/>
          </a:p>
          <a:p>
            <a:pPr marL="0" lvl="0" indent="0" algn="l" rtl="0">
              <a:spcBef>
                <a:spcPts val="0"/>
              </a:spcBef>
              <a:spcAft>
                <a:spcPts val="0"/>
              </a:spcAft>
              <a:buNone/>
            </a:pPr>
            <a:endParaRPr lang="en-US" sz="1800" dirty="0"/>
          </a:p>
        </p:txBody>
      </p:sp>
      <p:sp>
        <p:nvSpPr>
          <p:cNvPr id="62" name="Google Shape;62;p14"/>
          <p:cNvSpPr txBox="1">
            <a:spLocks noGrp="1"/>
          </p:cNvSpPr>
          <p:nvPr>
            <p:ph type="body" idx="2"/>
          </p:nvPr>
        </p:nvSpPr>
        <p:spPr>
          <a:xfrm>
            <a:off x="4415475" y="1152475"/>
            <a:ext cx="4416900" cy="3416400"/>
          </a:xfrm>
          <a:prstGeom prst="rect">
            <a:avLst/>
          </a:prstGeom>
        </p:spPr>
        <p:txBody>
          <a:bodyPr spcFirstLastPara="1" wrap="square" lIns="91425" tIns="91425" rIns="91425" bIns="91425" anchor="t" anchorCtr="0">
            <a:noAutofit/>
          </a:bodyPr>
          <a:lstStyle/>
          <a:p>
            <a:pPr marL="0" indent="0">
              <a:buNone/>
            </a:pPr>
            <a:r>
              <a:rPr lang="en-US" sz="1800" dirty="0"/>
              <a:t>Project Organization</a:t>
            </a:r>
          </a:p>
          <a:p>
            <a:pPr marL="285750" indent="-285750"/>
            <a:r>
              <a:rPr lang="en-US" sz="1800" dirty="0" err="1"/>
              <a:t>github.com</a:t>
            </a:r>
            <a:r>
              <a:rPr lang="en-US" sz="1800" dirty="0"/>
              <a:t>/</a:t>
            </a:r>
            <a:r>
              <a:rPr lang="en-US" sz="1800" dirty="0" err="1"/>
              <a:t>drivendata</a:t>
            </a:r>
            <a:r>
              <a:rPr lang="en-US" sz="1800" dirty="0"/>
              <a:t>/</a:t>
            </a:r>
            <a:r>
              <a:rPr lang="en-US" sz="1800" dirty="0" err="1"/>
              <a:t>cookiecutter</a:t>
            </a:r>
            <a:r>
              <a:rPr lang="en-US" sz="1800" dirty="0"/>
              <a:t>-data-science</a:t>
            </a:r>
          </a:p>
          <a:p>
            <a:pPr marL="285750" indent="-285750"/>
            <a:r>
              <a:rPr lang="en-US" sz="1800" dirty="0"/>
              <a:t>Data: text files over database</a:t>
            </a:r>
          </a:p>
          <a:p>
            <a:pPr marL="285750" indent="-285750"/>
            <a:endParaRPr lang="en-US" sz="1800" dirty="0"/>
          </a:p>
          <a:p>
            <a:pPr marL="285750" indent="-285750"/>
            <a:endParaRPr lang="en-US" sz="1800" dirty="0"/>
          </a:p>
          <a:p>
            <a:pPr marL="0" indent="0">
              <a:buNone/>
            </a:pPr>
            <a:r>
              <a:rPr lang="en-US" sz="1800" dirty="0" err="1"/>
              <a:t>snakemake</a:t>
            </a:r>
            <a:r>
              <a:rPr lang="en-US" sz="1800" dirty="0"/>
              <a:t> (pipeline)</a:t>
            </a:r>
          </a:p>
        </p:txBody>
      </p:sp>
    </p:spTree>
    <p:extLst>
      <p:ext uri="{BB962C8B-B14F-4D97-AF65-F5344CB8AC3E}">
        <p14:creationId xmlns:p14="http://schemas.microsoft.com/office/powerpoint/2010/main" val="4033748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a:gradFill>
            <a:gsLst>
              <a:gs pos="0">
                <a:srgbClr val="FFFFFF"/>
              </a:gs>
              <a:gs pos="100000">
                <a:srgbClr val="D9D9D9"/>
              </a:gs>
              <a:gs pos="100000">
                <a:srgbClr val="B3B3B3"/>
              </a:gs>
            </a:gsLst>
            <a:lin ang="0" scaled="0"/>
          </a:gradFill>
        </p:spPr>
        <p:txBody>
          <a:bodyPr spcFirstLastPara="1" wrap="square" lIns="91425" tIns="91425" rIns="91425" bIns="91425" anchor="t" anchorCtr="0">
            <a:noAutofit/>
          </a:bodyPr>
          <a:lstStyle/>
          <a:p>
            <a:pPr marL="0" lvl="0" indent="0" algn="l" rtl="0">
              <a:spcBef>
                <a:spcPts val="0"/>
              </a:spcBef>
              <a:spcAft>
                <a:spcPts val="0"/>
              </a:spcAft>
              <a:buNone/>
            </a:pPr>
            <a:r>
              <a:rPr lang="en" dirty="0"/>
              <a:t>Recommendations and Lessons</a:t>
            </a:r>
            <a:endParaRPr dirty="0"/>
          </a:p>
        </p:txBody>
      </p:sp>
      <p:sp>
        <p:nvSpPr>
          <p:cNvPr id="61" name="Google Shape;61;p1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Know your data and system</a:t>
            </a:r>
          </a:p>
          <a:p>
            <a:pPr marL="0" lvl="0" indent="0" algn="l" rtl="0">
              <a:spcBef>
                <a:spcPts val="0"/>
              </a:spcBef>
              <a:spcAft>
                <a:spcPts val="0"/>
              </a:spcAft>
              <a:buNone/>
            </a:pPr>
            <a:endParaRPr lang="en-US" sz="1800" dirty="0"/>
          </a:p>
          <a:p>
            <a:pPr marL="0" lvl="0" indent="0" algn="l" rtl="0">
              <a:spcBef>
                <a:spcPts val="0"/>
              </a:spcBef>
              <a:spcAft>
                <a:spcPts val="0"/>
              </a:spcAft>
              <a:buNone/>
            </a:pPr>
            <a:r>
              <a:rPr lang="en-US" sz="1800" dirty="0"/>
              <a:t>Iterate quickly</a:t>
            </a:r>
          </a:p>
          <a:p>
            <a:pPr marL="0" lvl="0" indent="0" algn="l" rtl="0">
              <a:spcBef>
                <a:spcPts val="0"/>
              </a:spcBef>
              <a:spcAft>
                <a:spcPts val="0"/>
              </a:spcAft>
              <a:buNone/>
            </a:pPr>
            <a:endParaRPr lang="en-US" sz="1800" dirty="0"/>
          </a:p>
          <a:p>
            <a:pPr marL="0" lvl="0" indent="0" algn="l" rtl="0">
              <a:spcBef>
                <a:spcPts val="0"/>
              </a:spcBef>
              <a:spcAft>
                <a:spcPts val="0"/>
              </a:spcAft>
              <a:buNone/>
            </a:pPr>
            <a:r>
              <a:rPr lang="en-US" sz="1800" dirty="0"/>
              <a:t>Identify bottlenecks and limits</a:t>
            </a:r>
          </a:p>
          <a:p>
            <a:pPr marL="0" lvl="0" indent="0" algn="l" rtl="0">
              <a:spcBef>
                <a:spcPts val="0"/>
              </a:spcBef>
              <a:spcAft>
                <a:spcPts val="0"/>
              </a:spcAft>
              <a:buNone/>
            </a:pPr>
            <a:endParaRPr lang="en-US" sz="1800" dirty="0"/>
          </a:p>
          <a:p>
            <a:pPr marL="0" lvl="0" indent="0" algn="l" rtl="0">
              <a:spcBef>
                <a:spcPts val="0"/>
              </a:spcBef>
              <a:spcAft>
                <a:spcPts val="0"/>
              </a:spcAft>
              <a:buNone/>
            </a:pPr>
            <a:r>
              <a:rPr lang="en-US" sz="1800" dirty="0"/>
              <a:t>Use right tools</a:t>
            </a:r>
          </a:p>
          <a:p>
            <a:pPr marL="0" lvl="0" indent="0" algn="l" rtl="0">
              <a:spcBef>
                <a:spcPts val="0"/>
              </a:spcBef>
              <a:spcAft>
                <a:spcPts val="0"/>
              </a:spcAft>
              <a:buNone/>
            </a:pPr>
            <a:endParaRPr lang="en-US" sz="1800" dirty="0"/>
          </a:p>
          <a:p>
            <a:pPr marL="0" lvl="0" indent="0" algn="l" rtl="0">
              <a:spcBef>
                <a:spcPts val="0"/>
              </a:spcBef>
              <a:spcAft>
                <a:spcPts val="0"/>
              </a:spcAft>
              <a:buNone/>
            </a:pPr>
            <a:r>
              <a:rPr lang="en-US" sz="1800" dirty="0"/>
              <a:t>Be aware of encoding (Unicode, ascii, </a:t>
            </a:r>
            <a:r>
              <a:rPr lang="en-US" sz="1800" dirty="0" err="1"/>
              <a:t>etc</a:t>
            </a:r>
            <a:r>
              <a:rPr lang="en-US" sz="1800" dirty="0"/>
              <a:t>) and formatting issues</a:t>
            </a:r>
          </a:p>
          <a:p>
            <a:pPr marL="0" lvl="0" indent="0" algn="l" rtl="0">
              <a:spcBef>
                <a:spcPts val="0"/>
              </a:spcBef>
              <a:spcAft>
                <a:spcPts val="0"/>
              </a:spcAft>
              <a:buNone/>
            </a:pPr>
            <a:endParaRPr lang="en-US" sz="1800" dirty="0"/>
          </a:p>
          <a:p>
            <a:pPr marL="0" lvl="0" indent="0" algn="l" rtl="0">
              <a:spcBef>
                <a:spcPts val="0"/>
              </a:spcBef>
              <a:spcAft>
                <a:spcPts val="0"/>
              </a:spcAft>
              <a:buNone/>
            </a:pPr>
            <a:endParaRPr lang="en-US" sz="1800" dirty="0"/>
          </a:p>
          <a:p>
            <a:pPr marL="0" lvl="0" indent="0" algn="l" rtl="0">
              <a:spcBef>
                <a:spcPts val="0"/>
              </a:spcBef>
              <a:spcAft>
                <a:spcPts val="0"/>
              </a:spcAft>
              <a:buNone/>
            </a:pPr>
            <a:endParaRPr lang="en-US" sz="1800" dirty="0"/>
          </a:p>
        </p:txBody>
      </p:sp>
      <p:sp>
        <p:nvSpPr>
          <p:cNvPr id="62" name="Google Shape;62;p14"/>
          <p:cNvSpPr txBox="1">
            <a:spLocks noGrp="1"/>
          </p:cNvSpPr>
          <p:nvPr>
            <p:ph type="body" idx="2"/>
          </p:nvPr>
        </p:nvSpPr>
        <p:spPr>
          <a:xfrm>
            <a:off x="4415475" y="1152475"/>
            <a:ext cx="4416900" cy="34164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n-US" sz="1800" dirty="0"/>
              <a:t>Organize data and code (versioning)</a:t>
            </a:r>
          </a:p>
          <a:p>
            <a:pPr marL="0" lvl="0" indent="0">
              <a:buClr>
                <a:schemeClr val="dk1"/>
              </a:buClr>
              <a:buSzPts val="1100"/>
              <a:buNone/>
            </a:pPr>
            <a:r>
              <a:rPr lang="en-US" dirty="0" err="1"/>
              <a:t>github.com</a:t>
            </a:r>
            <a:r>
              <a:rPr lang="en-US" dirty="0"/>
              <a:t>/</a:t>
            </a:r>
            <a:r>
              <a:rPr lang="en-US" dirty="0" err="1"/>
              <a:t>drivendata</a:t>
            </a:r>
            <a:r>
              <a:rPr lang="en-US" dirty="0"/>
              <a:t>/</a:t>
            </a:r>
            <a:r>
              <a:rPr lang="en-US" dirty="0" err="1"/>
              <a:t>cookiecutter</a:t>
            </a:r>
            <a:r>
              <a:rPr lang="en-US" dirty="0"/>
              <a:t>-data-science</a:t>
            </a:r>
          </a:p>
          <a:p>
            <a:pPr marL="0" lvl="0" indent="0">
              <a:buClr>
                <a:schemeClr val="dk1"/>
              </a:buClr>
              <a:buSzPts val="1100"/>
              <a:buNone/>
            </a:pPr>
            <a:endParaRPr lang="en-US" sz="1800" dirty="0"/>
          </a:p>
          <a:p>
            <a:pPr marL="0" lvl="0" indent="0">
              <a:buClr>
                <a:schemeClr val="dk1"/>
              </a:buClr>
              <a:buSzPts val="1100"/>
              <a:buNone/>
            </a:pPr>
            <a:r>
              <a:rPr lang="en-US" sz="1800" dirty="0" err="1"/>
              <a:t>snakemake</a:t>
            </a:r>
            <a:r>
              <a:rPr lang="en-US" sz="1800" dirty="0"/>
              <a:t>, </a:t>
            </a:r>
            <a:r>
              <a:rPr lang="en-US" sz="1800" dirty="0" err="1"/>
              <a:t>entr</a:t>
            </a:r>
            <a:r>
              <a:rPr lang="en-US" sz="1800" dirty="0"/>
              <a:t> (airflow, </a:t>
            </a:r>
            <a:r>
              <a:rPr lang="en-US" sz="1800" dirty="0" err="1"/>
              <a:t>luigi</a:t>
            </a:r>
            <a:r>
              <a:rPr lang="en-US" sz="1800" dirty="0"/>
              <a:t>, </a:t>
            </a:r>
            <a:r>
              <a:rPr lang="en-US" sz="1800" dirty="0" err="1"/>
              <a:t>knime</a:t>
            </a:r>
            <a:r>
              <a:rPr lang="en-US" sz="1800" dirty="0"/>
              <a:t>)</a:t>
            </a:r>
          </a:p>
          <a:p>
            <a:pPr marL="0" lvl="0" indent="0">
              <a:buClr>
                <a:schemeClr val="dk1"/>
              </a:buClr>
              <a:buSzPts val="1100"/>
              <a:buNone/>
            </a:pPr>
            <a:endParaRPr lang="en-US" sz="1800" dirty="0"/>
          </a:p>
          <a:p>
            <a:pPr marL="0" lvl="0" indent="0">
              <a:buClr>
                <a:schemeClr val="dk1"/>
              </a:buClr>
              <a:buSzPts val="1100"/>
              <a:buNone/>
            </a:pPr>
            <a:r>
              <a:rPr lang="en-US" sz="1800" dirty="0"/>
              <a:t>Communication, coordination</a:t>
            </a:r>
          </a:p>
          <a:p>
            <a:pPr marL="285750" indent="-285750">
              <a:buClr>
                <a:schemeClr val="dk1"/>
              </a:buClr>
              <a:buSzPts val="1100"/>
            </a:pPr>
            <a:endParaRPr lang="en-US" sz="1800" dirty="0"/>
          </a:p>
        </p:txBody>
      </p:sp>
    </p:spTree>
    <p:extLst>
      <p:ext uri="{BB962C8B-B14F-4D97-AF65-F5344CB8AC3E}">
        <p14:creationId xmlns:p14="http://schemas.microsoft.com/office/powerpoint/2010/main" val="631085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5"/>
          <p:cNvSpPr txBox="1">
            <a:spLocks noGrp="1"/>
          </p:cNvSpPr>
          <p:nvPr>
            <p:ph type="title"/>
          </p:nvPr>
        </p:nvSpPr>
        <p:spPr>
          <a:xfrm>
            <a:off x="311700" y="445025"/>
            <a:ext cx="8520600" cy="572700"/>
          </a:xfrm>
          <a:prstGeom prst="rect">
            <a:avLst/>
          </a:prstGeom>
          <a:gradFill>
            <a:gsLst>
              <a:gs pos="0">
                <a:srgbClr val="FFFFFF"/>
              </a:gs>
              <a:gs pos="100000">
                <a:srgbClr val="D9D9D9"/>
              </a:gs>
              <a:gs pos="100000">
                <a:srgbClr val="B3B3B3"/>
              </a:gs>
            </a:gsLst>
            <a:lin ang="0" scaled="0"/>
          </a:gradFill>
        </p:spPr>
        <p:txBody>
          <a:bodyPr spcFirstLastPara="1" wrap="square" lIns="91425" tIns="91425" rIns="91425" bIns="91425" anchor="t" anchorCtr="0">
            <a:noAutofit/>
          </a:bodyPr>
          <a:lstStyle/>
          <a:p>
            <a:pPr marL="0" lvl="0" indent="0" algn="l" rtl="0">
              <a:spcBef>
                <a:spcPts val="0"/>
              </a:spcBef>
              <a:spcAft>
                <a:spcPts val="0"/>
              </a:spcAft>
              <a:buNone/>
            </a:pPr>
            <a:r>
              <a:rPr lang="en"/>
              <a:t>Acknowledgements</a:t>
            </a:r>
            <a:endParaRPr/>
          </a:p>
        </p:txBody>
      </p:sp>
      <p:sp>
        <p:nvSpPr>
          <p:cNvPr id="277" name="Google Shape;277;p2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t>Brent Coffey</a:t>
            </a:r>
            <a:endParaRPr sz="1800"/>
          </a:p>
          <a:p>
            <a:pPr marL="0" lvl="0" indent="0" algn="l" rtl="0">
              <a:spcBef>
                <a:spcPts val="1600"/>
              </a:spcBef>
              <a:spcAft>
                <a:spcPts val="0"/>
              </a:spcAft>
              <a:buClr>
                <a:schemeClr val="dk1"/>
              </a:buClr>
              <a:buSzPts val="1100"/>
              <a:buFont typeface="Arial"/>
              <a:buNone/>
            </a:pPr>
            <a:endParaRPr sz="600"/>
          </a:p>
          <a:p>
            <a:pPr marL="0" lvl="0" indent="0" algn="l" rtl="0">
              <a:spcBef>
                <a:spcPts val="1600"/>
              </a:spcBef>
              <a:spcAft>
                <a:spcPts val="0"/>
              </a:spcAft>
              <a:buNone/>
            </a:pPr>
            <a:r>
              <a:rPr lang="en" sz="1800"/>
              <a:t>Anjan Purkayastha</a:t>
            </a:r>
            <a:endParaRPr sz="1800"/>
          </a:p>
          <a:p>
            <a:pPr marL="0" lvl="0" indent="0" algn="l" rtl="0">
              <a:spcBef>
                <a:spcPts val="1600"/>
              </a:spcBef>
              <a:spcAft>
                <a:spcPts val="0"/>
              </a:spcAft>
              <a:buNone/>
            </a:pPr>
            <a:r>
              <a:rPr lang="en" sz="1800"/>
              <a:t>Mark Benson</a:t>
            </a:r>
            <a:endParaRPr sz="1800"/>
          </a:p>
          <a:p>
            <a:pPr marL="0" lvl="0" indent="0" algn="l" rtl="0">
              <a:spcBef>
                <a:spcPts val="1600"/>
              </a:spcBef>
              <a:spcAft>
                <a:spcPts val="0"/>
              </a:spcAft>
              <a:buNone/>
            </a:pPr>
            <a:r>
              <a:rPr lang="en" sz="1800"/>
              <a:t>Qing Yu</a:t>
            </a:r>
            <a:endParaRPr sz="1800"/>
          </a:p>
          <a:p>
            <a:pPr marL="0" lvl="0" indent="0" algn="l" rtl="0">
              <a:spcBef>
                <a:spcPts val="1600"/>
              </a:spcBef>
              <a:spcAft>
                <a:spcPts val="1600"/>
              </a:spcAft>
              <a:buNone/>
            </a:pPr>
            <a:r>
              <a:rPr lang="en" sz="1800"/>
              <a:t>Alex Sickler</a:t>
            </a:r>
            <a:endParaRPr sz="1800"/>
          </a:p>
        </p:txBody>
      </p:sp>
      <p:sp>
        <p:nvSpPr>
          <p:cNvPr id="278" name="Google Shape;278;p2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sz="1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a:gradFill>
            <a:gsLst>
              <a:gs pos="0">
                <a:srgbClr val="FFFFFF"/>
              </a:gs>
              <a:gs pos="100000">
                <a:srgbClr val="D9D9D9"/>
              </a:gs>
              <a:gs pos="100000">
                <a:srgbClr val="B3B3B3"/>
              </a:gs>
            </a:gsLst>
            <a:lin ang="0" scaled="0"/>
          </a:gradFill>
        </p:spPr>
        <p:txBody>
          <a:bodyPr spcFirstLastPara="1" wrap="square" lIns="91425" tIns="91425" rIns="91425" bIns="91425" anchor="t" anchorCtr="0">
            <a:noAutofit/>
          </a:bodyPr>
          <a:lstStyle/>
          <a:p>
            <a:pPr lvl="0">
              <a:lnSpc>
                <a:spcPct val="115000"/>
              </a:lnSpc>
            </a:pPr>
            <a:r>
              <a:rPr lang="en-US" dirty="0">
                <a:solidFill>
                  <a:schemeClr val="dk2"/>
                </a:solidFill>
              </a:rPr>
              <a:t>What can NLP Do for me?</a:t>
            </a:r>
            <a:endParaRPr lang="en-US" dirty="0"/>
          </a:p>
        </p:txBody>
      </p:sp>
      <p:sp>
        <p:nvSpPr>
          <p:cNvPr id="61" name="Google Shape;61;p1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indent="0">
              <a:lnSpc>
                <a:spcPct val="100000"/>
              </a:lnSpc>
              <a:buNone/>
            </a:pPr>
            <a:r>
              <a:rPr lang="en-US" b="1" dirty="0"/>
              <a:t>Information Extraction</a:t>
            </a:r>
          </a:p>
          <a:p>
            <a:pPr marL="0" indent="0">
              <a:lnSpc>
                <a:spcPct val="100000"/>
              </a:lnSpc>
              <a:buNone/>
            </a:pPr>
            <a:r>
              <a:rPr lang="en-US" dirty="0"/>
              <a:t> * Organize, structure into computable format</a:t>
            </a:r>
          </a:p>
          <a:p>
            <a:pPr marL="0" indent="0">
              <a:lnSpc>
                <a:spcPct val="100000"/>
              </a:lnSpc>
              <a:buNone/>
            </a:pPr>
            <a:r>
              <a:rPr lang="en-US" dirty="0"/>
              <a:t> * Produce a structured representation (concepts and relationships), of relevant information</a:t>
            </a:r>
          </a:p>
          <a:p>
            <a:pPr marL="0" indent="0">
              <a:lnSpc>
                <a:spcPct val="100000"/>
              </a:lnSpc>
              <a:buNone/>
            </a:pPr>
            <a:endParaRPr lang="en-US" dirty="0"/>
          </a:p>
          <a:p>
            <a:pPr marL="0" indent="0">
              <a:lnSpc>
                <a:spcPct val="100000"/>
              </a:lnSpc>
              <a:buNone/>
            </a:pPr>
            <a:r>
              <a:rPr lang="en-US" b="1" dirty="0"/>
              <a:t>Name Entity Recognition</a:t>
            </a:r>
          </a:p>
          <a:p>
            <a:pPr marL="0" indent="0">
              <a:lnSpc>
                <a:spcPct val="100000"/>
              </a:lnSpc>
              <a:buNone/>
            </a:pPr>
            <a:r>
              <a:rPr lang="en-US" dirty="0"/>
              <a:t>* find and classify names</a:t>
            </a:r>
          </a:p>
          <a:p>
            <a:pPr marL="0" indent="0">
              <a:lnSpc>
                <a:spcPct val="100000"/>
              </a:lnSpc>
              <a:buNone/>
            </a:pPr>
            <a:endParaRPr lang="en-US" dirty="0"/>
          </a:p>
          <a:p>
            <a:pPr marL="0" indent="0">
              <a:lnSpc>
                <a:spcPct val="100000"/>
              </a:lnSpc>
              <a:buNone/>
            </a:pPr>
            <a:r>
              <a:rPr lang="en-US" b="1" dirty="0"/>
              <a:t>Classification</a:t>
            </a:r>
          </a:p>
          <a:p>
            <a:pPr marL="285750" indent="-285750">
              <a:lnSpc>
                <a:spcPct val="100000"/>
              </a:lnSpc>
              <a:buFont typeface="Arial" panose="020B0604020202020204" pitchFamily="34" charset="0"/>
              <a:buChar char="•"/>
            </a:pPr>
            <a:r>
              <a:rPr lang="en-US" dirty="0"/>
              <a:t>Is document spam; does it talk about desired concept X or Y</a:t>
            </a:r>
          </a:p>
          <a:p>
            <a:pPr marL="285750" indent="-285750">
              <a:lnSpc>
                <a:spcPct val="100000"/>
              </a:lnSpc>
              <a:buFont typeface="Arial" panose="020B0604020202020204" pitchFamily="34" charset="0"/>
              <a:buChar char="•"/>
            </a:pPr>
            <a:r>
              <a:rPr lang="en-US" dirty="0"/>
              <a:t>Classify intent of document? (</a:t>
            </a:r>
            <a:r>
              <a:rPr lang="en-US" dirty="0" err="1"/>
              <a:t>helpbot</a:t>
            </a:r>
            <a:r>
              <a:rPr lang="en-US" dirty="0"/>
              <a:t>  detects What does user want? – direct to technical support, vs billing)</a:t>
            </a:r>
          </a:p>
          <a:p>
            <a:pPr marL="285750" indent="-285750">
              <a:lnSpc>
                <a:spcPct val="100000"/>
              </a:lnSpc>
              <a:buFont typeface="Arial" panose="020B0604020202020204" pitchFamily="34" charset="0"/>
              <a:buChar char="•"/>
            </a:pPr>
            <a:r>
              <a:rPr lang="en-US" dirty="0"/>
              <a:t>Sentiment Analysis </a:t>
            </a:r>
          </a:p>
          <a:p>
            <a:pPr marL="285750" indent="-285750">
              <a:lnSpc>
                <a:spcPct val="100000"/>
              </a:lnSpc>
              <a:buFont typeface="Arial" panose="020B0604020202020204" pitchFamily="34" charset="0"/>
              <a:buChar char="•"/>
            </a:pPr>
            <a:endParaRPr lang="en-US" dirty="0"/>
          </a:p>
          <a:p>
            <a:pPr marL="285750" indent="-285750">
              <a:lnSpc>
                <a:spcPct val="100000"/>
              </a:lnSpc>
              <a:buFont typeface="Arial" panose="020B0604020202020204" pitchFamily="34" charset="0"/>
              <a:buChar char="•"/>
            </a:pPr>
            <a:endParaRPr lang="en-US" dirty="0"/>
          </a:p>
        </p:txBody>
      </p:sp>
      <p:sp>
        <p:nvSpPr>
          <p:cNvPr id="62" name="Google Shape;62;p14"/>
          <p:cNvSpPr txBox="1">
            <a:spLocks noGrp="1"/>
          </p:cNvSpPr>
          <p:nvPr>
            <p:ph type="body" idx="2"/>
          </p:nvPr>
        </p:nvSpPr>
        <p:spPr>
          <a:xfrm>
            <a:off x="4415475" y="1152475"/>
            <a:ext cx="4416900" cy="2528978"/>
          </a:xfrm>
          <a:prstGeom prst="rect">
            <a:avLst/>
          </a:prstGeom>
        </p:spPr>
        <p:txBody>
          <a:bodyPr spcFirstLastPara="1" wrap="square" lIns="91425" tIns="91425" rIns="91425" bIns="91425" anchor="t" anchorCtr="0">
            <a:noAutofit/>
          </a:bodyPr>
          <a:lstStyle/>
          <a:p>
            <a:pPr marL="0" indent="0">
              <a:buNone/>
            </a:pPr>
            <a:r>
              <a:rPr lang="en-US" sz="1800" dirty="0"/>
              <a:t>Clinical Trials and EHR</a:t>
            </a:r>
          </a:p>
          <a:p>
            <a:pPr marL="0" indent="0">
              <a:buNone/>
            </a:pPr>
            <a:endParaRPr lang="en-US" sz="1800" dirty="0"/>
          </a:p>
          <a:p>
            <a:pPr marL="0" indent="0">
              <a:buNone/>
            </a:pPr>
            <a:r>
              <a:rPr lang="en-US" sz="1800" dirty="0" err="1"/>
              <a:t>Biocuration</a:t>
            </a:r>
            <a:endParaRPr lang="en-US" sz="1800" dirty="0"/>
          </a:p>
          <a:p>
            <a:pPr marL="0" indent="0">
              <a:buNone/>
            </a:pPr>
            <a:endParaRPr lang="en-US" sz="1800" dirty="0"/>
          </a:p>
          <a:p>
            <a:pPr marL="0" indent="0">
              <a:buNone/>
            </a:pPr>
            <a:r>
              <a:rPr lang="en-US" sz="1800" dirty="0"/>
              <a:t>Precision Medicine Support</a:t>
            </a:r>
          </a:p>
          <a:p>
            <a:pPr marL="0" lvl="0" indent="0" algn="l" rtl="0">
              <a:spcBef>
                <a:spcPts val="0"/>
              </a:spcBef>
              <a:spcAft>
                <a:spcPts val="0"/>
              </a:spcAft>
              <a:buClr>
                <a:schemeClr val="dk1"/>
              </a:buClr>
              <a:buSzPts val="1100"/>
              <a:buFont typeface="Arial"/>
              <a:buNone/>
            </a:pPr>
            <a:endParaRPr lang="en-US" sz="1800" dirty="0"/>
          </a:p>
          <a:p>
            <a:pPr marL="0" lvl="0" indent="0" algn="l" rtl="0">
              <a:spcBef>
                <a:spcPts val="0"/>
              </a:spcBef>
              <a:spcAft>
                <a:spcPts val="0"/>
              </a:spcAft>
              <a:buClr>
                <a:schemeClr val="dk1"/>
              </a:buClr>
              <a:buSzPts val="1100"/>
              <a:buFont typeface="Arial"/>
              <a:buNone/>
            </a:pPr>
            <a:endParaRPr lang="en-US" sz="1800" dirty="0"/>
          </a:p>
          <a:p>
            <a:pPr marL="0" lvl="0" indent="0" algn="l" rtl="0">
              <a:spcBef>
                <a:spcPts val="0"/>
              </a:spcBef>
              <a:spcAft>
                <a:spcPts val="0"/>
              </a:spcAft>
              <a:buClr>
                <a:schemeClr val="dk1"/>
              </a:buClr>
              <a:buSzPts val="1100"/>
              <a:buFont typeface="Arial"/>
              <a:buNone/>
            </a:pPr>
            <a:endParaRPr lang="en-US" sz="1800" dirty="0"/>
          </a:p>
          <a:p>
            <a:pPr marL="0" lvl="0" indent="0" algn="l" rtl="0">
              <a:spcBef>
                <a:spcPts val="0"/>
              </a:spcBef>
              <a:spcAft>
                <a:spcPts val="0"/>
              </a:spcAft>
              <a:buClr>
                <a:schemeClr val="dk1"/>
              </a:buClr>
              <a:buSzPts val="1100"/>
              <a:buFont typeface="Arial"/>
              <a:buNone/>
            </a:pPr>
            <a:r>
              <a:rPr lang="en-US" sz="1800" dirty="0" err="1"/>
              <a:t>Pubmed</a:t>
            </a:r>
            <a:r>
              <a:rPr lang="en-US" sz="1800" dirty="0"/>
              <a:t> and Literature-</a:t>
            </a:r>
            <a:r>
              <a:rPr lang="en-US" sz="1800" dirty="0" err="1"/>
              <a:t>ome</a:t>
            </a:r>
            <a:endParaRPr lang="en-US" sz="1800" dirty="0"/>
          </a:p>
          <a:p>
            <a:pPr marL="0" lvl="0" indent="0" algn="l" rtl="0">
              <a:spcBef>
                <a:spcPts val="0"/>
              </a:spcBef>
              <a:spcAft>
                <a:spcPts val="0"/>
              </a:spcAft>
              <a:buClr>
                <a:schemeClr val="dk1"/>
              </a:buClr>
              <a:buSzPts val="1100"/>
              <a:buFont typeface="Arial"/>
              <a:buNone/>
            </a:pPr>
            <a:r>
              <a:rPr lang="en-US" sz="1800" dirty="0"/>
              <a:t>* </a:t>
            </a:r>
            <a:r>
              <a:rPr lang="en-US" sz="1800" dirty="0" err="1"/>
              <a:t>PubTator</a:t>
            </a:r>
            <a:r>
              <a:rPr lang="en-US" sz="1800" dirty="0"/>
              <a:t> Central, Text Mining Tools</a:t>
            </a:r>
          </a:p>
          <a:p>
            <a:pPr marL="0" lvl="0" indent="0" algn="l" rtl="0">
              <a:spcBef>
                <a:spcPts val="0"/>
              </a:spcBef>
              <a:spcAft>
                <a:spcPts val="0"/>
              </a:spcAft>
              <a:buClr>
                <a:schemeClr val="dk1"/>
              </a:buClr>
              <a:buSzPts val="1100"/>
              <a:buFont typeface="Arial"/>
              <a:buNone/>
            </a:pPr>
            <a:endParaRPr sz="1800" dirty="0"/>
          </a:p>
        </p:txBody>
      </p:sp>
      <p:sp>
        <p:nvSpPr>
          <p:cNvPr id="5" name="Google Shape;62;p14">
            <a:extLst>
              <a:ext uri="{FF2B5EF4-FFF2-40B4-BE49-F238E27FC236}">
                <a16:creationId xmlns:a16="http://schemas.microsoft.com/office/drawing/2014/main" id="{735ED07E-2CA0-7D4F-B122-B1971AAA96EC}"/>
              </a:ext>
            </a:extLst>
          </p:cNvPr>
          <p:cNvSpPr txBox="1">
            <a:spLocks/>
          </p:cNvSpPr>
          <p:nvPr/>
        </p:nvSpPr>
        <p:spPr>
          <a:xfrm>
            <a:off x="4222142" y="4364496"/>
            <a:ext cx="5383034" cy="6679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1pPr>
            <a:lvl2pPr marL="914400" marR="0" lvl="1"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pPr marL="0" indent="0">
              <a:buClr>
                <a:schemeClr val="dk1"/>
              </a:buClr>
              <a:buSzPts val="1100"/>
              <a:buNone/>
            </a:pPr>
            <a:r>
              <a:rPr lang="en-US" sz="1600" dirty="0"/>
              <a:t>https://www.ncbi.nlm.nih.gov/research/</a:t>
            </a:r>
            <a:r>
              <a:rPr lang="en-US" sz="1600" dirty="0" err="1"/>
              <a:t>pubtator</a:t>
            </a:r>
            <a:r>
              <a:rPr lang="en-US" sz="1600" dirty="0"/>
              <a:t>/</a:t>
            </a:r>
            <a:br>
              <a:rPr lang="en-US" sz="1600" dirty="0"/>
            </a:br>
            <a:r>
              <a:rPr lang="en-US" sz="1600" dirty="0"/>
              <a:t>https://www.ncbi.nlm.nih.gov/research/bionlp/tools/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5"/>
          <p:cNvSpPr txBox="1">
            <a:spLocks noGrp="1"/>
          </p:cNvSpPr>
          <p:nvPr>
            <p:ph type="title"/>
          </p:nvPr>
        </p:nvSpPr>
        <p:spPr>
          <a:xfrm>
            <a:off x="311700" y="445025"/>
            <a:ext cx="8520600" cy="572700"/>
          </a:xfrm>
          <a:prstGeom prst="rect">
            <a:avLst/>
          </a:prstGeom>
          <a:gradFill>
            <a:gsLst>
              <a:gs pos="0">
                <a:srgbClr val="FFFFFF"/>
              </a:gs>
              <a:gs pos="100000">
                <a:srgbClr val="D9D9D9"/>
              </a:gs>
              <a:gs pos="100000">
                <a:srgbClr val="B3B3B3"/>
              </a:gs>
            </a:gsLst>
            <a:lin ang="0" scaled="0"/>
          </a:gradFill>
        </p:spPr>
        <p:txBody>
          <a:bodyPr spcFirstLastPara="1" wrap="square" lIns="91425" tIns="91425" rIns="91425" bIns="91425" anchor="t" anchorCtr="0">
            <a:noAutofit/>
          </a:bodyPr>
          <a:lstStyle/>
          <a:p>
            <a:pPr marL="0" lvl="0" indent="0" algn="l" rtl="0">
              <a:spcBef>
                <a:spcPts val="0"/>
              </a:spcBef>
              <a:spcAft>
                <a:spcPts val="0"/>
              </a:spcAft>
              <a:buNone/>
            </a:pPr>
            <a:r>
              <a:rPr lang="en" dirty="0"/>
              <a:t>Reference Material</a:t>
            </a:r>
            <a:endParaRPr dirty="0"/>
          </a:p>
        </p:txBody>
      </p:sp>
    </p:spTree>
    <p:extLst>
      <p:ext uri="{BB962C8B-B14F-4D97-AF65-F5344CB8AC3E}">
        <p14:creationId xmlns:p14="http://schemas.microsoft.com/office/powerpoint/2010/main" val="36785847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7"/>
          <p:cNvSpPr txBox="1">
            <a:spLocks noGrp="1"/>
          </p:cNvSpPr>
          <p:nvPr>
            <p:ph type="body" idx="1"/>
          </p:nvPr>
        </p:nvSpPr>
        <p:spPr>
          <a:xfrm>
            <a:off x="311700" y="1152475"/>
            <a:ext cx="57414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t>1000003|t|MVAR-22</a:t>
            </a:r>
            <a:endParaRPr/>
          </a:p>
          <a:p>
            <a:pPr marL="0" lvl="0" indent="0" algn="l" rtl="0">
              <a:lnSpc>
                <a:spcPct val="100000"/>
              </a:lnSpc>
              <a:spcBef>
                <a:spcPts val="1600"/>
              </a:spcBef>
              <a:spcAft>
                <a:spcPts val="0"/>
              </a:spcAft>
              <a:buClr>
                <a:schemeClr val="dk1"/>
              </a:buClr>
              <a:buSzPts val="1100"/>
              <a:buFont typeface="Arial"/>
              <a:buNone/>
            </a:pPr>
            <a:r>
              <a:rPr lang="en"/>
              <a:t>1000003|a|The missense variant p.Q546H in PIK3CA (NM_006218.3) has been reported to ClinVar as Likely Pathogenic with a status of (0 stars) no assertion criteria provided (Variation ID 376491 as of 2018-06-07). (PP5 - Supporting)   The p.Q546H variant is novel (not in any individuals) in gnomAD Exomes and is novel (not in any individuals) in 1000 Genomes. (PM2 - Moderate)   The gene PIK3CA has a low rate of benign missense variation as indicated by a high missense variants Z-Score of 5.42. The gene PIK3CA contains 19 pathogenic missense variants, indicating that missense variants are a common mechanism of disease in this gene. (PP2 - Supporting)   3 variants within 6 amino acid positions of the variant p.Q546H have been shown to be pathogenic, while none have been shown to be benign. (PM1 - Moderate)  COSMIC reports this variant mutation in 17 different samples</a:t>
            </a:r>
            <a:endParaRPr/>
          </a:p>
          <a:p>
            <a:pPr marL="0" lvl="0" indent="0" algn="l" rtl="0">
              <a:spcBef>
                <a:spcPts val="1600"/>
              </a:spcBef>
              <a:spcAft>
                <a:spcPts val="1600"/>
              </a:spcAft>
              <a:buNone/>
            </a:pPr>
            <a:endParaRPr/>
          </a:p>
        </p:txBody>
      </p:sp>
      <p:sp>
        <p:nvSpPr>
          <p:cNvPr id="288" name="Google Shape;288;p27"/>
          <p:cNvSpPr txBox="1">
            <a:spLocks noGrp="1"/>
          </p:cNvSpPr>
          <p:nvPr>
            <p:ph type="body" idx="2"/>
          </p:nvPr>
        </p:nvSpPr>
        <p:spPr>
          <a:xfrm>
            <a:off x="6283525" y="1152475"/>
            <a:ext cx="2548800" cy="35781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Source Code Pro"/>
                <a:ea typeface="Source Code Pro"/>
                <a:cs typeface="Source Code Pro"/>
                <a:sym typeface="Source Code Pro"/>
              </a:rPr>
              <a:t>1000003 29  	36  	p.Q546H ProteinMutation p|SUB|Q|546|H</a:t>
            </a:r>
            <a:endParaRPr>
              <a:latin typeface="Source Code Pro"/>
              <a:ea typeface="Source Code Pro"/>
              <a:cs typeface="Source Code Pro"/>
              <a:sym typeface="Source Code Pro"/>
            </a:endParaRPr>
          </a:p>
          <a:p>
            <a:pPr marL="0" lvl="0" indent="0" algn="l" rtl="0">
              <a:spcBef>
                <a:spcPts val="1600"/>
              </a:spcBef>
              <a:spcAft>
                <a:spcPts val="0"/>
              </a:spcAft>
              <a:buClr>
                <a:schemeClr val="dk1"/>
              </a:buClr>
              <a:buSzPts val="1100"/>
              <a:buFont typeface="Arial"/>
              <a:buNone/>
            </a:pPr>
            <a:r>
              <a:rPr lang="en">
                <a:latin typeface="Source Code Pro"/>
                <a:ea typeface="Source Code Pro"/>
                <a:cs typeface="Source Code Pro"/>
                <a:sym typeface="Source Code Pro"/>
              </a:rPr>
              <a:t>1000003 234 	241 	p.Q546H ProteinMutation p|SUB|Q|546|H</a:t>
            </a:r>
            <a:endParaRPr>
              <a:latin typeface="Source Code Pro"/>
              <a:ea typeface="Source Code Pro"/>
              <a:cs typeface="Source Code Pro"/>
              <a:sym typeface="Source Code Pro"/>
            </a:endParaRPr>
          </a:p>
          <a:p>
            <a:pPr marL="0" lvl="0" indent="0" algn="l" rtl="0">
              <a:spcBef>
                <a:spcPts val="1600"/>
              </a:spcBef>
              <a:spcAft>
                <a:spcPts val="1600"/>
              </a:spcAft>
              <a:buClr>
                <a:schemeClr val="dk1"/>
              </a:buClr>
              <a:buSzPts val="1100"/>
              <a:buFont typeface="Arial"/>
              <a:buNone/>
            </a:pPr>
            <a:r>
              <a:rPr lang="en">
                <a:latin typeface="Source Code Pro"/>
                <a:ea typeface="Source Code Pro"/>
                <a:cs typeface="Source Code Pro"/>
                <a:sym typeface="Source Code Pro"/>
              </a:rPr>
              <a:t>1000003 710 	717 	p.Q546H ProteinMutation p|SUB|Q|546|H</a:t>
            </a:r>
            <a:endParaRPr>
              <a:latin typeface="Source Code Pro"/>
              <a:ea typeface="Source Code Pro"/>
              <a:cs typeface="Source Code Pro"/>
              <a:sym typeface="Source Code Pro"/>
            </a:endParaRPr>
          </a:p>
        </p:txBody>
      </p:sp>
      <p:sp>
        <p:nvSpPr>
          <p:cNvPr id="289" name="Google Shape;289;p27"/>
          <p:cNvSpPr txBox="1">
            <a:spLocks noGrp="1"/>
          </p:cNvSpPr>
          <p:nvPr>
            <p:ph type="title"/>
          </p:nvPr>
        </p:nvSpPr>
        <p:spPr>
          <a:xfrm>
            <a:off x="311700" y="445025"/>
            <a:ext cx="8520600" cy="572700"/>
          </a:xfrm>
          <a:prstGeom prst="rect">
            <a:avLst/>
          </a:prstGeom>
          <a:gradFill>
            <a:gsLst>
              <a:gs pos="0">
                <a:srgbClr val="FFFFFF"/>
              </a:gs>
              <a:gs pos="100000">
                <a:srgbClr val="D9D9D9"/>
              </a:gs>
              <a:gs pos="100000">
                <a:srgbClr val="B3B3B3"/>
              </a:gs>
            </a:gsLst>
            <a:lin ang="0" scaled="0"/>
          </a:gradFill>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Example tmVar2 Output</a:t>
            </a:r>
            <a:endParaRPr/>
          </a:p>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28"/>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a:t>
            </a:r>
            <a:r>
              <a:rPr lang="en" sz="1800" i="1"/>
              <a:t>Patients must have a mutation in mTOR as determined by the MATCH screening 'assessment. See Appendix II for a list of the targeted mutations and corresponding Levels of Evidence.</a:t>
            </a:r>
            <a:r>
              <a:rPr lang="en" sz="1800"/>
              <a:t>"</a:t>
            </a:r>
            <a:endParaRPr sz="1800"/>
          </a:p>
          <a:p>
            <a:pPr marL="0" lvl="0" indent="0" algn="l" rtl="0">
              <a:spcBef>
                <a:spcPts val="1600"/>
              </a:spcBef>
              <a:spcAft>
                <a:spcPts val="0"/>
              </a:spcAft>
              <a:buNone/>
            </a:pPr>
            <a:endParaRPr/>
          </a:p>
          <a:p>
            <a:pPr marL="0" lvl="0" indent="0" algn="l" rtl="0">
              <a:spcBef>
                <a:spcPts val="1600"/>
              </a:spcBef>
              <a:spcAft>
                <a:spcPts val="0"/>
              </a:spcAft>
              <a:buClr>
                <a:schemeClr val="dk1"/>
              </a:buClr>
              <a:buSzPts val="1100"/>
              <a:buFont typeface="Arial"/>
              <a:buNone/>
            </a:pPr>
            <a:r>
              <a:rPr lang="en" sz="1800"/>
              <a:t>“</a:t>
            </a:r>
            <a:r>
              <a:rPr lang="en" sz="1800" i="1"/>
              <a:t>Patients with history of RAS mutation-positive tumors are not eligible regardless of interval from the current study.</a:t>
            </a:r>
            <a:r>
              <a:rPr lang="en" sz="1800"/>
              <a:t>”</a:t>
            </a:r>
            <a:endParaRPr sz="1800"/>
          </a:p>
          <a:p>
            <a:pPr marL="0" lvl="0" indent="0" algn="l" rtl="0">
              <a:spcBef>
                <a:spcPts val="1600"/>
              </a:spcBef>
              <a:spcAft>
                <a:spcPts val="1600"/>
              </a:spcAft>
              <a:buNone/>
            </a:pPr>
            <a:endParaRPr/>
          </a:p>
        </p:txBody>
      </p:sp>
      <p:sp>
        <p:nvSpPr>
          <p:cNvPr id="295" name="Google Shape;295;p28"/>
          <p:cNvSpPr txBox="1">
            <a:spLocks noGrp="1"/>
          </p:cNvSpPr>
          <p:nvPr>
            <p:ph type="body" idx="2"/>
          </p:nvPr>
        </p:nvSpPr>
        <p:spPr>
          <a:xfrm>
            <a:off x="6106125" y="1152475"/>
            <a:ext cx="2726100" cy="11469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latin typeface="Source Code Pro"/>
                <a:ea typeface="Source Code Pro"/>
                <a:cs typeface="Source Code Pro"/>
                <a:sym typeface="Source Code Pro"/>
              </a:rPr>
              <a:t>'pos'</a:t>
            </a:r>
            <a:endParaRPr sz="1800">
              <a:latin typeface="Source Code Pro"/>
              <a:ea typeface="Source Code Pro"/>
              <a:cs typeface="Source Code Pro"/>
              <a:sym typeface="Source Code Pro"/>
            </a:endParaRPr>
          </a:p>
          <a:p>
            <a:pPr marL="0" lvl="0" indent="0" algn="l" rtl="0">
              <a:spcBef>
                <a:spcPts val="1600"/>
              </a:spcBef>
              <a:spcAft>
                <a:spcPts val="1600"/>
              </a:spcAft>
              <a:buNone/>
            </a:pPr>
            <a:r>
              <a:rPr lang="en" sz="1800">
                <a:latin typeface="Source Code Pro"/>
                <a:ea typeface="Source Code Pro"/>
                <a:cs typeface="Source Code Pro"/>
                <a:sym typeface="Source Code Pro"/>
              </a:rPr>
              <a:t>0.9999999999988229</a:t>
            </a:r>
            <a:endParaRPr>
              <a:latin typeface="Source Code Pro"/>
              <a:ea typeface="Source Code Pro"/>
              <a:cs typeface="Source Code Pro"/>
              <a:sym typeface="Source Code Pro"/>
            </a:endParaRPr>
          </a:p>
        </p:txBody>
      </p:sp>
      <p:sp>
        <p:nvSpPr>
          <p:cNvPr id="296" name="Google Shape;296;p28"/>
          <p:cNvSpPr txBox="1">
            <a:spLocks noGrp="1"/>
          </p:cNvSpPr>
          <p:nvPr>
            <p:ph type="title"/>
          </p:nvPr>
        </p:nvSpPr>
        <p:spPr>
          <a:xfrm>
            <a:off x="311700" y="445025"/>
            <a:ext cx="8520600" cy="572700"/>
          </a:xfrm>
          <a:prstGeom prst="rect">
            <a:avLst/>
          </a:prstGeom>
          <a:gradFill>
            <a:gsLst>
              <a:gs pos="0">
                <a:srgbClr val="FFFFFF"/>
              </a:gs>
              <a:gs pos="100000">
                <a:srgbClr val="D9D9D9"/>
              </a:gs>
              <a:gs pos="100000">
                <a:srgbClr val="B3B3B3"/>
              </a:gs>
            </a:gsLst>
            <a:lin ang="0" scaled="0"/>
          </a:gradFill>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Example Classification Output</a:t>
            </a:r>
            <a:endParaRPr/>
          </a:p>
          <a:p>
            <a:pPr marL="0" lvl="0" indent="0" algn="l" rtl="0">
              <a:spcBef>
                <a:spcPts val="0"/>
              </a:spcBef>
              <a:spcAft>
                <a:spcPts val="0"/>
              </a:spcAft>
              <a:buNone/>
            </a:pPr>
            <a:endParaRPr/>
          </a:p>
        </p:txBody>
      </p:sp>
      <p:sp>
        <p:nvSpPr>
          <p:cNvPr id="297" name="Google Shape;297;p28"/>
          <p:cNvSpPr txBox="1">
            <a:spLocks noGrp="1"/>
          </p:cNvSpPr>
          <p:nvPr>
            <p:ph type="body" idx="2"/>
          </p:nvPr>
        </p:nvSpPr>
        <p:spPr>
          <a:xfrm>
            <a:off x="6106125" y="3695550"/>
            <a:ext cx="2726100" cy="11469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Source Code Pro"/>
                <a:ea typeface="Source Code Pro"/>
                <a:cs typeface="Source Code Pro"/>
                <a:sym typeface="Source Code Pro"/>
              </a:rPr>
              <a:t>'neg'</a:t>
            </a:r>
            <a:endParaRPr sz="1800">
              <a:latin typeface="Source Code Pro"/>
              <a:ea typeface="Source Code Pro"/>
              <a:cs typeface="Source Code Pro"/>
              <a:sym typeface="Source Code Pro"/>
            </a:endParaRPr>
          </a:p>
          <a:p>
            <a:pPr marL="0" lvl="0" indent="0" algn="l" rtl="0">
              <a:spcBef>
                <a:spcPts val="1600"/>
              </a:spcBef>
              <a:spcAft>
                <a:spcPts val="0"/>
              </a:spcAft>
              <a:buNone/>
            </a:pPr>
            <a:r>
              <a:rPr lang="en" sz="1800">
                <a:latin typeface="Source Code Pro"/>
                <a:ea typeface="Source Code Pro"/>
                <a:cs typeface="Source Code Pro"/>
                <a:sym typeface="Source Code Pro"/>
              </a:rPr>
              <a:t>0.9974689734852946</a:t>
            </a:r>
            <a:endParaRPr sz="1800">
              <a:latin typeface="Source Code Pro"/>
              <a:ea typeface="Source Code Pro"/>
              <a:cs typeface="Source Code Pro"/>
              <a:sym typeface="Source Code Pro"/>
            </a:endParaRPr>
          </a:p>
          <a:p>
            <a:pPr marL="0" lvl="0" indent="0" algn="l" rtl="0">
              <a:spcBef>
                <a:spcPts val="1600"/>
              </a:spcBef>
              <a:spcAft>
                <a:spcPts val="1600"/>
              </a:spcAft>
              <a:buNone/>
            </a:pPr>
            <a:endParaRPr>
              <a:latin typeface="Source Code Pro"/>
              <a:ea typeface="Source Code Pro"/>
              <a:cs typeface="Source Code Pro"/>
              <a:sym typeface="Source Code Pr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pic>
        <p:nvPicPr>
          <p:cNvPr id="314" name="Google Shape;314;p30"/>
          <p:cNvPicPr preferRelativeResize="0"/>
          <p:nvPr/>
        </p:nvPicPr>
        <p:blipFill rotWithShape="1">
          <a:blip r:embed="rId3">
            <a:alphaModFix/>
          </a:blip>
          <a:srcRect/>
          <a:stretch/>
        </p:blipFill>
        <p:spPr>
          <a:xfrm>
            <a:off x="2662575" y="182975"/>
            <a:ext cx="6340000" cy="4810826"/>
          </a:xfrm>
          <a:prstGeom prst="rect">
            <a:avLst/>
          </a:prstGeom>
          <a:noFill/>
          <a:ln>
            <a:noFill/>
          </a:ln>
        </p:spPr>
      </p:pic>
      <p:pic>
        <p:nvPicPr>
          <p:cNvPr id="315" name="Google Shape;315;p30"/>
          <p:cNvPicPr preferRelativeResize="0"/>
          <p:nvPr/>
        </p:nvPicPr>
        <p:blipFill>
          <a:blip r:embed="rId4">
            <a:alphaModFix/>
          </a:blip>
          <a:stretch>
            <a:fillRect/>
          </a:stretch>
        </p:blipFill>
        <p:spPr>
          <a:xfrm>
            <a:off x="220150" y="182975"/>
            <a:ext cx="1574100" cy="3054900"/>
          </a:xfrm>
          <a:prstGeom prst="rect">
            <a:avLst/>
          </a:prstGeom>
          <a:noFill/>
          <a:ln>
            <a:noFill/>
          </a:ln>
        </p:spPr>
      </p:pic>
      <p:pic>
        <p:nvPicPr>
          <p:cNvPr id="316" name="Google Shape;316;p30"/>
          <p:cNvPicPr preferRelativeResize="0"/>
          <p:nvPr/>
        </p:nvPicPr>
        <p:blipFill rotWithShape="1">
          <a:blip r:embed="rId5">
            <a:alphaModFix/>
          </a:blip>
          <a:srcRect b="66326"/>
          <a:stretch/>
        </p:blipFill>
        <p:spPr>
          <a:xfrm>
            <a:off x="-9" y="3237875"/>
            <a:ext cx="2420810" cy="1127075"/>
          </a:xfrm>
          <a:prstGeom prst="rect">
            <a:avLst/>
          </a:prstGeom>
          <a:noFill/>
          <a:ln>
            <a:noFill/>
          </a:ln>
        </p:spPr>
      </p:pic>
      <p:pic>
        <p:nvPicPr>
          <p:cNvPr id="317" name="Google Shape;317;p30"/>
          <p:cNvPicPr preferRelativeResize="0"/>
          <p:nvPr/>
        </p:nvPicPr>
        <p:blipFill rotWithShape="1">
          <a:blip r:embed="rId5">
            <a:alphaModFix/>
          </a:blip>
          <a:srcRect l="10562" b="66326"/>
          <a:stretch/>
        </p:blipFill>
        <p:spPr>
          <a:xfrm>
            <a:off x="154825" y="3237875"/>
            <a:ext cx="2165125" cy="1127075"/>
          </a:xfrm>
          <a:prstGeom prst="rect">
            <a:avLst/>
          </a:prstGeom>
          <a:noFill/>
          <a:ln>
            <a:noFill/>
          </a:ln>
        </p:spPr>
      </p:pic>
      <p:pic>
        <p:nvPicPr>
          <p:cNvPr id="318" name="Google Shape;318;p30"/>
          <p:cNvPicPr preferRelativeResize="0"/>
          <p:nvPr/>
        </p:nvPicPr>
        <p:blipFill rotWithShape="1">
          <a:blip r:embed="rId5">
            <a:alphaModFix/>
          </a:blip>
          <a:srcRect l="15953" t="40605" r="14228" b="37359"/>
          <a:stretch/>
        </p:blipFill>
        <p:spPr>
          <a:xfrm>
            <a:off x="296925" y="4384332"/>
            <a:ext cx="1574100" cy="686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a:gradFill>
            <a:gsLst>
              <a:gs pos="0">
                <a:srgbClr val="FFFFFF"/>
              </a:gs>
              <a:gs pos="100000">
                <a:srgbClr val="D9D9D9"/>
              </a:gs>
              <a:gs pos="100000">
                <a:srgbClr val="B3B3B3"/>
              </a:gs>
            </a:gsLst>
            <a:lin ang="0" scaled="0"/>
          </a:gradFill>
        </p:spPr>
        <p:txBody>
          <a:bodyPr spcFirstLastPara="1" wrap="square" lIns="91425" tIns="91425" rIns="91425" bIns="91425" anchor="t" anchorCtr="0">
            <a:noAutofit/>
          </a:bodyPr>
          <a:lstStyle/>
          <a:p>
            <a:pPr marL="0" lvl="0" indent="0" algn="l" rtl="0">
              <a:spcBef>
                <a:spcPts val="0"/>
              </a:spcBef>
              <a:spcAft>
                <a:spcPts val="0"/>
              </a:spcAft>
              <a:buNone/>
            </a:pPr>
            <a:r>
              <a:rPr lang="en-US" dirty="0"/>
              <a:t>“What’s in a name?”</a:t>
            </a:r>
            <a:endParaRPr dirty="0"/>
          </a:p>
        </p:txBody>
      </p:sp>
      <p:sp>
        <p:nvSpPr>
          <p:cNvPr id="61" name="Google Shape;61;p1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buNone/>
            </a:pPr>
            <a:r>
              <a:rPr lang="en-US" dirty="0">
                <a:solidFill>
                  <a:srgbClr val="434343"/>
                </a:solidFill>
              </a:rPr>
              <a:t>Q: How many trials in have looked at BRAF V600E or EGFR mutations as an Eligibility Inclusion criterion? </a:t>
            </a:r>
            <a:endParaRPr lang="en-US" dirty="0"/>
          </a:p>
          <a:p>
            <a:pPr lvl="0" indent="-304800">
              <a:buClr>
                <a:srgbClr val="434343"/>
              </a:buClr>
              <a:buSzPts val="1200"/>
            </a:pPr>
            <a:r>
              <a:rPr lang="en-US" sz="1200" dirty="0"/>
              <a:t>B-Raf  </a:t>
            </a:r>
          </a:p>
          <a:p>
            <a:pPr lvl="0" indent="-304800">
              <a:buClr>
                <a:srgbClr val="434343"/>
              </a:buClr>
              <a:buSzPts val="1200"/>
            </a:pPr>
            <a:r>
              <a:rPr lang="en-US" sz="1200" dirty="0"/>
              <a:t>v-Raf murine sarcoma viral oncogene homolog B</a:t>
            </a:r>
          </a:p>
          <a:p>
            <a:pPr lvl="0" indent="-304800">
              <a:buClr>
                <a:srgbClr val="434343"/>
              </a:buClr>
              <a:buSzPts val="1200"/>
            </a:pPr>
            <a:r>
              <a:rPr lang="en-US" sz="1200" dirty="0">
                <a:solidFill>
                  <a:srgbClr val="434343"/>
                </a:solidFill>
              </a:rPr>
              <a:t>BRAF Val600Glu</a:t>
            </a:r>
          </a:p>
          <a:p>
            <a:pPr lvl="0" indent="-304800">
              <a:buClr>
                <a:srgbClr val="434343"/>
              </a:buClr>
              <a:buSzPts val="1200"/>
            </a:pPr>
            <a:r>
              <a:rPr lang="en-US" sz="1200" dirty="0">
                <a:solidFill>
                  <a:srgbClr val="434343"/>
                </a:solidFill>
              </a:rPr>
              <a:t>BRAF V600 mutation</a:t>
            </a:r>
          </a:p>
          <a:p>
            <a:pPr lvl="0" indent="-304800">
              <a:buClr>
                <a:srgbClr val="434343"/>
              </a:buClr>
              <a:buSzPts val="1200"/>
            </a:pPr>
            <a:r>
              <a:rPr lang="en-US" sz="1200" dirty="0">
                <a:solidFill>
                  <a:srgbClr val="434343"/>
                </a:solidFill>
              </a:rPr>
              <a:t>BRAF V600 </a:t>
            </a:r>
            <a:r>
              <a:rPr lang="en-US" sz="1200" dirty="0" err="1">
                <a:solidFill>
                  <a:srgbClr val="434343"/>
                </a:solidFill>
              </a:rPr>
              <a:t>wt</a:t>
            </a:r>
            <a:endParaRPr lang="en-US" sz="1200" dirty="0">
              <a:solidFill>
                <a:srgbClr val="434343"/>
              </a:solidFill>
            </a:endParaRPr>
          </a:p>
          <a:p>
            <a:pPr lvl="0" indent="-304800">
              <a:buClr>
                <a:srgbClr val="434343"/>
              </a:buClr>
              <a:buSzPts val="1200"/>
            </a:pPr>
            <a:r>
              <a:rPr lang="en-US" sz="1200" dirty="0">
                <a:solidFill>
                  <a:srgbClr val="434343"/>
                </a:solidFill>
              </a:rPr>
              <a:t>BRAF </a:t>
            </a:r>
            <a:r>
              <a:rPr lang="en-US" sz="1200" dirty="0" err="1">
                <a:solidFill>
                  <a:srgbClr val="434343"/>
                </a:solidFill>
              </a:rPr>
              <a:t>wt</a:t>
            </a:r>
            <a:r>
              <a:rPr lang="en-US" sz="1200" dirty="0">
                <a:solidFill>
                  <a:srgbClr val="434343"/>
                </a:solidFill>
              </a:rPr>
              <a:t> Allele</a:t>
            </a:r>
          </a:p>
          <a:p>
            <a:pPr lvl="0" indent="-304800">
              <a:buClr>
                <a:srgbClr val="434343"/>
              </a:buClr>
              <a:buSzPts val="1200"/>
            </a:pPr>
            <a:r>
              <a:rPr lang="en-US" sz="1200" dirty="0">
                <a:solidFill>
                  <a:srgbClr val="434343"/>
                </a:solidFill>
              </a:rPr>
              <a:t>BRAF V600E negative</a:t>
            </a:r>
          </a:p>
          <a:p>
            <a:pPr lvl="0" indent="-304800">
              <a:buClr>
                <a:srgbClr val="434343"/>
              </a:buClr>
              <a:buSzPts val="1200"/>
            </a:pPr>
            <a:r>
              <a:rPr lang="en-US" sz="1200" dirty="0">
                <a:solidFill>
                  <a:srgbClr val="434343"/>
                </a:solidFill>
              </a:rPr>
              <a:t>BRAF V600E mutation</a:t>
            </a:r>
          </a:p>
          <a:p>
            <a:pPr lvl="0" indent="-304800">
              <a:buClr>
                <a:srgbClr val="434343"/>
              </a:buClr>
              <a:buSzPts val="1200"/>
            </a:pPr>
            <a:r>
              <a:rPr lang="en-US" sz="1200" dirty="0">
                <a:solidFill>
                  <a:srgbClr val="434343"/>
                </a:solidFill>
              </a:rPr>
              <a:t>BRAF NP_004324.2:V600M</a:t>
            </a:r>
          </a:p>
          <a:p>
            <a:pPr lvl="0" indent="-304800">
              <a:buClr>
                <a:srgbClr val="434343"/>
              </a:buClr>
              <a:buSzPts val="1200"/>
            </a:pPr>
            <a:r>
              <a:rPr lang="en-US" sz="1200" dirty="0">
                <a:solidFill>
                  <a:srgbClr val="434343"/>
                </a:solidFill>
              </a:rPr>
              <a:t>BRAF negative</a:t>
            </a:r>
          </a:p>
          <a:p>
            <a:pPr lvl="0" indent="-304800">
              <a:buClr>
                <a:srgbClr val="434343"/>
              </a:buClr>
              <a:buSzPts val="1200"/>
            </a:pPr>
            <a:r>
              <a:rPr lang="en-US" sz="1200" dirty="0">
                <a:solidFill>
                  <a:srgbClr val="434343"/>
                </a:solidFill>
              </a:rPr>
              <a:t>BRAF gene mutation</a:t>
            </a:r>
          </a:p>
          <a:p>
            <a:pPr lvl="0" indent="-304800">
              <a:buClr>
                <a:srgbClr val="434343"/>
              </a:buClr>
              <a:buSzPts val="1200"/>
            </a:pPr>
            <a:r>
              <a:rPr lang="en-US" sz="1200" dirty="0">
                <a:solidFill>
                  <a:srgbClr val="434343"/>
                </a:solidFill>
              </a:rPr>
              <a:t>Inactivating BRAF mutation</a:t>
            </a:r>
          </a:p>
          <a:p>
            <a:pPr lvl="0" indent="-304800">
              <a:buClr>
                <a:srgbClr val="434343"/>
              </a:buClr>
              <a:buSzPts val="1200"/>
            </a:pPr>
            <a:r>
              <a:rPr lang="en-US" sz="1200" dirty="0" err="1">
                <a:solidFill>
                  <a:srgbClr val="434343"/>
                </a:solidFill>
              </a:rPr>
              <a:t>bRaf</a:t>
            </a:r>
            <a:r>
              <a:rPr lang="en-US" sz="1200" dirty="0">
                <a:solidFill>
                  <a:srgbClr val="434343"/>
                </a:solidFill>
              </a:rPr>
              <a:t>/</a:t>
            </a:r>
            <a:r>
              <a:rPr lang="en-US" sz="1200" dirty="0" err="1">
                <a:solidFill>
                  <a:srgbClr val="434343"/>
                </a:solidFill>
              </a:rPr>
              <a:t>cRaf</a:t>
            </a:r>
            <a:r>
              <a:rPr lang="en-US" sz="1200" dirty="0">
                <a:solidFill>
                  <a:srgbClr val="434343"/>
                </a:solidFill>
              </a:rPr>
              <a:t> Dimer</a:t>
            </a:r>
          </a:p>
          <a:p>
            <a:pPr lvl="0" indent="-304800">
              <a:buClr>
                <a:srgbClr val="434343"/>
              </a:buClr>
              <a:buSzPts val="1200"/>
            </a:pPr>
            <a:r>
              <a:rPr lang="en-US" sz="1200" dirty="0">
                <a:solidFill>
                  <a:srgbClr val="434343"/>
                </a:solidFill>
              </a:rPr>
              <a:t>(b-RAF1; NS7; RAFB1)</a:t>
            </a:r>
          </a:p>
          <a:p>
            <a:pPr marL="0" indent="0">
              <a:lnSpc>
                <a:spcPct val="100000"/>
              </a:lnSpc>
              <a:buNone/>
            </a:pPr>
            <a:endParaRPr lang="en-US" dirty="0"/>
          </a:p>
          <a:p>
            <a:pPr marL="285750" indent="-285750">
              <a:lnSpc>
                <a:spcPct val="100000"/>
              </a:lnSpc>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FDFB2D41-2356-D649-ABD1-694D1CEB96E5}"/>
              </a:ext>
            </a:extLst>
          </p:cNvPr>
          <p:cNvSpPr>
            <a:spLocks noGrp="1"/>
          </p:cNvSpPr>
          <p:nvPr>
            <p:ph type="body" idx="2"/>
          </p:nvPr>
        </p:nvSpPr>
        <p:spPr/>
        <p:txBody>
          <a:bodyPr/>
          <a:lstStyle/>
          <a:p>
            <a:pPr lvl="0" indent="-304800">
              <a:buClr>
                <a:srgbClr val="434343"/>
              </a:buClr>
              <a:buSzPts val="1200"/>
            </a:pPr>
            <a:r>
              <a:rPr lang="en-US" sz="1200" dirty="0">
                <a:solidFill>
                  <a:srgbClr val="434343"/>
                </a:solidFill>
              </a:rPr>
              <a:t>Epidermal Growth Factor Receptor</a:t>
            </a:r>
          </a:p>
          <a:p>
            <a:pPr lvl="0" indent="-304800">
              <a:buClr>
                <a:srgbClr val="434343"/>
              </a:buClr>
              <a:buSzPts val="1200"/>
            </a:pPr>
            <a:r>
              <a:rPr lang="en-US" sz="1200" dirty="0">
                <a:solidFill>
                  <a:srgbClr val="434343"/>
                </a:solidFill>
              </a:rPr>
              <a:t>EGFR Gene</a:t>
            </a:r>
            <a:endParaRPr lang="en-US" sz="1200" b="1" dirty="0">
              <a:solidFill>
                <a:srgbClr val="434343"/>
              </a:solidFill>
            </a:endParaRPr>
          </a:p>
          <a:p>
            <a:pPr lvl="0" indent="-304800">
              <a:buClr>
                <a:srgbClr val="434343"/>
              </a:buClr>
              <a:buSzPts val="1200"/>
            </a:pPr>
            <a:r>
              <a:rPr lang="en-US" sz="1200" dirty="0">
                <a:solidFill>
                  <a:srgbClr val="434343"/>
                </a:solidFill>
              </a:rPr>
              <a:t>EGFR Gene Mutation</a:t>
            </a:r>
          </a:p>
          <a:p>
            <a:pPr lvl="0" indent="-304800">
              <a:buClr>
                <a:srgbClr val="434343"/>
              </a:buClr>
              <a:buSzPts val="1200"/>
            </a:pPr>
            <a:r>
              <a:rPr lang="en-US" sz="1200" dirty="0">
                <a:solidFill>
                  <a:srgbClr val="434343"/>
                </a:solidFill>
              </a:rPr>
              <a:t>EGFR Activating Mutation</a:t>
            </a:r>
          </a:p>
          <a:p>
            <a:pPr lvl="0" indent="-304800">
              <a:buClr>
                <a:srgbClr val="434343"/>
              </a:buClr>
              <a:buSzPts val="1200"/>
            </a:pPr>
            <a:r>
              <a:rPr lang="en-US" sz="1200" dirty="0">
                <a:solidFill>
                  <a:srgbClr val="434343"/>
                </a:solidFill>
              </a:rPr>
              <a:t>T790M EGFR Gene Mutation</a:t>
            </a:r>
          </a:p>
          <a:p>
            <a:pPr lvl="0" indent="-304800">
              <a:buClr>
                <a:srgbClr val="434343"/>
              </a:buClr>
              <a:buSzPts val="1200"/>
            </a:pPr>
            <a:r>
              <a:rPr lang="en-US" sz="1200" dirty="0">
                <a:solidFill>
                  <a:srgbClr val="434343"/>
                </a:solidFill>
              </a:rPr>
              <a:t>EGFR exon 21 L858R mutation</a:t>
            </a:r>
          </a:p>
          <a:p>
            <a:pPr lvl="0" indent="-304800">
              <a:buClr>
                <a:srgbClr val="434343"/>
              </a:buClr>
              <a:buSzPts val="1200"/>
            </a:pPr>
            <a:r>
              <a:rPr lang="en-US" sz="1200" dirty="0">
                <a:solidFill>
                  <a:srgbClr val="434343"/>
                </a:solidFill>
              </a:rPr>
              <a:t>EGFR Gene Exon Deletion Mutation Nineteen</a:t>
            </a:r>
          </a:p>
          <a:p>
            <a:pPr lvl="0" indent="-304800">
              <a:buClr>
                <a:srgbClr val="434343"/>
              </a:buClr>
              <a:buSzPts val="1200"/>
            </a:pPr>
            <a:r>
              <a:rPr lang="en-US" sz="1200" dirty="0">
                <a:solidFill>
                  <a:srgbClr val="434343"/>
                </a:solidFill>
              </a:rPr>
              <a:t>EGFR variant III</a:t>
            </a:r>
          </a:p>
          <a:p>
            <a:pPr lvl="0" indent="-304800">
              <a:buClr>
                <a:srgbClr val="434343"/>
              </a:buClr>
              <a:buSzPts val="1200"/>
            </a:pPr>
            <a:r>
              <a:rPr lang="en-US" sz="1200" dirty="0">
                <a:solidFill>
                  <a:srgbClr val="434343"/>
                </a:solidFill>
              </a:rPr>
              <a:t>EGFR NP_005219.2:p.L861Q</a:t>
            </a:r>
          </a:p>
          <a:p>
            <a:pPr lvl="0" indent="-304800">
              <a:buClr>
                <a:srgbClr val="434343"/>
              </a:buClr>
              <a:buSzPts val="1200"/>
            </a:pPr>
            <a:r>
              <a:rPr lang="en-US" sz="1200" dirty="0">
                <a:solidFill>
                  <a:srgbClr val="434343"/>
                </a:solidFill>
              </a:rPr>
              <a:t>EGFR NP_005219.2:p.G719X</a:t>
            </a:r>
          </a:p>
          <a:p>
            <a:pPr lvl="0" indent="-304800">
              <a:buClr>
                <a:srgbClr val="434343"/>
              </a:buClr>
              <a:buSzPts val="1200"/>
            </a:pPr>
            <a:r>
              <a:rPr lang="en-US" sz="1200" dirty="0">
                <a:solidFill>
                  <a:srgbClr val="434343"/>
                </a:solidFill>
              </a:rPr>
              <a:t>EGFR-TKI Sensitizing Mutation</a:t>
            </a:r>
          </a:p>
          <a:p>
            <a:pPr lvl="0" indent="-304800">
              <a:buClr>
                <a:srgbClr val="434343"/>
              </a:buClr>
              <a:buSzPts val="1200"/>
            </a:pPr>
            <a:r>
              <a:rPr lang="en-US" sz="1200" dirty="0">
                <a:solidFill>
                  <a:srgbClr val="434343"/>
                </a:solidFill>
              </a:rPr>
              <a:t>EGFR </a:t>
            </a:r>
            <a:r>
              <a:rPr lang="en-US" sz="1200" dirty="0" err="1">
                <a:solidFill>
                  <a:srgbClr val="434343"/>
                </a:solidFill>
              </a:rPr>
              <a:t>wt</a:t>
            </a:r>
            <a:r>
              <a:rPr lang="en-US" sz="1200" dirty="0">
                <a:solidFill>
                  <a:srgbClr val="434343"/>
                </a:solidFill>
              </a:rPr>
              <a:t> Allele</a:t>
            </a:r>
          </a:p>
          <a:p>
            <a:pPr lvl="0" indent="-304800">
              <a:buClr>
                <a:srgbClr val="434343"/>
              </a:buClr>
              <a:buSzPts val="1200"/>
            </a:pPr>
            <a:r>
              <a:rPr lang="en-US" sz="1200" dirty="0">
                <a:solidFill>
                  <a:srgbClr val="434343"/>
                </a:solidFill>
              </a:rPr>
              <a:t>EGFR Gene Exon Insertion Mutation Twenty</a:t>
            </a:r>
          </a:p>
          <a:p>
            <a:pPr lvl="0" indent="-304800">
              <a:buClr>
                <a:srgbClr val="434343"/>
              </a:buClr>
              <a:buSzPts val="1200"/>
            </a:pPr>
            <a:r>
              <a:rPr lang="en-US" sz="1200" dirty="0">
                <a:solidFill>
                  <a:srgbClr val="434343"/>
                </a:solidFill>
              </a:rPr>
              <a:t>EGFR Positive</a:t>
            </a:r>
          </a:p>
          <a:p>
            <a:pPr lvl="0" indent="-304800">
              <a:buClr>
                <a:srgbClr val="434343"/>
              </a:buClr>
              <a:buSzPts val="1200"/>
            </a:pPr>
            <a:r>
              <a:rPr lang="en-US" sz="1200" dirty="0">
                <a:solidFill>
                  <a:srgbClr val="434343"/>
                </a:solidFill>
              </a:rPr>
              <a:t>EGFR T790M Mutation Negative</a:t>
            </a:r>
          </a:p>
          <a:p>
            <a:pPr lvl="0" indent="-304800">
              <a:buClr>
                <a:srgbClr val="434343"/>
              </a:buClr>
              <a:buSzPts val="1200"/>
            </a:pPr>
            <a:r>
              <a:rPr lang="en-US" sz="1200" dirty="0">
                <a:solidFill>
                  <a:srgbClr val="434343"/>
                </a:solidFill>
              </a:rPr>
              <a:t>Activating EGFR Gene Mutation Negative</a:t>
            </a:r>
          </a:p>
          <a:p>
            <a:pPr lvl="0" indent="-304800">
              <a:buClr>
                <a:srgbClr val="434343"/>
              </a:buClr>
              <a:buSzPts val="1200"/>
            </a:pPr>
            <a:r>
              <a:rPr lang="en-US" sz="1200" dirty="0">
                <a:solidFill>
                  <a:srgbClr val="434343"/>
                </a:solidFill>
              </a:rPr>
              <a:t>(ERBB; HER1; </a:t>
            </a:r>
            <a:r>
              <a:rPr lang="en-US" sz="1200" dirty="0">
                <a:solidFill>
                  <a:schemeClr val="dk1"/>
                </a:solidFill>
                <a:highlight>
                  <a:srgbClr val="FFFFFF"/>
                </a:highlight>
              </a:rPr>
              <a:t>epidermal growth factor receptor)</a:t>
            </a:r>
            <a:endParaRPr lang="en-US" sz="1200" dirty="0">
              <a:solidFill>
                <a:srgbClr val="434343"/>
              </a:solidFill>
            </a:endParaRPr>
          </a:p>
        </p:txBody>
      </p:sp>
    </p:spTree>
    <p:extLst>
      <p:ext uri="{BB962C8B-B14F-4D97-AF65-F5344CB8AC3E}">
        <p14:creationId xmlns:p14="http://schemas.microsoft.com/office/powerpoint/2010/main" val="3792429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a:gradFill>
            <a:gsLst>
              <a:gs pos="0">
                <a:srgbClr val="FFFFFF"/>
              </a:gs>
              <a:gs pos="100000">
                <a:srgbClr val="D9D9D9"/>
              </a:gs>
              <a:gs pos="100000">
                <a:srgbClr val="B3B3B3"/>
              </a:gs>
            </a:gsLst>
            <a:lin ang="0" scaled="0"/>
          </a:gradFill>
        </p:spPr>
        <p:txBody>
          <a:bodyPr spcFirstLastPara="1" wrap="square" lIns="91425" tIns="91425" rIns="91425" bIns="91425" anchor="t" anchorCtr="0">
            <a:noAutofit/>
          </a:bodyPr>
          <a:lstStyle/>
          <a:p>
            <a:pPr marL="0" lvl="0" indent="0" algn="l" rtl="0">
              <a:spcBef>
                <a:spcPts val="0"/>
              </a:spcBef>
              <a:spcAft>
                <a:spcPts val="0"/>
              </a:spcAft>
              <a:buNone/>
            </a:pPr>
            <a:r>
              <a:rPr lang="en" dirty="0"/>
              <a:t> Clinical Informatics and Clinical Trials</a:t>
            </a:r>
            <a:endParaRPr dirty="0"/>
          </a:p>
        </p:txBody>
      </p:sp>
      <p:sp>
        <p:nvSpPr>
          <p:cNvPr id="61" name="Google Shape;61;p1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1" dirty="0"/>
              <a:t>Example</a:t>
            </a:r>
          </a:p>
          <a:p>
            <a:pPr marL="0" lvl="0" indent="0" algn="l" rtl="0">
              <a:spcBef>
                <a:spcPts val="0"/>
              </a:spcBef>
              <a:spcAft>
                <a:spcPts val="0"/>
              </a:spcAft>
              <a:buNone/>
            </a:pPr>
            <a:endParaRPr lang="en-US" sz="1800" dirty="0"/>
          </a:p>
          <a:p>
            <a:pPr marL="0" lvl="0" indent="0" algn="l" rtl="0">
              <a:spcBef>
                <a:spcPts val="0"/>
              </a:spcBef>
              <a:spcAft>
                <a:spcPts val="0"/>
              </a:spcAft>
              <a:buNone/>
            </a:pPr>
            <a:r>
              <a:rPr lang="en-US" sz="1800" dirty="0"/>
              <a:t>Matching patients to Clinical Trials</a:t>
            </a:r>
          </a:p>
          <a:p>
            <a:pPr marL="0" lvl="0" indent="0" algn="l" rtl="0">
              <a:spcBef>
                <a:spcPts val="0"/>
              </a:spcBef>
              <a:spcAft>
                <a:spcPts val="0"/>
              </a:spcAft>
              <a:buNone/>
            </a:pPr>
            <a:endParaRPr lang="en-US" sz="1800" dirty="0"/>
          </a:p>
          <a:p>
            <a:pPr marL="0" indent="0">
              <a:buNone/>
            </a:pPr>
            <a:r>
              <a:rPr lang="en-US" sz="1800" i="1" dirty="0"/>
              <a:t>DOI: 10.1038/d41586-019-02871-3</a:t>
            </a:r>
            <a:endParaRPr lang="en-US" sz="1800" dirty="0"/>
          </a:p>
          <a:p>
            <a:pPr marL="0" lvl="0" indent="0" algn="l" rtl="0">
              <a:spcBef>
                <a:spcPts val="0"/>
              </a:spcBef>
              <a:spcAft>
                <a:spcPts val="0"/>
              </a:spcAft>
              <a:buNone/>
            </a:pPr>
            <a:endParaRPr lang="en-US" sz="1800" dirty="0"/>
          </a:p>
        </p:txBody>
      </p:sp>
      <p:sp>
        <p:nvSpPr>
          <p:cNvPr id="62" name="Google Shape;62;p14"/>
          <p:cNvSpPr txBox="1">
            <a:spLocks noGrp="1"/>
          </p:cNvSpPr>
          <p:nvPr>
            <p:ph type="body" idx="2"/>
          </p:nvPr>
        </p:nvSpPr>
        <p:spPr>
          <a:xfrm>
            <a:off x="4415475" y="1152475"/>
            <a:ext cx="4416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b="1" dirty="0"/>
              <a:t>Example</a:t>
            </a:r>
          </a:p>
          <a:p>
            <a:pPr marL="0" lvl="0" indent="0" algn="l" rtl="0">
              <a:spcBef>
                <a:spcPts val="0"/>
              </a:spcBef>
              <a:spcAft>
                <a:spcPts val="0"/>
              </a:spcAft>
              <a:buClr>
                <a:schemeClr val="dk1"/>
              </a:buClr>
              <a:buSzPts val="1100"/>
              <a:buFont typeface="Arial"/>
              <a:buNone/>
            </a:pPr>
            <a:endParaRPr lang="en" sz="1800" dirty="0"/>
          </a:p>
          <a:p>
            <a:pPr marL="0" lvl="0" indent="0">
              <a:buNone/>
            </a:pPr>
            <a:r>
              <a:rPr lang="en-US" sz="1800" dirty="0"/>
              <a:t>Diagnosis of genetic diseases in seriously ill children by rapid whole-genome sequencing and automated phenotyping and interpretation</a:t>
            </a:r>
          </a:p>
          <a:p>
            <a:pPr marL="0" lvl="0" indent="0">
              <a:buNone/>
            </a:pPr>
            <a:endParaRPr lang="en-US" sz="1800" i="1" dirty="0"/>
          </a:p>
          <a:p>
            <a:pPr marL="0" lvl="0" indent="0">
              <a:buNone/>
            </a:pPr>
            <a:r>
              <a:rPr lang="en-US" sz="1600" i="1" dirty="0"/>
              <a:t>Science Translational Medicine </a:t>
            </a:r>
            <a:r>
              <a:rPr lang="en-US" sz="1600" dirty="0"/>
              <a:t> 24 Apr 2019: Vol. 11, Issue 489, eaat6177</a:t>
            </a:r>
            <a:br>
              <a:rPr lang="en-US" sz="1600" dirty="0"/>
            </a:br>
            <a:r>
              <a:rPr lang="en-US" sz="1600" i="1" dirty="0"/>
              <a:t>DOI: 10.1126/scitranslmed.aat6177</a:t>
            </a:r>
          </a:p>
        </p:txBody>
      </p:sp>
    </p:spTree>
    <p:extLst>
      <p:ext uri="{BB962C8B-B14F-4D97-AF65-F5344CB8AC3E}">
        <p14:creationId xmlns:p14="http://schemas.microsoft.com/office/powerpoint/2010/main" val="4211488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a:gradFill>
            <a:gsLst>
              <a:gs pos="0">
                <a:srgbClr val="FFFFFF"/>
              </a:gs>
              <a:gs pos="100000">
                <a:srgbClr val="D9D9D9"/>
              </a:gs>
              <a:gs pos="100000">
                <a:srgbClr val="B3B3B3"/>
              </a:gs>
            </a:gsLst>
            <a:lin ang="0" scaled="0"/>
          </a:gradFill>
        </p:spPr>
        <p:txBody>
          <a:bodyPr spcFirstLastPara="1" wrap="square" lIns="91425" tIns="91425" rIns="91425" bIns="91425" anchor="t" anchorCtr="0">
            <a:noAutofit/>
          </a:bodyPr>
          <a:lstStyle/>
          <a:p>
            <a:pPr marL="0" lvl="0" indent="0" algn="l" rtl="0">
              <a:spcBef>
                <a:spcPts val="0"/>
              </a:spcBef>
              <a:spcAft>
                <a:spcPts val="0"/>
              </a:spcAft>
              <a:buNone/>
            </a:pPr>
            <a:r>
              <a:rPr lang="en" dirty="0" err="1"/>
              <a:t>Biocuration</a:t>
            </a:r>
            <a:r>
              <a:rPr lang="en" dirty="0"/>
              <a:t> and Knowledge Extraction</a:t>
            </a:r>
            <a:endParaRPr dirty="0"/>
          </a:p>
        </p:txBody>
      </p:sp>
      <p:sp>
        <p:nvSpPr>
          <p:cNvPr id="61" name="Google Shape;61;p1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1" dirty="0"/>
              <a:t>Example</a:t>
            </a:r>
            <a:r>
              <a:rPr lang="en-US" sz="1800" dirty="0"/>
              <a:t> </a:t>
            </a:r>
          </a:p>
          <a:p>
            <a:pPr marL="0" lvl="0" indent="0" algn="l" rtl="0">
              <a:spcBef>
                <a:spcPts val="0"/>
              </a:spcBef>
              <a:spcAft>
                <a:spcPts val="0"/>
              </a:spcAft>
              <a:buNone/>
            </a:pPr>
            <a:endParaRPr lang="en-US" sz="1800" dirty="0"/>
          </a:p>
          <a:p>
            <a:pPr marL="0" lvl="0" indent="0" algn="l" rtl="0">
              <a:spcBef>
                <a:spcPts val="0"/>
              </a:spcBef>
              <a:spcAft>
                <a:spcPts val="0"/>
              </a:spcAft>
              <a:buNone/>
            </a:pPr>
            <a:r>
              <a:rPr lang="en-US" sz="1800" dirty="0" err="1"/>
              <a:t>BindingMOAD.org</a:t>
            </a:r>
            <a:r>
              <a:rPr lang="en-US" sz="1800" dirty="0"/>
              <a:t> (</a:t>
            </a:r>
            <a:r>
              <a:rPr lang="en-US" sz="1800" dirty="0" err="1"/>
              <a:t>PDBbind</a:t>
            </a:r>
            <a:r>
              <a:rPr lang="en-US" sz="1800" dirty="0"/>
              <a:t>)</a:t>
            </a:r>
          </a:p>
          <a:p>
            <a:pPr marL="0" lvl="0" indent="0" algn="l" rtl="0">
              <a:spcBef>
                <a:spcPts val="0"/>
              </a:spcBef>
              <a:spcAft>
                <a:spcPts val="0"/>
              </a:spcAft>
              <a:buNone/>
            </a:pPr>
            <a:endParaRPr lang="en-US" sz="1800" dirty="0"/>
          </a:p>
          <a:p>
            <a:pPr marL="285750" lvl="0" indent="-285750" algn="l" rtl="0">
              <a:spcBef>
                <a:spcPts val="0"/>
              </a:spcBef>
              <a:spcAft>
                <a:spcPts val="0"/>
              </a:spcAft>
              <a:buFont typeface="Arial" panose="020B0604020202020204" pitchFamily="34" charset="0"/>
              <a:buChar char="•"/>
            </a:pPr>
            <a:r>
              <a:rPr lang="en-US" sz="1800" dirty="0"/>
              <a:t>32,727 Protein Structures</a:t>
            </a:r>
          </a:p>
          <a:p>
            <a:pPr marL="285750" lvl="0" indent="-285750" algn="l" rtl="0">
              <a:spcBef>
                <a:spcPts val="0"/>
              </a:spcBef>
              <a:spcAft>
                <a:spcPts val="0"/>
              </a:spcAft>
              <a:buFont typeface="Arial" panose="020B0604020202020204" pitchFamily="34" charset="0"/>
              <a:buChar char="•"/>
            </a:pPr>
            <a:r>
              <a:rPr lang="en-US" sz="1800" dirty="0"/>
              <a:t>12,098 binding data</a:t>
            </a:r>
          </a:p>
          <a:p>
            <a:pPr marL="0" lvl="0" indent="0" algn="l" rtl="0">
              <a:spcBef>
                <a:spcPts val="0"/>
              </a:spcBef>
              <a:spcAft>
                <a:spcPts val="0"/>
              </a:spcAft>
              <a:buNone/>
            </a:pPr>
            <a:endParaRPr lang="en-US" sz="1800" dirty="0"/>
          </a:p>
        </p:txBody>
      </p:sp>
      <p:sp>
        <p:nvSpPr>
          <p:cNvPr id="62" name="Google Shape;62;p14"/>
          <p:cNvSpPr txBox="1">
            <a:spLocks noGrp="1"/>
          </p:cNvSpPr>
          <p:nvPr>
            <p:ph type="body" idx="2"/>
          </p:nvPr>
        </p:nvSpPr>
        <p:spPr>
          <a:xfrm>
            <a:off x="4415475" y="1152475"/>
            <a:ext cx="4416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800" b="1" dirty="0"/>
              <a:t>Example</a:t>
            </a:r>
          </a:p>
          <a:p>
            <a:pPr marL="0" lvl="0" indent="0" algn="l" rtl="0">
              <a:spcBef>
                <a:spcPts val="0"/>
              </a:spcBef>
              <a:spcAft>
                <a:spcPts val="0"/>
              </a:spcAft>
              <a:buClr>
                <a:schemeClr val="dk1"/>
              </a:buClr>
              <a:buSzPts val="1100"/>
              <a:buFont typeface="Arial"/>
              <a:buNone/>
            </a:pPr>
            <a:endParaRPr lang="en-US" sz="1800" dirty="0"/>
          </a:p>
          <a:p>
            <a:pPr marL="0" indent="0">
              <a:buClr>
                <a:schemeClr val="dk1"/>
              </a:buClr>
              <a:buSzPts val="1100"/>
              <a:buNone/>
            </a:pPr>
            <a:r>
              <a:rPr lang="en-US" sz="1800" dirty="0"/>
              <a:t>Biomarker Identification </a:t>
            </a:r>
          </a:p>
          <a:p>
            <a:pPr marL="0" lvl="0" indent="0" algn="l" rtl="0">
              <a:spcBef>
                <a:spcPts val="0"/>
              </a:spcBef>
              <a:spcAft>
                <a:spcPts val="0"/>
              </a:spcAft>
              <a:buClr>
                <a:schemeClr val="dk1"/>
              </a:buClr>
              <a:buSzPts val="1100"/>
              <a:buFont typeface="Arial"/>
              <a:buNone/>
            </a:pPr>
            <a:endParaRPr lang="en-US" sz="1800" dirty="0"/>
          </a:p>
          <a:p>
            <a:pPr marL="285750" indent="-285750">
              <a:buClr>
                <a:schemeClr val="dk1"/>
              </a:buClr>
              <a:buSzPts val="1100"/>
            </a:pPr>
            <a:r>
              <a:rPr lang="en-US" sz="1800" dirty="0"/>
              <a:t>Identification of biomarkers from clinical protocol documents </a:t>
            </a:r>
          </a:p>
          <a:p>
            <a:pPr marL="285750" indent="-285750">
              <a:buClr>
                <a:schemeClr val="dk1"/>
              </a:buClr>
              <a:buSzPts val="1100"/>
            </a:pPr>
            <a:r>
              <a:rPr lang="en-US" sz="1800" dirty="0"/>
              <a:t>harmonized and annotated into datastore </a:t>
            </a:r>
          </a:p>
          <a:p>
            <a:pPr marL="285750" indent="-285750">
              <a:buClr>
                <a:schemeClr val="dk1"/>
              </a:buClr>
              <a:buSzPts val="1100"/>
            </a:pPr>
            <a:r>
              <a:rPr lang="en-US" sz="1800" dirty="0"/>
              <a:t>Used by rules engine</a:t>
            </a:r>
          </a:p>
          <a:p>
            <a:pPr marL="0" lvl="0" indent="0" algn="l" rtl="0">
              <a:spcBef>
                <a:spcPts val="0"/>
              </a:spcBef>
              <a:spcAft>
                <a:spcPts val="0"/>
              </a:spcAft>
              <a:buClr>
                <a:schemeClr val="dk1"/>
              </a:buClr>
              <a:buSzPts val="1100"/>
              <a:buFont typeface="Arial"/>
              <a:buNone/>
            </a:pPr>
            <a:endParaRPr lang="en-US" sz="1800" dirty="0"/>
          </a:p>
        </p:txBody>
      </p:sp>
      <p:pic>
        <p:nvPicPr>
          <p:cNvPr id="2" name="Picture 1">
            <a:extLst>
              <a:ext uri="{FF2B5EF4-FFF2-40B4-BE49-F238E27FC236}">
                <a16:creationId xmlns:a16="http://schemas.microsoft.com/office/drawing/2014/main" id="{2A533566-4E3F-0C49-9324-C6173684F1BB}"/>
              </a:ext>
            </a:extLst>
          </p:cNvPr>
          <p:cNvPicPr>
            <a:picLocks noChangeAspect="1"/>
          </p:cNvPicPr>
          <p:nvPr/>
        </p:nvPicPr>
        <p:blipFill>
          <a:blip r:embed="rId3"/>
          <a:stretch>
            <a:fillRect/>
          </a:stretch>
        </p:blipFill>
        <p:spPr>
          <a:xfrm>
            <a:off x="311625" y="3230880"/>
            <a:ext cx="1300034" cy="650017"/>
          </a:xfrm>
          <a:prstGeom prst="rect">
            <a:avLst/>
          </a:prstGeom>
        </p:spPr>
      </p:pic>
      <p:pic>
        <p:nvPicPr>
          <p:cNvPr id="4" name="Picture 3">
            <a:extLst>
              <a:ext uri="{FF2B5EF4-FFF2-40B4-BE49-F238E27FC236}">
                <a16:creationId xmlns:a16="http://schemas.microsoft.com/office/drawing/2014/main" id="{9AE0B98B-FB47-9446-B925-8763913E09F8}"/>
              </a:ext>
            </a:extLst>
          </p:cNvPr>
          <p:cNvPicPr>
            <a:picLocks noChangeAspect="1"/>
          </p:cNvPicPr>
          <p:nvPr/>
        </p:nvPicPr>
        <p:blipFill>
          <a:blip r:embed="rId4"/>
          <a:stretch>
            <a:fillRect/>
          </a:stretch>
        </p:blipFill>
        <p:spPr>
          <a:xfrm>
            <a:off x="1715534" y="3413538"/>
            <a:ext cx="2036648" cy="1398814"/>
          </a:xfrm>
          <a:prstGeom prst="rect">
            <a:avLst/>
          </a:prstGeom>
        </p:spPr>
      </p:pic>
      <p:sp>
        <p:nvSpPr>
          <p:cNvPr id="5" name="TextBox 4">
            <a:extLst>
              <a:ext uri="{FF2B5EF4-FFF2-40B4-BE49-F238E27FC236}">
                <a16:creationId xmlns:a16="http://schemas.microsoft.com/office/drawing/2014/main" id="{CDB6D7AE-0E9A-8546-8383-13EE98E0922F}"/>
              </a:ext>
            </a:extLst>
          </p:cNvPr>
          <p:cNvSpPr txBox="1"/>
          <p:nvPr/>
        </p:nvSpPr>
        <p:spPr>
          <a:xfrm>
            <a:off x="-51394" y="4812353"/>
            <a:ext cx="2550754" cy="307777"/>
          </a:xfrm>
          <a:prstGeom prst="rect">
            <a:avLst/>
          </a:prstGeom>
          <a:noFill/>
        </p:spPr>
        <p:txBody>
          <a:bodyPr wrap="square" rtlCol="0">
            <a:spAutoFit/>
          </a:bodyPr>
          <a:lstStyle/>
          <a:p>
            <a:r>
              <a:rPr lang="en-US" dirty="0"/>
              <a:t>doi.org/10.1093/nar/gkm911</a:t>
            </a:r>
          </a:p>
        </p:txBody>
      </p:sp>
    </p:spTree>
    <p:extLst>
      <p:ext uri="{BB962C8B-B14F-4D97-AF65-F5344CB8AC3E}">
        <p14:creationId xmlns:p14="http://schemas.microsoft.com/office/powerpoint/2010/main" val="3329764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a:gradFill>
            <a:gsLst>
              <a:gs pos="0">
                <a:srgbClr val="FFFFFF"/>
              </a:gs>
              <a:gs pos="100000">
                <a:srgbClr val="D9D9D9"/>
              </a:gs>
              <a:gs pos="100000">
                <a:srgbClr val="B3B3B3"/>
              </a:gs>
            </a:gsLst>
            <a:lin ang="0" scaled="0"/>
          </a:gradFill>
        </p:spPr>
        <p:txBody>
          <a:bodyPr spcFirstLastPara="1" wrap="square" lIns="91425" tIns="91425" rIns="91425" bIns="91425" anchor="t" anchorCtr="0">
            <a:noAutofit/>
          </a:bodyPr>
          <a:lstStyle/>
          <a:p>
            <a:pPr marL="0" lvl="0" indent="0" algn="l" rtl="0">
              <a:spcBef>
                <a:spcPts val="0"/>
              </a:spcBef>
              <a:spcAft>
                <a:spcPts val="0"/>
              </a:spcAft>
              <a:buNone/>
            </a:pPr>
            <a:r>
              <a:rPr lang="en" dirty="0"/>
              <a:t>Precision Medicine Support</a:t>
            </a:r>
            <a:endParaRPr dirty="0"/>
          </a:p>
        </p:txBody>
      </p:sp>
      <p:sp>
        <p:nvSpPr>
          <p:cNvPr id="61" name="Google Shape;61;p1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New model for addressing cancer</a:t>
            </a:r>
          </a:p>
          <a:p>
            <a:pPr marL="0" lvl="0" indent="0" algn="l" rtl="0">
              <a:spcBef>
                <a:spcPts val="0"/>
              </a:spcBef>
              <a:spcAft>
                <a:spcPts val="0"/>
              </a:spcAft>
              <a:buNone/>
            </a:pPr>
            <a:endParaRPr lang="en-US" sz="1800" dirty="0"/>
          </a:p>
          <a:p>
            <a:pPr marL="0" lvl="0" indent="0" algn="l" rtl="0">
              <a:spcBef>
                <a:spcPts val="0"/>
              </a:spcBef>
              <a:spcAft>
                <a:spcPts val="0"/>
              </a:spcAft>
              <a:buNone/>
            </a:pPr>
            <a:r>
              <a:rPr lang="en-US" sz="1800" dirty="0"/>
              <a:t>Clinical Trials</a:t>
            </a:r>
          </a:p>
          <a:p>
            <a:pPr marL="285750" lvl="0" indent="-285750" algn="l" rtl="0">
              <a:spcBef>
                <a:spcPts val="0"/>
              </a:spcBef>
              <a:spcAft>
                <a:spcPts val="0"/>
              </a:spcAft>
              <a:buFont typeface="Arial" panose="020B0604020202020204" pitchFamily="34" charset="0"/>
              <a:buChar char="•"/>
            </a:pPr>
            <a:r>
              <a:rPr lang="en-US" sz="1800" dirty="0"/>
              <a:t>NCI-MATCH</a:t>
            </a:r>
          </a:p>
          <a:p>
            <a:pPr marL="285750" lvl="0" indent="-285750" algn="l" rtl="0">
              <a:spcBef>
                <a:spcPts val="0"/>
              </a:spcBef>
              <a:spcAft>
                <a:spcPts val="0"/>
              </a:spcAft>
              <a:buFont typeface="Arial" panose="020B0604020202020204" pitchFamily="34" charset="0"/>
              <a:buChar char="•"/>
            </a:pPr>
            <a:r>
              <a:rPr lang="en-US" sz="1800" dirty="0"/>
              <a:t>PRECISE</a:t>
            </a:r>
          </a:p>
          <a:p>
            <a:pPr marL="0" lvl="0" indent="0" algn="l" rtl="0">
              <a:spcBef>
                <a:spcPts val="0"/>
              </a:spcBef>
              <a:spcAft>
                <a:spcPts val="0"/>
              </a:spcAft>
              <a:buNone/>
            </a:pPr>
            <a:endParaRPr lang="en-US" sz="1800" dirty="0"/>
          </a:p>
          <a:p>
            <a:pPr marL="0" lvl="0" indent="0" algn="l" rtl="0">
              <a:spcBef>
                <a:spcPts val="0"/>
              </a:spcBef>
              <a:spcAft>
                <a:spcPts val="0"/>
              </a:spcAft>
              <a:buNone/>
            </a:pPr>
            <a:endParaRPr lang="en-US" sz="1800" dirty="0"/>
          </a:p>
          <a:p>
            <a:pPr marL="0" lvl="0" indent="0" algn="l" rtl="0">
              <a:spcBef>
                <a:spcPts val="0"/>
              </a:spcBef>
              <a:spcAft>
                <a:spcPts val="0"/>
              </a:spcAft>
              <a:buNone/>
            </a:pPr>
            <a:endParaRPr lang="en-US" sz="1800" dirty="0"/>
          </a:p>
        </p:txBody>
      </p:sp>
      <p:sp>
        <p:nvSpPr>
          <p:cNvPr id="62" name="Google Shape;62;p14"/>
          <p:cNvSpPr txBox="1">
            <a:spLocks noGrp="1"/>
          </p:cNvSpPr>
          <p:nvPr>
            <p:ph type="body" idx="2"/>
          </p:nvPr>
        </p:nvSpPr>
        <p:spPr>
          <a:xfrm>
            <a:off x="4415475" y="1152475"/>
            <a:ext cx="4416900" cy="3416400"/>
          </a:xfrm>
          <a:prstGeom prst="rect">
            <a:avLst/>
          </a:prstGeom>
        </p:spPr>
        <p:txBody>
          <a:bodyPr spcFirstLastPara="1" wrap="square" lIns="91425" tIns="91425" rIns="91425" bIns="91425" anchor="t" anchorCtr="0">
            <a:noAutofit/>
          </a:bodyPr>
          <a:lstStyle/>
          <a:p>
            <a:pPr marL="0" lvl="0" indent="0">
              <a:buClr>
                <a:schemeClr val="dk1"/>
              </a:buClr>
              <a:buSzPts val="1100"/>
              <a:buNone/>
            </a:pPr>
            <a:r>
              <a:rPr lang="en-US" sz="1800" dirty="0"/>
              <a:t>Key Scenario: Molecular Tumor Board</a:t>
            </a:r>
          </a:p>
          <a:p>
            <a:pPr marL="0" lvl="0" indent="0">
              <a:buClr>
                <a:schemeClr val="dk1"/>
              </a:buClr>
              <a:buSzPts val="1100"/>
              <a:buNone/>
            </a:pPr>
            <a:endParaRPr lang="en-US" sz="1800" dirty="0"/>
          </a:p>
          <a:p>
            <a:pPr marL="285750" indent="-285750">
              <a:buClr>
                <a:schemeClr val="dk1"/>
              </a:buClr>
              <a:buSzPts val="1100"/>
            </a:pPr>
            <a:r>
              <a:rPr lang="en-US" sz="1800" dirty="0"/>
              <a:t>Organizing evidence from literature</a:t>
            </a:r>
          </a:p>
          <a:p>
            <a:pPr marL="285750" indent="-285750">
              <a:buClr>
                <a:schemeClr val="dk1"/>
              </a:buClr>
              <a:buSzPts val="1100"/>
            </a:pPr>
            <a:r>
              <a:rPr lang="en-US" sz="1800" dirty="0"/>
              <a:t>(in addition to computational)</a:t>
            </a:r>
          </a:p>
          <a:p>
            <a:pPr marL="285750" indent="-285750">
              <a:buClr>
                <a:schemeClr val="dk1"/>
              </a:buClr>
              <a:buSzPts val="1100"/>
            </a:pPr>
            <a:r>
              <a:rPr lang="en-US" sz="1800" dirty="0"/>
              <a:t>What genes and mutations are important?</a:t>
            </a:r>
          </a:p>
          <a:p>
            <a:pPr marL="285750" indent="-285750">
              <a:buClr>
                <a:schemeClr val="dk1"/>
              </a:buClr>
              <a:buSzPts val="1100"/>
            </a:pPr>
            <a:endParaRPr lang="en-US" sz="1800" dirty="0"/>
          </a:p>
          <a:p>
            <a:pPr marL="0" indent="0">
              <a:buClr>
                <a:schemeClr val="dk1"/>
              </a:buClr>
              <a:buSzPts val="1100"/>
              <a:buNone/>
            </a:pPr>
            <a:endParaRPr lang="en-US" sz="1800" dirty="0"/>
          </a:p>
          <a:p>
            <a:pPr marL="285750" indent="-285750">
              <a:buClr>
                <a:schemeClr val="dk1"/>
              </a:buClr>
              <a:buSzPts val="1100"/>
            </a:pPr>
            <a:endParaRPr lang="en-US" sz="1800" dirty="0"/>
          </a:p>
        </p:txBody>
      </p:sp>
    </p:spTree>
    <p:extLst>
      <p:ext uri="{BB962C8B-B14F-4D97-AF65-F5344CB8AC3E}">
        <p14:creationId xmlns:p14="http://schemas.microsoft.com/office/powerpoint/2010/main" val="3404917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a:gradFill>
            <a:gsLst>
              <a:gs pos="0">
                <a:srgbClr val="FFFFFF"/>
              </a:gs>
              <a:gs pos="100000">
                <a:srgbClr val="D9D9D9"/>
              </a:gs>
              <a:gs pos="100000">
                <a:srgbClr val="B3B3B3"/>
              </a:gs>
            </a:gsLst>
            <a:lin ang="0" scaled="0"/>
          </a:gradFill>
        </p:spPr>
        <p:txBody>
          <a:bodyPr spcFirstLastPara="1" wrap="square" lIns="91425" tIns="91425" rIns="91425" bIns="91425" anchor="t" anchorCtr="0">
            <a:noAutofit/>
          </a:bodyPr>
          <a:lstStyle/>
          <a:p>
            <a:r>
              <a:rPr lang="en" dirty="0"/>
              <a:t>Project Goal: </a:t>
            </a:r>
            <a:r>
              <a:rPr lang="en-US" dirty="0"/>
              <a:t>Support Precision Medicine Trials</a:t>
            </a:r>
            <a:endParaRPr dirty="0"/>
          </a:p>
        </p:txBody>
      </p:sp>
      <p:sp>
        <p:nvSpPr>
          <p:cNvPr id="61" name="Google Shape;61;p14"/>
          <p:cNvSpPr txBox="1">
            <a:spLocks noGrp="1"/>
          </p:cNvSpPr>
          <p:nvPr>
            <p:ph type="body" idx="1"/>
          </p:nvPr>
        </p:nvSpPr>
        <p:spPr>
          <a:xfrm>
            <a:off x="311699" y="1152475"/>
            <a:ext cx="8520599"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Context: </a:t>
            </a:r>
          </a:p>
          <a:p>
            <a:pPr marL="285750" indent="-285750"/>
            <a:r>
              <a:rPr lang="en-US" sz="1800" dirty="0"/>
              <a:t>NCI-MATCH (matching patients to clinical trials)</a:t>
            </a:r>
          </a:p>
          <a:p>
            <a:pPr marL="0" lvl="0" indent="0" algn="l" rtl="0">
              <a:spcBef>
                <a:spcPts val="0"/>
              </a:spcBef>
              <a:spcAft>
                <a:spcPts val="0"/>
              </a:spcAft>
              <a:buNone/>
            </a:pPr>
            <a:endParaRPr lang="en-US" sz="1800" dirty="0"/>
          </a:p>
          <a:p>
            <a:pPr marL="0" lvl="0" indent="0" algn="l" rtl="0">
              <a:spcBef>
                <a:spcPts val="0"/>
              </a:spcBef>
              <a:spcAft>
                <a:spcPts val="0"/>
              </a:spcAft>
              <a:buNone/>
            </a:pPr>
            <a:r>
              <a:rPr lang="en-US" sz="1800" dirty="0"/>
              <a:t>For Future Precision Medicine Trials:</a:t>
            </a:r>
          </a:p>
          <a:p>
            <a:pPr marL="285750" indent="-285750"/>
            <a:r>
              <a:rPr lang="en-US" sz="1800" dirty="0"/>
              <a:t>Extract biomarkers from Clinical trial protocol documents</a:t>
            </a:r>
          </a:p>
          <a:p>
            <a:pPr marL="285750" indent="-285750"/>
            <a:r>
              <a:rPr lang="en-US" sz="1800" dirty="0"/>
              <a:t>Classify biomarkers (inclusionary, exclusionary, neutral)</a:t>
            </a:r>
          </a:p>
          <a:p>
            <a:pPr marL="285750" indent="-285750"/>
            <a:r>
              <a:rPr lang="en-US" sz="1800" dirty="0"/>
              <a:t>Annotate and harmonize biomarkers</a:t>
            </a:r>
          </a:p>
          <a:p>
            <a:pPr marL="285750" indent="-285750"/>
            <a:r>
              <a:rPr lang="en-US" sz="1800" dirty="0"/>
              <a:t>Load biomarkers into rules engine </a:t>
            </a:r>
          </a:p>
          <a:p>
            <a:pPr marL="0" lvl="0" indent="0" algn="l" rtl="0">
              <a:spcBef>
                <a:spcPts val="0"/>
              </a:spcBef>
              <a:spcAft>
                <a:spcPts val="0"/>
              </a:spcAft>
              <a:buNone/>
            </a:pPr>
            <a:endParaRPr lang="en-US" sz="1800" dirty="0"/>
          </a:p>
        </p:txBody>
      </p:sp>
    </p:spTree>
    <p:extLst>
      <p:ext uri="{BB962C8B-B14F-4D97-AF65-F5344CB8AC3E}">
        <p14:creationId xmlns:p14="http://schemas.microsoft.com/office/powerpoint/2010/main" val="1196185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9"/>
          <p:cNvSpPr txBox="1">
            <a:spLocks noGrp="1"/>
          </p:cNvSpPr>
          <p:nvPr>
            <p:ph type="title"/>
          </p:nvPr>
        </p:nvSpPr>
        <p:spPr>
          <a:xfrm>
            <a:off x="311700" y="445025"/>
            <a:ext cx="8520600" cy="572700"/>
          </a:xfrm>
          <a:prstGeom prst="rect">
            <a:avLst/>
          </a:prstGeom>
          <a:gradFill>
            <a:gsLst>
              <a:gs pos="0">
                <a:srgbClr val="FFFFFF"/>
              </a:gs>
              <a:gs pos="100000">
                <a:srgbClr val="D9D9D9"/>
              </a:gs>
              <a:gs pos="100000">
                <a:srgbClr val="B3B3B3"/>
              </a:gs>
            </a:gsLst>
            <a:lin ang="0" scaled="0"/>
          </a:gradFill>
        </p:spPr>
        <p:txBody>
          <a:bodyPr spcFirstLastPara="1" wrap="square" lIns="91425" tIns="91425" rIns="91425" bIns="91425" anchor="t" anchorCtr="0">
            <a:noAutofit/>
          </a:bodyPr>
          <a:lstStyle/>
          <a:p>
            <a:pPr marL="0" lvl="0" indent="0" algn="l" rtl="0">
              <a:spcBef>
                <a:spcPts val="0"/>
              </a:spcBef>
              <a:spcAft>
                <a:spcPts val="0"/>
              </a:spcAft>
              <a:buNone/>
            </a:pPr>
            <a:r>
              <a:rPr lang="en" dirty="0"/>
              <a:t>Training and Testing the NLP Pipeline</a:t>
            </a:r>
            <a:endParaRPr dirty="0"/>
          </a:p>
          <a:p>
            <a:pPr marL="0" lvl="0" indent="0" algn="l" rtl="0">
              <a:spcBef>
                <a:spcPts val="0"/>
              </a:spcBef>
              <a:spcAft>
                <a:spcPts val="0"/>
              </a:spcAft>
              <a:buNone/>
            </a:pPr>
            <a:endParaRPr dirty="0"/>
          </a:p>
        </p:txBody>
      </p:sp>
      <p:sp>
        <p:nvSpPr>
          <p:cNvPr id="130" name="Google Shape;130;p19"/>
          <p:cNvSpPr txBox="1"/>
          <p:nvPr/>
        </p:nvSpPr>
        <p:spPr>
          <a:xfrm>
            <a:off x="191050" y="1288875"/>
            <a:ext cx="2485800" cy="1664700"/>
          </a:xfrm>
          <a:prstGeom prst="rect">
            <a:avLst/>
          </a:prstGeom>
          <a:solidFill>
            <a:srgbClr val="D0E2F3"/>
          </a:solidFill>
          <a:ln w="9525" cap="flat" cmpd="sng">
            <a:solidFill>
              <a:srgbClr val="073763"/>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i="1">
                <a:solidFill>
                  <a:srgbClr val="434343"/>
                </a:solidFill>
              </a:rPr>
              <a:t>“The missense variant p.Q546H in PIK3CA (NM_006218.3) has been reported to ClinVar as Likely Pathogenic with a status of (0 stars) no assertion criteria provided...”</a:t>
            </a:r>
            <a:endParaRPr i="1">
              <a:solidFill>
                <a:srgbClr val="434343"/>
              </a:solidFill>
            </a:endParaRPr>
          </a:p>
          <a:p>
            <a:pPr marL="0" lvl="0" indent="0" algn="l" rtl="0">
              <a:spcBef>
                <a:spcPts val="0"/>
              </a:spcBef>
              <a:spcAft>
                <a:spcPts val="0"/>
              </a:spcAft>
              <a:buNone/>
            </a:pPr>
            <a:endParaRPr sz="600" i="1"/>
          </a:p>
          <a:p>
            <a:pPr marL="0" lvl="0" indent="0" algn="l" rtl="0">
              <a:spcBef>
                <a:spcPts val="0"/>
              </a:spcBef>
              <a:spcAft>
                <a:spcPts val="0"/>
              </a:spcAft>
              <a:buNone/>
            </a:pPr>
            <a:endParaRPr>
              <a:solidFill>
                <a:srgbClr val="0000FF"/>
              </a:solidFill>
              <a:latin typeface="Source Code Pro"/>
              <a:ea typeface="Source Code Pro"/>
              <a:cs typeface="Source Code Pro"/>
              <a:sym typeface="Source Code Pro"/>
            </a:endParaRPr>
          </a:p>
        </p:txBody>
      </p:sp>
      <p:sp>
        <p:nvSpPr>
          <p:cNvPr id="131" name="Google Shape;131;p19"/>
          <p:cNvSpPr txBox="1"/>
          <p:nvPr/>
        </p:nvSpPr>
        <p:spPr>
          <a:xfrm>
            <a:off x="6468300" y="1446200"/>
            <a:ext cx="2364000" cy="1035600"/>
          </a:xfrm>
          <a:prstGeom prst="rect">
            <a:avLst/>
          </a:prstGeom>
          <a:solidFill>
            <a:srgbClr val="D9EBD4"/>
          </a:solidFill>
          <a:ln w="9525" cap="flat" cmpd="sng">
            <a:solidFill>
              <a:srgbClr val="0B5394"/>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567847"/>
                </a:solidFill>
                <a:latin typeface="Source Code Pro"/>
                <a:ea typeface="Source Code Pro"/>
                <a:cs typeface="Source Code Pro"/>
                <a:sym typeface="Source Code Pro"/>
              </a:rPr>
              <a:t>P.Q546H </a:t>
            </a:r>
            <a:r>
              <a:rPr lang="en" dirty="0" err="1">
                <a:solidFill>
                  <a:srgbClr val="567847"/>
                </a:solidFill>
                <a:latin typeface="Source Code Pro"/>
                <a:ea typeface="Source Code Pro"/>
                <a:cs typeface="Source Code Pro"/>
                <a:sym typeface="Source Code Pro"/>
              </a:rPr>
              <a:t>ProteinMutation</a:t>
            </a:r>
            <a:r>
              <a:rPr lang="en" dirty="0">
                <a:solidFill>
                  <a:srgbClr val="567847"/>
                </a:solidFill>
                <a:latin typeface="Source Code Pro"/>
                <a:ea typeface="Source Code Pro"/>
                <a:cs typeface="Source Code Pro"/>
                <a:sym typeface="Source Code Pro"/>
              </a:rPr>
              <a:t> p|SUB|Q|546|H </a:t>
            </a:r>
            <a:endParaRPr dirty="0">
              <a:solidFill>
                <a:srgbClr val="567847"/>
              </a:solidFill>
              <a:latin typeface="Source Code Pro"/>
              <a:ea typeface="Source Code Pro"/>
              <a:cs typeface="Source Code Pro"/>
              <a:sym typeface="Source Code Pro"/>
            </a:endParaRPr>
          </a:p>
          <a:p>
            <a:pPr marL="0" lvl="0" indent="0" algn="l" rtl="0">
              <a:spcBef>
                <a:spcPts val="0"/>
              </a:spcBef>
              <a:spcAft>
                <a:spcPts val="0"/>
              </a:spcAft>
              <a:buNone/>
            </a:pPr>
            <a:r>
              <a:rPr lang="en" dirty="0" err="1">
                <a:solidFill>
                  <a:srgbClr val="567847"/>
                </a:solidFill>
                <a:latin typeface="Source Code Pro"/>
                <a:ea typeface="Source Code Pro"/>
                <a:cs typeface="Source Code Pro"/>
                <a:sym typeface="Source Code Pro"/>
              </a:rPr>
              <a:t>dbSNP</a:t>
            </a:r>
            <a:r>
              <a:rPr lang="en" dirty="0">
                <a:solidFill>
                  <a:srgbClr val="567847"/>
                </a:solidFill>
                <a:latin typeface="Source Code Pro"/>
                <a:ea typeface="Source Code Pro"/>
                <a:cs typeface="Source Code Pro"/>
                <a:sym typeface="Source Code Pro"/>
              </a:rPr>
              <a:t>: rs1057519940y</a:t>
            </a:r>
            <a:endParaRPr dirty="0">
              <a:solidFill>
                <a:srgbClr val="567847"/>
              </a:solidFill>
              <a:latin typeface="Source Code Pro"/>
              <a:ea typeface="Source Code Pro"/>
              <a:cs typeface="Source Code Pro"/>
              <a:sym typeface="Source Code Pro"/>
            </a:endParaRPr>
          </a:p>
        </p:txBody>
      </p:sp>
      <p:pic>
        <p:nvPicPr>
          <p:cNvPr id="132" name="Google Shape;132;p19"/>
          <p:cNvPicPr preferRelativeResize="0"/>
          <p:nvPr/>
        </p:nvPicPr>
        <p:blipFill rotWithShape="1">
          <a:blip r:embed="rId3">
            <a:alphaModFix/>
          </a:blip>
          <a:srcRect l="18025" t="10133" r="22348" b="5910"/>
          <a:stretch/>
        </p:blipFill>
        <p:spPr>
          <a:xfrm>
            <a:off x="299587" y="4236300"/>
            <a:ext cx="892524" cy="831600"/>
          </a:xfrm>
          <a:prstGeom prst="rect">
            <a:avLst/>
          </a:prstGeom>
          <a:noFill/>
          <a:ln>
            <a:noFill/>
          </a:ln>
        </p:spPr>
      </p:pic>
      <p:sp>
        <p:nvSpPr>
          <p:cNvPr id="133" name="Google Shape;133;p19"/>
          <p:cNvSpPr/>
          <p:nvPr/>
        </p:nvSpPr>
        <p:spPr>
          <a:xfrm rot="-5400000">
            <a:off x="4188450" y="280850"/>
            <a:ext cx="767100" cy="3242100"/>
          </a:xfrm>
          <a:prstGeom prst="can">
            <a:avLst>
              <a:gd name="adj"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4" name="Google Shape;134;p19"/>
          <p:cNvPicPr preferRelativeResize="0"/>
          <p:nvPr/>
        </p:nvPicPr>
        <p:blipFill rotWithShape="1">
          <a:blip r:embed="rId3">
            <a:alphaModFix/>
          </a:blip>
          <a:srcRect l="18025" t="10133" r="22348" b="5910"/>
          <a:stretch/>
        </p:blipFill>
        <p:spPr>
          <a:xfrm>
            <a:off x="1911861" y="4236300"/>
            <a:ext cx="892524" cy="831600"/>
          </a:xfrm>
          <a:prstGeom prst="rect">
            <a:avLst/>
          </a:prstGeom>
          <a:noFill/>
          <a:ln>
            <a:noFill/>
          </a:ln>
        </p:spPr>
      </p:pic>
      <p:sp>
        <p:nvSpPr>
          <p:cNvPr id="135" name="Google Shape;135;p19"/>
          <p:cNvSpPr/>
          <p:nvPr/>
        </p:nvSpPr>
        <p:spPr>
          <a:xfrm>
            <a:off x="2662525" y="1839800"/>
            <a:ext cx="425400" cy="124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9"/>
          <p:cNvSpPr/>
          <p:nvPr/>
        </p:nvSpPr>
        <p:spPr>
          <a:xfrm>
            <a:off x="6193050" y="1839800"/>
            <a:ext cx="259500" cy="124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9"/>
          <p:cNvSpPr txBox="1"/>
          <p:nvPr/>
        </p:nvSpPr>
        <p:spPr>
          <a:xfrm>
            <a:off x="3628950" y="3067500"/>
            <a:ext cx="2564100" cy="200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073763"/>
                </a:solidFill>
              </a:rPr>
              <a:t>Q: Which NLP Tools?</a:t>
            </a:r>
            <a:endParaRPr sz="800" b="1">
              <a:solidFill>
                <a:srgbClr val="073763"/>
              </a:solidFill>
            </a:endParaRPr>
          </a:p>
          <a:p>
            <a:pPr marL="457200" lvl="0" indent="-342900" algn="l" rtl="0">
              <a:spcBef>
                <a:spcPts val="0"/>
              </a:spcBef>
              <a:spcAft>
                <a:spcPts val="0"/>
              </a:spcAft>
              <a:buSzPts val="1800"/>
              <a:buAutoNum type="arabicPeriod"/>
            </a:pPr>
            <a:r>
              <a:rPr lang="en" sz="1800"/>
              <a:t>tmVar2</a:t>
            </a:r>
            <a:endParaRPr sz="1800"/>
          </a:p>
          <a:p>
            <a:pPr marL="457200" lvl="0" indent="-342900" algn="l" rtl="0">
              <a:spcBef>
                <a:spcPts val="0"/>
              </a:spcBef>
              <a:spcAft>
                <a:spcPts val="0"/>
              </a:spcAft>
              <a:buSzPts val="1800"/>
              <a:buAutoNum type="arabicPeriod"/>
            </a:pPr>
            <a:r>
              <a:rPr lang="en" sz="1800"/>
              <a:t>SETH</a:t>
            </a:r>
            <a:endParaRPr sz="1800"/>
          </a:p>
          <a:p>
            <a:pPr marL="457200" lvl="0" indent="-342900" algn="l" rtl="0">
              <a:spcBef>
                <a:spcPts val="0"/>
              </a:spcBef>
              <a:spcAft>
                <a:spcPts val="0"/>
              </a:spcAft>
              <a:buSzPts val="1800"/>
              <a:buAutoNum type="arabicPeriod"/>
            </a:pPr>
            <a:r>
              <a:rPr lang="en" sz="1800"/>
              <a:t>nala</a:t>
            </a:r>
            <a:endParaRPr sz="1800"/>
          </a:p>
          <a:p>
            <a:pPr marL="457200" lvl="0" indent="-342900" algn="l" rtl="0">
              <a:spcBef>
                <a:spcPts val="0"/>
              </a:spcBef>
              <a:spcAft>
                <a:spcPts val="0"/>
              </a:spcAft>
              <a:buSzPts val="1800"/>
              <a:buAutoNum type="arabicPeriod"/>
            </a:pPr>
            <a:r>
              <a:rPr lang="en" sz="1800"/>
              <a:t>spaCy</a:t>
            </a:r>
            <a:endParaRPr sz="1800"/>
          </a:p>
          <a:p>
            <a:pPr marL="457200" lvl="0" indent="-342900" algn="l" rtl="0">
              <a:spcBef>
                <a:spcPts val="0"/>
              </a:spcBef>
              <a:spcAft>
                <a:spcPts val="0"/>
              </a:spcAft>
              <a:buSzPts val="1800"/>
              <a:buAutoNum type="arabicPeriod"/>
            </a:pPr>
            <a:r>
              <a:rPr lang="en" sz="1800"/>
              <a:t>AWS Comprehend</a:t>
            </a:r>
            <a:endParaRPr sz="1800"/>
          </a:p>
        </p:txBody>
      </p:sp>
      <p:sp>
        <p:nvSpPr>
          <p:cNvPr id="138" name="Google Shape;138;p19"/>
          <p:cNvSpPr txBox="1"/>
          <p:nvPr/>
        </p:nvSpPr>
        <p:spPr>
          <a:xfrm>
            <a:off x="52450" y="3067500"/>
            <a:ext cx="3583800" cy="175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073763"/>
                </a:solidFill>
              </a:rPr>
              <a:t>Q: Which set of documents?</a:t>
            </a:r>
            <a:endParaRPr sz="1800" b="1">
              <a:solidFill>
                <a:srgbClr val="073763"/>
              </a:solidFill>
            </a:endParaRPr>
          </a:p>
          <a:p>
            <a:pPr marL="0" lvl="0" indent="0" algn="l" rtl="0">
              <a:spcBef>
                <a:spcPts val="0"/>
              </a:spcBef>
              <a:spcAft>
                <a:spcPts val="0"/>
              </a:spcAft>
              <a:buNone/>
            </a:pPr>
            <a:endParaRPr/>
          </a:p>
          <a:p>
            <a:pPr marL="0" lvl="0" indent="0" algn="l" rtl="0">
              <a:spcBef>
                <a:spcPts val="0"/>
              </a:spcBef>
              <a:spcAft>
                <a:spcPts val="0"/>
              </a:spcAft>
              <a:buNone/>
            </a:pPr>
            <a:r>
              <a:rPr lang="en" sz="1800"/>
              <a:t> AdultMATCH     Internal</a:t>
            </a:r>
            <a:endParaRPr sz="1800"/>
          </a:p>
          <a:p>
            <a:pPr marL="0" lvl="0" indent="0" algn="l" rtl="0">
              <a:spcBef>
                <a:spcPts val="0"/>
              </a:spcBef>
              <a:spcAft>
                <a:spcPts val="0"/>
              </a:spcAft>
              <a:buNone/>
            </a:pPr>
            <a:r>
              <a:rPr lang="en" sz="1800"/>
              <a:t>Subprotocols      Variant Reviews</a:t>
            </a:r>
            <a:endParaRPr sz="1800"/>
          </a:p>
        </p:txBody>
      </p:sp>
      <p:sp>
        <p:nvSpPr>
          <p:cNvPr id="139" name="Google Shape;139;p19"/>
          <p:cNvSpPr txBox="1"/>
          <p:nvPr/>
        </p:nvSpPr>
        <p:spPr>
          <a:xfrm>
            <a:off x="1416538" y="4236300"/>
            <a:ext cx="495300" cy="34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or</a:t>
            </a:r>
            <a:endParaRPr/>
          </a:p>
        </p:txBody>
      </p:sp>
      <p:sp>
        <p:nvSpPr>
          <p:cNvPr id="140" name="Google Shape;140;p19"/>
          <p:cNvSpPr txBox="1"/>
          <p:nvPr/>
        </p:nvSpPr>
        <p:spPr>
          <a:xfrm>
            <a:off x="6692365" y="3052056"/>
            <a:ext cx="2301300" cy="200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rgbClr val="073763"/>
                </a:solidFill>
              </a:rPr>
              <a:t>Compare Answers</a:t>
            </a:r>
            <a:endParaRPr sz="800" b="1">
              <a:solidFill>
                <a:srgbClr val="073763"/>
              </a:solidFill>
            </a:endParaRPr>
          </a:p>
          <a:p>
            <a:pPr marL="0" lvl="0" indent="0" algn="l" rtl="0">
              <a:spcBef>
                <a:spcPts val="0"/>
              </a:spcBef>
              <a:spcAft>
                <a:spcPts val="0"/>
              </a:spcAft>
              <a:buNone/>
            </a:pPr>
            <a:r>
              <a:rPr lang="en" sz="1800"/>
              <a:t>Manually review all output and compare to expected results</a:t>
            </a:r>
            <a:endParaRPr sz="1800"/>
          </a:p>
        </p:txBody>
      </p:sp>
      <p:sp>
        <p:nvSpPr>
          <p:cNvPr id="141" name="Google Shape;141;p19"/>
          <p:cNvSpPr txBox="1"/>
          <p:nvPr/>
        </p:nvSpPr>
        <p:spPr>
          <a:xfrm>
            <a:off x="3636125" y="1666813"/>
            <a:ext cx="2009100" cy="348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t>NLP Pipeline</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6"/>
          <p:cNvSpPr/>
          <p:nvPr/>
        </p:nvSpPr>
        <p:spPr>
          <a:xfrm>
            <a:off x="3475688" y="1175930"/>
            <a:ext cx="1591500" cy="3348000"/>
          </a:xfrm>
          <a:prstGeom prst="rect">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6"/>
          <p:cNvSpPr/>
          <p:nvPr/>
        </p:nvSpPr>
        <p:spPr>
          <a:xfrm>
            <a:off x="489562" y="2652427"/>
            <a:ext cx="558300" cy="747600"/>
          </a:xfrm>
          <a:prstGeom prst="snip1Rect">
            <a:avLst>
              <a:gd name="adj" fmla="val 16163"/>
            </a:avLst>
          </a:prstGeom>
          <a:solidFill>
            <a:srgbClr val="FFFFFF"/>
          </a:solidFill>
          <a:ln w="9525" cap="flat" cmpd="sng">
            <a:solidFill>
              <a:srgbClr val="0737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i="1">
                <a:solidFill>
                  <a:srgbClr val="434343"/>
                </a:solidFill>
              </a:rPr>
              <a:t>pdf</a:t>
            </a:r>
            <a:endParaRPr i="1">
              <a:solidFill>
                <a:srgbClr val="434343"/>
              </a:solidFill>
            </a:endParaRPr>
          </a:p>
        </p:txBody>
      </p:sp>
      <p:sp>
        <p:nvSpPr>
          <p:cNvPr id="199" name="Google Shape;199;p36"/>
          <p:cNvSpPr/>
          <p:nvPr/>
        </p:nvSpPr>
        <p:spPr>
          <a:xfrm>
            <a:off x="1256413" y="1819980"/>
            <a:ext cx="1822800" cy="2156100"/>
          </a:xfrm>
          <a:prstGeom prst="rect">
            <a:avLst/>
          </a:prstGeom>
          <a:solidFill>
            <a:srgbClr val="9FC5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6"/>
          <p:cNvSpPr/>
          <p:nvPr/>
        </p:nvSpPr>
        <p:spPr>
          <a:xfrm>
            <a:off x="422442" y="2603469"/>
            <a:ext cx="558300" cy="747600"/>
          </a:xfrm>
          <a:prstGeom prst="snip1Rect">
            <a:avLst>
              <a:gd name="adj" fmla="val 16163"/>
            </a:avLst>
          </a:prstGeom>
          <a:solidFill>
            <a:srgbClr val="FFFFFF"/>
          </a:solidFill>
          <a:ln w="9525" cap="flat" cmpd="sng">
            <a:solidFill>
              <a:srgbClr val="0737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i="1">
                <a:solidFill>
                  <a:srgbClr val="434343"/>
                </a:solidFill>
              </a:rPr>
              <a:t>pdf</a:t>
            </a:r>
            <a:endParaRPr i="1">
              <a:solidFill>
                <a:srgbClr val="434343"/>
              </a:solidFill>
            </a:endParaRPr>
          </a:p>
        </p:txBody>
      </p:sp>
      <p:sp>
        <p:nvSpPr>
          <p:cNvPr id="201" name="Google Shape;201;p36"/>
          <p:cNvSpPr/>
          <p:nvPr/>
        </p:nvSpPr>
        <p:spPr>
          <a:xfrm>
            <a:off x="1423513" y="1955776"/>
            <a:ext cx="1488600" cy="394800"/>
          </a:xfrm>
          <a:prstGeom prst="rect">
            <a:avLst/>
          </a:prstGeom>
          <a:solidFill>
            <a:srgbClr val="CFE2F3"/>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Gather docs, </a:t>
            </a:r>
            <a:endParaRPr sz="1200"/>
          </a:p>
          <a:p>
            <a:pPr marL="0" lvl="0" indent="0" algn="ctr" rtl="0">
              <a:spcBef>
                <a:spcPts val="0"/>
              </a:spcBef>
              <a:spcAft>
                <a:spcPts val="0"/>
              </a:spcAft>
              <a:buNone/>
            </a:pPr>
            <a:r>
              <a:rPr lang="en" sz="1200"/>
              <a:t>metadata</a:t>
            </a:r>
            <a:endParaRPr sz="1200"/>
          </a:p>
        </p:txBody>
      </p:sp>
      <p:sp>
        <p:nvSpPr>
          <p:cNvPr id="202" name="Google Shape;202;p36"/>
          <p:cNvSpPr/>
          <p:nvPr/>
        </p:nvSpPr>
        <p:spPr>
          <a:xfrm>
            <a:off x="1423513" y="2459105"/>
            <a:ext cx="1488600" cy="394800"/>
          </a:xfrm>
          <a:prstGeom prst="rect">
            <a:avLst/>
          </a:prstGeom>
          <a:solidFill>
            <a:srgbClr val="CFE2F3"/>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Parse (ascii), </a:t>
            </a:r>
            <a:endParaRPr sz="1200"/>
          </a:p>
          <a:p>
            <a:pPr marL="0" lvl="0" indent="0" algn="ctr" rtl="0">
              <a:spcBef>
                <a:spcPts val="0"/>
              </a:spcBef>
              <a:spcAft>
                <a:spcPts val="0"/>
              </a:spcAft>
              <a:buNone/>
            </a:pPr>
            <a:r>
              <a:rPr lang="en" sz="1200"/>
              <a:t>Split (⁋)</a:t>
            </a:r>
            <a:endParaRPr sz="1200"/>
          </a:p>
        </p:txBody>
      </p:sp>
      <p:sp>
        <p:nvSpPr>
          <p:cNvPr id="203" name="Google Shape;203;p36"/>
          <p:cNvSpPr/>
          <p:nvPr/>
        </p:nvSpPr>
        <p:spPr>
          <a:xfrm>
            <a:off x="1423513" y="2962430"/>
            <a:ext cx="1488600" cy="394800"/>
          </a:xfrm>
          <a:prstGeom prst="rect">
            <a:avLst/>
          </a:prstGeom>
          <a:solidFill>
            <a:srgbClr val="CFE2F3"/>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Track (id),</a:t>
            </a:r>
            <a:endParaRPr sz="1200"/>
          </a:p>
          <a:p>
            <a:pPr marL="0" lvl="0" indent="0" algn="ctr" rtl="0">
              <a:spcBef>
                <a:spcPts val="0"/>
              </a:spcBef>
              <a:spcAft>
                <a:spcPts val="0"/>
              </a:spcAft>
              <a:buNone/>
            </a:pPr>
            <a:r>
              <a:rPr lang="en" sz="1200"/>
              <a:t>datastore</a:t>
            </a:r>
            <a:endParaRPr sz="1200"/>
          </a:p>
        </p:txBody>
      </p:sp>
      <p:sp>
        <p:nvSpPr>
          <p:cNvPr id="204" name="Google Shape;204;p36"/>
          <p:cNvSpPr/>
          <p:nvPr/>
        </p:nvSpPr>
        <p:spPr>
          <a:xfrm rot="-5400000">
            <a:off x="3848940" y="1148754"/>
            <a:ext cx="747600" cy="942000"/>
          </a:xfrm>
          <a:prstGeom prst="can">
            <a:avLst>
              <a:gd name="adj" fmla="val 25000"/>
            </a:avLst>
          </a:prstGeom>
          <a:solidFill>
            <a:srgbClr val="FFF2CC"/>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6"/>
          <p:cNvSpPr/>
          <p:nvPr/>
        </p:nvSpPr>
        <p:spPr>
          <a:xfrm>
            <a:off x="3544065" y="1549129"/>
            <a:ext cx="314100" cy="124200"/>
          </a:xfrm>
          <a:prstGeom prst="rightArrow">
            <a:avLst>
              <a:gd name="adj1" fmla="val 50000"/>
              <a:gd name="adj2" fmla="val 50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6"/>
          <p:cNvSpPr/>
          <p:nvPr/>
        </p:nvSpPr>
        <p:spPr>
          <a:xfrm>
            <a:off x="4693740" y="1557654"/>
            <a:ext cx="259500" cy="124200"/>
          </a:xfrm>
          <a:prstGeom prst="rightArrow">
            <a:avLst>
              <a:gd name="adj1" fmla="val 50000"/>
              <a:gd name="adj2" fmla="val 50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6"/>
          <p:cNvSpPr txBox="1"/>
          <p:nvPr/>
        </p:nvSpPr>
        <p:spPr>
          <a:xfrm>
            <a:off x="3972815" y="1441729"/>
            <a:ext cx="818400" cy="29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t>tmVar2</a:t>
            </a:r>
            <a:endParaRPr sz="1000"/>
          </a:p>
        </p:txBody>
      </p:sp>
      <p:sp>
        <p:nvSpPr>
          <p:cNvPr id="208" name="Google Shape;208;p36"/>
          <p:cNvSpPr/>
          <p:nvPr/>
        </p:nvSpPr>
        <p:spPr>
          <a:xfrm rot="-5400000">
            <a:off x="3873390" y="1966454"/>
            <a:ext cx="747600" cy="942000"/>
          </a:xfrm>
          <a:prstGeom prst="can">
            <a:avLst>
              <a:gd name="adj" fmla="val 25000"/>
            </a:avLst>
          </a:prstGeom>
          <a:solidFill>
            <a:srgbClr val="FFF2CC"/>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6"/>
          <p:cNvSpPr/>
          <p:nvPr/>
        </p:nvSpPr>
        <p:spPr>
          <a:xfrm>
            <a:off x="3568515" y="2349779"/>
            <a:ext cx="314100" cy="124200"/>
          </a:xfrm>
          <a:prstGeom prst="rightArrow">
            <a:avLst>
              <a:gd name="adj1" fmla="val 50000"/>
              <a:gd name="adj2" fmla="val 50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6"/>
          <p:cNvSpPr/>
          <p:nvPr/>
        </p:nvSpPr>
        <p:spPr>
          <a:xfrm>
            <a:off x="4718190" y="2358304"/>
            <a:ext cx="259500" cy="124200"/>
          </a:xfrm>
          <a:prstGeom prst="rightArrow">
            <a:avLst>
              <a:gd name="adj1" fmla="val 50000"/>
              <a:gd name="adj2" fmla="val 50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6"/>
          <p:cNvSpPr txBox="1"/>
          <p:nvPr/>
        </p:nvSpPr>
        <p:spPr>
          <a:xfrm>
            <a:off x="3903440" y="2242379"/>
            <a:ext cx="818400" cy="291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dirty="0"/>
              <a:t>Seth</a:t>
            </a:r>
            <a:endParaRPr sz="1000" dirty="0"/>
          </a:p>
        </p:txBody>
      </p:sp>
      <p:sp>
        <p:nvSpPr>
          <p:cNvPr id="212" name="Google Shape;212;p36"/>
          <p:cNvSpPr/>
          <p:nvPr/>
        </p:nvSpPr>
        <p:spPr>
          <a:xfrm rot="-5400000">
            <a:off x="3897840" y="2784204"/>
            <a:ext cx="747600" cy="942000"/>
          </a:xfrm>
          <a:prstGeom prst="can">
            <a:avLst>
              <a:gd name="adj" fmla="val 25000"/>
            </a:avLst>
          </a:prstGeom>
          <a:solidFill>
            <a:srgbClr val="FFF2CC"/>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6"/>
          <p:cNvSpPr/>
          <p:nvPr/>
        </p:nvSpPr>
        <p:spPr>
          <a:xfrm>
            <a:off x="3592965" y="3184579"/>
            <a:ext cx="314100" cy="124200"/>
          </a:xfrm>
          <a:prstGeom prst="rightArrow">
            <a:avLst>
              <a:gd name="adj1" fmla="val 50000"/>
              <a:gd name="adj2" fmla="val 50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6"/>
          <p:cNvSpPr/>
          <p:nvPr/>
        </p:nvSpPr>
        <p:spPr>
          <a:xfrm>
            <a:off x="4742640" y="3193104"/>
            <a:ext cx="259500" cy="124200"/>
          </a:xfrm>
          <a:prstGeom prst="rightArrow">
            <a:avLst>
              <a:gd name="adj1" fmla="val 50000"/>
              <a:gd name="adj2" fmla="val 50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6"/>
          <p:cNvSpPr txBox="1"/>
          <p:nvPr/>
        </p:nvSpPr>
        <p:spPr>
          <a:xfrm>
            <a:off x="3996140" y="3094229"/>
            <a:ext cx="818400" cy="29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000" dirty="0">
                <a:solidFill>
                  <a:schemeClr val="dk1"/>
                </a:solidFill>
              </a:rPr>
              <a:t> </a:t>
            </a:r>
            <a:r>
              <a:rPr lang="en" sz="1000" dirty="0" err="1">
                <a:solidFill>
                  <a:schemeClr val="dk1"/>
                </a:solidFill>
              </a:rPr>
              <a:t>spaCY</a:t>
            </a:r>
            <a:endParaRPr lang="en" sz="1000" dirty="0">
              <a:solidFill>
                <a:schemeClr val="dk1"/>
              </a:solidFill>
            </a:endParaRPr>
          </a:p>
        </p:txBody>
      </p:sp>
      <p:sp>
        <p:nvSpPr>
          <p:cNvPr id="216" name="Google Shape;216;p36"/>
          <p:cNvSpPr/>
          <p:nvPr/>
        </p:nvSpPr>
        <p:spPr>
          <a:xfrm rot="-5400000">
            <a:off x="3922290" y="3601954"/>
            <a:ext cx="747600" cy="942000"/>
          </a:xfrm>
          <a:prstGeom prst="can">
            <a:avLst>
              <a:gd name="adj" fmla="val 25000"/>
            </a:avLst>
          </a:prstGeom>
          <a:solidFill>
            <a:srgbClr val="FFF2CC"/>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6"/>
          <p:cNvSpPr/>
          <p:nvPr/>
        </p:nvSpPr>
        <p:spPr>
          <a:xfrm>
            <a:off x="3617415" y="4002329"/>
            <a:ext cx="314100" cy="124200"/>
          </a:xfrm>
          <a:prstGeom prst="rightArrow">
            <a:avLst>
              <a:gd name="adj1" fmla="val 50000"/>
              <a:gd name="adj2" fmla="val 50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6"/>
          <p:cNvSpPr/>
          <p:nvPr/>
        </p:nvSpPr>
        <p:spPr>
          <a:xfrm>
            <a:off x="4767090" y="4010854"/>
            <a:ext cx="259500" cy="124200"/>
          </a:xfrm>
          <a:prstGeom prst="rightArrow">
            <a:avLst>
              <a:gd name="adj1" fmla="val 50000"/>
              <a:gd name="adj2" fmla="val 50000"/>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6"/>
          <p:cNvSpPr txBox="1"/>
          <p:nvPr/>
        </p:nvSpPr>
        <p:spPr>
          <a:xfrm>
            <a:off x="4020590" y="3869329"/>
            <a:ext cx="818400" cy="291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000" dirty="0">
                <a:solidFill>
                  <a:schemeClr val="dk1"/>
                </a:solidFill>
              </a:rPr>
              <a:t>  AWS</a:t>
            </a:r>
            <a:endParaRPr sz="1200" dirty="0"/>
          </a:p>
        </p:txBody>
      </p:sp>
      <p:sp>
        <p:nvSpPr>
          <p:cNvPr id="220" name="Google Shape;220;p36"/>
          <p:cNvSpPr txBox="1"/>
          <p:nvPr/>
        </p:nvSpPr>
        <p:spPr>
          <a:xfrm>
            <a:off x="3121790" y="4540755"/>
            <a:ext cx="23817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Named-entity recognition</a:t>
            </a:r>
            <a:endParaRPr dirty="0">
              <a:solidFill>
                <a:srgbClr val="434343"/>
              </a:solidFill>
            </a:endParaRPr>
          </a:p>
        </p:txBody>
      </p:sp>
      <p:sp>
        <p:nvSpPr>
          <p:cNvPr id="221" name="Google Shape;221;p36"/>
          <p:cNvSpPr txBox="1"/>
          <p:nvPr/>
        </p:nvSpPr>
        <p:spPr>
          <a:xfrm>
            <a:off x="854675" y="4069150"/>
            <a:ext cx="2381700" cy="63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t>Pre-processing</a:t>
            </a:r>
            <a:endParaRPr dirty="0">
              <a:solidFill>
                <a:srgbClr val="434343"/>
              </a:solidFill>
            </a:endParaRPr>
          </a:p>
        </p:txBody>
      </p:sp>
      <p:sp>
        <p:nvSpPr>
          <p:cNvPr id="222" name="Google Shape;222;p36"/>
          <p:cNvSpPr/>
          <p:nvPr/>
        </p:nvSpPr>
        <p:spPr>
          <a:xfrm>
            <a:off x="5592975" y="1044580"/>
            <a:ext cx="942000" cy="470400"/>
          </a:xfrm>
          <a:prstGeom prst="can">
            <a:avLst>
              <a:gd name="adj" fmla="val 25000"/>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External data</a:t>
            </a:r>
            <a:endParaRPr sz="1200"/>
          </a:p>
        </p:txBody>
      </p:sp>
      <p:sp>
        <p:nvSpPr>
          <p:cNvPr id="223" name="Google Shape;223;p36"/>
          <p:cNvSpPr txBox="1"/>
          <p:nvPr/>
        </p:nvSpPr>
        <p:spPr>
          <a:xfrm>
            <a:off x="5391450" y="3971050"/>
            <a:ext cx="1841400" cy="39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t>Post-processing</a:t>
            </a:r>
            <a:endParaRPr b="1"/>
          </a:p>
        </p:txBody>
      </p:sp>
      <p:sp>
        <p:nvSpPr>
          <p:cNvPr id="224" name="Google Shape;224;p36"/>
          <p:cNvSpPr/>
          <p:nvPr/>
        </p:nvSpPr>
        <p:spPr>
          <a:xfrm>
            <a:off x="1423513" y="3465755"/>
            <a:ext cx="1488600" cy="394800"/>
          </a:xfrm>
          <a:prstGeom prst="rect">
            <a:avLst/>
          </a:prstGeom>
          <a:solidFill>
            <a:srgbClr val="CFE2F3"/>
          </a:solidFill>
          <a:ln w="952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Create input files (pubtator format)</a:t>
            </a:r>
            <a:endParaRPr sz="1200"/>
          </a:p>
        </p:txBody>
      </p:sp>
      <p:sp>
        <p:nvSpPr>
          <p:cNvPr id="225" name="Google Shape;225;p36"/>
          <p:cNvSpPr/>
          <p:nvPr/>
        </p:nvSpPr>
        <p:spPr>
          <a:xfrm>
            <a:off x="322539" y="2538923"/>
            <a:ext cx="611700" cy="784200"/>
          </a:xfrm>
          <a:prstGeom prst="snip1Rect">
            <a:avLst>
              <a:gd name="adj" fmla="val 14676"/>
            </a:avLst>
          </a:prstGeom>
          <a:solidFill>
            <a:srgbClr val="FFFFFF"/>
          </a:solidFill>
          <a:ln w="9525" cap="flat" cmpd="sng">
            <a:solidFill>
              <a:srgbClr val="07376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i="1">
                <a:solidFill>
                  <a:srgbClr val="434343"/>
                </a:solidFill>
              </a:rPr>
              <a:t>.pdf .docx</a:t>
            </a:r>
            <a:endParaRPr i="1">
              <a:solidFill>
                <a:srgbClr val="434343"/>
              </a:solidFill>
            </a:endParaRPr>
          </a:p>
        </p:txBody>
      </p:sp>
      <p:sp>
        <p:nvSpPr>
          <p:cNvPr id="226" name="Google Shape;226;p36"/>
          <p:cNvSpPr/>
          <p:nvPr/>
        </p:nvSpPr>
        <p:spPr>
          <a:xfrm>
            <a:off x="5400738" y="1819980"/>
            <a:ext cx="1822800" cy="21561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6"/>
          <p:cNvSpPr/>
          <p:nvPr/>
        </p:nvSpPr>
        <p:spPr>
          <a:xfrm>
            <a:off x="5471650" y="1955780"/>
            <a:ext cx="1654200" cy="394800"/>
          </a:xfrm>
          <a:prstGeom prst="rect">
            <a:avLst/>
          </a:prstGeom>
          <a:solidFill>
            <a:srgbClr val="D9EAD3"/>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t>parse output, link (id), datastore</a:t>
            </a:r>
            <a:endParaRPr sz="1200" dirty="0"/>
          </a:p>
        </p:txBody>
      </p:sp>
      <p:sp>
        <p:nvSpPr>
          <p:cNvPr id="228" name="Google Shape;228;p36"/>
          <p:cNvSpPr/>
          <p:nvPr/>
        </p:nvSpPr>
        <p:spPr>
          <a:xfrm>
            <a:off x="5471650" y="2455130"/>
            <a:ext cx="1654200" cy="394800"/>
          </a:xfrm>
          <a:prstGeom prst="rect">
            <a:avLst/>
          </a:prstGeom>
          <a:solidFill>
            <a:srgbClr val="D9EAD3"/>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200">
                <a:solidFill>
                  <a:schemeClr val="dk1"/>
                </a:solidFill>
              </a:rPr>
              <a:t>Integrate with external data</a:t>
            </a:r>
            <a:endParaRPr sz="1200">
              <a:solidFill>
                <a:schemeClr val="dk1"/>
              </a:solidFill>
            </a:endParaRPr>
          </a:p>
        </p:txBody>
      </p:sp>
      <p:sp>
        <p:nvSpPr>
          <p:cNvPr id="229" name="Google Shape;229;p36"/>
          <p:cNvSpPr/>
          <p:nvPr/>
        </p:nvSpPr>
        <p:spPr>
          <a:xfrm>
            <a:off x="5471650" y="2960455"/>
            <a:ext cx="1654200" cy="394800"/>
          </a:xfrm>
          <a:prstGeom prst="rect">
            <a:avLst/>
          </a:prstGeom>
          <a:solidFill>
            <a:srgbClr val="D9EAD3"/>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200">
                <a:solidFill>
                  <a:schemeClr val="dk1"/>
                </a:solidFill>
              </a:rPr>
              <a:t>Analysis</a:t>
            </a:r>
            <a:endParaRPr sz="1200"/>
          </a:p>
        </p:txBody>
      </p:sp>
      <p:sp>
        <p:nvSpPr>
          <p:cNvPr id="230" name="Google Shape;230;p36"/>
          <p:cNvSpPr/>
          <p:nvPr/>
        </p:nvSpPr>
        <p:spPr>
          <a:xfrm>
            <a:off x="5471650" y="3465755"/>
            <a:ext cx="1654200" cy="394800"/>
          </a:xfrm>
          <a:prstGeom prst="rect">
            <a:avLst/>
          </a:prstGeom>
          <a:solidFill>
            <a:srgbClr val="D9EAD3"/>
          </a:solidFill>
          <a:ln w="9525" cap="flat" cmpd="sng">
            <a:solidFill>
              <a:srgbClr val="38761D"/>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Run Reports</a:t>
            </a:r>
            <a:endParaRPr sz="1200"/>
          </a:p>
        </p:txBody>
      </p:sp>
      <p:sp>
        <p:nvSpPr>
          <p:cNvPr id="231" name="Google Shape;231;p36"/>
          <p:cNvSpPr/>
          <p:nvPr/>
        </p:nvSpPr>
        <p:spPr>
          <a:xfrm>
            <a:off x="6197800" y="1223680"/>
            <a:ext cx="942000" cy="470400"/>
          </a:xfrm>
          <a:prstGeom prst="can">
            <a:avLst>
              <a:gd name="adj" fmla="val 25000"/>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External data</a:t>
            </a:r>
            <a:endParaRPr sz="1200"/>
          </a:p>
        </p:txBody>
      </p:sp>
      <p:sp>
        <p:nvSpPr>
          <p:cNvPr id="232" name="Google Shape;232;p36"/>
          <p:cNvSpPr txBox="1"/>
          <p:nvPr/>
        </p:nvSpPr>
        <p:spPr>
          <a:xfrm>
            <a:off x="7248725" y="3250950"/>
            <a:ext cx="1895400" cy="1336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434343"/>
                </a:solidFill>
              </a:rPr>
              <a:t>Tagged Output with Standardized, Harmonized Biomarkers</a:t>
            </a:r>
            <a:endParaRPr>
              <a:solidFill>
                <a:srgbClr val="434343"/>
              </a:solidFill>
            </a:endParaRPr>
          </a:p>
        </p:txBody>
      </p:sp>
      <p:sp>
        <p:nvSpPr>
          <p:cNvPr id="234" name="Google Shape;234;p36"/>
          <p:cNvSpPr/>
          <p:nvPr/>
        </p:nvSpPr>
        <p:spPr>
          <a:xfrm>
            <a:off x="7679150" y="2215600"/>
            <a:ext cx="1097400" cy="1152000"/>
          </a:xfrm>
          <a:prstGeom prst="snip1Rect">
            <a:avLst>
              <a:gd name="adj" fmla="val 16667"/>
            </a:avLst>
          </a:prstGeom>
          <a:solidFill>
            <a:srgbClr val="FFFFFF"/>
          </a:solidFill>
          <a:ln w="9525" cap="flat" cmpd="sng">
            <a:solidFill>
              <a:srgbClr val="07376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i="1">
                <a:solidFill>
                  <a:srgbClr val="434343"/>
                </a:solidFill>
              </a:rPr>
              <a:t>Biomarkers</a:t>
            </a:r>
            <a:endParaRPr sz="1000" i="1">
              <a:solidFill>
                <a:srgbClr val="434343"/>
              </a:solidFill>
            </a:endParaRPr>
          </a:p>
          <a:p>
            <a:pPr marL="0" lvl="0" indent="0" algn="l" rtl="0">
              <a:spcBef>
                <a:spcPts val="0"/>
              </a:spcBef>
              <a:spcAft>
                <a:spcPts val="0"/>
              </a:spcAft>
              <a:buNone/>
            </a:pPr>
            <a:endParaRPr sz="800">
              <a:solidFill>
                <a:srgbClr val="434343"/>
              </a:solidFill>
            </a:endParaRPr>
          </a:p>
          <a:p>
            <a:pPr marL="0" lvl="0" indent="0" algn="l" rtl="0">
              <a:spcBef>
                <a:spcPts val="0"/>
              </a:spcBef>
              <a:spcAft>
                <a:spcPts val="0"/>
              </a:spcAft>
              <a:buNone/>
            </a:pPr>
            <a:r>
              <a:rPr lang="en" sz="800">
                <a:solidFill>
                  <a:srgbClr val="434343"/>
                </a:solidFill>
              </a:rPr>
              <a:t>✅</a:t>
            </a:r>
            <a:endParaRPr sz="800">
              <a:solidFill>
                <a:srgbClr val="434343"/>
              </a:solidFill>
            </a:endParaRPr>
          </a:p>
          <a:p>
            <a:pPr marL="0" lvl="0" indent="0" algn="l" rtl="0">
              <a:spcBef>
                <a:spcPts val="0"/>
              </a:spcBef>
              <a:spcAft>
                <a:spcPts val="0"/>
              </a:spcAft>
              <a:buNone/>
            </a:pPr>
            <a:endParaRPr sz="800">
              <a:solidFill>
                <a:srgbClr val="434343"/>
              </a:solidFill>
            </a:endParaRPr>
          </a:p>
          <a:p>
            <a:pPr marL="0" lvl="0" indent="0" algn="l" rtl="0">
              <a:spcBef>
                <a:spcPts val="0"/>
              </a:spcBef>
              <a:spcAft>
                <a:spcPts val="0"/>
              </a:spcAft>
              <a:buClr>
                <a:schemeClr val="dk1"/>
              </a:buClr>
              <a:buSzPts val="1100"/>
              <a:buFont typeface="Arial"/>
              <a:buNone/>
            </a:pPr>
            <a:r>
              <a:rPr lang="en" sz="800">
                <a:solidFill>
                  <a:srgbClr val="434343"/>
                </a:solidFill>
              </a:rPr>
              <a:t>✅</a:t>
            </a:r>
            <a:endParaRPr sz="800">
              <a:solidFill>
                <a:srgbClr val="434343"/>
              </a:solidFill>
            </a:endParaRPr>
          </a:p>
          <a:p>
            <a:pPr marL="0" lvl="0" indent="0" algn="l" rtl="0">
              <a:spcBef>
                <a:spcPts val="0"/>
              </a:spcBef>
              <a:spcAft>
                <a:spcPts val="0"/>
              </a:spcAft>
              <a:buClr>
                <a:schemeClr val="dk1"/>
              </a:buClr>
              <a:buSzPts val="1100"/>
              <a:buFont typeface="Arial"/>
              <a:buNone/>
            </a:pPr>
            <a:endParaRPr sz="800">
              <a:solidFill>
                <a:srgbClr val="434343"/>
              </a:solidFill>
            </a:endParaRPr>
          </a:p>
          <a:p>
            <a:pPr marL="0" lvl="0" indent="0" algn="l" rtl="0">
              <a:spcBef>
                <a:spcPts val="0"/>
              </a:spcBef>
              <a:spcAft>
                <a:spcPts val="0"/>
              </a:spcAft>
              <a:buClr>
                <a:schemeClr val="dk1"/>
              </a:buClr>
              <a:buSzPts val="1100"/>
              <a:buFont typeface="Arial"/>
              <a:buNone/>
            </a:pPr>
            <a:r>
              <a:rPr lang="en" sz="800">
                <a:solidFill>
                  <a:srgbClr val="434343"/>
                </a:solidFill>
              </a:rPr>
              <a:t>✅</a:t>
            </a:r>
            <a:endParaRPr sz="1000" b="1" i="1">
              <a:solidFill>
                <a:srgbClr val="434343"/>
              </a:solidFill>
            </a:endParaRPr>
          </a:p>
          <a:p>
            <a:pPr marL="0" lvl="0" indent="0" algn="l" rtl="0">
              <a:spcBef>
                <a:spcPts val="0"/>
              </a:spcBef>
              <a:spcAft>
                <a:spcPts val="0"/>
              </a:spcAft>
              <a:buNone/>
            </a:pPr>
            <a:endParaRPr i="1">
              <a:solidFill>
                <a:srgbClr val="434343"/>
              </a:solidFill>
            </a:endParaRPr>
          </a:p>
        </p:txBody>
      </p:sp>
      <p:sp>
        <p:nvSpPr>
          <p:cNvPr id="44" name="Google Shape;129;p19">
            <a:extLst>
              <a:ext uri="{FF2B5EF4-FFF2-40B4-BE49-F238E27FC236}">
                <a16:creationId xmlns:a16="http://schemas.microsoft.com/office/drawing/2014/main" id="{A7206E88-993E-234E-9405-8F183373394E}"/>
              </a:ext>
            </a:extLst>
          </p:cNvPr>
          <p:cNvSpPr txBox="1">
            <a:spLocks/>
          </p:cNvSpPr>
          <p:nvPr/>
        </p:nvSpPr>
        <p:spPr>
          <a:xfrm>
            <a:off x="311700" y="445025"/>
            <a:ext cx="8520600" cy="572700"/>
          </a:xfrm>
          <a:prstGeom prst="rect">
            <a:avLst/>
          </a:prstGeom>
          <a:gradFill>
            <a:gsLst>
              <a:gs pos="0">
                <a:srgbClr val="FFFFFF"/>
              </a:gs>
              <a:gs pos="100000">
                <a:srgbClr val="D9D9D9"/>
              </a:gs>
              <a:gs pos="100000">
                <a:srgbClr val="B3B3B3"/>
              </a:gs>
            </a:gsLst>
            <a:lin ang="0" scaled="0"/>
          </a:gradFill>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dirty="0"/>
              <a:t>Workflow Breakout</a:t>
            </a:r>
          </a:p>
          <a:p>
            <a:endParaRPr lang="en-US" dirty="0"/>
          </a:p>
        </p:txBody>
      </p:sp>
    </p:spTree>
    <p:extLst>
      <p:ext uri="{BB962C8B-B14F-4D97-AF65-F5344CB8AC3E}">
        <p14:creationId xmlns:p14="http://schemas.microsoft.com/office/powerpoint/2010/main" val="422586410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304</TotalTime>
  <Words>2056</Words>
  <Application>Microsoft Macintosh PowerPoint</Application>
  <PresentationFormat>On-screen Show (16:9)</PresentationFormat>
  <Paragraphs>487</Paragraphs>
  <Slides>23</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Calibri</vt:lpstr>
      <vt:lpstr>Arial</vt:lpstr>
      <vt:lpstr>Source Code Pro</vt:lpstr>
      <vt:lpstr>Roboto</vt:lpstr>
      <vt:lpstr>Georgia</vt:lpstr>
      <vt:lpstr>Simple Light</vt:lpstr>
      <vt:lpstr>Introduction to NLP for biomedical text analysis</vt:lpstr>
      <vt:lpstr>What can NLP Do for me?</vt:lpstr>
      <vt:lpstr>“What’s in a name?”</vt:lpstr>
      <vt:lpstr> Clinical Informatics and Clinical Trials</vt:lpstr>
      <vt:lpstr>Biocuration and Knowledge Extraction</vt:lpstr>
      <vt:lpstr>Precision Medicine Support</vt:lpstr>
      <vt:lpstr>Project Goal: Support Precision Medicine Trials</vt:lpstr>
      <vt:lpstr>Training and Testing the NLP Pipeline </vt:lpstr>
      <vt:lpstr>PowerPoint Presentation</vt:lpstr>
      <vt:lpstr>PowerPoint Presentation</vt:lpstr>
      <vt:lpstr>Which NLP Tool Did Best? </vt:lpstr>
      <vt:lpstr>Metrics</vt:lpstr>
      <vt:lpstr>Initial Results 90% Success Identifying Variants </vt:lpstr>
      <vt:lpstr>Improved Results, &gt;97% Success </vt:lpstr>
      <vt:lpstr>How Well Can We Classify Eligibility Criteria ? </vt:lpstr>
      <vt:lpstr>Technical Bits</vt:lpstr>
      <vt:lpstr>Recommendations and Lessons</vt:lpstr>
      <vt:lpstr>Acknowledgements</vt:lpstr>
      <vt:lpstr>PowerPoint Presentation</vt:lpstr>
      <vt:lpstr>Reference Material</vt:lpstr>
      <vt:lpstr>Example tmVar2 Output </vt:lpstr>
      <vt:lpstr>Example Classification Output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AI-Based Text Mining</dc:title>
  <cp:lastModifiedBy>Benson, Mark (NIH/NCI) [C]</cp:lastModifiedBy>
  <cp:revision>30</cp:revision>
  <dcterms:modified xsi:type="dcterms:W3CDTF">2020-08-13T15:00:51Z</dcterms:modified>
</cp:coreProperties>
</file>