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261" r:id="rId2"/>
    <p:sldId id="257" r:id="rId3"/>
    <p:sldId id="271" r:id="rId4"/>
    <p:sldId id="272" r:id="rId5"/>
    <p:sldId id="273" r:id="rId6"/>
    <p:sldId id="274" r:id="rId7"/>
    <p:sldId id="275" r:id="rId8"/>
    <p:sldId id="276" r:id="rId9"/>
    <p:sldId id="277" r:id="rId10"/>
    <p:sldId id="278" r:id="rId11"/>
    <p:sldId id="279"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5" autoAdjust="0"/>
    <p:restoredTop sz="94706" autoAdjust="0"/>
  </p:normalViewPr>
  <p:slideViewPr>
    <p:cSldViewPr snapToGrid="0">
      <p:cViewPr varScale="1">
        <p:scale>
          <a:sx n="76" d="100"/>
          <a:sy n="76" d="100"/>
        </p:scale>
        <p:origin x="67" y="533"/>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05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1A6FE20-6B29-4AAD-B908-06C5859EAFE5}" type="datetime1">
              <a:rPr lang="tr-TR" smtClean="0"/>
              <a:t>11.12.2022</a:t>
            </a:fld>
            <a:endParaRPr lang="tr-TR"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tr-TR" smtClean="0"/>
              <a:t>‹#›</a:t>
            </a:fld>
            <a:endParaRPr lang="tr-TR"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dirty="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1CAE16B-A792-4401-8DAA-67B986E5EE7E}" type="datetime1">
              <a:rPr lang="tr-TR" noProof="0" smtClean="0"/>
              <a:t>11.12.2022</a:t>
            </a:fld>
            <a:endParaRPr lang="tr-TR" noProof="0"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lar Yer Tutucusu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2869989-EB00-4EE7-BCB5-25BDC5BB29F8}" type="slidenum">
              <a:rPr lang="tr-TR" noProof="0" smtClean="0"/>
              <a:t>‹#›</a:t>
            </a:fld>
            <a:endParaRPr lang="tr-TR" noProof="0"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2869989-EB00-4EE7-BCB5-25BDC5BB29F8}" type="slidenum">
              <a:rPr lang="tr-TR" smtClean="0"/>
              <a:t>1</a:t>
            </a:fld>
            <a:endParaRPr lang="tr-TR" dirty="0"/>
          </a:p>
        </p:txBody>
      </p:sp>
    </p:spTree>
    <p:extLst>
      <p:ext uri="{BB962C8B-B14F-4D97-AF65-F5344CB8AC3E}">
        <p14:creationId xmlns:p14="http://schemas.microsoft.com/office/powerpoint/2010/main" val="1979255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82869989-EB00-4EE7-BCB5-25BDC5BB29F8}" type="slidenum">
              <a:rPr lang="tr-TR" smtClean="0"/>
              <a:t>2</a:t>
            </a:fld>
            <a:endParaRPr lang="tr-TR" dirty="0"/>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5" name="Grup 4"/>
          <p:cNvGrpSpPr/>
          <p:nvPr userDrawn="1"/>
        </p:nvGrpSpPr>
        <p:grpSpPr bwMode="hidden">
          <a:xfrm>
            <a:off x="-1" y="0"/>
            <a:ext cx="12192002" cy="6858000"/>
            <a:chOff x="-1" y="0"/>
            <a:chExt cx="12192002" cy="6858000"/>
          </a:xfrm>
        </p:grpSpPr>
        <p:cxnSp>
          <p:nvCxnSpPr>
            <p:cNvPr id="6" name="Düz Bağlayıcı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Düz Bağlayıcı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Düz Bağlayıcı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Düz Bağlayıcı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Düz Bağlayıcı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Düz Bağlayıcı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Düz Bağlayıcı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Düz Bağlayıcı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Düz Bağlayıcı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Düz Bağlayıcı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Düz Bağlayıcı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Düz Bağlayıcı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Düz Bağlayıcı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Düz Bağlayıcı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Düz Bağlayıcı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Düz Bağlayıcı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up 22"/>
            <p:cNvGrpSpPr/>
            <p:nvPr userDrawn="1"/>
          </p:nvGrpSpPr>
          <p:grpSpPr bwMode="hidden">
            <a:xfrm>
              <a:off x="-1" y="0"/>
              <a:ext cx="12192001" cy="6858000"/>
              <a:chOff x="-1" y="0"/>
              <a:chExt cx="12192001" cy="6858000"/>
            </a:xfrm>
          </p:grpSpPr>
          <p:cxnSp>
            <p:nvCxnSpPr>
              <p:cNvPr id="41" name="Düz Bağlayıcı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Düz Bağlayıcı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Düz Bağlayıcı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Düz Bağlayıcı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Düz Bağlayıcı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up 45"/>
              <p:cNvGrpSpPr/>
              <p:nvPr/>
            </p:nvGrpSpPr>
            <p:grpSpPr bwMode="hidden">
              <a:xfrm>
                <a:off x="6327885" y="0"/>
                <a:ext cx="5864115" cy="5898673"/>
                <a:chOff x="6327885" y="0"/>
                <a:chExt cx="5864115" cy="5898673"/>
              </a:xfrm>
            </p:grpSpPr>
            <p:cxnSp>
              <p:nvCxnSpPr>
                <p:cNvPr id="52" name="Düz Bağlayıcı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Düz Bağlayıcı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Düz Bağlayıcı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Düz Bağlayıcı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Düz Bağlayıcı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Düz Bağlayıcı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Düz Bağlayıcı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Düz Bağlayıcı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Düz Bağlayıcı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Düz Bağlayıcı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up 23"/>
            <p:cNvGrpSpPr/>
            <p:nvPr userDrawn="1"/>
          </p:nvGrpSpPr>
          <p:grpSpPr bwMode="hidden">
            <a:xfrm flipH="1">
              <a:off x="0" y="0"/>
              <a:ext cx="12192001" cy="6858000"/>
              <a:chOff x="-1" y="0"/>
              <a:chExt cx="12192001" cy="6858000"/>
            </a:xfrm>
          </p:grpSpPr>
          <p:cxnSp>
            <p:nvCxnSpPr>
              <p:cNvPr id="25" name="Düz Bağlayıcı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Düz Bağlayıcı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Düz Bağlayıcı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Düz Bağlayıcı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Düz Bağlayıcı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up 29"/>
              <p:cNvGrpSpPr/>
              <p:nvPr/>
            </p:nvGrpSpPr>
            <p:grpSpPr bwMode="hidden">
              <a:xfrm>
                <a:off x="6327885" y="0"/>
                <a:ext cx="5864115" cy="5898673"/>
                <a:chOff x="6327885" y="0"/>
                <a:chExt cx="5864115" cy="5898673"/>
              </a:xfrm>
            </p:grpSpPr>
            <p:cxnSp>
              <p:nvCxnSpPr>
                <p:cNvPr id="36" name="Düz Bağlayıcı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Düz Bağlayıcı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Düz Bağlayıcı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Düz Bağlayıcı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Düz Bağlayıcı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Düz Bağlayıcı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Düz Bağlayıcı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Düz Bağlayıcı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Düz Bağlayıcı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Düz Bağlayıcı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Başlık 1"/>
          <p:cNvSpPr>
            <a:spLocks noGrp="1"/>
          </p:cNvSpPr>
          <p:nvPr>
            <p:ph type="ctrTitle"/>
          </p:nvPr>
        </p:nvSpPr>
        <p:spPr>
          <a:xfrm>
            <a:off x="1293845" y="1909346"/>
            <a:ext cx="9604310" cy="3383280"/>
          </a:xfrm>
        </p:spPr>
        <p:txBody>
          <a:bodyPr rtlCol="0" anchor="b">
            <a:normAutofit/>
          </a:bodyPr>
          <a:lstStyle>
            <a:lvl1pPr algn="l">
              <a:lnSpc>
                <a:spcPct val="76000"/>
              </a:lnSpc>
              <a:defRPr sz="8000" cap="none" baseline="0">
                <a:solidFill>
                  <a:schemeClr val="tx1"/>
                </a:solidFill>
              </a:defRPr>
            </a:lvl1pPr>
          </a:lstStyle>
          <a:p>
            <a:pPr rtl="0"/>
            <a:r>
              <a:rPr lang="tr-TR" noProof="0"/>
              <a:t>Asıl başlık stilini düzenlemek için tıklayın</a:t>
            </a:r>
            <a:endParaRPr lang="tr-TR" noProof="0" dirty="0"/>
          </a:p>
        </p:txBody>
      </p:sp>
      <p:sp>
        <p:nvSpPr>
          <p:cNvPr id="3" name="Alt Başlık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endParaRPr lang="tr-TR" noProof="0" dirty="0"/>
          </a:p>
        </p:txBody>
      </p:sp>
      <p:cxnSp>
        <p:nvCxnSpPr>
          <p:cNvPr id="58" name="Düz Bağlayıcı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Dikey Metin Yer Tutucusu 2"/>
          <p:cNvSpPr>
            <a:spLocks noGrp="1"/>
          </p:cNvSpPr>
          <p:nvPr>
            <p:ph type="body" orient="vert" idx="1"/>
          </p:nvPr>
        </p:nvSpPr>
        <p:spPr/>
        <p:txBody>
          <a:bodyPr vert="eaVert"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p>
            <a:pPr rtl="0"/>
            <a:fld id="{C4F96638-FC1D-464E-8AEE-10ECB2C98B32}" type="datetime1">
              <a:rPr lang="tr-TR" noProof="0" smtClean="0"/>
              <a:t>11.12.2022</a:t>
            </a:fld>
            <a:endParaRPr lang="tr-TR" noProof="0" dirty="0"/>
          </a:p>
        </p:txBody>
      </p:sp>
      <p:sp>
        <p:nvSpPr>
          <p:cNvPr id="6" name="Slayt Numarası Yer Tutucusu 5"/>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9209314" y="489856"/>
            <a:ext cx="1687286" cy="5301343"/>
          </a:xfrm>
        </p:spPr>
        <p:txBody>
          <a:bodyPr vert="eaVert" rtlCol="0"/>
          <a:lstStyle/>
          <a:p>
            <a:pPr rtl="0"/>
            <a:r>
              <a:rPr lang="tr-TR" noProof="0"/>
              <a:t>Asıl başlık stilini düzenlemek için tıklayın</a:t>
            </a:r>
            <a:endParaRPr lang="tr-TR" noProof="0" dirty="0"/>
          </a:p>
        </p:txBody>
      </p:sp>
      <p:sp>
        <p:nvSpPr>
          <p:cNvPr id="3" name="Dikey Metin Yer Tutucusu 2"/>
          <p:cNvSpPr>
            <a:spLocks noGrp="1"/>
          </p:cNvSpPr>
          <p:nvPr>
            <p:ph type="body" orient="vert" idx="1"/>
          </p:nvPr>
        </p:nvSpPr>
        <p:spPr>
          <a:xfrm>
            <a:off x="1295399" y="489856"/>
            <a:ext cx="7587344" cy="5301343"/>
          </a:xfrm>
        </p:spPr>
        <p:txBody>
          <a:bodyPr vert="eaVert"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p>
            <a:pPr rtl="0"/>
            <a:fld id="{242217C8-3645-4914-A5E0-B31866D8B7CD}" type="datetime1">
              <a:rPr lang="tr-TR" noProof="0" smtClean="0"/>
              <a:t>11.12.2022</a:t>
            </a:fld>
            <a:endParaRPr lang="tr-TR" noProof="0" dirty="0"/>
          </a:p>
        </p:txBody>
      </p:sp>
      <p:sp>
        <p:nvSpPr>
          <p:cNvPr id="6" name="Slayt Numarası Yer Tutucusu 5"/>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p>
            <a:pPr rtl="0"/>
            <a:fld id="{53E775C3-19A8-4781-9C99-8E2623D9DB5A}" type="datetime1">
              <a:rPr lang="tr-TR" noProof="0" smtClean="0"/>
              <a:t>11.12.2022</a:t>
            </a:fld>
            <a:endParaRPr lang="tr-TR" noProof="0" dirty="0"/>
          </a:p>
        </p:txBody>
      </p:sp>
      <p:sp>
        <p:nvSpPr>
          <p:cNvPr id="6" name="Slayt Numarası Yer Tutucusu 5"/>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up 6"/>
          <p:cNvGrpSpPr/>
          <p:nvPr userDrawn="1"/>
        </p:nvGrpSpPr>
        <p:grpSpPr bwMode="hidden">
          <a:xfrm>
            <a:off x="-1" y="0"/>
            <a:ext cx="12192002" cy="6858000"/>
            <a:chOff x="-1" y="0"/>
            <a:chExt cx="12192002" cy="6858000"/>
          </a:xfrm>
        </p:grpSpPr>
        <p:cxnSp>
          <p:nvCxnSpPr>
            <p:cNvPr id="8" name="Düz Bağlayıcı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Düz Bağlayıcı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Düz Bağlayıcı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Düz Bağlayıcı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Düz Bağlayıcı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Düz Bağlayıcı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Düz Bağlayıcı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Düz Bağlayıcı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Düz Bağlayıcı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Düz Bağlayıcı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Düz Bağlayıcı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Düz Bağlayıcı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Düz Bağlayıcı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Düz Bağlayıcı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Düz Bağlayıcı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up 23"/>
            <p:cNvGrpSpPr/>
            <p:nvPr userDrawn="1"/>
          </p:nvGrpSpPr>
          <p:grpSpPr bwMode="hidden">
            <a:xfrm>
              <a:off x="-1" y="0"/>
              <a:ext cx="12192001" cy="6858000"/>
              <a:chOff x="-1" y="0"/>
              <a:chExt cx="12192001" cy="6858000"/>
            </a:xfrm>
          </p:grpSpPr>
          <p:cxnSp>
            <p:nvCxnSpPr>
              <p:cNvPr id="42" name="Düz Bağlayıcı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Düz Bağlayıcı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Düz Bağlayıcı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Düz Bağlayıcı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Düz Bağlayıcı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up 46"/>
              <p:cNvGrpSpPr/>
              <p:nvPr/>
            </p:nvGrpSpPr>
            <p:grpSpPr bwMode="hidden">
              <a:xfrm>
                <a:off x="6327885" y="0"/>
                <a:ext cx="5864115" cy="5898673"/>
                <a:chOff x="6327885" y="0"/>
                <a:chExt cx="5864115" cy="5898673"/>
              </a:xfrm>
            </p:grpSpPr>
            <p:cxnSp>
              <p:nvCxnSpPr>
                <p:cNvPr id="53" name="Düz Bağlayıcı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Düz Bağlayıcı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Düz Bağlayıcı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Düz Bağlayıcı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Düz Bağlayıcı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Düz Bağlayıcı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Düz Bağlayıcı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Düz Bağlayıcı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Düz Bağlayıcı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Düz Bağlayıcı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up 24"/>
            <p:cNvGrpSpPr/>
            <p:nvPr userDrawn="1"/>
          </p:nvGrpSpPr>
          <p:grpSpPr bwMode="hidden">
            <a:xfrm flipH="1">
              <a:off x="0" y="0"/>
              <a:ext cx="12192001" cy="6858000"/>
              <a:chOff x="-1" y="0"/>
              <a:chExt cx="12192001" cy="6858000"/>
            </a:xfrm>
          </p:grpSpPr>
          <p:cxnSp>
            <p:nvCxnSpPr>
              <p:cNvPr id="26" name="Düz Bağlayıcı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Düz Bağlayıcı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Düz Bağlayıcı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Düz Bağlayıcı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Düz Bağlayıcı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up 30"/>
              <p:cNvGrpSpPr/>
              <p:nvPr/>
            </p:nvGrpSpPr>
            <p:grpSpPr bwMode="hidden">
              <a:xfrm>
                <a:off x="6327885" y="0"/>
                <a:ext cx="5864115" cy="5898673"/>
                <a:chOff x="6327885" y="0"/>
                <a:chExt cx="5864115" cy="5898673"/>
              </a:xfrm>
            </p:grpSpPr>
            <p:cxnSp>
              <p:nvCxnSpPr>
                <p:cNvPr id="37" name="Düz Bağlayıcı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Düz Bağlayıcı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Düz Bağlayıcı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Düz Bağlayıcı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Düz Bağlayıcı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Düz Bağlayıcı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Düz Bağlayıcı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Düz Bağlayıcı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Düz Bağlayıcı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Düz Bağlayıcı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Başlık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tr-TR" noProof="0"/>
              <a:t>Asıl metin stillerini düzenlemek için tıklayın</a:t>
            </a:r>
          </a:p>
        </p:txBody>
      </p:sp>
      <p:cxnSp>
        <p:nvCxnSpPr>
          <p:cNvPr id="58" name="Düz Bağlayıcı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İçerik Yer Tutucusu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İçerik Yer Tutucusu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5" name="Tarih Yer Tutucusu 4"/>
          <p:cNvSpPr>
            <a:spLocks noGrp="1"/>
          </p:cNvSpPr>
          <p:nvPr>
            <p:ph type="dt" sz="half" idx="10"/>
          </p:nvPr>
        </p:nvSpPr>
        <p:spPr/>
        <p:txBody>
          <a:bodyPr rtlCol="0"/>
          <a:lstStyle/>
          <a:p>
            <a:pPr rtl="0"/>
            <a:fld id="{D36E8099-91A2-4480-AA38-D429DA4DFE01}" type="datetime1">
              <a:rPr lang="tr-TR" noProof="0" smtClean="0"/>
              <a:t>11.12.2022</a:t>
            </a:fld>
            <a:endParaRPr lang="tr-TR" noProof="0" dirty="0"/>
          </a:p>
        </p:txBody>
      </p:sp>
      <p:sp>
        <p:nvSpPr>
          <p:cNvPr id="7" name="Slayt Numarası Yer Tutucusu 6"/>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Metin Yer Tutucusu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8" name="Alt Bilgi Yer Tutucusu 7"/>
          <p:cNvSpPr>
            <a:spLocks noGrp="1"/>
          </p:cNvSpPr>
          <p:nvPr>
            <p:ph type="ftr" sz="quarter" idx="11"/>
          </p:nvPr>
        </p:nvSpPr>
        <p:spPr/>
        <p:txBody>
          <a:bodyPr rtlCol="0"/>
          <a:lstStyle/>
          <a:p>
            <a:pPr rtl="0"/>
            <a:r>
              <a:rPr lang="tr-TR" noProof="0" dirty="0"/>
              <a:t>Alt bilgi ekleme</a:t>
            </a:r>
          </a:p>
        </p:txBody>
      </p:sp>
      <p:sp>
        <p:nvSpPr>
          <p:cNvPr id="7" name="Tarih Yer Tutucusu 6"/>
          <p:cNvSpPr>
            <a:spLocks noGrp="1"/>
          </p:cNvSpPr>
          <p:nvPr>
            <p:ph type="dt" sz="half" idx="10"/>
          </p:nvPr>
        </p:nvSpPr>
        <p:spPr/>
        <p:txBody>
          <a:bodyPr rtlCol="0"/>
          <a:lstStyle/>
          <a:p>
            <a:pPr rtl="0"/>
            <a:fld id="{AD6CBFD9-EC20-4370-9A1E-1280A2324F49}" type="datetime1">
              <a:rPr lang="tr-TR" noProof="0" smtClean="0"/>
              <a:t>11.12.2022</a:t>
            </a:fld>
            <a:endParaRPr lang="tr-TR" noProof="0" dirty="0"/>
          </a:p>
        </p:txBody>
      </p:sp>
      <p:sp>
        <p:nvSpPr>
          <p:cNvPr id="9" name="Slayt Numarası Yer Tutucusu 8"/>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4" name="Alt Bilgi Yer Tutucusu 3"/>
          <p:cNvSpPr>
            <a:spLocks noGrp="1"/>
          </p:cNvSpPr>
          <p:nvPr>
            <p:ph type="ftr" sz="quarter" idx="11"/>
          </p:nvPr>
        </p:nvSpPr>
        <p:spPr/>
        <p:txBody>
          <a:bodyPr rtlCol="0"/>
          <a:lstStyle/>
          <a:p>
            <a:pPr rtl="0"/>
            <a:r>
              <a:rPr lang="tr-TR" noProof="0" dirty="0"/>
              <a:t>Alt bilgi ekleme</a:t>
            </a:r>
          </a:p>
        </p:txBody>
      </p:sp>
      <p:sp>
        <p:nvSpPr>
          <p:cNvPr id="3" name="Tarih Yer Tutucusu 2"/>
          <p:cNvSpPr>
            <a:spLocks noGrp="1"/>
          </p:cNvSpPr>
          <p:nvPr>
            <p:ph type="dt" sz="half" idx="10"/>
          </p:nvPr>
        </p:nvSpPr>
        <p:spPr/>
        <p:txBody>
          <a:bodyPr rtlCol="0"/>
          <a:lstStyle/>
          <a:p>
            <a:pPr rtl="0"/>
            <a:fld id="{091D1325-2B19-4778-BD3B-CAC0A3DA1900}" type="datetime1">
              <a:rPr lang="tr-TR" noProof="0" smtClean="0"/>
              <a:t>11.12.2022</a:t>
            </a:fld>
            <a:endParaRPr lang="tr-TR" noProof="0" dirty="0"/>
          </a:p>
        </p:txBody>
      </p:sp>
      <p:sp>
        <p:nvSpPr>
          <p:cNvPr id="5" name="Slayt Numarası Yer Tutucusu 4"/>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grpSp>
        <p:nvGrpSpPr>
          <p:cNvPr id="161" name="Grup 160"/>
          <p:cNvGrpSpPr/>
          <p:nvPr userDrawn="1"/>
        </p:nvGrpSpPr>
        <p:grpSpPr bwMode="hidden">
          <a:xfrm>
            <a:off x="-1" y="0"/>
            <a:ext cx="12192002" cy="6858000"/>
            <a:chOff x="-1" y="0"/>
            <a:chExt cx="12192002" cy="6858000"/>
          </a:xfrm>
        </p:grpSpPr>
        <p:cxnSp>
          <p:nvCxnSpPr>
            <p:cNvPr id="162" name="Düz Bağlayıcı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Düz Bağlayıcı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Düz Bağlayıcı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Düz Bağlayıcı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Düz Bağlayıcı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Düz Bağlayıcı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Düz Bağlayıcı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Düz Bağlayıcı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Düz Bağlayıcı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Düz Bağlayıcı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Düz Bağlayıcı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Düz Bağlayıcı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Düz Bağlayıcı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Düz Bağlayıcı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Düz Bağlayıcı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Düz Bağlayıcı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up 177"/>
            <p:cNvGrpSpPr/>
            <p:nvPr userDrawn="1"/>
          </p:nvGrpSpPr>
          <p:grpSpPr bwMode="hidden">
            <a:xfrm>
              <a:off x="-1" y="0"/>
              <a:ext cx="12192001" cy="6858000"/>
              <a:chOff x="-1" y="0"/>
              <a:chExt cx="12192001" cy="6858000"/>
            </a:xfrm>
          </p:grpSpPr>
          <p:cxnSp>
            <p:nvCxnSpPr>
              <p:cNvPr id="196" name="Düz Bağlayıcı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Düz Bağlayıcı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Düz Bağlayıcı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Düz Bağlayıcı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Düz Bağlayıcı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up 200"/>
              <p:cNvGrpSpPr/>
              <p:nvPr/>
            </p:nvGrpSpPr>
            <p:grpSpPr bwMode="hidden">
              <a:xfrm>
                <a:off x="6327885" y="0"/>
                <a:ext cx="5864115" cy="5898673"/>
                <a:chOff x="6327885" y="0"/>
                <a:chExt cx="5864115" cy="5898673"/>
              </a:xfrm>
            </p:grpSpPr>
            <p:cxnSp>
              <p:nvCxnSpPr>
                <p:cNvPr id="207" name="Düz Bağlayıcı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Düz Bağlayıcı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Düz Bağlayıcı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Düz Bağlayıcı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Düz Bağlayıcı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Düz Bağlayıcı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Düz Bağlayıcı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Düz Bağlayıcı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Düz Bağlayıcı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Düz Bağlayıcı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up 178"/>
            <p:cNvGrpSpPr/>
            <p:nvPr userDrawn="1"/>
          </p:nvGrpSpPr>
          <p:grpSpPr bwMode="hidden">
            <a:xfrm flipH="1">
              <a:off x="0" y="0"/>
              <a:ext cx="12192001" cy="6858000"/>
              <a:chOff x="-1" y="0"/>
              <a:chExt cx="12192001" cy="6858000"/>
            </a:xfrm>
          </p:grpSpPr>
          <p:cxnSp>
            <p:nvCxnSpPr>
              <p:cNvPr id="180" name="Düz Bağlayıcı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Düz Bağlayıcı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Düz Bağlayıcı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Düz Bağlayıcı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Düz Bağlayıcı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up 184"/>
              <p:cNvGrpSpPr/>
              <p:nvPr/>
            </p:nvGrpSpPr>
            <p:grpSpPr bwMode="hidden">
              <a:xfrm>
                <a:off x="6327885" y="0"/>
                <a:ext cx="5864115" cy="5898673"/>
                <a:chOff x="6327885" y="0"/>
                <a:chExt cx="5864115" cy="5898673"/>
              </a:xfrm>
            </p:grpSpPr>
            <p:cxnSp>
              <p:nvCxnSpPr>
                <p:cNvPr id="191" name="Düz Bağlayıcı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Düz Bağlayıcı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Düz Bağlayıcı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Düz Bağlayıcı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Düz Bağlayıcı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Düz Bağlayıcı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Düz Bağlayıcı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Düz Bağlayıcı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Düz Bağlayıcı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Düz Bağlayıcı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Alt Bilgi Yer Tutucusu 212"/>
          <p:cNvSpPr>
            <a:spLocks noGrp="1"/>
          </p:cNvSpPr>
          <p:nvPr>
            <p:ph type="ftr" sz="quarter" idx="11"/>
          </p:nvPr>
        </p:nvSpPr>
        <p:spPr/>
        <p:txBody>
          <a:bodyPr rtlCol="0"/>
          <a:lstStyle/>
          <a:p>
            <a:pPr rtl="0"/>
            <a:r>
              <a:rPr lang="tr-TR" noProof="0" dirty="0"/>
              <a:t>Alt bilgi ekleme</a:t>
            </a:r>
          </a:p>
        </p:txBody>
      </p:sp>
      <p:sp>
        <p:nvSpPr>
          <p:cNvPr id="212" name="Tarih Yer Tutucusu 211"/>
          <p:cNvSpPr>
            <a:spLocks noGrp="1"/>
          </p:cNvSpPr>
          <p:nvPr>
            <p:ph type="dt" sz="half" idx="10"/>
          </p:nvPr>
        </p:nvSpPr>
        <p:spPr/>
        <p:txBody>
          <a:bodyPr rtlCol="0"/>
          <a:lstStyle/>
          <a:p>
            <a:pPr rtl="0"/>
            <a:fld id="{2D19697E-2130-485F-AD3C-A863ED81542E}" type="datetime1">
              <a:rPr lang="tr-TR" noProof="0" smtClean="0"/>
              <a:t>11.12.2022</a:t>
            </a:fld>
            <a:endParaRPr lang="tr-TR" noProof="0" dirty="0"/>
          </a:p>
        </p:txBody>
      </p:sp>
      <p:sp>
        <p:nvSpPr>
          <p:cNvPr id="214" name="Slayt Numarası Yer Tutucusu 213"/>
          <p:cNvSpPr>
            <a:spLocks noGrp="1"/>
          </p:cNvSpPr>
          <p:nvPr>
            <p:ph type="sldNum" sz="quarter" idx="12"/>
          </p:nvPr>
        </p:nvSpPr>
        <p:spPr/>
        <p:txBody>
          <a:bodyPr rtlCol="0"/>
          <a:lstStyle/>
          <a:p>
            <a:pPr rtl="0"/>
            <a:fld id="{E31375A4-56A4-47D6-9801-1991572033F7}" type="slidenum">
              <a:rPr lang="tr-TR" noProof="0" smtClean="0"/>
              <a:pPr/>
              <a:t>‹#›</a:t>
            </a:fld>
            <a:endParaRPr lang="tr-TR"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Resim Yazılı İçerik">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up 8"/>
          <p:cNvGrpSpPr/>
          <p:nvPr userDrawn="1"/>
        </p:nvGrpSpPr>
        <p:grpSpPr bwMode="hidden">
          <a:xfrm>
            <a:off x="-1" y="0"/>
            <a:ext cx="12192002" cy="6858000"/>
            <a:chOff x="-1" y="0"/>
            <a:chExt cx="12192002" cy="6858000"/>
          </a:xfrm>
        </p:grpSpPr>
        <p:cxnSp>
          <p:nvCxnSpPr>
            <p:cNvPr id="10" name="Düz Bağlayıcı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Düz Bağlayıcı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Düz Bağlayıcı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Düz Bağlayıcı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Düz Bağlayıcı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Düz Bağlayıcı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Düz Bağlayıcı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Düz Bağlayıcı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Düz Bağlayıcı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Düz Bağlayıcı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Düz Bağlayıcı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Düz Bağlayıcı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Düz Bağlayıcı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Düz Bağlayıcı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Düz Bağlayıcı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up 25"/>
            <p:cNvGrpSpPr/>
            <p:nvPr userDrawn="1"/>
          </p:nvGrpSpPr>
          <p:grpSpPr bwMode="hidden">
            <a:xfrm>
              <a:off x="-1" y="0"/>
              <a:ext cx="12192001" cy="6858000"/>
              <a:chOff x="-1" y="0"/>
              <a:chExt cx="12192001" cy="6858000"/>
            </a:xfrm>
          </p:grpSpPr>
          <p:cxnSp>
            <p:nvCxnSpPr>
              <p:cNvPr id="44" name="Düz Bağlayıcı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Düz Bağlayıcı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Düz Bağlayıcı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Düz Bağlayıcı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Düz Bağlayıcı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up 48"/>
              <p:cNvGrpSpPr/>
              <p:nvPr/>
            </p:nvGrpSpPr>
            <p:grpSpPr bwMode="hidden">
              <a:xfrm>
                <a:off x="6327885" y="0"/>
                <a:ext cx="5864115" cy="5898673"/>
                <a:chOff x="6327885" y="0"/>
                <a:chExt cx="5864115" cy="5898673"/>
              </a:xfrm>
            </p:grpSpPr>
            <p:cxnSp>
              <p:nvCxnSpPr>
                <p:cNvPr id="55" name="Düz Bağlayıcı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Düz Bağlayıcı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Düz Bağlayıcı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Düz Bağlayıcı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Düz Bağlayıcı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Düz Bağlayıcı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Düz Bağlayıcı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Düz Bağlayıcı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Düz Bağlayıcı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Düz Bağlayıcı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up 26"/>
            <p:cNvGrpSpPr/>
            <p:nvPr userDrawn="1"/>
          </p:nvGrpSpPr>
          <p:grpSpPr bwMode="hidden">
            <a:xfrm flipH="1">
              <a:off x="0" y="0"/>
              <a:ext cx="12192001" cy="6858000"/>
              <a:chOff x="-1" y="0"/>
              <a:chExt cx="12192001" cy="6858000"/>
            </a:xfrm>
          </p:grpSpPr>
          <p:cxnSp>
            <p:nvCxnSpPr>
              <p:cNvPr id="28" name="Düz Bağlayıcı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Düz Bağlayıcı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Düz Bağlayıcı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Düz Bağlayıcı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Düz Bağlayıcı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up 32"/>
              <p:cNvGrpSpPr/>
              <p:nvPr/>
            </p:nvGrpSpPr>
            <p:grpSpPr bwMode="hidden">
              <a:xfrm>
                <a:off x="6327885" y="0"/>
                <a:ext cx="5864115" cy="5898673"/>
                <a:chOff x="6327885" y="0"/>
                <a:chExt cx="5864115" cy="5898673"/>
              </a:xfrm>
            </p:grpSpPr>
            <p:cxnSp>
              <p:nvCxnSpPr>
                <p:cNvPr id="39" name="Düz Bağlayıcı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Düz Bağlayıcı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Düz Bağlayıcı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Düz Bağlayıcı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Düz Bağlayıcı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Düz Bağlayıcı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Düz Bağlayıcı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Düz Bağlayıcı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Düz Bağlayıcı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Düz Bağlayıcı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Dikdörtgen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2" name="Başlık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Metin Yer Tutucusu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cxnSp>
        <p:nvCxnSpPr>
          <p:cNvPr id="60" name="Düz Bağlayıcı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5" name="Tarih Yer Tutucusu 4"/>
          <p:cNvSpPr>
            <a:spLocks noGrp="1"/>
          </p:cNvSpPr>
          <p:nvPr>
            <p:ph type="dt" sz="half" idx="10"/>
          </p:nvPr>
        </p:nvSpPr>
        <p:spPr/>
        <p:txBody>
          <a:bodyPr rtlCol="0"/>
          <a:lstStyle>
            <a:lvl1pPr>
              <a:defRPr>
                <a:solidFill>
                  <a:schemeClr val="bg1"/>
                </a:solidFill>
              </a:defRPr>
            </a:lvl1pPr>
          </a:lstStyle>
          <a:p>
            <a:pPr rtl="0"/>
            <a:fld id="{7177BB19-EAE0-465C-9FE8-0DE141F45AC0}" type="datetime1">
              <a:rPr lang="tr-TR" noProof="0" smtClean="0"/>
              <a:t>11.12.2022</a:t>
            </a:fld>
            <a:endParaRPr lang="tr-TR" noProof="0" dirty="0"/>
          </a:p>
        </p:txBody>
      </p:sp>
      <p:sp>
        <p:nvSpPr>
          <p:cNvPr id="8" name="Slayt Numarası Yer Tutucusu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tr-TR" noProof="0" smtClean="0"/>
              <a:pPr/>
              <a:t>‹#›</a:t>
            </a:fld>
            <a:endParaRPr lang="tr-TR"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Resim Yazılı Resim">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up 7"/>
          <p:cNvGrpSpPr/>
          <p:nvPr/>
        </p:nvGrpSpPr>
        <p:grpSpPr bwMode="hidden">
          <a:xfrm>
            <a:off x="-1" y="0"/>
            <a:ext cx="12192002" cy="6858000"/>
            <a:chOff x="-1" y="0"/>
            <a:chExt cx="12192002" cy="6858000"/>
          </a:xfrm>
        </p:grpSpPr>
        <p:cxnSp>
          <p:nvCxnSpPr>
            <p:cNvPr id="9" name="Düz Bağlayıcı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Düz Bağlayıcı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Düz Bağlayıcı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Düz Bağlayıcı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Düz Bağlayıcı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Düz Bağlayıcı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Düz Bağlayıcı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Düz Bağlayıcı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Düz Bağlayıcı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Düz Bağlayıcı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Düz Bağlayıcı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Düz Bağlayıcı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Düz Bağlayıcı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Düz Bağlayıcı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Düz Bağlayıcı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up 24"/>
            <p:cNvGrpSpPr/>
            <p:nvPr/>
          </p:nvGrpSpPr>
          <p:grpSpPr bwMode="hidden">
            <a:xfrm>
              <a:off x="-1" y="0"/>
              <a:ext cx="12192001" cy="6858000"/>
              <a:chOff x="-1" y="0"/>
              <a:chExt cx="12192001" cy="6858000"/>
            </a:xfrm>
          </p:grpSpPr>
          <p:cxnSp>
            <p:nvCxnSpPr>
              <p:cNvPr id="43" name="Düz Bağlayıcı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Düz Bağlayıcı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Düz Bağlayıcı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Düz Bağlayıcı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Düz Bağlayıcı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up 47"/>
              <p:cNvGrpSpPr/>
              <p:nvPr/>
            </p:nvGrpSpPr>
            <p:grpSpPr bwMode="hidden">
              <a:xfrm>
                <a:off x="6327885" y="0"/>
                <a:ext cx="5864115" cy="5898673"/>
                <a:chOff x="6327885" y="0"/>
                <a:chExt cx="5864115" cy="5898673"/>
              </a:xfrm>
            </p:grpSpPr>
            <p:cxnSp>
              <p:nvCxnSpPr>
                <p:cNvPr id="54" name="Düz Bağlayıcı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Düz Bağlayıcı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Düz Bağlayıcı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Düz Bağlayıcı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Düz Bağlayıcı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Düz Bağlayıcı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Düz Bağlayıcı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Düz Bağlayıcı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Düz Bağlayıcı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Düz Bağlayıcı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up 25"/>
            <p:cNvGrpSpPr/>
            <p:nvPr/>
          </p:nvGrpSpPr>
          <p:grpSpPr bwMode="hidden">
            <a:xfrm flipH="1">
              <a:off x="0" y="0"/>
              <a:ext cx="12192001" cy="6858000"/>
              <a:chOff x="-1" y="0"/>
              <a:chExt cx="12192001" cy="6858000"/>
            </a:xfrm>
          </p:grpSpPr>
          <p:cxnSp>
            <p:nvCxnSpPr>
              <p:cNvPr id="27" name="Düz Bağlayıcı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Düz Bağlayıcı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Düz Bağlayıcı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Düz Bağlayıcı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Düz Bağlayıcı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up 31"/>
              <p:cNvGrpSpPr/>
              <p:nvPr/>
            </p:nvGrpSpPr>
            <p:grpSpPr bwMode="hidden">
              <a:xfrm>
                <a:off x="6327885" y="0"/>
                <a:ext cx="5864115" cy="5898673"/>
                <a:chOff x="6327885" y="0"/>
                <a:chExt cx="5864115" cy="5898673"/>
              </a:xfrm>
            </p:grpSpPr>
            <p:cxnSp>
              <p:nvCxnSpPr>
                <p:cNvPr id="38" name="Düz Bağlayıcı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Düz Bağlayıcı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Düz Bağlayıcı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Düz Bağlayıcı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Düz Bağlayıcı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Düz Bağlayıcı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Düz Bağlayıcı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Düz Bağlayıcı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Düz Bağlayıcı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Düz Bağlayıcı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Dikdörtgen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59" name="Düz Bağlayıcı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Başlık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tr-TR" noProof="0"/>
              <a:t>Asıl başlık stilini düzenlemek için tıklayın</a:t>
            </a:r>
            <a:endParaRPr lang="tr-TR" noProof="0" dirty="0"/>
          </a:p>
        </p:txBody>
      </p:sp>
      <p:sp>
        <p:nvSpPr>
          <p:cNvPr id="3" name="Resim Yer Tutucusu 2" descr="Resim eklemek için boş yer tutucu. Yer tutucuya tıklayın ve eklemek istediğiniz resmi seçin."/>
          <p:cNvSpPr>
            <a:spLocks noGrp="1"/>
          </p:cNvSpPr>
          <p:nvPr>
            <p:ph type="pic" idx="1"/>
          </p:nvPr>
        </p:nvSpPr>
        <p:spPr>
          <a:xfrm>
            <a:off x="-13663" y="-2"/>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endParaRPr lang="tr-TR" noProof="0" dirty="0"/>
          </a:p>
        </p:txBody>
      </p:sp>
      <p:sp>
        <p:nvSpPr>
          <p:cNvPr id="4" name="Metin Yer Tutucusu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up 95"/>
          <p:cNvGrpSpPr/>
          <p:nvPr userDrawn="1"/>
        </p:nvGrpSpPr>
        <p:grpSpPr bwMode="hidden">
          <a:xfrm>
            <a:off x="-1" y="-195943"/>
            <a:ext cx="12192002" cy="6858000"/>
            <a:chOff x="-1" y="0"/>
            <a:chExt cx="12192002" cy="6858000"/>
          </a:xfrm>
        </p:grpSpPr>
        <p:cxnSp>
          <p:nvCxnSpPr>
            <p:cNvPr id="97" name="Düz Bağlayıcı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Düz Bağlayıcı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Düz Bağlayıcı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Düz Bağlayıcı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Düz Bağlayıcı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Düz Bağlayıcı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Düz Bağlayıcı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Düz Bağlayıcı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Düz Bağlayıcı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Düz Bağlayıcı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Düz Bağlayıcı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Düz Bağlayıcı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Düz Bağlayıcı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Düz Bağlayıcı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Düz Bağlayıcı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Düz Bağlayıcı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up 112"/>
            <p:cNvGrpSpPr/>
            <p:nvPr userDrawn="1"/>
          </p:nvGrpSpPr>
          <p:grpSpPr bwMode="hidden">
            <a:xfrm>
              <a:off x="-1" y="0"/>
              <a:ext cx="12192001" cy="6858000"/>
              <a:chOff x="-1" y="0"/>
              <a:chExt cx="12192001" cy="6858000"/>
            </a:xfrm>
          </p:grpSpPr>
          <p:cxnSp>
            <p:nvCxnSpPr>
              <p:cNvPr id="131" name="Düz Bağlayıcı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Düz Bağlayıcı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Düz Bağlayıcı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Düz Bağlayıcı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Düz Bağlayıcı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up 135"/>
              <p:cNvGrpSpPr/>
              <p:nvPr/>
            </p:nvGrpSpPr>
            <p:grpSpPr bwMode="hidden">
              <a:xfrm>
                <a:off x="6327885" y="0"/>
                <a:ext cx="5864115" cy="5898673"/>
                <a:chOff x="6327885" y="0"/>
                <a:chExt cx="5864115" cy="5898673"/>
              </a:xfrm>
            </p:grpSpPr>
            <p:cxnSp>
              <p:nvCxnSpPr>
                <p:cNvPr id="142" name="Düz Bağlayıcı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Düz Bağlayıcı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Düz Bağlayıcı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Düz Bağlayıcı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Düz Bağlayıcı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Düz Bağlayıcı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Düz Bağlayıcı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Düz Bağlayıcı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Düz Bağlayıcı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Düz Bağlayıcı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up 113"/>
            <p:cNvGrpSpPr/>
            <p:nvPr userDrawn="1"/>
          </p:nvGrpSpPr>
          <p:grpSpPr bwMode="hidden">
            <a:xfrm flipH="1">
              <a:off x="0" y="0"/>
              <a:ext cx="12192001" cy="6858000"/>
              <a:chOff x="-1" y="0"/>
              <a:chExt cx="12192001" cy="6858000"/>
            </a:xfrm>
          </p:grpSpPr>
          <p:cxnSp>
            <p:nvCxnSpPr>
              <p:cNvPr id="115" name="Düz Bağlayıcı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Düz Bağlayıcı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Düz Bağlayıcı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Düz Bağlayıcı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Düz Bağlayıcı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up 119"/>
              <p:cNvGrpSpPr/>
              <p:nvPr/>
            </p:nvGrpSpPr>
            <p:grpSpPr bwMode="hidden">
              <a:xfrm>
                <a:off x="6327885" y="0"/>
                <a:ext cx="5864115" cy="5898673"/>
                <a:chOff x="6327885" y="0"/>
                <a:chExt cx="5864115" cy="5898673"/>
              </a:xfrm>
            </p:grpSpPr>
            <p:cxnSp>
              <p:nvCxnSpPr>
                <p:cNvPr id="126" name="Düz Bağlayıcı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Düz Bağlayıcı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Düz Bağlayıcı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Düz Bağlayıcı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Düz Bağlayıcı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Düz Bağlayıcı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Düz Bağlayıcı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Düz Bağlayıcı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Düz Bağlayıcı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Düz Bağlayıcı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Başlık Yer Tutucusu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tr-TR" noProof="0" dirty="0"/>
              <a:t>Asıl başlık stilini düzenlemek için tıklayın</a:t>
            </a:r>
          </a:p>
        </p:txBody>
      </p:sp>
      <p:sp>
        <p:nvSpPr>
          <p:cNvPr id="3" name="Metin Yer Tutucusu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cxnSp>
        <p:nvCxnSpPr>
          <p:cNvPr id="148" name="Düz Bağlayıcı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Alt Bilgi Yer Tutucusu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pPr rtl="0"/>
            <a:r>
              <a:rPr lang="tr-TR" noProof="0" dirty="0"/>
              <a:t>Alt bilgi ekleme</a:t>
            </a:r>
          </a:p>
        </p:txBody>
      </p:sp>
      <p:sp>
        <p:nvSpPr>
          <p:cNvPr id="4" name="Tarih Yer Tutucusu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E8AC57A4-246E-4485-A6C7-BD50DA509122}" type="datetime1">
              <a:rPr lang="tr-TR" noProof="0" smtClean="0"/>
              <a:t>11.12.2022</a:t>
            </a:fld>
            <a:endParaRPr lang="tr-TR" noProof="0" dirty="0"/>
          </a:p>
        </p:txBody>
      </p:sp>
      <p:sp>
        <p:nvSpPr>
          <p:cNvPr id="6" name="Slayt Numarası Yer Tutucusu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E31375A4-56A4-47D6-9801-1991572033F7}" type="slidenum">
              <a:rPr lang="tr-TR" noProof="0" smtClean="0"/>
              <a:pPr/>
              <a:t>‹#›</a:t>
            </a:fld>
            <a:endParaRPr lang="tr-TR"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rtlCol="0">
            <a:normAutofit/>
          </a:bodyPr>
          <a:lstStyle/>
          <a:p>
            <a:pPr rtl="0"/>
            <a:r>
              <a:rPr lang="tr-TR" sz="3200" dirty="0"/>
              <a:t>Retina kan damarlarını çıkarmak için </a:t>
            </a:r>
            <a:r>
              <a:rPr lang="tr-TR" sz="3200" dirty="0" err="1"/>
              <a:t>eşikleme</a:t>
            </a:r>
            <a:r>
              <a:rPr lang="tr-TR" sz="3200" dirty="0"/>
              <a:t> temelli morfolojik bir yöntem </a:t>
            </a:r>
            <a:br>
              <a:rPr lang="en-US" sz="3200" dirty="0"/>
            </a:br>
            <a:br>
              <a:rPr lang="en-US" sz="3200" dirty="0"/>
            </a:br>
            <a:r>
              <a:rPr lang="tr-TR" sz="2800" dirty="0">
                <a:solidFill>
                  <a:srgbClr val="A43F27"/>
                </a:solidFill>
              </a:rPr>
              <a:t>Görüntü işleme teknikleri ve kümeleme yöntemleri kullanılarak fındık meyvesinin tespit ve sınıflandırılması</a:t>
            </a:r>
          </a:p>
        </p:txBody>
      </p:sp>
      <p:sp>
        <p:nvSpPr>
          <p:cNvPr id="3" name="Alt Başlık 2"/>
          <p:cNvSpPr>
            <a:spLocks noGrp="1"/>
          </p:cNvSpPr>
          <p:nvPr>
            <p:ph type="subTitle" idx="1"/>
          </p:nvPr>
        </p:nvSpPr>
        <p:spPr/>
        <p:txBody>
          <a:bodyPr rtlCol="0"/>
          <a:lstStyle/>
          <a:p>
            <a:pPr rtl="0"/>
            <a:r>
              <a:rPr lang="en-US" dirty="0">
                <a:solidFill>
                  <a:schemeClr val="tx2">
                    <a:lumMod val="95000"/>
                    <a:lumOff val="5000"/>
                  </a:schemeClr>
                </a:solidFill>
              </a:rPr>
              <a:t>Nihat Akkaya - 02200201058</a:t>
            </a:r>
            <a:endParaRPr lang="tr-TR" dirty="0">
              <a:solidFill>
                <a:schemeClr val="tx2">
                  <a:lumMod val="95000"/>
                  <a:lumOff val="5000"/>
                </a:schemeClr>
              </a:solidFill>
            </a:endParaRP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0875631-2216-4311-A573-D2BA2F46C5B2}"/>
              </a:ext>
            </a:extLst>
          </p:cNvPr>
          <p:cNvSpPr>
            <a:spLocks noGrp="1"/>
          </p:cNvSpPr>
          <p:nvPr>
            <p:ph idx="1"/>
          </p:nvPr>
        </p:nvSpPr>
        <p:spPr>
          <a:xfrm>
            <a:off x="625366" y="346842"/>
            <a:ext cx="10670628" cy="1559472"/>
          </a:xfrm>
        </p:spPr>
        <p:txBody>
          <a:bodyPr>
            <a:noAutofit/>
          </a:bodyPr>
          <a:lstStyle/>
          <a:p>
            <a:pPr marL="0" indent="0">
              <a:buNone/>
            </a:pPr>
            <a:r>
              <a:rPr lang="tr-TR" sz="1800" dirty="0">
                <a:latin typeface="Calibri" panose="020F0502020204030204" pitchFamily="34" charset="0"/>
                <a:ea typeface="Calibri" panose="020F0502020204030204" pitchFamily="34" charset="0"/>
                <a:cs typeface="Calibri" panose="020F0502020204030204" pitchFamily="34" charset="0"/>
              </a:rPr>
              <a:t>Denklem (10)’ dan elde edilen toplam morfolojik açma, toplam üst şapka ve toplam alt şapka sonuçları Denklem (11)’de ifade edildiği gibi işleme alınmıştır. Uzunluğu 21 piksel olan ve 22.5°’lik açılarla dönerek her açı için oluşturulan toplam morfolojik açma işlemi toplam üst şapka dönüşümüne eklenmiş ve elde edilen sonuç toplam alt şapka dönüşümünden çıkarılmıştır. Bu aşamaya ait görsel sonuçlar Şekil 5’de sunulmuştur.</a:t>
            </a:r>
          </a:p>
        </p:txBody>
      </p:sp>
      <p:pic>
        <p:nvPicPr>
          <p:cNvPr id="5" name="Resim 4">
            <a:extLst>
              <a:ext uri="{FF2B5EF4-FFF2-40B4-BE49-F238E27FC236}">
                <a16:creationId xmlns:a16="http://schemas.microsoft.com/office/drawing/2014/main" id="{38D4B66D-38AC-4B06-A0FE-8F3DAEFFD4D3}"/>
              </a:ext>
            </a:extLst>
          </p:cNvPr>
          <p:cNvPicPr>
            <a:picLocks noChangeAspect="1"/>
          </p:cNvPicPr>
          <p:nvPr/>
        </p:nvPicPr>
        <p:blipFill>
          <a:blip r:embed="rId2"/>
          <a:stretch>
            <a:fillRect/>
          </a:stretch>
        </p:blipFill>
        <p:spPr>
          <a:xfrm>
            <a:off x="3424089" y="1627405"/>
            <a:ext cx="5343822" cy="4078785"/>
          </a:xfrm>
          <a:prstGeom prst="rect">
            <a:avLst/>
          </a:prstGeom>
        </p:spPr>
      </p:pic>
    </p:spTree>
    <p:extLst>
      <p:ext uri="{BB962C8B-B14F-4D97-AF65-F5344CB8AC3E}">
        <p14:creationId xmlns:p14="http://schemas.microsoft.com/office/powerpoint/2010/main" val="306234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A1D717-EF3D-4ED9-9829-CE4A8F04641F}"/>
              </a:ext>
            </a:extLst>
          </p:cNvPr>
          <p:cNvSpPr>
            <a:spLocks noGrp="1"/>
          </p:cNvSpPr>
          <p:nvPr>
            <p:ph type="title"/>
          </p:nvPr>
        </p:nvSpPr>
        <p:spPr>
          <a:xfrm>
            <a:off x="1295400" y="503854"/>
            <a:ext cx="9601200" cy="505140"/>
          </a:xfrm>
        </p:spPr>
        <p:txBody>
          <a:bodyPr>
            <a:normAutofit fontScale="90000"/>
          </a:bodyPr>
          <a:lstStyle/>
          <a:p>
            <a:r>
              <a:rPr lang="en-US" dirty="0" err="1"/>
              <a:t>Bulgular</a:t>
            </a:r>
            <a:r>
              <a:rPr lang="en-US" dirty="0"/>
              <a:t> </a:t>
            </a:r>
            <a:r>
              <a:rPr lang="en-US" dirty="0" err="1"/>
              <a:t>ve</a:t>
            </a:r>
            <a:r>
              <a:rPr lang="en-US" dirty="0"/>
              <a:t> </a:t>
            </a:r>
            <a:r>
              <a:rPr lang="en-US" dirty="0" err="1"/>
              <a:t>Tartışma</a:t>
            </a:r>
            <a:endParaRPr lang="tr-TR" dirty="0"/>
          </a:p>
        </p:txBody>
      </p:sp>
      <p:sp>
        <p:nvSpPr>
          <p:cNvPr id="3" name="İçerik Yer Tutucusu 2">
            <a:extLst>
              <a:ext uri="{FF2B5EF4-FFF2-40B4-BE49-F238E27FC236}">
                <a16:creationId xmlns:a16="http://schemas.microsoft.com/office/drawing/2014/main" id="{BDE5A72A-1EBC-405A-926F-2BEA497C936A}"/>
              </a:ext>
            </a:extLst>
          </p:cNvPr>
          <p:cNvSpPr>
            <a:spLocks noGrp="1"/>
          </p:cNvSpPr>
          <p:nvPr>
            <p:ph idx="1"/>
          </p:nvPr>
        </p:nvSpPr>
        <p:spPr>
          <a:xfrm>
            <a:off x="1216573" y="1255987"/>
            <a:ext cx="5263055" cy="4569372"/>
          </a:xfrm>
        </p:spPr>
        <p:txBody>
          <a:bodyPr>
            <a:normAutofit/>
          </a:bodyPr>
          <a:lstStyle/>
          <a:p>
            <a:pPr marL="0" indent="0">
              <a:buNone/>
            </a:pPr>
            <a:r>
              <a:rPr lang="tr-TR" sz="1800" dirty="0">
                <a:latin typeface="Calibri" panose="020F0502020204030204" pitchFamily="34" charset="0"/>
                <a:ea typeface="Calibri" panose="020F0502020204030204" pitchFamily="34" charset="0"/>
                <a:cs typeface="Calibri" panose="020F0502020204030204" pitchFamily="34" charset="0"/>
              </a:rPr>
              <a:t>Üç farklı </a:t>
            </a:r>
            <a:r>
              <a:rPr lang="tr-TR" sz="1800" dirty="0" err="1">
                <a:latin typeface="Calibri" panose="020F0502020204030204" pitchFamily="34" charset="0"/>
                <a:ea typeface="Calibri" panose="020F0502020204030204" pitchFamily="34" charset="0"/>
                <a:cs typeface="Calibri" panose="020F0502020204030204" pitchFamily="34" charset="0"/>
              </a:rPr>
              <a:t>eşikleme</a:t>
            </a:r>
            <a:r>
              <a:rPr lang="tr-TR" sz="1800" dirty="0">
                <a:latin typeface="Calibri" panose="020F0502020204030204" pitchFamily="34" charset="0"/>
                <a:ea typeface="Calibri" panose="020F0502020204030204" pitchFamily="34" charset="0"/>
                <a:cs typeface="Calibri" panose="020F0502020204030204" pitchFamily="34" charset="0"/>
              </a:rPr>
              <a:t> algoritması iyileştirilmiş </a:t>
            </a:r>
            <a:r>
              <a:rPr lang="tr-TR" sz="1800" dirty="0" err="1">
                <a:latin typeface="Calibri" panose="020F0502020204030204" pitchFamily="34" charset="0"/>
                <a:ea typeface="Calibri" panose="020F0502020204030204" pitchFamily="34" charset="0"/>
                <a:cs typeface="Calibri" panose="020F0502020204030204" pitchFamily="34" charset="0"/>
              </a:rPr>
              <a:t>fundus</a:t>
            </a:r>
            <a:r>
              <a:rPr lang="tr-TR" sz="1800" dirty="0">
                <a:latin typeface="Calibri" panose="020F0502020204030204" pitchFamily="34" charset="0"/>
                <a:ea typeface="Calibri" panose="020F0502020204030204" pitchFamily="34" charset="0"/>
                <a:cs typeface="Calibri" panose="020F0502020204030204" pitchFamily="34" charset="0"/>
              </a:rPr>
              <a:t> görüntüleri üzerinde uygulanarak damar piksellerinin </a:t>
            </a:r>
            <a:r>
              <a:rPr lang="tr-TR" sz="1800" dirty="0" err="1">
                <a:latin typeface="Calibri" panose="020F0502020204030204" pitchFamily="34" charset="0"/>
                <a:ea typeface="Calibri" panose="020F0502020204030204" pitchFamily="34" charset="0"/>
                <a:cs typeface="Calibri" panose="020F0502020204030204" pitchFamily="34" charset="0"/>
              </a:rPr>
              <a:t>bölütlenmesi</a:t>
            </a:r>
            <a:r>
              <a:rPr lang="tr-TR" sz="1800" dirty="0">
                <a:latin typeface="Calibri" panose="020F0502020204030204" pitchFamily="34" charset="0"/>
                <a:ea typeface="Calibri" panose="020F0502020204030204" pitchFamily="34" charset="0"/>
                <a:cs typeface="Calibri" panose="020F0502020204030204" pitchFamily="34" charset="0"/>
              </a:rPr>
              <a:t> sağlanmıştır. İyileştirilmiş görüntüler </a:t>
            </a:r>
            <a:r>
              <a:rPr lang="tr-TR" sz="1800" dirty="0" err="1">
                <a:latin typeface="Calibri" panose="020F0502020204030204" pitchFamily="34" charset="0"/>
                <a:ea typeface="Calibri" panose="020F0502020204030204" pitchFamily="34" charset="0"/>
                <a:cs typeface="Calibri" panose="020F0502020204030204" pitchFamily="34" charset="0"/>
              </a:rPr>
              <a:t>eşiklemeişlemine</a:t>
            </a:r>
            <a:r>
              <a:rPr lang="tr-TR" sz="1800" dirty="0">
                <a:latin typeface="Calibri" panose="020F0502020204030204" pitchFamily="34" charset="0"/>
                <a:ea typeface="Calibri" panose="020F0502020204030204" pitchFamily="34" charset="0"/>
                <a:cs typeface="Calibri" panose="020F0502020204030204" pitchFamily="34" charset="0"/>
              </a:rPr>
              <a:t> tabi tutulduktan sonra çıktı görüntüleri üzerinde performans iyileştirilmesi yapılmıştır. Performans iyileştirme yönteminde damara ait olmayan damar benzeri görüntüler morfolojik işlemler kullanılarak yok edilmiştir. Bu aşama bağlı bileşen analizi kullanılarak önce küçük nesneler silinmiş daha sonrada damardan kopuk küçük boşluklar doldurulmuştur. Şekil 6’da </a:t>
            </a:r>
            <a:r>
              <a:rPr lang="tr-TR" sz="1800" dirty="0" err="1">
                <a:latin typeface="Calibri" panose="020F0502020204030204" pitchFamily="34" charset="0"/>
                <a:ea typeface="Calibri" panose="020F0502020204030204" pitchFamily="34" charset="0"/>
                <a:cs typeface="Calibri" panose="020F0502020204030204" pitchFamily="34" charset="0"/>
              </a:rPr>
              <a:t>eşikleme</a:t>
            </a:r>
            <a:r>
              <a:rPr lang="tr-TR" sz="1800" dirty="0">
                <a:latin typeface="Calibri" panose="020F0502020204030204" pitchFamily="34" charset="0"/>
                <a:ea typeface="Calibri" panose="020F0502020204030204" pitchFamily="34" charset="0"/>
                <a:cs typeface="Calibri" panose="020F0502020204030204" pitchFamily="34" charset="0"/>
              </a:rPr>
              <a:t> algoritmalarının performans iyileştirme sonuçları görsel olarak sunulmuştur. Şekil 6’da ilk sütunda orijinal görüntüler, ikinci sütunda Bulanık Mantık Tabanlı </a:t>
            </a:r>
            <a:r>
              <a:rPr lang="tr-TR" sz="1800" dirty="0" err="1">
                <a:latin typeface="Calibri" panose="020F0502020204030204" pitchFamily="34" charset="0"/>
                <a:ea typeface="Calibri" panose="020F0502020204030204" pitchFamily="34" charset="0"/>
                <a:cs typeface="Calibri" panose="020F0502020204030204" pitchFamily="34" charset="0"/>
              </a:rPr>
              <a:t>Eşikleme</a:t>
            </a:r>
            <a:r>
              <a:rPr lang="tr-TR" sz="1800" dirty="0">
                <a:latin typeface="Calibri" panose="020F0502020204030204" pitchFamily="34" charset="0"/>
                <a:ea typeface="Calibri" panose="020F0502020204030204" pitchFamily="34" charset="0"/>
                <a:cs typeface="Calibri" panose="020F0502020204030204" pitchFamily="34" charset="0"/>
              </a:rPr>
              <a:t> yöntem sonuçları, üçüncü sütunda Maksimum </a:t>
            </a:r>
            <a:r>
              <a:rPr lang="tr-TR" sz="1800" dirty="0" err="1">
                <a:latin typeface="Calibri" panose="020F0502020204030204" pitchFamily="34" charset="0"/>
                <a:ea typeface="Calibri" panose="020F0502020204030204" pitchFamily="34" charset="0"/>
                <a:cs typeface="Calibri" panose="020F0502020204030204" pitchFamily="34" charset="0"/>
              </a:rPr>
              <a:t>Entropi</a:t>
            </a:r>
            <a:r>
              <a:rPr lang="tr-TR" sz="1800" dirty="0">
                <a:latin typeface="Calibri" panose="020F0502020204030204" pitchFamily="34" charset="0"/>
                <a:ea typeface="Calibri" panose="020F0502020204030204" pitchFamily="34" charset="0"/>
                <a:cs typeface="Calibri" panose="020F0502020204030204" pitchFamily="34" charset="0"/>
              </a:rPr>
              <a:t> Tabanlı </a:t>
            </a:r>
            <a:r>
              <a:rPr lang="tr-TR" sz="1800" dirty="0" err="1">
                <a:latin typeface="Calibri" panose="020F0502020204030204" pitchFamily="34" charset="0"/>
                <a:ea typeface="Calibri" panose="020F0502020204030204" pitchFamily="34" charset="0"/>
                <a:cs typeface="Calibri" panose="020F0502020204030204" pitchFamily="34" charset="0"/>
              </a:rPr>
              <a:t>Eşikleme</a:t>
            </a:r>
            <a:r>
              <a:rPr lang="tr-TR" sz="1800" dirty="0">
                <a:latin typeface="Calibri" panose="020F0502020204030204" pitchFamily="34" charset="0"/>
                <a:ea typeface="Calibri" panose="020F0502020204030204" pitchFamily="34" charset="0"/>
                <a:cs typeface="Calibri" panose="020F0502020204030204" pitchFamily="34" charset="0"/>
              </a:rPr>
              <a:t> yöntem sonuçları, son sütunda Çoklu </a:t>
            </a:r>
            <a:r>
              <a:rPr lang="tr-TR" sz="1800" dirty="0" err="1">
                <a:latin typeface="Calibri" panose="020F0502020204030204" pitchFamily="34" charset="0"/>
                <a:ea typeface="Calibri" panose="020F0502020204030204" pitchFamily="34" charset="0"/>
                <a:cs typeface="Calibri" panose="020F0502020204030204" pitchFamily="34" charset="0"/>
              </a:rPr>
              <a:t>Eşikleme</a:t>
            </a:r>
            <a:r>
              <a:rPr lang="tr-TR" sz="1800" dirty="0">
                <a:latin typeface="Calibri" panose="020F0502020204030204" pitchFamily="34" charset="0"/>
                <a:ea typeface="Calibri" panose="020F0502020204030204" pitchFamily="34" charset="0"/>
                <a:cs typeface="Calibri" panose="020F0502020204030204" pitchFamily="34" charset="0"/>
              </a:rPr>
              <a:t> yöntem sonuçları gösterilmiştir</a:t>
            </a:r>
            <a:r>
              <a:rPr lang="en-US" sz="1800" dirty="0">
                <a:latin typeface="Calibri" panose="020F0502020204030204" pitchFamily="34" charset="0"/>
                <a:ea typeface="Calibri" panose="020F0502020204030204" pitchFamily="34" charset="0"/>
                <a:cs typeface="Calibri" panose="020F0502020204030204" pitchFamily="34" charset="0"/>
              </a:rPr>
              <a:t>.</a:t>
            </a:r>
            <a:endParaRPr lang="tr-TR" sz="1800" dirty="0">
              <a:latin typeface="Calibri" panose="020F0502020204030204" pitchFamily="34" charset="0"/>
              <a:ea typeface="Calibri" panose="020F0502020204030204" pitchFamily="34" charset="0"/>
              <a:cs typeface="Calibri" panose="020F0502020204030204" pitchFamily="34" charset="0"/>
            </a:endParaRPr>
          </a:p>
        </p:txBody>
      </p:sp>
      <p:pic>
        <p:nvPicPr>
          <p:cNvPr id="5" name="Resim 4">
            <a:extLst>
              <a:ext uri="{FF2B5EF4-FFF2-40B4-BE49-F238E27FC236}">
                <a16:creationId xmlns:a16="http://schemas.microsoft.com/office/drawing/2014/main" id="{05E26B51-DAE3-4C8F-A3F8-57CCF59C1040}"/>
              </a:ext>
            </a:extLst>
          </p:cNvPr>
          <p:cNvPicPr>
            <a:picLocks noChangeAspect="1"/>
          </p:cNvPicPr>
          <p:nvPr/>
        </p:nvPicPr>
        <p:blipFill>
          <a:blip r:embed="rId2"/>
          <a:stretch>
            <a:fillRect/>
          </a:stretch>
        </p:blipFill>
        <p:spPr>
          <a:xfrm>
            <a:off x="6980345" y="333041"/>
            <a:ext cx="4749200" cy="5492318"/>
          </a:xfrm>
          <a:prstGeom prst="rect">
            <a:avLst/>
          </a:prstGeom>
        </p:spPr>
      </p:pic>
    </p:spTree>
    <p:extLst>
      <p:ext uri="{BB962C8B-B14F-4D97-AF65-F5344CB8AC3E}">
        <p14:creationId xmlns:p14="http://schemas.microsoft.com/office/powerpoint/2010/main" val="75831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3A58D340-28AB-4793-A626-00BC91CC8DA1}"/>
              </a:ext>
            </a:extLst>
          </p:cNvPr>
          <p:cNvPicPr>
            <a:picLocks noChangeAspect="1"/>
          </p:cNvPicPr>
          <p:nvPr/>
        </p:nvPicPr>
        <p:blipFill>
          <a:blip r:embed="rId2"/>
          <a:stretch>
            <a:fillRect/>
          </a:stretch>
        </p:blipFill>
        <p:spPr>
          <a:xfrm>
            <a:off x="896548" y="185137"/>
            <a:ext cx="2892964" cy="6487725"/>
          </a:xfrm>
          <a:prstGeom prst="rect">
            <a:avLst/>
          </a:prstGeom>
        </p:spPr>
      </p:pic>
      <p:pic>
        <p:nvPicPr>
          <p:cNvPr id="3" name="Resim 2">
            <a:extLst>
              <a:ext uri="{FF2B5EF4-FFF2-40B4-BE49-F238E27FC236}">
                <a16:creationId xmlns:a16="http://schemas.microsoft.com/office/drawing/2014/main" id="{1C946131-8442-462E-B386-8FFE10AC63EA}"/>
              </a:ext>
            </a:extLst>
          </p:cNvPr>
          <p:cNvPicPr>
            <a:picLocks noChangeAspect="1"/>
          </p:cNvPicPr>
          <p:nvPr/>
        </p:nvPicPr>
        <p:blipFill>
          <a:blip r:embed="rId3"/>
          <a:stretch>
            <a:fillRect/>
          </a:stretch>
        </p:blipFill>
        <p:spPr>
          <a:xfrm>
            <a:off x="4305947" y="482476"/>
            <a:ext cx="3179378" cy="5893046"/>
          </a:xfrm>
          <a:prstGeom prst="rect">
            <a:avLst/>
          </a:prstGeom>
        </p:spPr>
      </p:pic>
      <p:pic>
        <p:nvPicPr>
          <p:cNvPr id="4" name="Resim 3">
            <a:extLst>
              <a:ext uri="{FF2B5EF4-FFF2-40B4-BE49-F238E27FC236}">
                <a16:creationId xmlns:a16="http://schemas.microsoft.com/office/drawing/2014/main" id="{B8C8C973-BA7D-41ED-8E77-E29E9BBE0442}"/>
              </a:ext>
            </a:extLst>
          </p:cNvPr>
          <p:cNvPicPr>
            <a:picLocks noChangeAspect="1"/>
          </p:cNvPicPr>
          <p:nvPr/>
        </p:nvPicPr>
        <p:blipFill>
          <a:blip r:embed="rId4"/>
          <a:stretch>
            <a:fillRect/>
          </a:stretch>
        </p:blipFill>
        <p:spPr>
          <a:xfrm>
            <a:off x="8001761" y="2188409"/>
            <a:ext cx="3796045" cy="2186522"/>
          </a:xfrm>
          <a:prstGeom prst="rect">
            <a:avLst/>
          </a:prstGeom>
        </p:spPr>
      </p:pic>
    </p:spTree>
    <p:extLst>
      <p:ext uri="{BB962C8B-B14F-4D97-AF65-F5344CB8AC3E}">
        <p14:creationId xmlns:p14="http://schemas.microsoft.com/office/powerpoint/2010/main" val="186399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B6B4B7-C60E-4546-8CB1-5F813FCEEEDE}"/>
              </a:ext>
            </a:extLst>
          </p:cNvPr>
          <p:cNvSpPr>
            <a:spLocks noGrp="1"/>
          </p:cNvSpPr>
          <p:nvPr>
            <p:ph type="title"/>
          </p:nvPr>
        </p:nvSpPr>
        <p:spPr>
          <a:xfrm>
            <a:off x="1295400" y="503853"/>
            <a:ext cx="9601200" cy="497257"/>
          </a:xfrm>
        </p:spPr>
        <p:txBody>
          <a:bodyPr>
            <a:normAutofit fontScale="90000"/>
          </a:bodyPr>
          <a:lstStyle/>
          <a:p>
            <a:r>
              <a:rPr lang="en-US" dirty="0" err="1"/>
              <a:t>Sonuçlar</a:t>
            </a:r>
            <a:endParaRPr lang="tr-TR" dirty="0"/>
          </a:p>
        </p:txBody>
      </p:sp>
      <p:sp>
        <p:nvSpPr>
          <p:cNvPr id="3" name="İçerik Yer Tutucusu 2">
            <a:extLst>
              <a:ext uri="{FF2B5EF4-FFF2-40B4-BE49-F238E27FC236}">
                <a16:creationId xmlns:a16="http://schemas.microsoft.com/office/drawing/2014/main" id="{B3C0DB68-7C65-4EDA-A381-B26A0A34A458}"/>
              </a:ext>
            </a:extLst>
          </p:cNvPr>
          <p:cNvSpPr>
            <a:spLocks noGrp="1"/>
          </p:cNvSpPr>
          <p:nvPr>
            <p:ph idx="1"/>
          </p:nvPr>
        </p:nvSpPr>
        <p:spPr>
          <a:xfrm>
            <a:off x="1295400" y="1269125"/>
            <a:ext cx="9601200" cy="4522076"/>
          </a:xfrm>
        </p:spPr>
        <p:txBody>
          <a:bodyPr>
            <a:normAutofit/>
          </a:bodyPr>
          <a:lstStyle/>
          <a:p>
            <a:pPr marL="0" indent="0">
              <a:buNone/>
            </a:pPr>
            <a:r>
              <a:rPr lang="tr-TR" dirty="0"/>
              <a:t>Bu makalede, paylaşıma açık olarak sunulan DRIVE veri seti üzerinde morfolojik işlemlere dayalı bir damar iyileştirme yöntemi kullanılmıştır. Damar iyileştirme aşamasından sonra Çoklu </a:t>
            </a:r>
            <a:r>
              <a:rPr lang="tr-TR" dirty="0" err="1"/>
              <a:t>Eşikleme</a:t>
            </a:r>
            <a:r>
              <a:rPr lang="tr-TR" dirty="0"/>
              <a:t>, Bulanık Mantık Tabanlı </a:t>
            </a:r>
            <a:r>
              <a:rPr lang="tr-TR" dirty="0" err="1"/>
              <a:t>Eşikleme</a:t>
            </a:r>
            <a:r>
              <a:rPr lang="tr-TR" dirty="0"/>
              <a:t> ve Maksimum </a:t>
            </a:r>
            <a:r>
              <a:rPr lang="tr-TR" dirty="0" err="1"/>
              <a:t>Eşikleme</a:t>
            </a:r>
            <a:r>
              <a:rPr lang="tr-TR" dirty="0"/>
              <a:t> yöntemleri kullanılarak damar </a:t>
            </a:r>
            <a:r>
              <a:rPr lang="tr-TR" dirty="0" err="1"/>
              <a:t>bölütlemesi</a:t>
            </a:r>
            <a:r>
              <a:rPr lang="tr-TR" dirty="0"/>
              <a:t> yapılmıştır. Bu yöntem temelde morfolojik işlemlere dayanmış olsa da asıl amaç </a:t>
            </a:r>
            <a:r>
              <a:rPr lang="tr-TR" dirty="0" err="1"/>
              <a:t>eşikleme</a:t>
            </a:r>
            <a:r>
              <a:rPr lang="tr-TR" dirty="0"/>
              <a:t> algoritmalarının yöntem üzerindeki performanslarının karşılaştırılmasıdır. </a:t>
            </a:r>
            <a:r>
              <a:rPr lang="tr-TR" dirty="0" err="1"/>
              <a:t>Eşikleme</a:t>
            </a:r>
            <a:r>
              <a:rPr lang="tr-TR" dirty="0"/>
              <a:t> yöntemleri, doğası ne olursa olsun tüm veriler üzerinde kullanılabilir. Ancak, farklı </a:t>
            </a:r>
            <a:r>
              <a:rPr lang="tr-TR" dirty="0" err="1"/>
              <a:t>eşikleme</a:t>
            </a:r>
            <a:r>
              <a:rPr lang="tr-TR" dirty="0"/>
              <a:t> yöntemlerinin aynı iyileştirilmiş görüntü üzerinde farklı sonuçlar verdiği gözlemlenmiştir. Bu makalede, Bulanık Mantık Tabanlı </a:t>
            </a:r>
            <a:r>
              <a:rPr lang="tr-TR" dirty="0" err="1"/>
              <a:t>Eşikleme</a:t>
            </a:r>
            <a:r>
              <a:rPr lang="tr-TR" dirty="0"/>
              <a:t> yönteminin ortalama doğruluk oranı 0.952 olarak hesaplanmış ve diğer iki </a:t>
            </a:r>
            <a:r>
              <a:rPr lang="tr-TR" dirty="0" err="1"/>
              <a:t>eşikleme</a:t>
            </a:r>
            <a:r>
              <a:rPr lang="tr-TR" dirty="0"/>
              <a:t> yönteminden daha yüksek bir değere sahip olmuştur. Bu makalede elde edilen deneysel sonuçlar tatmin edici bir seviyededir. Önerilen yöntem geliştirilmeye açıktır. Halka açık bir veri seti kullanıldığı için karşılaştırması ve doğruluğu test edilebilir durumdadır. İleriki çalışmalarımızda, bu makalede elde ettiğimiz </a:t>
            </a:r>
            <a:r>
              <a:rPr lang="tr-TR" dirty="0" err="1"/>
              <a:t>eşikleme</a:t>
            </a:r>
            <a:r>
              <a:rPr lang="tr-TR" dirty="0"/>
              <a:t> yöntemleri tecrübelerimizi kullanarak popüler algoritmalar ile görüntü </a:t>
            </a:r>
            <a:r>
              <a:rPr lang="tr-TR" dirty="0" err="1"/>
              <a:t>eşikleme</a:t>
            </a:r>
            <a:r>
              <a:rPr lang="tr-TR" dirty="0"/>
              <a:t> üzerinde çalışmayı hedeflemekteyiz. </a:t>
            </a:r>
          </a:p>
        </p:txBody>
      </p:sp>
    </p:spTree>
    <p:extLst>
      <p:ext uri="{BB962C8B-B14F-4D97-AF65-F5344CB8AC3E}">
        <p14:creationId xmlns:p14="http://schemas.microsoft.com/office/powerpoint/2010/main" val="953893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A06DBA-17E5-430E-9159-BB4F8AC7CB76}"/>
              </a:ext>
            </a:extLst>
          </p:cNvPr>
          <p:cNvSpPr>
            <a:spLocks noGrp="1"/>
          </p:cNvSpPr>
          <p:nvPr>
            <p:ph type="title"/>
          </p:nvPr>
        </p:nvSpPr>
        <p:spPr>
          <a:xfrm>
            <a:off x="1295400" y="2635120"/>
            <a:ext cx="9601200" cy="1587759"/>
          </a:xfrm>
        </p:spPr>
        <p:txBody>
          <a:bodyPr>
            <a:normAutofit fontScale="90000"/>
          </a:bodyPr>
          <a:lstStyle/>
          <a:p>
            <a:br>
              <a:rPr lang="en-US" sz="6600" dirty="0"/>
            </a:br>
            <a:r>
              <a:rPr lang="tr-TR" sz="4000" dirty="0">
                <a:solidFill>
                  <a:schemeClr val="tx1">
                    <a:lumMod val="95000"/>
                  </a:schemeClr>
                </a:solidFill>
              </a:rPr>
              <a:t>Görüntü işleme teknikleri ve kümeleme yöntemleri kullanılarak fındık meyvesinin tespit ve sınıflandırılması</a:t>
            </a:r>
          </a:p>
        </p:txBody>
      </p:sp>
    </p:spTree>
    <p:extLst>
      <p:ext uri="{BB962C8B-B14F-4D97-AF65-F5344CB8AC3E}">
        <p14:creationId xmlns:p14="http://schemas.microsoft.com/office/powerpoint/2010/main" val="2081734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0A927F-0A3F-49F5-90C7-B631A422FD71}"/>
              </a:ext>
            </a:extLst>
          </p:cNvPr>
          <p:cNvSpPr>
            <a:spLocks noGrp="1"/>
          </p:cNvSpPr>
          <p:nvPr>
            <p:ph type="title"/>
          </p:nvPr>
        </p:nvSpPr>
        <p:spPr>
          <a:xfrm>
            <a:off x="1295400" y="202403"/>
            <a:ext cx="9601200" cy="562947"/>
          </a:xfrm>
        </p:spPr>
        <p:txBody>
          <a:bodyPr/>
          <a:lstStyle/>
          <a:p>
            <a:r>
              <a:rPr lang="en-US" dirty="0" err="1"/>
              <a:t>Özet</a:t>
            </a:r>
            <a:endParaRPr lang="tr-TR" dirty="0"/>
          </a:p>
        </p:txBody>
      </p:sp>
      <p:sp>
        <p:nvSpPr>
          <p:cNvPr id="3" name="İçerik Yer Tutucusu 2">
            <a:extLst>
              <a:ext uri="{FF2B5EF4-FFF2-40B4-BE49-F238E27FC236}">
                <a16:creationId xmlns:a16="http://schemas.microsoft.com/office/drawing/2014/main" id="{4959985B-95CD-41A0-9134-9CEAF3E37ED6}"/>
              </a:ext>
            </a:extLst>
          </p:cNvPr>
          <p:cNvSpPr>
            <a:spLocks noGrp="1"/>
          </p:cNvSpPr>
          <p:nvPr>
            <p:ph idx="1"/>
          </p:nvPr>
        </p:nvSpPr>
        <p:spPr>
          <a:xfrm>
            <a:off x="1295400" y="1155559"/>
            <a:ext cx="9601200" cy="4635641"/>
          </a:xfrm>
        </p:spPr>
        <p:txBody>
          <a:bodyPr/>
          <a:lstStyle/>
          <a:p>
            <a:pPr marL="0" indent="0">
              <a:buNone/>
            </a:pPr>
            <a:r>
              <a:rPr lang="tr-TR" dirty="0"/>
              <a:t>Yapılan çalışmada, ortamda bulunan nesnelerin gerçek zamanlı olarak tespit edilmesi, sınıflandırılması ve elde edilen sonuçlar sunulmaktadır. Önerilen yönteme ait deneysel çalışmaların gerçekleştirilmesinde fındık meyvesi kullanılmaktadır. Çalışma ortamında bulunan fındıklara ait görüntü, kamera ile alındıktan sonra görüntü işleme teknikleri kullanılarak işlenmektedir. Fındıkların görüntü düzlemi üzerinde kapladıkları boyut ve alan verileri hesaplanmaktadır. Elde edilen veriler değerlendirilerek, fındıklar gerçek zamanlı olarak küçük (K1), orta (K2) ve büyük (K3) olmak üzere üç sınıfa ayrılmaktadır. Bu işlem ortalama tabanlı sınıflandırma ve K-</a:t>
            </a:r>
            <a:r>
              <a:rPr lang="tr-TR" dirty="0" err="1"/>
              <a:t>means</a:t>
            </a:r>
            <a:r>
              <a:rPr lang="tr-TR" dirty="0"/>
              <a:t> kümeleme yöntemleri kullanılarak gerçekleştirilmektedir. Küme merkezlerinin belirlenmesi ve sınıflandırma işlemi fındık meyvesi verilerinden elde edilen bilgi </a:t>
            </a:r>
            <a:r>
              <a:rPr lang="tr-TR" dirty="0" err="1"/>
              <a:t>veritabanı</a:t>
            </a:r>
            <a:r>
              <a:rPr lang="tr-TR" dirty="0"/>
              <a:t> kullanılarak sağlanmaktadır. Çalışma ortamında bulunan fındık meyveleri, görüntü işleme teknikleri kullanılarak %100 başarımla tespit edilmektedir. Fındık meyvelerinin, ortalama tabanlı ve K-</a:t>
            </a:r>
            <a:r>
              <a:rPr lang="tr-TR" dirty="0" err="1"/>
              <a:t>means</a:t>
            </a:r>
            <a:r>
              <a:rPr lang="tr-TR" dirty="0"/>
              <a:t> kümeleme yöntemleri kullanılarak sınıflandırılması karşılaştırılmaktadır. Karşılaştırma sonucunda, </a:t>
            </a:r>
            <a:r>
              <a:rPr lang="tr-TR" dirty="0" err="1"/>
              <a:t>gerçeklenen</a:t>
            </a:r>
            <a:r>
              <a:rPr lang="tr-TR" dirty="0"/>
              <a:t> iki yöntemin %90 ile %100 oranında benzerlik gösterdiği bulunmaktadır.</a:t>
            </a:r>
          </a:p>
        </p:txBody>
      </p:sp>
    </p:spTree>
    <p:extLst>
      <p:ext uri="{BB962C8B-B14F-4D97-AF65-F5344CB8AC3E}">
        <p14:creationId xmlns:p14="http://schemas.microsoft.com/office/powerpoint/2010/main" val="104745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BA8D4F-9738-49A6-80D7-ABD0EA01562D}"/>
              </a:ext>
            </a:extLst>
          </p:cNvPr>
          <p:cNvSpPr>
            <a:spLocks noGrp="1"/>
          </p:cNvSpPr>
          <p:nvPr>
            <p:ph type="title"/>
          </p:nvPr>
        </p:nvSpPr>
        <p:spPr>
          <a:xfrm>
            <a:off x="1295400" y="192354"/>
            <a:ext cx="9601200" cy="562947"/>
          </a:xfrm>
        </p:spPr>
        <p:txBody>
          <a:bodyPr/>
          <a:lstStyle/>
          <a:p>
            <a:r>
              <a:rPr lang="en-US" dirty="0" err="1"/>
              <a:t>Giriş</a:t>
            </a:r>
            <a:endParaRPr lang="tr-TR" dirty="0"/>
          </a:p>
        </p:txBody>
      </p:sp>
      <p:sp>
        <p:nvSpPr>
          <p:cNvPr id="3" name="İçerik Yer Tutucusu 2">
            <a:extLst>
              <a:ext uri="{FF2B5EF4-FFF2-40B4-BE49-F238E27FC236}">
                <a16:creationId xmlns:a16="http://schemas.microsoft.com/office/drawing/2014/main" id="{99024F8D-CBE4-4B19-8F46-4317ED2048BA}"/>
              </a:ext>
            </a:extLst>
          </p:cNvPr>
          <p:cNvSpPr>
            <a:spLocks noGrp="1"/>
          </p:cNvSpPr>
          <p:nvPr>
            <p:ph idx="1"/>
          </p:nvPr>
        </p:nvSpPr>
        <p:spPr>
          <a:xfrm>
            <a:off x="542611" y="896815"/>
            <a:ext cx="10992897" cy="5064369"/>
          </a:xfrm>
        </p:spPr>
        <p:txBody>
          <a:bodyPr>
            <a:noAutofit/>
          </a:bodyPr>
          <a:lstStyle/>
          <a:p>
            <a:pPr marL="0" indent="0">
              <a:buNone/>
            </a:pPr>
            <a:r>
              <a:rPr lang="tr-TR" sz="2100" dirty="0">
                <a:latin typeface="Calibri" panose="020F0502020204030204" pitchFamily="34" charset="0"/>
                <a:ea typeface="Calibri" panose="020F0502020204030204" pitchFamily="34" charset="0"/>
                <a:cs typeface="Calibri" panose="020F0502020204030204" pitchFamily="34" charset="0"/>
              </a:rPr>
              <a:t>Görüntü işleme ve bilgisayarlı görme uygulamaları son yıllarda ciddi bir artış göstermektedir. Özellikle araç içi otomasyon, güvenlik sistemleri, gezgin robot uygulamaları, askeri alanlarda dost ve düşman kuvvetlerinin gözetlenmesi, tarım uygulamaları, biyomedikal ve tıp alanlarında, coğrafi bilgi sistemlerinde, tasarım ve imalat uygulamalarında yaygın olarak kullanılmaktadır [1]. Görüntü işleme teknikleri kullanılarak yapılan çalışmalarda, ilk olarak kameradan görüntüler alınmaktadır. Alınan görüntüler üzerinde, görüntü ön işleme adımları uygulanmakta ve ilgilenilen nesnelere ait özellik çıkartımı gerçekleştirilmektedir. Ortamda bulunan nesnelerin doğru bir şekilde tespit edilmesi, özellik çıkarımı aşaması için çok önemlidir. Nesnelerin tespit edilmesi veya tanınması amacıyla yapılan çalışmalarda farklı yöntemler önerilmektedir. Nesnelere ait basit özellikler kullanılarak hızlı ve etkili nesne tanımaya yönelik çalışmalar [2], karmaşık arka plan çıkarımı ile tanıma [3], şekil tanıma, renk tanıma, kenar ve köşe tanıma, istatistiksel örüntü tanıma, şablon eşleme gibi çeşitli yöntemler kullanılmaktadır [4]. Bilgisayarlı görmenin yaygınlaşması sonucunda, tarım alanında ürün kalitesinin gözlenmesi [5], ürün sulama [6], ilaçlama, hasat, ürün sınıflandırma, ürün gelişimlerinin gözlenmesi gibi çalışmalar yapılmaktadır [7]. Ayrıca tarım alanında, görüntü işleme tekniklerinin kullanılması ile yapılan çeşitli çalışmalarda şeftali [8,9], elma [9,10], buğday [11], fındık [12,13], kiraz [14,15], ceviz [16], badem [17] vb. meyveler sınıflandırılmakta ve özellikleri belirlenmektedir. Bu özelliklerin belirlenmesinde sayısal görüntü analizi, sınıflama, kümeleme gibi yöntemler kullanılarak, araştırılan nesnelerin boyut, cins veya kalite bakımından sınıflandırılması gerçekleştirilmektedir.</a:t>
            </a:r>
          </a:p>
        </p:txBody>
      </p:sp>
    </p:spTree>
    <p:extLst>
      <p:ext uri="{BB962C8B-B14F-4D97-AF65-F5344CB8AC3E}">
        <p14:creationId xmlns:p14="http://schemas.microsoft.com/office/powerpoint/2010/main" val="3374125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DF9F7B-9F48-4470-9FFB-93A3E57BA7D1}"/>
              </a:ext>
            </a:extLst>
          </p:cNvPr>
          <p:cNvSpPr>
            <a:spLocks noGrp="1"/>
          </p:cNvSpPr>
          <p:nvPr>
            <p:ph type="title"/>
          </p:nvPr>
        </p:nvSpPr>
        <p:spPr>
          <a:xfrm>
            <a:off x="1295400" y="172257"/>
            <a:ext cx="9601200" cy="562947"/>
          </a:xfrm>
        </p:spPr>
        <p:txBody>
          <a:bodyPr/>
          <a:lstStyle/>
          <a:p>
            <a:r>
              <a:rPr lang="en-US" dirty="0" err="1"/>
              <a:t>Önerilen</a:t>
            </a:r>
            <a:r>
              <a:rPr lang="en-US" dirty="0"/>
              <a:t> </a:t>
            </a:r>
            <a:r>
              <a:rPr lang="en-US" dirty="0" err="1"/>
              <a:t>Yöntem</a:t>
            </a:r>
            <a:endParaRPr lang="tr-TR" dirty="0"/>
          </a:p>
        </p:txBody>
      </p:sp>
      <p:sp>
        <p:nvSpPr>
          <p:cNvPr id="3" name="İçerik Yer Tutucusu 2">
            <a:extLst>
              <a:ext uri="{FF2B5EF4-FFF2-40B4-BE49-F238E27FC236}">
                <a16:creationId xmlns:a16="http://schemas.microsoft.com/office/drawing/2014/main" id="{071B0AD7-518A-4E1C-9E6B-679074698C35}"/>
              </a:ext>
            </a:extLst>
          </p:cNvPr>
          <p:cNvSpPr>
            <a:spLocks noGrp="1"/>
          </p:cNvSpPr>
          <p:nvPr>
            <p:ph idx="1"/>
          </p:nvPr>
        </p:nvSpPr>
        <p:spPr>
          <a:xfrm>
            <a:off x="1295399" y="944545"/>
            <a:ext cx="5467141" cy="4846655"/>
          </a:xfrm>
        </p:spPr>
        <p:txBody>
          <a:bodyPr>
            <a:normAutofit/>
          </a:bodyPr>
          <a:lstStyle/>
          <a:p>
            <a:pPr marL="0" indent="0">
              <a:buNone/>
            </a:pPr>
            <a:r>
              <a:rPr lang="tr-TR" dirty="0"/>
              <a:t>Ortamda bulunan aynı nesnelerin tespit edilerek, sınıflandırılmasına yönelik yapılan çalışmada üç aşamalı bir yöntem önerilmektedir. Önerilen yönteme ait aşamalar Şekil 1’de sunulmaktadır</a:t>
            </a:r>
            <a:endParaRPr lang="en-US" dirty="0"/>
          </a:p>
          <a:p>
            <a:pPr marL="0" indent="0">
              <a:buNone/>
            </a:pPr>
            <a:r>
              <a:rPr lang="tr-TR" dirty="0"/>
              <a:t>Nesnelerin bulunduğu ortamdan alınan görüntü, aşama 1 adımında yer alan “Görüntü Ön İşleme” işlemine tabi tutulmaktadır. Aşama 2’de “Nesne Bulma ve Özellik Çıkarımı İşlemi” ile ortamdaki nesnelerin, boyut ve alan gibi özellikleri çıkartılmaktadır. Son aşamada ise, aşama 2’de elde edilen veriler kullanılarak her bir nesnenin sınıflandırılması gerçekleştirilmektedir. </a:t>
            </a:r>
          </a:p>
        </p:txBody>
      </p:sp>
      <p:pic>
        <p:nvPicPr>
          <p:cNvPr id="5" name="Resim 4">
            <a:extLst>
              <a:ext uri="{FF2B5EF4-FFF2-40B4-BE49-F238E27FC236}">
                <a16:creationId xmlns:a16="http://schemas.microsoft.com/office/drawing/2014/main" id="{888A0891-F565-497F-ADCB-8CF0916A3861}"/>
              </a:ext>
            </a:extLst>
          </p:cNvPr>
          <p:cNvPicPr>
            <a:picLocks noChangeAspect="1"/>
          </p:cNvPicPr>
          <p:nvPr/>
        </p:nvPicPr>
        <p:blipFill>
          <a:blip r:embed="rId2"/>
          <a:stretch>
            <a:fillRect/>
          </a:stretch>
        </p:blipFill>
        <p:spPr>
          <a:xfrm>
            <a:off x="7746439" y="75173"/>
            <a:ext cx="3497667" cy="6028277"/>
          </a:xfrm>
          <a:prstGeom prst="rect">
            <a:avLst/>
          </a:prstGeom>
        </p:spPr>
      </p:pic>
    </p:spTree>
    <p:extLst>
      <p:ext uri="{BB962C8B-B14F-4D97-AF65-F5344CB8AC3E}">
        <p14:creationId xmlns:p14="http://schemas.microsoft.com/office/powerpoint/2010/main" val="3133810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741C19-2B80-41BC-8599-C62914585FFC}"/>
              </a:ext>
            </a:extLst>
          </p:cNvPr>
          <p:cNvSpPr>
            <a:spLocks noGrp="1"/>
          </p:cNvSpPr>
          <p:nvPr>
            <p:ph type="title"/>
          </p:nvPr>
        </p:nvSpPr>
        <p:spPr/>
        <p:txBody>
          <a:bodyPr/>
          <a:lstStyle/>
          <a:p>
            <a:r>
              <a:rPr lang="en-US" dirty="0" err="1"/>
              <a:t>Görüntü</a:t>
            </a:r>
            <a:r>
              <a:rPr lang="en-US" dirty="0"/>
              <a:t> </a:t>
            </a:r>
            <a:r>
              <a:rPr lang="en-US" dirty="0" err="1"/>
              <a:t>Ön</a:t>
            </a:r>
            <a:r>
              <a:rPr lang="en-US" dirty="0"/>
              <a:t> </a:t>
            </a:r>
            <a:r>
              <a:rPr lang="en-US" dirty="0" err="1"/>
              <a:t>İşleme</a:t>
            </a:r>
            <a:r>
              <a:rPr lang="en-US" dirty="0"/>
              <a:t> </a:t>
            </a:r>
            <a:r>
              <a:rPr lang="en-US" dirty="0" err="1"/>
              <a:t>Aşaması</a:t>
            </a:r>
            <a:endParaRPr lang="tr-TR" dirty="0"/>
          </a:p>
        </p:txBody>
      </p:sp>
      <p:sp>
        <p:nvSpPr>
          <p:cNvPr id="3" name="İçerik Yer Tutucusu 2">
            <a:extLst>
              <a:ext uri="{FF2B5EF4-FFF2-40B4-BE49-F238E27FC236}">
                <a16:creationId xmlns:a16="http://schemas.microsoft.com/office/drawing/2014/main" id="{17AE04A5-43AD-4C52-8F25-19C75A996CAB}"/>
              </a:ext>
            </a:extLst>
          </p:cNvPr>
          <p:cNvSpPr>
            <a:spLocks noGrp="1"/>
          </p:cNvSpPr>
          <p:nvPr>
            <p:ph idx="1"/>
          </p:nvPr>
        </p:nvSpPr>
        <p:spPr>
          <a:xfrm>
            <a:off x="1295400" y="1981201"/>
            <a:ext cx="5356609" cy="3809999"/>
          </a:xfrm>
        </p:spPr>
        <p:txBody>
          <a:bodyPr/>
          <a:lstStyle/>
          <a:p>
            <a:pPr marL="0" indent="0">
              <a:buNone/>
            </a:pPr>
            <a:r>
              <a:rPr lang="tr-TR" dirty="0"/>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 Şekil 2’de görüntü ön işleme aşamasında uygulanan adımlar sunulmaktadır. </a:t>
            </a:r>
          </a:p>
        </p:txBody>
      </p:sp>
      <p:pic>
        <p:nvPicPr>
          <p:cNvPr id="5" name="Resim 4">
            <a:extLst>
              <a:ext uri="{FF2B5EF4-FFF2-40B4-BE49-F238E27FC236}">
                <a16:creationId xmlns:a16="http://schemas.microsoft.com/office/drawing/2014/main" id="{FA129534-EEB8-4164-8E9B-6AA8E5FDEDD7}"/>
              </a:ext>
            </a:extLst>
          </p:cNvPr>
          <p:cNvPicPr>
            <a:picLocks noChangeAspect="1"/>
          </p:cNvPicPr>
          <p:nvPr/>
        </p:nvPicPr>
        <p:blipFill>
          <a:blip r:embed="rId2"/>
          <a:stretch>
            <a:fillRect/>
          </a:stretch>
        </p:blipFill>
        <p:spPr>
          <a:xfrm>
            <a:off x="7903065" y="232548"/>
            <a:ext cx="3633326" cy="5927092"/>
          </a:xfrm>
          <a:prstGeom prst="rect">
            <a:avLst/>
          </a:prstGeom>
        </p:spPr>
      </p:pic>
    </p:spTree>
    <p:extLst>
      <p:ext uri="{BB962C8B-B14F-4D97-AF65-F5344CB8AC3E}">
        <p14:creationId xmlns:p14="http://schemas.microsoft.com/office/powerpoint/2010/main" val="157390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061078-6AF5-44EE-AC48-EF2F675EB7F6}"/>
              </a:ext>
            </a:extLst>
          </p:cNvPr>
          <p:cNvSpPr>
            <a:spLocks noGrp="1"/>
          </p:cNvSpPr>
          <p:nvPr>
            <p:ph type="title"/>
          </p:nvPr>
        </p:nvSpPr>
        <p:spPr>
          <a:xfrm>
            <a:off x="1295400" y="292837"/>
            <a:ext cx="9601200" cy="562947"/>
          </a:xfrm>
        </p:spPr>
        <p:txBody>
          <a:bodyPr/>
          <a:lstStyle/>
          <a:p>
            <a:r>
              <a:rPr lang="en-US" dirty="0" err="1"/>
              <a:t>Deneysel</a:t>
            </a:r>
            <a:r>
              <a:rPr lang="en-US" dirty="0"/>
              <a:t> </a:t>
            </a:r>
            <a:r>
              <a:rPr lang="en-US" dirty="0" err="1"/>
              <a:t>Çalışma</a:t>
            </a:r>
            <a:endParaRPr lang="tr-TR" dirty="0"/>
          </a:p>
        </p:txBody>
      </p:sp>
      <p:sp>
        <p:nvSpPr>
          <p:cNvPr id="3" name="İçerik Yer Tutucusu 2">
            <a:extLst>
              <a:ext uri="{FF2B5EF4-FFF2-40B4-BE49-F238E27FC236}">
                <a16:creationId xmlns:a16="http://schemas.microsoft.com/office/drawing/2014/main" id="{53DD8581-6864-4CDE-8B06-F1A7D2EF4AD8}"/>
              </a:ext>
            </a:extLst>
          </p:cNvPr>
          <p:cNvSpPr>
            <a:spLocks noGrp="1"/>
          </p:cNvSpPr>
          <p:nvPr>
            <p:ph idx="1"/>
          </p:nvPr>
        </p:nvSpPr>
        <p:spPr>
          <a:xfrm>
            <a:off x="1295400" y="855785"/>
            <a:ext cx="9601200" cy="4935416"/>
          </a:xfrm>
        </p:spPr>
        <p:txBody>
          <a:bodyPr>
            <a:normAutofit/>
          </a:bodyPr>
          <a:lstStyle/>
          <a:p>
            <a:pPr marL="0" indent="0">
              <a:buNone/>
            </a:pPr>
            <a:r>
              <a:rPr lang="tr-TR" sz="2800" dirty="0">
                <a:latin typeface="Calibri" panose="020F0502020204030204" pitchFamily="34" charset="0"/>
                <a:ea typeface="Calibri" panose="020F0502020204030204" pitchFamily="34" charset="0"/>
                <a:cs typeface="Calibri" panose="020F0502020204030204" pitchFamily="34" charset="0"/>
              </a:rPr>
              <a:t>Önerilen yöntem ile ortamda bulunan fındıkların tespit edilerek kümelenmesine yönelik deneysel çalışma yapılmaktadır. Çalışmada 1.3 </a:t>
            </a:r>
            <a:r>
              <a:rPr lang="tr-TR" sz="2800" dirty="0" err="1">
                <a:latin typeface="Calibri" panose="020F0502020204030204" pitchFamily="34" charset="0"/>
                <a:ea typeface="Calibri" panose="020F0502020204030204" pitchFamily="34" charset="0"/>
                <a:cs typeface="Calibri" panose="020F0502020204030204" pitchFamily="34" charset="0"/>
              </a:rPr>
              <a:t>Megapiksel</a:t>
            </a:r>
            <a:r>
              <a:rPr lang="tr-TR" sz="2800" dirty="0">
                <a:latin typeface="Calibri" panose="020F0502020204030204" pitchFamily="34" charset="0"/>
                <a:ea typeface="Calibri" panose="020F0502020204030204" pitchFamily="34" charset="0"/>
                <a:cs typeface="Calibri" panose="020F0502020204030204" pitchFamily="34" charset="0"/>
              </a:rPr>
              <a:t> CMOS, 640 x 480 çözünürlükteki </a:t>
            </a:r>
            <a:r>
              <a:rPr lang="tr-TR" sz="2800" dirty="0" err="1">
                <a:latin typeface="Calibri" panose="020F0502020204030204" pitchFamily="34" charset="0"/>
                <a:ea typeface="Calibri" panose="020F0502020204030204" pitchFamily="34" charset="0"/>
                <a:cs typeface="Calibri" panose="020F0502020204030204" pitchFamily="34" charset="0"/>
              </a:rPr>
              <a:t>Logitech</a:t>
            </a:r>
            <a:r>
              <a:rPr lang="tr-TR" sz="2800" dirty="0">
                <a:latin typeface="Calibri" panose="020F0502020204030204" pitchFamily="34" charset="0"/>
                <a:ea typeface="Calibri" panose="020F0502020204030204" pitchFamily="34" charset="0"/>
                <a:cs typeface="Calibri" panose="020F0502020204030204" pitchFamily="34" charset="0"/>
              </a:rPr>
              <a:t> C110 USB kamera kullanılarak görüntüler alınmaktadır. Alınan görüntüler, </a:t>
            </a:r>
            <a:r>
              <a:rPr lang="tr-TR" sz="2800" dirty="0" err="1">
                <a:latin typeface="Calibri" panose="020F0502020204030204" pitchFamily="34" charset="0"/>
                <a:ea typeface="Calibri" panose="020F0502020204030204" pitchFamily="34" charset="0"/>
                <a:cs typeface="Calibri" panose="020F0502020204030204" pitchFamily="34" charset="0"/>
              </a:rPr>
              <a:t>Ubuntu</a:t>
            </a:r>
            <a:r>
              <a:rPr lang="tr-TR" sz="2800" dirty="0">
                <a:latin typeface="Calibri" panose="020F0502020204030204" pitchFamily="34" charset="0"/>
                <a:ea typeface="Calibri" panose="020F0502020204030204" pitchFamily="34" charset="0"/>
                <a:cs typeface="Calibri" panose="020F0502020204030204" pitchFamily="34" charset="0"/>
              </a:rPr>
              <a:t> 12.04 işletim sistemine sahip bir bilgisayar üzerinde işlenmektedir. Görüntülerin işlenmesi ve sınıflandırılması aşamalarında </a:t>
            </a:r>
            <a:r>
              <a:rPr lang="tr-TR" sz="2800" dirty="0" err="1">
                <a:latin typeface="Calibri" panose="020F0502020204030204" pitchFamily="34" charset="0"/>
                <a:ea typeface="Calibri" panose="020F0502020204030204" pitchFamily="34" charset="0"/>
                <a:cs typeface="Calibri" panose="020F0502020204030204" pitchFamily="34" charset="0"/>
              </a:rPr>
              <a:t>OpenCV</a:t>
            </a:r>
            <a:r>
              <a:rPr lang="tr-TR" sz="2800" dirty="0">
                <a:latin typeface="Calibri" panose="020F0502020204030204" pitchFamily="34" charset="0"/>
                <a:ea typeface="Calibri" panose="020F0502020204030204" pitchFamily="34" charset="0"/>
                <a:cs typeface="Calibri" panose="020F0502020204030204" pitchFamily="34" charset="0"/>
              </a:rPr>
              <a:t> Kütüphanesi ve </a:t>
            </a:r>
            <a:r>
              <a:rPr lang="tr-TR" sz="2800" dirty="0" err="1">
                <a:latin typeface="Calibri" panose="020F0502020204030204" pitchFamily="34" charset="0"/>
                <a:ea typeface="Calibri" panose="020F0502020204030204" pitchFamily="34" charset="0"/>
                <a:cs typeface="Calibri" panose="020F0502020204030204" pitchFamily="34" charset="0"/>
              </a:rPr>
              <a:t>Weka</a:t>
            </a:r>
            <a:r>
              <a:rPr lang="tr-TR" sz="2800" dirty="0">
                <a:latin typeface="Calibri" panose="020F0502020204030204" pitchFamily="34" charset="0"/>
                <a:ea typeface="Calibri" panose="020F0502020204030204" pitchFamily="34" charset="0"/>
                <a:cs typeface="Calibri" panose="020F0502020204030204" pitchFamily="34" charset="0"/>
              </a:rPr>
              <a:t> yazılımları kullanılmaktadır. Şekil 6’da deneysel çalışmadan alınan örnek bir görüntü sunulmaktadır. Şekil 6 (a)’da kameradan alınan görüntüye ait ilgilenilen kısım sunulmaktadır. Kameradan alınan ham görüntüde, çalışma alanı dışında kalan dörtgenin bulunduğu alan kesilmiştir.</a:t>
            </a:r>
          </a:p>
        </p:txBody>
      </p:sp>
    </p:spTree>
    <p:extLst>
      <p:ext uri="{BB962C8B-B14F-4D97-AF65-F5344CB8AC3E}">
        <p14:creationId xmlns:p14="http://schemas.microsoft.com/office/powerpoint/2010/main" val="2241067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295400" y="2857807"/>
            <a:ext cx="9601200" cy="1142385"/>
          </a:xfrm>
        </p:spPr>
        <p:txBody>
          <a:bodyPr rtlCol="0">
            <a:noAutofit/>
          </a:bodyPr>
          <a:lstStyle/>
          <a:p>
            <a:pPr rtl="0"/>
            <a:r>
              <a:rPr lang="tr-TR" sz="4000" dirty="0">
                <a:solidFill>
                  <a:schemeClr val="tx2">
                    <a:lumMod val="95000"/>
                    <a:lumOff val="5000"/>
                  </a:schemeClr>
                </a:solidFill>
              </a:rPr>
              <a:t>Retina kan damarlarını çıkarmak için </a:t>
            </a:r>
            <a:r>
              <a:rPr lang="tr-TR" sz="4000" dirty="0" err="1">
                <a:solidFill>
                  <a:schemeClr val="tx2">
                    <a:lumMod val="95000"/>
                    <a:lumOff val="5000"/>
                  </a:schemeClr>
                </a:solidFill>
              </a:rPr>
              <a:t>eşikleme</a:t>
            </a:r>
            <a:r>
              <a:rPr lang="tr-TR" sz="4000" dirty="0">
                <a:solidFill>
                  <a:schemeClr val="tx2">
                    <a:lumMod val="95000"/>
                    <a:lumOff val="5000"/>
                  </a:schemeClr>
                </a:solidFill>
              </a:rPr>
              <a:t> temelli morfolojik bir yöntem</a:t>
            </a: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12D48E7E-9F99-421E-805B-A880875F3A77}"/>
              </a:ext>
            </a:extLst>
          </p:cNvPr>
          <p:cNvPicPr>
            <a:picLocks noChangeAspect="1"/>
          </p:cNvPicPr>
          <p:nvPr/>
        </p:nvPicPr>
        <p:blipFill>
          <a:blip r:embed="rId2"/>
          <a:stretch>
            <a:fillRect/>
          </a:stretch>
        </p:blipFill>
        <p:spPr>
          <a:xfrm>
            <a:off x="1314887" y="177919"/>
            <a:ext cx="9927930" cy="6353510"/>
          </a:xfrm>
          <a:prstGeom prst="rect">
            <a:avLst/>
          </a:prstGeom>
        </p:spPr>
      </p:pic>
    </p:spTree>
    <p:extLst>
      <p:ext uri="{BB962C8B-B14F-4D97-AF65-F5344CB8AC3E}">
        <p14:creationId xmlns:p14="http://schemas.microsoft.com/office/powerpoint/2010/main" val="2079187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9C7EA18-6F4F-4346-9251-3FF3508062A7}"/>
              </a:ext>
            </a:extLst>
          </p:cNvPr>
          <p:cNvSpPr>
            <a:spLocks noGrp="1"/>
          </p:cNvSpPr>
          <p:nvPr>
            <p:ph idx="1"/>
          </p:nvPr>
        </p:nvSpPr>
        <p:spPr>
          <a:xfrm>
            <a:off x="632209" y="432080"/>
            <a:ext cx="7155263" cy="3868616"/>
          </a:xfrm>
        </p:spPr>
        <p:txBody>
          <a:bodyPr>
            <a:normAutofit fontScale="92500" lnSpcReduction="10000"/>
          </a:bodyPr>
          <a:lstStyle/>
          <a:p>
            <a:pPr marL="0" indent="0">
              <a:buNone/>
            </a:pPr>
            <a:r>
              <a:rPr lang="tr-TR" dirty="0">
                <a:latin typeface="Calibri" panose="020F0502020204030204" pitchFamily="34" charset="0"/>
                <a:ea typeface="Calibri" panose="020F0502020204030204" pitchFamily="34" charset="0"/>
                <a:cs typeface="Calibri" panose="020F0502020204030204" pitchFamily="34" charset="0"/>
              </a:rPr>
              <a:t>Bu işlemden sonra görüntü ön işleme aşamasına geçilmektedir. Görüntü ön işleme aşamasında, resim üzerinde filtreleme, grileştirme, </a:t>
            </a:r>
            <a:r>
              <a:rPr lang="tr-TR" dirty="0" err="1">
                <a:latin typeface="Calibri" panose="020F0502020204030204" pitchFamily="34" charset="0"/>
                <a:ea typeface="Calibri" panose="020F0502020204030204" pitchFamily="34" charset="0"/>
                <a:cs typeface="Calibri" panose="020F0502020204030204" pitchFamily="34" charset="0"/>
              </a:rPr>
              <a:t>eşikleşme</a:t>
            </a:r>
            <a:r>
              <a:rPr lang="tr-TR" dirty="0">
                <a:latin typeface="Calibri" panose="020F0502020204030204" pitchFamily="34" charset="0"/>
                <a:ea typeface="Calibri" panose="020F0502020204030204" pitchFamily="34" charset="0"/>
                <a:cs typeface="Calibri" panose="020F0502020204030204" pitchFamily="34" charset="0"/>
              </a:rPr>
              <a:t> ve morfolojik işlem uygulanmaktadır. Bu işlem basamakları sonucunda elde edilen görüntü Şekil 6 (b)’de sunulmaktadır. Bu görüntü nesne bulma ve özellik belirleme aşamasına girdi olarak verilmektedir. Ortamda bulunan ve ilgilenilen nesnelerin dış hatları belirlenmektedir. Çalışmada kullanılacak alan, çap, yarıçap ve merkez noktasına ait koordinatlar elde edilmektedir. Şekil 6 (c)’de ortamda bulunan nesnelerin dış hatları ve indis numaraları sunulmaktadır. Ortalama tabanlı ve K-</a:t>
            </a:r>
            <a:r>
              <a:rPr lang="tr-TR" dirty="0" err="1">
                <a:latin typeface="Calibri" panose="020F0502020204030204" pitchFamily="34" charset="0"/>
                <a:ea typeface="Calibri" panose="020F0502020204030204" pitchFamily="34" charset="0"/>
                <a:cs typeface="Calibri" panose="020F0502020204030204" pitchFamily="34" charset="0"/>
              </a:rPr>
              <a:t>means</a:t>
            </a:r>
            <a:r>
              <a:rPr lang="tr-TR" dirty="0">
                <a:latin typeface="Calibri" panose="020F0502020204030204" pitchFamily="34" charset="0"/>
                <a:ea typeface="Calibri" panose="020F0502020204030204" pitchFamily="34" charset="0"/>
                <a:cs typeface="Calibri" panose="020F0502020204030204" pitchFamily="34" charset="0"/>
              </a:rPr>
              <a:t> algoritmasına göre kümeleme işleminde, piksel cinsinden bulunan alan değerleri kullanılarak küme merkezleri elde edilmektedir. Küme merkezleri elde edilirken çalışma ortamına 150 adet fındık yerleştirilerek bilgi </a:t>
            </a:r>
            <a:r>
              <a:rPr lang="tr-TR" dirty="0" err="1">
                <a:latin typeface="Calibri" panose="020F0502020204030204" pitchFamily="34" charset="0"/>
                <a:ea typeface="Calibri" panose="020F0502020204030204" pitchFamily="34" charset="0"/>
                <a:cs typeface="Calibri" panose="020F0502020204030204" pitchFamily="34" charset="0"/>
              </a:rPr>
              <a:t>veritabanı</a:t>
            </a:r>
            <a:r>
              <a:rPr lang="tr-TR" dirty="0">
                <a:latin typeface="Calibri" panose="020F0502020204030204" pitchFamily="34" charset="0"/>
                <a:ea typeface="Calibri" panose="020F0502020204030204" pitchFamily="34" charset="0"/>
                <a:cs typeface="Calibri" panose="020F0502020204030204" pitchFamily="34" charset="0"/>
              </a:rPr>
              <a:t> oluşturulmaktadır. Ortalama tabanlı ve K-</a:t>
            </a:r>
            <a:r>
              <a:rPr lang="tr-TR" dirty="0" err="1">
                <a:latin typeface="Calibri" panose="020F0502020204030204" pitchFamily="34" charset="0"/>
                <a:ea typeface="Calibri" panose="020F0502020204030204" pitchFamily="34" charset="0"/>
                <a:cs typeface="Calibri" panose="020F0502020204030204" pitchFamily="34" charset="0"/>
              </a:rPr>
              <a:t>means</a:t>
            </a:r>
            <a:r>
              <a:rPr lang="tr-TR" dirty="0">
                <a:latin typeface="Calibri" panose="020F0502020204030204" pitchFamily="34" charset="0"/>
                <a:ea typeface="Calibri" panose="020F0502020204030204" pitchFamily="34" charset="0"/>
                <a:cs typeface="Calibri" panose="020F0502020204030204" pitchFamily="34" charset="0"/>
              </a:rPr>
              <a:t> algoritmaları kullanılarak elde edilen küme merkezleri tablo 1’de sunulmaktadır. </a:t>
            </a:r>
          </a:p>
        </p:txBody>
      </p:sp>
      <p:pic>
        <p:nvPicPr>
          <p:cNvPr id="5" name="Resim 4">
            <a:extLst>
              <a:ext uri="{FF2B5EF4-FFF2-40B4-BE49-F238E27FC236}">
                <a16:creationId xmlns:a16="http://schemas.microsoft.com/office/drawing/2014/main" id="{A1216886-CD8F-41E5-9C10-CD2F90D9F600}"/>
              </a:ext>
            </a:extLst>
          </p:cNvPr>
          <p:cNvPicPr>
            <a:picLocks noChangeAspect="1"/>
          </p:cNvPicPr>
          <p:nvPr/>
        </p:nvPicPr>
        <p:blipFill>
          <a:blip r:embed="rId2"/>
          <a:stretch>
            <a:fillRect/>
          </a:stretch>
        </p:blipFill>
        <p:spPr>
          <a:xfrm>
            <a:off x="831086" y="4059535"/>
            <a:ext cx="3817951" cy="2027096"/>
          </a:xfrm>
          <a:prstGeom prst="rect">
            <a:avLst/>
          </a:prstGeom>
        </p:spPr>
      </p:pic>
      <p:sp>
        <p:nvSpPr>
          <p:cNvPr id="7" name="Metin kutusu 6">
            <a:extLst>
              <a:ext uri="{FF2B5EF4-FFF2-40B4-BE49-F238E27FC236}">
                <a16:creationId xmlns:a16="http://schemas.microsoft.com/office/drawing/2014/main" id="{184D09AC-975E-4A74-AE2D-F290FA77D43E}"/>
              </a:ext>
            </a:extLst>
          </p:cNvPr>
          <p:cNvSpPr txBox="1"/>
          <p:nvPr/>
        </p:nvSpPr>
        <p:spPr>
          <a:xfrm>
            <a:off x="4750360" y="4039502"/>
            <a:ext cx="3157694" cy="2062103"/>
          </a:xfrm>
          <a:prstGeom prst="rect">
            <a:avLst/>
          </a:prstGeom>
          <a:noFill/>
        </p:spPr>
        <p:txBody>
          <a:bodyPr wrap="square">
            <a:spAutoFit/>
          </a:bodyPr>
          <a:lstStyle/>
          <a:p>
            <a:r>
              <a:rPr lang="tr-TR" sz="1600" dirty="0"/>
              <a:t>Örnek çalışmada ortamda bulunan 25 adet fındık önerilen yöntem kullanılarak %100 başarım oranı ile tespit edilmektedir. Ayrıca, çalışmanın yöntem kısmında sunulan kümeleme metotlarına göre fındıklar ayrıştırılmaktadır.</a:t>
            </a:r>
          </a:p>
        </p:txBody>
      </p:sp>
      <p:pic>
        <p:nvPicPr>
          <p:cNvPr id="9" name="Resim 8">
            <a:extLst>
              <a:ext uri="{FF2B5EF4-FFF2-40B4-BE49-F238E27FC236}">
                <a16:creationId xmlns:a16="http://schemas.microsoft.com/office/drawing/2014/main" id="{104098A8-85AA-4468-A601-0C8710D3E33B}"/>
              </a:ext>
            </a:extLst>
          </p:cNvPr>
          <p:cNvPicPr>
            <a:picLocks noChangeAspect="1"/>
          </p:cNvPicPr>
          <p:nvPr/>
        </p:nvPicPr>
        <p:blipFill>
          <a:blip r:embed="rId3"/>
          <a:stretch>
            <a:fillRect/>
          </a:stretch>
        </p:blipFill>
        <p:spPr>
          <a:xfrm>
            <a:off x="8009377" y="432080"/>
            <a:ext cx="3779848" cy="5578323"/>
          </a:xfrm>
          <a:prstGeom prst="rect">
            <a:avLst/>
          </a:prstGeom>
        </p:spPr>
      </p:pic>
    </p:spTree>
    <p:extLst>
      <p:ext uri="{BB962C8B-B14F-4D97-AF65-F5344CB8AC3E}">
        <p14:creationId xmlns:p14="http://schemas.microsoft.com/office/powerpoint/2010/main" val="247757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6B36CF3-A516-4E3D-87A6-421A71803AC6}"/>
              </a:ext>
            </a:extLst>
          </p:cNvPr>
          <p:cNvSpPr>
            <a:spLocks noGrp="1"/>
          </p:cNvSpPr>
          <p:nvPr>
            <p:ph idx="1"/>
          </p:nvPr>
        </p:nvSpPr>
        <p:spPr>
          <a:xfrm>
            <a:off x="499905" y="211016"/>
            <a:ext cx="11192189" cy="4039437"/>
          </a:xfrm>
        </p:spPr>
        <p:txBody>
          <a:bodyPr>
            <a:normAutofit lnSpcReduction="10000"/>
          </a:bodyPr>
          <a:lstStyle/>
          <a:p>
            <a:pPr marL="0" indent="0">
              <a:buNone/>
            </a:pPr>
            <a:r>
              <a:rPr lang="tr-TR" sz="1800" dirty="0"/>
              <a:t>Deneysel çalışmada, ortalama tabanlı yöntem kullanılarak 3 adet küçük, 12 adet orta ve 10 adet büyük sınıf fındık bulunmaktadır. K-</a:t>
            </a:r>
            <a:r>
              <a:rPr lang="tr-TR" sz="1800" dirty="0" err="1"/>
              <a:t>means</a:t>
            </a:r>
            <a:r>
              <a:rPr lang="tr-TR" sz="1800" dirty="0"/>
              <a:t> algoritması kullanılarak yapılan kümelemede 3 adet küçük, 10 adet orta, 12 adet büyük fındık tespit edilmektedir. Tablo 2’de örnek çalışmada elde edilen bazı veriler sunulmaktadır. Bulunan fındıkların indis numarası, piksel cinsinden görüntü düzleminde kaplamış oldukları alan, mm2 cinsinden hesaplanan alan, ortalama tabanlı yöntem ve </a:t>
            </a:r>
            <a:r>
              <a:rPr lang="tr-TR" sz="1800" dirty="0" err="1"/>
              <a:t>Kmeans</a:t>
            </a:r>
            <a:r>
              <a:rPr lang="tr-TR" sz="1800" dirty="0"/>
              <a:t> algoritması kullanılarak hangi fındığın hangi kümeye girdiğini gösteren bilgiler sunulmaktadır. Sunulan örnek çalışmada, iki yöntem ile kümelemenin %92 oranda benzerlik gösterdiği gözlenmektedir. Tablo 3’te deneysel çalışma ortamına farklı sayıda fındıklar yerleştirilerek kümeleme işlemi gerçekleştirilmekte ve elde edilen sonuçlar özet halinde sunulmaktadır. Ortama yerleştirilen fındıkların görüntü işleme tekniği kullanılarak %100 oranında tespit edildiği gözlenmiştir. </a:t>
            </a:r>
            <a:r>
              <a:rPr lang="tr-TR" sz="1800" dirty="0" err="1"/>
              <a:t>Kmeans</a:t>
            </a:r>
            <a:r>
              <a:rPr lang="tr-TR" sz="1800" dirty="0"/>
              <a:t> ve ortalama tabanlı kümeleme yöntemleri kullanılarak yapılan sınıflama sonuçlarındaki benzeşen fındık sayısı ve iki yöntemin benzerlik oranları tablo 3’te sunulmaktadır. Örneğin, tablo 3’te yer alan durum 1 incelendiğinde, küme dağılımlarının %91 oranında benzerlik gösterdiği gözlenmiştir. Durum 4’te ortama yerleştirilen fındıkların tamamı iri tespit edilmiş ve benzerlik oranı %100 olarak bulunmuştur. Benzerlik oranlarının düşük olduğu durumlarda, uç noktalarda olan fındıklarda sınıflama kayması olduğu gözlenmektedir. </a:t>
            </a:r>
            <a:r>
              <a:rPr lang="tr-TR" sz="1800" dirty="0" err="1"/>
              <a:t>Kmeans</a:t>
            </a:r>
            <a:r>
              <a:rPr lang="tr-TR" sz="1800" dirty="0"/>
              <a:t> ve ortalama tabanlı kümeleme yöntemleri ile elde edilen sınıflama sonuçlarının birbirine benzerlik oranı %90 ile %100 arasında bulunmaktadır.</a:t>
            </a:r>
          </a:p>
        </p:txBody>
      </p:sp>
      <p:pic>
        <p:nvPicPr>
          <p:cNvPr id="5" name="Resim 4">
            <a:extLst>
              <a:ext uri="{FF2B5EF4-FFF2-40B4-BE49-F238E27FC236}">
                <a16:creationId xmlns:a16="http://schemas.microsoft.com/office/drawing/2014/main" id="{7F656CB1-A9D4-4D98-BA04-9F18746422BD}"/>
              </a:ext>
            </a:extLst>
          </p:cNvPr>
          <p:cNvPicPr>
            <a:picLocks noChangeAspect="1"/>
          </p:cNvPicPr>
          <p:nvPr/>
        </p:nvPicPr>
        <p:blipFill>
          <a:blip r:embed="rId2"/>
          <a:stretch>
            <a:fillRect/>
          </a:stretch>
        </p:blipFill>
        <p:spPr>
          <a:xfrm>
            <a:off x="2280541" y="4111259"/>
            <a:ext cx="8093141" cy="2453853"/>
          </a:xfrm>
          <a:prstGeom prst="rect">
            <a:avLst/>
          </a:prstGeom>
        </p:spPr>
      </p:pic>
    </p:spTree>
    <p:extLst>
      <p:ext uri="{BB962C8B-B14F-4D97-AF65-F5344CB8AC3E}">
        <p14:creationId xmlns:p14="http://schemas.microsoft.com/office/powerpoint/2010/main" val="28613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DEE59A-C59A-46BA-86A8-6D15B28B0499}"/>
              </a:ext>
            </a:extLst>
          </p:cNvPr>
          <p:cNvSpPr>
            <a:spLocks noGrp="1"/>
          </p:cNvSpPr>
          <p:nvPr>
            <p:ph type="title"/>
          </p:nvPr>
        </p:nvSpPr>
        <p:spPr>
          <a:xfrm>
            <a:off x="773723" y="172257"/>
            <a:ext cx="10122877" cy="562947"/>
          </a:xfrm>
        </p:spPr>
        <p:txBody>
          <a:bodyPr/>
          <a:lstStyle/>
          <a:p>
            <a:r>
              <a:rPr lang="en-US" dirty="0" err="1"/>
              <a:t>Sonuçlar</a:t>
            </a:r>
            <a:endParaRPr lang="tr-TR" dirty="0"/>
          </a:p>
        </p:txBody>
      </p:sp>
      <p:sp>
        <p:nvSpPr>
          <p:cNvPr id="3" name="İçerik Yer Tutucusu 2">
            <a:extLst>
              <a:ext uri="{FF2B5EF4-FFF2-40B4-BE49-F238E27FC236}">
                <a16:creationId xmlns:a16="http://schemas.microsoft.com/office/drawing/2014/main" id="{2A23705F-D4AE-48F0-876B-F0AC44138B17}"/>
              </a:ext>
            </a:extLst>
          </p:cNvPr>
          <p:cNvSpPr>
            <a:spLocks noGrp="1"/>
          </p:cNvSpPr>
          <p:nvPr>
            <p:ph idx="1"/>
          </p:nvPr>
        </p:nvSpPr>
        <p:spPr>
          <a:xfrm>
            <a:off x="700035" y="777072"/>
            <a:ext cx="10791930" cy="5344048"/>
          </a:xfrm>
        </p:spPr>
        <p:txBody>
          <a:bodyPr>
            <a:noAutofit/>
          </a:bodyPr>
          <a:lstStyle/>
          <a:p>
            <a:pPr marL="0" indent="0">
              <a:buNone/>
            </a:pPr>
            <a:r>
              <a:rPr lang="tr-TR" dirty="0"/>
              <a:t>Makalede, görüntü işleme teknikleri kullanılarak ortamda bulunan nesnelerin tespit ve sınıflandırılmasına yönelik çalışma sunulmaktadır. 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 Nesne tespiti ve özellik çıkarımı aşamasında ise, ortamda yer alan nesnelerin bulunması ve alan, boyut ve konum gibi özellik bilgileri elde edilmektedir. Sınıflandırma aşamasında, bilgi </a:t>
            </a:r>
            <a:r>
              <a:rPr lang="tr-TR" dirty="0" err="1"/>
              <a:t>veritabanında</a:t>
            </a:r>
            <a:r>
              <a:rPr lang="tr-TR" dirty="0"/>
              <a:t> bulunan veriler, ortalama tabanlı ve K-</a:t>
            </a:r>
            <a:r>
              <a:rPr lang="tr-TR" dirty="0" err="1"/>
              <a:t>means</a:t>
            </a:r>
            <a:r>
              <a:rPr lang="tr-TR" dirty="0"/>
              <a:t> algoritmaları kullanılarak sınıflandırılmaktadır. Makalenin, deneysel çalışma bölümünde örnekleme işlemi için fındık meyvesi kullanılmaktadır. Çalışma ortamında bulunan fındık meyveleri gerçek zamanlı olarak %100 başarımla tespit edilmektedir. Ortalama tabanlı ve K-</a:t>
            </a:r>
            <a:r>
              <a:rPr lang="tr-TR" dirty="0" err="1"/>
              <a:t>means</a:t>
            </a:r>
            <a:r>
              <a:rPr lang="tr-TR" dirty="0"/>
              <a:t> kümeleme yöntemleri kullanılarak fındık meyvelerinin küçük, orta ve büyük olarak sınıflandırılması gerçekleştirilmektedir. Yapılan deneysel çalışmalarda, </a:t>
            </a:r>
            <a:r>
              <a:rPr lang="tr-TR" dirty="0" err="1"/>
              <a:t>gerçeklenen</a:t>
            </a:r>
            <a:r>
              <a:rPr lang="tr-TR" dirty="0"/>
              <a:t> iki algoritma ile sınıflandırmanın %90 ile %100 oranlarında benzerlik gösterdiği tespit edilmektedir. Önerilen yöntem, açık kaynak kodlu yazılımlarla gerçekleştirildiğinden lisans maliyeti bulunmamaktadır. Ayrıca, tek kart bilgisayar sistemleri üzerinde </a:t>
            </a:r>
            <a:r>
              <a:rPr lang="tr-TR" dirty="0" err="1"/>
              <a:t>gerçeklenebilir</a:t>
            </a:r>
            <a:r>
              <a:rPr lang="tr-TR" dirty="0"/>
              <a:t> olarak hazırlanmıştır. Sonuç olarak, gömülü sistem uygulamaları için uygun olup, yüksek performans ve düşük maliyetli olarak gerçekleştirilmiştir. Önerilen yöntemin deneysel çalışmasında farklı nesneler kullanılarak tespit ve sınıflandırma işlemleri de gerçekleştirilebilmektedir.</a:t>
            </a:r>
          </a:p>
        </p:txBody>
      </p:sp>
    </p:spTree>
    <p:extLst>
      <p:ext uri="{BB962C8B-B14F-4D97-AF65-F5344CB8AC3E}">
        <p14:creationId xmlns:p14="http://schemas.microsoft.com/office/powerpoint/2010/main" val="47821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7B21F3-411B-4443-BA4F-1D4ABBD9785C}"/>
              </a:ext>
            </a:extLst>
          </p:cNvPr>
          <p:cNvSpPr>
            <a:spLocks noGrp="1"/>
          </p:cNvSpPr>
          <p:nvPr>
            <p:ph type="title"/>
          </p:nvPr>
        </p:nvSpPr>
        <p:spPr>
          <a:xfrm>
            <a:off x="1295400" y="242048"/>
            <a:ext cx="9601200" cy="606332"/>
          </a:xfrm>
        </p:spPr>
        <p:txBody>
          <a:bodyPr/>
          <a:lstStyle/>
          <a:p>
            <a:r>
              <a:rPr lang="en-US" dirty="0" err="1"/>
              <a:t>Özet</a:t>
            </a:r>
            <a:endParaRPr lang="tr-TR" dirty="0"/>
          </a:p>
        </p:txBody>
      </p:sp>
      <p:sp>
        <p:nvSpPr>
          <p:cNvPr id="3" name="İçerik Yer Tutucusu 2">
            <a:extLst>
              <a:ext uri="{FF2B5EF4-FFF2-40B4-BE49-F238E27FC236}">
                <a16:creationId xmlns:a16="http://schemas.microsoft.com/office/drawing/2014/main" id="{62C5F99B-8739-433C-A08C-5E3899EBD6B5}"/>
              </a:ext>
            </a:extLst>
          </p:cNvPr>
          <p:cNvSpPr>
            <a:spLocks noGrp="1"/>
          </p:cNvSpPr>
          <p:nvPr>
            <p:ph idx="1"/>
          </p:nvPr>
        </p:nvSpPr>
        <p:spPr>
          <a:xfrm>
            <a:off x="1295400" y="923365"/>
            <a:ext cx="9601200" cy="3809999"/>
          </a:xfrm>
        </p:spPr>
        <p:txBody>
          <a:bodyPr>
            <a:noAutofit/>
          </a:bodyPr>
          <a:lstStyle/>
          <a:p>
            <a:pPr marL="0" indent="0">
              <a:buNone/>
            </a:pPr>
            <a:r>
              <a:rPr lang="tr-TR" sz="2100" dirty="0">
                <a:latin typeface="Calibri" panose="020F0502020204030204" pitchFamily="34" charset="0"/>
                <a:ea typeface="Calibri" panose="020F0502020204030204" pitchFamily="34" charset="0"/>
                <a:cs typeface="Calibri" panose="020F0502020204030204" pitchFamily="34" charset="0"/>
              </a:rPr>
              <a:t>Son yıllarda, diyabete bağlı retina hastalığı körlüğün önde gelen nedenlerinden biri haline gelmiştir. Bu hastalığın önüne geçebilmek için retina ağ yapısının doğru </a:t>
            </a:r>
            <a:r>
              <a:rPr lang="tr-TR" sz="2100" dirty="0" err="1">
                <a:latin typeface="Calibri" panose="020F0502020204030204" pitchFamily="34" charset="0"/>
                <a:ea typeface="Calibri" panose="020F0502020204030204" pitchFamily="34" charset="0"/>
                <a:cs typeface="Calibri" panose="020F0502020204030204" pitchFamily="34" charset="0"/>
              </a:rPr>
              <a:t>bölütlenmesi</a:t>
            </a:r>
            <a:r>
              <a:rPr lang="tr-TR" sz="2100" dirty="0">
                <a:latin typeface="Calibri" panose="020F0502020204030204" pitchFamily="34" charset="0"/>
                <a:ea typeface="Calibri" panose="020F0502020204030204" pitchFamily="34" charset="0"/>
                <a:cs typeface="Calibri" panose="020F0502020204030204" pitchFamily="34" charset="0"/>
              </a:rPr>
              <a:t> gerekir. Retina ağ yapısının doğru ve hızlı </a:t>
            </a:r>
            <a:r>
              <a:rPr lang="tr-TR" sz="2100" dirty="0" err="1">
                <a:latin typeface="Calibri" panose="020F0502020204030204" pitchFamily="34" charset="0"/>
                <a:ea typeface="Calibri" panose="020F0502020204030204" pitchFamily="34" charset="0"/>
                <a:cs typeface="Calibri" panose="020F0502020204030204" pitchFamily="34" charset="0"/>
              </a:rPr>
              <a:t>bölütlenmesi</a:t>
            </a:r>
            <a:r>
              <a:rPr lang="tr-TR" sz="2100" dirty="0">
                <a:latin typeface="Calibri" panose="020F0502020204030204" pitchFamily="34" charset="0"/>
                <a:ea typeface="Calibri" panose="020F0502020204030204" pitchFamily="34" charset="0"/>
                <a:cs typeface="Calibri" panose="020F0502020204030204" pitchFamily="34" charset="0"/>
              </a:rPr>
              <a:t> için bilgisayar destekli tanı sistemlerine ihtiyaç duyulur. Bu makalede, renkli retina </a:t>
            </a:r>
            <a:r>
              <a:rPr lang="tr-TR" sz="2100" dirty="0" err="1">
                <a:latin typeface="Calibri" panose="020F0502020204030204" pitchFamily="34" charset="0"/>
                <a:ea typeface="Calibri" panose="020F0502020204030204" pitchFamily="34" charset="0"/>
                <a:cs typeface="Calibri" panose="020F0502020204030204" pitchFamily="34" charset="0"/>
              </a:rPr>
              <a:t>fundus</a:t>
            </a:r>
            <a:r>
              <a:rPr lang="tr-TR" sz="2100" dirty="0">
                <a:latin typeface="Calibri" panose="020F0502020204030204" pitchFamily="34" charset="0"/>
                <a:ea typeface="Calibri" panose="020F0502020204030204" pitchFamily="34" charset="0"/>
                <a:cs typeface="Calibri" panose="020F0502020204030204" pitchFamily="34" charset="0"/>
              </a:rPr>
              <a:t> görüntüsü üzerinde retina damarlarını otomatik olarak </a:t>
            </a:r>
            <a:r>
              <a:rPr lang="tr-TR" sz="2100" dirty="0" err="1">
                <a:latin typeface="Calibri" panose="020F0502020204030204" pitchFamily="34" charset="0"/>
                <a:ea typeface="Calibri" panose="020F0502020204030204" pitchFamily="34" charset="0"/>
                <a:cs typeface="Calibri" panose="020F0502020204030204" pitchFamily="34" charset="0"/>
              </a:rPr>
              <a:t>bölütleyen</a:t>
            </a:r>
            <a:r>
              <a:rPr lang="tr-TR" sz="2100" dirty="0">
                <a:latin typeface="Calibri" panose="020F0502020204030204" pitchFamily="34" charset="0"/>
                <a:ea typeface="Calibri" panose="020F0502020204030204" pitchFamily="34" charset="0"/>
                <a:cs typeface="Calibri" panose="020F0502020204030204" pitchFamily="34" charset="0"/>
              </a:rPr>
              <a:t> bir yöntem önerilmiştir. Retina damar ağ yapısını </a:t>
            </a:r>
            <a:r>
              <a:rPr lang="tr-TR" sz="2100" dirty="0" err="1">
                <a:latin typeface="Calibri" panose="020F0502020204030204" pitchFamily="34" charset="0"/>
                <a:ea typeface="Calibri" panose="020F0502020204030204" pitchFamily="34" charset="0"/>
                <a:cs typeface="Calibri" panose="020F0502020204030204" pitchFamily="34" charset="0"/>
              </a:rPr>
              <a:t>bölütlemek</a:t>
            </a:r>
            <a:r>
              <a:rPr lang="tr-TR" sz="2100" dirty="0">
                <a:latin typeface="Calibri" panose="020F0502020204030204" pitchFamily="34" charset="0"/>
                <a:ea typeface="Calibri" panose="020F0502020204030204" pitchFamily="34" charset="0"/>
                <a:cs typeface="Calibri" panose="020F0502020204030204" pitchFamily="34" charset="0"/>
              </a:rPr>
              <a:t> için morfolojik işlemlere dayalı bir yöntem retina görüntüleri üzerine uygulanmıştır. Morfolojik işlemlerin uygulandığı </a:t>
            </a:r>
            <a:r>
              <a:rPr lang="tr-TR" sz="2100" dirty="0" err="1">
                <a:latin typeface="Calibri" panose="020F0502020204030204" pitchFamily="34" charset="0"/>
                <a:ea typeface="Calibri" panose="020F0502020204030204" pitchFamily="34" charset="0"/>
                <a:cs typeface="Calibri" panose="020F0502020204030204" pitchFamily="34" charset="0"/>
              </a:rPr>
              <a:t>fundus</a:t>
            </a:r>
            <a:r>
              <a:rPr lang="tr-TR" sz="2100" dirty="0">
                <a:latin typeface="Calibri" panose="020F0502020204030204" pitchFamily="34" charset="0"/>
                <a:ea typeface="Calibri" panose="020F0502020204030204" pitchFamily="34" charset="0"/>
                <a:cs typeface="Calibri" panose="020F0502020204030204" pitchFamily="34" charset="0"/>
              </a:rPr>
              <a:t> görüntüsüne üç farklı </a:t>
            </a:r>
            <a:r>
              <a:rPr lang="tr-TR" sz="2100" dirty="0" err="1">
                <a:latin typeface="Calibri" panose="020F0502020204030204" pitchFamily="34" charset="0"/>
                <a:ea typeface="Calibri" panose="020F0502020204030204" pitchFamily="34" charset="0"/>
                <a:cs typeface="Calibri" panose="020F0502020204030204" pitchFamily="34" charset="0"/>
              </a:rPr>
              <a:t>eşikleme</a:t>
            </a:r>
            <a:r>
              <a:rPr lang="tr-TR" sz="2100" dirty="0">
                <a:latin typeface="Calibri" panose="020F0502020204030204" pitchFamily="34" charset="0"/>
                <a:ea typeface="Calibri" panose="020F0502020204030204" pitchFamily="34" charset="0"/>
                <a:cs typeface="Calibri" panose="020F0502020204030204" pitchFamily="34" charset="0"/>
              </a:rPr>
              <a:t> yöntemi uygulanmıştır. Bu </a:t>
            </a:r>
            <a:r>
              <a:rPr lang="tr-TR" sz="2100" dirty="0" err="1">
                <a:latin typeface="Calibri" panose="020F0502020204030204" pitchFamily="34" charset="0"/>
                <a:ea typeface="Calibri" panose="020F0502020204030204" pitchFamily="34" charset="0"/>
                <a:cs typeface="Calibri" panose="020F0502020204030204" pitchFamily="34" charset="0"/>
              </a:rPr>
              <a:t>eşikleme</a:t>
            </a:r>
            <a:r>
              <a:rPr lang="tr-TR" sz="2100" dirty="0">
                <a:latin typeface="Calibri" panose="020F0502020204030204" pitchFamily="34" charset="0"/>
                <a:ea typeface="Calibri" panose="020F0502020204030204" pitchFamily="34" charset="0"/>
                <a:cs typeface="Calibri" panose="020F0502020204030204" pitchFamily="34" charset="0"/>
              </a:rPr>
              <a:t> yöntemleri; Çoklu </a:t>
            </a:r>
            <a:r>
              <a:rPr lang="tr-TR" sz="2100" dirty="0" err="1">
                <a:latin typeface="Calibri" panose="020F0502020204030204" pitchFamily="34" charset="0"/>
                <a:ea typeface="Calibri" panose="020F0502020204030204" pitchFamily="34" charset="0"/>
                <a:cs typeface="Calibri" panose="020F0502020204030204" pitchFamily="34" charset="0"/>
              </a:rPr>
              <a:t>Eşikleme</a:t>
            </a:r>
            <a:r>
              <a:rPr lang="tr-TR" sz="2100" dirty="0">
                <a:latin typeface="Calibri" panose="020F0502020204030204" pitchFamily="34" charset="0"/>
                <a:ea typeface="Calibri" panose="020F0502020204030204" pitchFamily="34" charset="0"/>
                <a:cs typeface="Calibri" panose="020F0502020204030204" pitchFamily="34" charset="0"/>
              </a:rPr>
              <a:t>, Maksimum </a:t>
            </a:r>
            <a:r>
              <a:rPr lang="tr-TR" sz="2100" dirty="0" err="1">
                <a:latin typeface="Calibri" panose="020F0502020204030204" pitchFamily="34" charset="0"/>
                <a:ea typeface="Calibri" panose="020F0502020204030204" pitchFamily="34" charset="0"/>
                <a:cs typeface="Calibri" panose="020F0502020204030204" pitchFamily="34" charset="0"/>
              </a:rPr>
              <a:t>Entropi</a:t>
            </a:r>
            <a:r>
              <a:rPr lang="tr-TR" sz="2100" dirty="0">
                <a:latin typeface="Calibri" panose="020F0502020204030204" pitchFamily="34" charset="0"/>
                <a:ea typeface="Calibri" panose="020F0502020204030204" pitchFamily="34" charset="0"/>
                <a:cs typeface="Calibri" panose="020F0502020204030204" pitchFamily="34" charset="0"/>
              </a:rPr>
              <a:t> Tabanlı </a:t>
            </a:r>
            <a:r>
              <a:rPr lang="tr-TR" sz="2100" dirty="0" err="1">
                <a:latin typeface="Calibri" panose="020F0502020204030204" pitchFamily="34" charset="0"/>
                <a:ea typeface="Calibri" panose="020F0502020204030204" pitchFamily="34" charset="0"/>
                <a:cs typeface="Calibri" panose="020F0502020204030204" pitchFamily="34" charset="0"/>
              </a:rPr>
              <a:t>Eşikleme</a:t>
            </a:r>
            <a:r>
              <a:rPr lang="tr-TR" sz="2100" dirty="0">
                <a:latin typeface="Calibri" panose="020F0502020204030204" pitchFamily="34" charset="0"/>
                <a:ea typeface="Calibri" panose="020F0502020204030204" pitchFamily="34" charset="0"/>
                <a:cs typeface="Calibri" panose="020F0502020204030204" pitchFamily="34" charset="0"/>
              </a:rPr>
              <a:t> ve Bulanık Kümeleme Tabanlı </a:t>
            </a:r>
            <a:r>
              <a:rPr lang="tr-TR" sz="2100" dirty="0" err="1">
                <a:latin typeface="Calibri" panose="020F0502020204030204" pitchFamily="34" charset="0"/>
                <a:ea typeface="Calibri" panose="020F0502020204030204" pitchFamily="34" charset="0"/>
                <a:cs typeface="Calibri" panose="020F0502020204030204" pitchFamily="34" charset="0"/>
              </a:rPr>
              <a:t>Eşikleme</a:t>
            </a:r>
            <a:r>
              <a:rPr lang="tr-TR" sz="2100" dirty="0">
                <a:latin typeface="Calibri" panose="020F0502020204030204" pitchFamily="34" charset="0"/>
                <a:ea typeface="Calibri" panose="020F0502020204030204" pitchFamily="34" charset="0"/>
                <a:cs typeface="Calibri" panose="020F0502020204030204" pitchFamily="34" charset="0"/>
              </a:rPr>
              <a:t> yöntemleridir. </a:t>
            </a:r>
            <a:r>
              <a:rPr lang="tr-TR" sz="2100" dirty="0" err="1">
                <a:latin typeface="Calibri" panose="020F0502020204030204" pitchFamily="34" charset="0"/>
                <a:ea typeface="Calibri" panose="020F0502020204030204" pitchFamily="34" charset="0"/>
                <a:cs typeface="Calibri" panose="020F0502020204030204" pitchFamily="34" charset="0"/>
              </a:rPr>
              <a:t>Eşikleme</a:t>
            </a:r>
            <a:r>
              <a:rPr lang="tr-TR" sz="2100" dirty="0">
                <a:latin typeface="Calibri" panose="020F0502020204030204" pitchFamily="34" charset="0"/>
                <a:ea typeface="Calibri" panose="020F0502020204030204" pitchFamily="34" charset="0"/>
                <a:cs typeface="Calibri" panose="020F0502020204030204" pitchFamily="34" charset="0"/>
              </a:rPr>
              <a:t> sonucunda </a:t>
            </a:r>
            <a:r>
              <a:rPr lang="tr-TR" sz="2100" dirty="0" err="1">
                <a:latin typeface="Calibri" panose="020F0502020204030204" pitchFamily="34" charset="0"/>
                <a:ea typeface="Calibri" panose="020F0502020204030204" pitchFamily="34" charset="0"/>
                <a:cs typeface="Calibri" panose="020F0502020204030204" pitchFamily="34" charset="0"/>
              </a:rPr>
              <a:t>bölütlenmiş</a:t>
            </a:r>
            <a:r>
              <a:rPr lang="tr-TR" sz="2100" dirty="0">
                <a:latin typeface="Calibri" panose="020F0502020204030204" pitchFamily="34" charset="0"/>
                <a:ea typeface="Calibri" panose="020F0502020204030204" pitchFamily="34" charset="0"/>
                <a:cs typeface="Calibri" panose="020F0502020204030204" pitchFamily="34" charset="0"/>
              </a:rPr>
              <a:t> damar görüntüleri elde edilmiştir. Bu makalede amaç farklı </a:t>
            </a:r>
            <a:r>
              <a:rPr lang="tr-TR" sz="2100" dirty="0" err="1">
                <a:latin typeface="Calibri" panose="020F0502020204030204" pitchFamily="34" charset="0"/>
                <a:ea typeface="Calibri" panose="020F0502020204030204" pitchFamily="34" charset="0"/>
                <a:cs typeface="Calibri" panose="020F0502020204030204" pitchFamily="34" charset="0"/>
              </a:rPr>
              <a:t>eşikleme</a:t>
            </a:r>
            <a:r>
              <a:rPr lang="tr-TR" sz="2100" dirty="0">
                <a:latin typeface="Calibri" panose="020F0502020204030204" pitchFamily="34" charset="0"/>
                <a:ea typeface="Calibri" panose="020F0502020204030204" pitchFamily="34" charset="0"/>
                <a:cs typeface="Calibri" panose="020F0502020204030204" pitchFamily="34" charset="0"/>
              </a:rPr>
              <a:t> algoritmalarının aynı görüntüler üzerindeki performans karşılaştırmasını sağlamaktır. Uygulanan yöntem, herkese açık olarak sunulan retina görüntü veri seti üzerinde doğrulanmıştır. Deneysel sonuçlar, önerilen yöntemin doğru bir şekilde tespit edebildiğini göstermektedir. </a:t>
            </a:r>
            <a:r>
              <a:rPr lang="tr-TR" sz="2100" dirty="0" err="1">
                <a:latin typeface="Calibri" panose="020F0502020204030204" pitchFamily="34" charset="0"/>
                <a:ea typeface="Calibri" panose="020F0502020204030204" pitchFamily="34" charset="0"/>
                <a:cs typeface="Calibri" panose="020F0502020204030204" pitchFamily="34" charset="0"/>
              </a:rPr>
              <a:t>Eşikleme</a:t>
            </a:r>
            <a:r>
              <a:rPr lang="tr-TR" sz="2100" dirty="0">
                <a:latin typeface="Calibri" panose="020F0502020204030204" pitchFamily="34" charset="0"/>
                <a:ea typeface="Calibri" panose="020F0502020204030204" pitchFamily="34" charset="0"/>
                <a:cs typeface="Calibri" panose="020F0502020204030204" pitchFamily="34" charset="0"/>
              </a:rPr>
              <a:t> algoritmalarının 40 görüntüden oluşan veri seti üzerindeki doğruluk oranı Bulanık Mantık Tabanlı </a:t>
            </a:r>
            <a:r>
              <a:rPr lang="tr-TR" sz="2100" dirty="0" err="1">
                <a:latin typeface="Calibri" panose="020F0502020204030204" pitchFamily="34" charset="0"/>
                <a:ea typeface="Calibri" panose="020F0502020204030204" pitchFamily="34" charset="0"/>
                <a:cs typeface="Calibri" panose="020F0502020204030204" pitchFamily="34" charset="0"/>
              </a:rPr>
              <a:t>Eşikleme</a:t>
            </a:r>
            <a:r>
              <a:rPr lang="tr-TR" sz="2100" dirty="0">
                <a:latin typeface="Calibri" panose="020F0502020204030204" pitchFamily="34" charset="0"/>
                <a:ea typeface="Calibri" panose="020F0502020204030204" pitchFamily="34" charset="0"/>
                <a:cs typeface="Calibri" panose="020F0502020204030204" pitchFamily="34" charset="0"/>
              </a:rPr>
              <a:t> için 0.952, Maksimum </a:t>
            </a:r>
            <a:r>
              <a:rPr lang="tr-TR" sz="2100" dirty="0" err="1">
                <a:latin typeface="Calibri" panose="020F0502020204030204" pitchFamily="34" charset="0"/>
                <a:ea typeface="Calibri" panose="020F0502020204030204" pitchFamily="34" charset="0"/>
                <a:cs typeface="Calibri" panose="020F0502020204030204" pitchFamily="34" charset="0"/>
              </a:rPr>
              <a:t>Entopi</a:t>
            </a:r>
            <a:r>
              <a:rPr lang="tr-TR" sz="2100" dirty="0">
                <a:latin typeface="Calibri" panose="020F0502020204030204" pitchFamily="34" charset="0"/>
                <a:ea typeface="Calibri" panose="020F0502020204030204" pitchFamily="34" charset="0"/>
                <a:cs typeface="Calibri" panose="020F0502020204030204" pitchFamily="34" charset="0"/>
              </a:rPr>
              <a:t> Tabanlı </a:t>
            </a:r>
            <a:r>
              <a:rPr lang="tr-TR" sz="2100" dirty="0" err="1">
                <a:latin typeface="Calibri" panose="020F0502020204030204" pitchFamily="34" charset="0"/>
                <a:ea typeface="Calibri" panose="020F0502020204030204" pitchFamily="34" charset="0"/>
                <a:cs typeface="Calibri" panose="020F0502020204030204" pitchFamily="34" charset="0"/>
              </a:rPr>
              <a:t>Eşikleme</a:t>
            </a:r>
            <a:r>
              <a:rPr lang="tr-TR" sz="2100" dirty="0">
                <a:latin typeface="Calibri" panose="020F0502020204030204" pitchFamily="34" charset="0"/>
                <a:ea typeface="Calibri" panose="020F0502020204030204" pitchFamily="34" charset="0"/>
                <a:cs typeface="Calibri" panose="020F0502020204030204" pitchFamily="34" charset="0"/>
              </a:rPr>
              <a:t> için 0.950 ve Çoklu </a:t>
            </a:r>
            <a:r>
              <a:rPr lang="tr-TR" sz="2100" dirty="0" err="1">
                <a:latin typeface="Calibri" panose="020F0502020204030204" pitchFamily="34" charset="0"/>
                <a:ea typeface="Calibri" panose="020F0502020204030204" pitchFamily="34" charset="0"/>
                <a:cs typeface="Calibri" panose="020F0502020204030204" pitchFamily="34" charset="0"/>
              </a:rPr>
              <a:t>Eşikleme</a:t>
            </a:r>
            <a:r>
              <a:rPr lang="tr-TR" sz="2100" dirty="0">
                <a:latin typeface="Calibri" panose="020F0502020204030204" pitchFamily="34" charset="0"/>
                <a:ea typeface="Calibri" panose="020F0502020204030204" pitchFamily="34" charset="0"/>
                <a:cs typeface="Calibri" panose="020F0502020204030204" pitchFamily="34" charset="0"/>
              </a:rPr>
              <a:t> için 0.925 olarak hesaplanmıştır.</a:t>
            </a:r>
          </a:p>
        </p:txBody>
      </p:sp>
    </p:spTree>
    <p:extLst>
      <p:ext uri="{BB962C8B-B14F-4D97-AF65-F5344CB8AC3E}">
        <p14:creationId xmlns:p14="http://schemas.microsoft.com/office/powerpoint/2010/main" val="1892027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6C2598-3207-45EC-88B7-5404570E2B8C}"/>
              </a:ext>
            </a:extLst>
          </p:cNvPr>
          <p:cNvSpPr>
            <a:spLocks noGrp="1"/>
          </p:cNvSpPr>
          <p:nvPr>
            <p:ph type="title"/>
          </p:nvPr>
        </p:nvSpPr>
        <p:spPr>
          <a:xfrm>
            <a:off x="1295400" y="170330"/>
            <a:ext cx="9601200" cy="579438"/>
          </a:xfrm>
        </p:spPr>
        <p:txBody>
          <a:bodyPr/>
          <a:lstStyle/>
          <a:p>
            <a:r>
              <a:rPr lang="en-US" dirty="0" err="1"/>
              <a:t>Morfolojik</a:t>
            </a:r>
            <a:r>
              <a:rPr lang="en-US" dirty="0"/>
              <a:t> </a:t>
            </a:r>
            <a:r>
              <a:rPr lang="en-US" dirty="0" err="1"/>
              <a:t>İşlemler</a:t>
            </a:r>
            <a:endParaRPr lang="tr-TR" dirty="0"/>
          </a:p>
        </p:txBody>
      </p:sp>
      <p:sp>
        <p:nvSpPr>
          <p:cNvPr id="3" name="İçerik Yer Tutucusu 2">
            <a:extLst>
              <a:ext uri="{FF2B5EF4-FFF2-40B4-BE49-F238E27FC236}">
                <a16:creationId xmlns:a16="http://schemas.microsoft.com/office/drawing/2014/main" id="{58119026-ED12-4C7C-B28B-AE8754A3D247}"/>
              </a:ext>
            </a:extLst>
          </p:cNvPr>
          <p:cNvSpPr>
            <a:spLocks noGrp="1"/>
          </p:cNvSpPr>
          <p:nvPr>
            <p:ph idx="1"/>
          </p:nvPr>
        </p:nvSpPr>
        <p:spPr>
          <a:xfrm>
            <a:off x="1295400" y="749769"/>
            <a:ext cx="9601200" cy="5041432"/>
          </a:xfrm>
        </p:spPr>
        <p:txBody>
          <a:bodyPr>
            <a:normAutofit/>
          </a:bodyPr>
          <a:lstStyle/>
          <a:p>
            <a:pPr marL="0" indent="0">
              <a:buNone/>
            </a:pPr>
            <a:r>
              <a:rPr lang="tr-TR" sz="1800" dirty="0">
                <a:latin typeface="Calibri" panose="020F0502020204030204" pitchFamily="34" charset="0"/>
                <a:ea typeface="Calibri" panose="020F0502020204030204" pitchFamily="34" charset="0"/>
                <a:cs typeface="Calibri" panose="020F0502020204030204" pitchFamily="34" charset="0"/>
              </a:rPr>
              <a:t>Morfolojik işlemlerin temel amacı, görüntünün temel özelliklerini korumak ve görüntüyü basitleştirmektir. Bu çalışmada, üst-şapka ve alt-şapka dönüşümleri kan damarlarına belirginlik kazandırmak için kullanılır. </a:t>
            </a:r>
            <a:r>
              <a:rPr lang="tr-TR" sz="1800" dirty="0" err="1">
                <a:latin typeface="Calibri" panose="020F0502020204030204" pitchFamily="34" charset="0"/>
                <a:ea typeface="Calibri" panose="020F0502020204030204" pitchFamily="34" charset="0"/>
                <a:cs typeface="Calibri" panose="020F0502020204030204" pitchFamily="34" charset="0"/>
              </a:rPr>
              <a:t>Üstşapka</a:t>
            </a:r>
            <a:r>
              <a:rPr lang="tr-TR" sz="1800" dirty="0">
                <a:latin typeface="Calibri" panose="020F0502020204030204" pitchFamily="34" charset="0"/>
                <a:ea typeface="Calibri" panose="020F0502020204030204" pitchFamily="34" charset="0"/>
                <a:cs typeface="Calibri" panose="020F0502020204030204" pitchFamily="34" charset="0"/>
              </a:rPr>
              <a:t> dönüşümü, bir giriş görüntüsüne morfolojik açma işlemi uygulandıktan sonra uygulama sonucunun orijinal giriş görüntüsünden çıkarılması işlemidir. Bu işlemin matematiksel ifadesi Denklem (1)’de verilmiştir. Alt-şapka dönüşümü, bir giriş görüntüsüne morfolojik bir kapama işlemi uygulandıktan sonra uygulama sonucunun orijinal giriş görüntüsünden çıkarılması işlemidir. Bu işlemin matematiksel ifadesi Denklem (2)’de verilmiştir.</a:t>
            </a:r>
          </a:p>
        </p:txBody>
      </p:sp>
      <p:pic>
        <p:nvPicPr>
          <p:cNvPr id="5" name="Resim 4">
            <a:extLst>
              <a:ext uri="{FF2B5EF4-FFF2-40B4-BE49-F238E27FC236}">
                <a16:creationId xmlns:a16="http://schemas.microsoft.com/office/drawing/2014/main" id="{B1A72C3D-8C13-43EB-B703-27230D48DCAA}"/>
              </a:ext>
            </a:extLst>
          </p:cNvPr>
          <p:cNvPicPr>
            <a:picLocks noChangeAspect="1"/>
          </p:cNvPicPr>
          <p:nvPr/>
        </p:nvPicPr>
        <p:blipFill>
          <a:blip r:embed="rId2"/>
          <a:stretch>
            <a:fillRect/>
          </a:stretch>
        </p:blipFill>
        <p:spPr>
          <a:xfrm>
            <a:off x="3296836" y="2631958"/>
            <a:ext cx="5598327" cy="1127918"/>
          </a:xfrm>
          <a:prstGeom prst="rect">
            <a:avLst/>
          </a:prstGeom>
        </p:spPr>
      </p:pic>
      <p:sp>
        <p:nvSpPr>
          <p:cNvPr id="7" name="Metin kutusu 6">
            <a:extLst>
              <a:ext uri="{FF2B5EF4-FFF2-40B4-BE49-F238E27FC236}">
                <a16:creationId xmlns:a16="http://schemas.microsoft.com/office/drawing/2014/main" id="{4FF654FF-6433-4672-BECB-84BBEEB75970}"/>
              </a:ext>
            </a:extLst>
          </p:cNvPr>
          <p:cNvSpPr txBox="1"/>
          <p:nvPr/>
        </p:nvSpPr>
        <p:spPr>
          <a:xfrm>
            <a:off x="1295400" y="3904200"/>
            <a:ext cx="9601200" cy="2031325"/>
          </a:xfrm>
          <a:prstGeom prst="rect">
            <a:avLst/>
          </a:prstGeom>
          <a:noFill/>
        </p:spPr>
        <p:txBody>
          <a:bodyPr wrap="square">
            <a:spAutoFit/>
          </a:bodyPr>
          <a:lstStyle/>
          <a:p>
            <a:r>
              <a:rPr lang="tr-TR" dirty="0">
                <a:latin typeface="Calibri" panose="020F0502020204030204" pitchFamily="34" charset="0"/>
                <a:ea typeface="Calibri" panose="020F0502020204030204" pitchFamily="34" charset="0"/>
                <a:cs typeface="Calibri" panose="020F0502020204030204" pitchFamily="34" charset="0"/>
              </a:rPr>
              <a:t>Denklem (1) 'e göre, açma operatörü görüntünün arka planına etki ettiğinden, üst-şapka dönüşümünün görüntünün arka planını çıkarması beklenir. Bu dönüşüm, yüksek geçirgen bir filtre gibi davranır ve görüntünün maskeden daha küçük olan parlak alanlarını çıkarır. Denklem (2) 'ye göre, alt-şapka dönüşümü görüntünün arka planını etkiler ve görüntünün arka plandaki maskeden daha küçük olan bazı karanlık alanları üzerinde etkili olur. Parlak alanları (açma operatörünün sonuçları) görüntüye eklemek ve karanlık alanları (kapama operatörünün sonuçları) görüntüden çıkarmak mümkündür. Sonuç olarak, aydınlık ve karanlık alanlar arasındaki kontrastta bir iyileşme olacaktır</a:t>
            </a:r>
            <a:r>
              <a:rPr lang="en-US" dirty="0">
                <a:latin typeface="Calibri" panose="020F0502020204030204" pitchFamily="34" charset="0"/>
                <a:ea typeface="Calibri" panose="020F0502020204030204" pitchFamily="34" charset="0"/>
                <a:cs typeface="Calibri" panose="020F0502020204030204" pitchFamily="34" charset="0"/>
              </a:rPr>
              <a:t>.</a:t>
            </a:r>
            <a:endParaRPr lang="tr-TR"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023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8BB733-4565-4F8B-90BB-F035C5FD7296}"/>
              </a:ext>
            </a:extLst>
          </p:cNvPr>
          <p:cNvSpPr>
            <a:spLocks noGrp="1"/>
          </p:cNvSpPr>
          <p:nvPr>
            <p:ph type="title"/>
          </p:nvPr>
        </p:nvSpPr>
        <p:spPr>
          <a:xfrm>
            <a:off x="1295399" y="543098"/>
            <a:ext cx="9601200" cy="562946"/>
          </a:xfrm>
        </p:spPr>
        <p:txBody>
          <a:bodyPr/>
          <a:lstStyle/>
          <a:p>
            <a:r>
              <a:rPr lang="en-US" dirty="0" err="1"/>
              <a:t>Eşikleme</a:t>
            </a:r>
            <a:r>
              <a:rPr lang="en-US" dirty="0"/>
              <a:t> </a:t>
            </a:r>
            <a:r>
              <a:rPr lang="en-US" dirty="0" err="1"/>
              <a:t>Yöntemleri</a:t>
            </a:r>
            <a:endParaRPr lang="tr-TR" dirty="0"/>
          </a:p>
        </p:txBody>
      </p:sp>
      <p:sp>
        <p:nvSpPr>
          <p:cNvPr id="4" name="Başlık 1">
            <a:extLst>
              <a:ext uri="{FF2B5EF4-FFF2-40B4-BE49-F238E27FC236}">
                <a16:creationId xmlns:a16="http://schemas.microsoft.com/office/drawing/2014/main" id="{CA17A936-1D4F-4499-9E69-4BCED0F08BE0}"/>
              </a:ext>
            </a:extLst>
          </p:cNvPr>
          <p:cNvSpPr txBox="1">
            <a:spLocks/>
          </p:cNvSpPr>
          <p:nvPr/>
        </p:nvSpPr>
        <p:spPr>
          <a:xfrm>
            <a:off x="1295400" y="1106044"/>
            <a:ext cx="9601200" cy="5629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sz="2000" dirty="0"/>
              <a:t>1- </a:t>
            </a:r>
            <a:r>
              <a:rPr lang="en-US" sz="2000" dirty="0" err="1"/>
              <a:t>Çok</a:t>
            </a:r>
            <a:r>
              <a:rPr lang="en-US" sz="2000" dirty="0"/>
              <a:t> </a:t>
            </a:r>
            <a:r>
              <a:rPr lang="en-US" sz="2000" dirty="0" err="1"/>
              <a:t>Seviyeli</a:t>
            </a:r>
            <a:r>
              <a:rPr lang="en-US" sz="2000" dirty="0"/>
              <a:t> </a:t>
            </a:r>
            <a:r>
              <a:rPr lang="en-US" sz="2000" dirty="0" err="1"/>
              <a:t>Eşikleme</a:t>
            </a:r>
            <a:endParaRPr lang="tr-TR" sz="2000" dirty="0"/>
          </a:p>
        </p:txBody>
      </p:sp>
      <p:sp>
        <p:nvSpPr>
          <p:cNvPr id="6" name="Metin kutusu 5">
            <a:extLst>
              <a:ext uri="{FF2B5EF4-FFF2-40B4-BE49-F238E27FC236}">
                <a16:creationId xmlns:a16="http://schemas.microsoft.com/office/drawing/2014/main" id="{0A2FDF81-E1EE-4963-9B21-BB901090C970}"/>
              </a:ext>
            </a:extLst>
          </p:cNvPr>
          <p:cNvSpPr txBox="1"/>
          <p:nvPr/>
        </p:nvSpPr>
        <p:spPr>
          <a:xfrm>
            <a:off x="1295400" y="1892439"/>
            <a:ext cx="9870141" cy="646331"/>
          </a:xfrm>
          <a:prstGeom prst="rect">
            <a:avLst/>
          </a:prstGeom>
          <a:noFill/>
        </p:spPr>
        <p:txBody>
          <a:bodyPr wrap="square">
            <a:spAutoFit/>
          </a:bodyPr>
          <a:lstStyle/>
          <a:p>
            <a:r>
              <a:rPr lang="tr-TR" dirty="0"/>
              <a:t>Gri ölçekli görüntüyü birkaç farklı bölgeye ayırabilen bir işlemdir [18]. Bu işleme ait uyulması gereken kural Denklem (3)’de matematiksel olarak ifade edilmiştir</a:t>
            </a:r>
          </a:p>
        </p:txBody>
      </p:sp>
      <p:pic>
        <p:nvPicPr>
          <p:cNvPr id="8" name="Resim 7">
            <a:extLst>
              <a:ext uri="{FF2B5EF4-FFF2-40B4-BE49-F238E27FC236}">
                <a16:creationId xmlns:a16="http://schemas.microsoft.com/office/drawing/2014/main" id="{50B60CEC-A546-4591-BB05-6138EC756EF4}"/>
              </a:ext>
            </a:extLst>
          </p:cNvPr>
          <p:cNvPicPr>
            <a:picLocks noChangeAspect="1"/>
          </p:cNvPicPr>
          <p:nvPr/>
        </p:nvPicPr>
        <p:blipFill>
          <a:blip r:embed="rId2"/>
          <a:stretch>
            <a:fillRect/>
          </a:stretch>
        </p:blipFill>
        <p:spPr>
          <a:xfrm>
            <a:off x="3573274" y="2963497"/>
            <a:ext cx="5045451" cy="931006"/>
          </a:xfrm>
          <a:prstGeom prst="rect">
            <a:avLst/>
          </a:prstGeom>
        </p:spPr>
      </p:pic>
      <p:sp>
        <p:nvSpPr>
          <p:cNvPr id="10" name="Metin kutusu 9">
            <a:extLst>
              <a:ext uri="{FF2B5EF4-FFF2-40B4-BE49-F238E27FC236}">
                <a16:creationId xmlns:a16="http://schemas.microsoft.com/office/drawing/2014/main" id="{9E07E653-125C-4EE9-89F8-A989083F4A21}"/>
              </a:ext>
            </a:extLst>
          </p:cNvPr>
          <p:cNvSpPr txBox="1"/>
          <p:nvPr/>
        </p:nvSpPr>
        <p:spPr>
          <a:xfrm>
            <a:off x="1295401" y="4301300"/>
            <a:ext cx="9601199" cy="923330"/>
          </a:xfrm>
          <a:prstGeom prst="rect">
            <a:avLst/>
          </a:prstGeom>
          <a:noFill/>
        </p:spPr>
        <p:txBody>
          <a:bodyPr wrap="square">
            <a:spAutoFit/>
          </a:bodyPr>
          <a:lstStyle/>
          <a:p>
            <a:r>
              <a:rPr lang="tr-TR" dirty="0"/>
              <a:t>Burada, p parametresi L gri tonlama seviyeleri L = {0, 1, 2,…, L - 1} ile temsil edilebilen gri tonlama görüntüsünün piksellerinden biridir. C1 ve C2 parametreleri, p pikselinin atanacağı sınıflardır, </a:t>
            </a:r>
            <a:r>
              <a:rPr lang="tr-TR" dirty="0" err="1"/>
              <a:t>th</a:t>
            </a:r>
            <a:r>
              <a:rPr lang="tr-TR" dirty="0"/>
              <a:t> parametresi ise eşik değeridir.</a:t>
            </a:r>
          </a:p>
        </p:txBody>
      </p:sp>
    </p:spTree>
    <p:extLst>
      <p:ext uri="{BB962C8B-B14F-4D97-AF65-F5344CB8AC3E}">
        <p14:creationId xmlns:p14="http://schemas.microsoft.com/office/powerpoint/2010/main" val="117088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0B8AFA-5035-4DC9-BA62-8B505A072668}"/>
              </a:ext>
            </a:extLst>
          </p:cNvPr>
          <p:cNvSpPr>
            <a:spLocks noGrp="1"/>
          </p:cNvSpPr>
          <p:nvPr>
            <p:ph type="title"/>
          </p:nvPr>
        </p:nvSpPr>
        <p:spPr>
          <a:xfrm>
            <a:off x="1295400" y="234913"/>
            <a:ext cx="9601200" cy="392618"/>
          </a:xfrm>
        </p:spPr>
        <p:txBody>
          <a:bodyPr>
            <a:normAutofit/>
          </a:bodyPr>
          <a:lstStyle/>
          <a:p>
            <a:r>
              <a:rPr lang="en-US" sz="2000" dirty="0"/>
              <a:t>2- </a:t>
            </a:r>
            <a:r>
              <a:rPr lang="tr-TR" sz="2000" dirty="0"/>
              <a:t>Maksimum </a:t>
            </a:r>
            <a:r>
              <a:rPr lang="tr-TR" sz="2000" dirty="0" err="1"/>
              <a:t>entropi</a:t>
            </a:r>
            <a:r>
              <a:rPr lang="tr-TR" sz="2000" dirty="0"/>
              <a:t> tabanlı </a:t>
            </a:r>
            <a:r>
              <a:rPr lang="tr-TR" sz="2000" dirty="0" err="1"/>
              <a:t>eşikleme</a:t>
            </a:r>
            <a:endParaRPr lang="tr-TR" sz="2000" dirty="0"/>
          </a:p>
        </p:txBody>
      </p:sp>
      <p:sp>
        <p:nvSpPr>
          <p:cNvPr id="3" name="İçerik Yer Tutucusu 2">
            <a:extLst>
              <a:ext uri="{FF2B5EF4-FFF2-40B4-BE49-F238E27FC236}">
                <a16:creationId xmlns:a16="http://schemas.microsoft.com/office/drawing/2014/main" id="{199A5F48-FE01-44EA-B4D7-9E34DC082669}"/>
              </a:ext>
            </a:extLst>
          </p:cNvPr>
          <p:cNvSpPr>
            <a:spLocks noGrp="1"/>
          </p:cNvSpPr>
          <p:nvPr>
            <p:ph idx="1"/>
          </p:nvPr>
        </p:nvSpPr>
        <p:spPr>
          <a:xfrm>
            <a:off x="1295400" y="914401"/>
            <a:ext cx="9601200" cy="4876800"/>
          </a:xfrm>
        </p:spPr>
        <p:txBody>
          <a:bodyPr>
            <a:normAutofit/>
          </a:bodyPr>
          <a:lstStyle/>
          <a:p>
            <a:pPr marL="0" indent="0">
              <a:buNone/>
            </a:pPr>
            <a:r>
              <a:rPr lang="tr-TR" sz="1800" dirty="0" err="1"/>
              <a:t>Entopi</a:t>
            </a:r>
            <a:r>
              <a:rPr lang="tr-TR" sz="1800" dirty="0"/>
              <a:t> yöntemlerine bağlı </a:t>
            </a:r>
            <a:r>
              <a:rPr lang="tr-TR" sz="1800" dirty="0" err="1"/>
              <a:t>eşikleme</a:t>
            </a:r>
            <a:r>
              <a:rPr lang="tr-TR" sz="1800" dirty="0"/>
              <a:t> işlemi araştırmacılar tarafından tercih edilen bir yöntemdir . </a:t>
            </a:r>
            <a:r>
              <a:rPr lang="tr-TR" sz="1800" dirty="0" err="1"/>
              <a:t>Otsu’nun</a:t>
            </a:r>
            <a:r>
              <a:rPr lang="tr-TR" sz="1800" dirty="0"/>
              <a:t> </a:t>
            </a:r>
            <a:r>
              <a:rPr lang="tr-TR" sz="1800" dirty="0" err="1"/>
              <a:t>eşikleme</a:t>
            </a:r>
            <a:r>
              <a:rPr lang="tr-TR" sz="1800" dirty="0"/>
              <a:t> algoritmasından farklı olarak sınıflar arasındaki </a:t>
            </a:r>
            <a:r>
              <a:rPr lang="tr-TR" sz="1800" dirty="0" err="1"/>
              <a:t>varyansı</a:t>
            </a:r>
            <a:r>
              <a:rPr lang="tr-TR" sz="1800" dirty="0"/>
              <a:t> maksimize etmek ya da sınıf içi </a:t>
            </a:r>
            <a:r>
              <a:rPr lang="tr-TR" sz="1800" dirty="0" err="1"/>
              <a:t>varyansı</a:t>
            </a:r>
            <a:r>
              <a:rPr lang="tr-TR" sz="1800" dirty="0"/>
              <a:t> minimize etmek yerine sınıflar arası </a:t>
            </a:r>
            <a:r>
              <a:rPr lang="tr-TR" sz="1800" dirty="0" err="1"/>
              <a:t>entropi</a:t>
            </a:r>
            <a:r>
              <a:rPr lang="tr-TR" sz="1800" dirty="0"/>
              <a:t> maksimize edilir. Bu yönteme göre, bir görüntüdeki yoğunluk değerlerinin olasılık dağılımına katkı veren ön ve arka plan görüntüsüne ait </a:t>
            </a:r>
            <a:r>
              <a:rPr lang="tr-TR" sz="1800" dirty="0" err="1"/>
              <a:t>entropi</a:t>
            </a:r>
            <a:r>
              <a:rPr lang="tr-TR" sz="1800" dirty="0"/>
              <a:t> değerleri ayrı ayrı hesaplanır ve toplamları maksimize edilir. Ardından, </a:t>
            </a:r>
            <a:r>
              <a:rPr lang="tr-TR" sz="1800" dirty="0" err="1"/>
              <a:t>entropinin</a:t>
            </a:r>
            <a:r>
              <a:rPr lang="tr-TR" sz="1800" dirty="0"/>
              <a:t> toplamını maksimize eden bir optimum eşik değeri hesaplanır . Arka ve ön plan görüntüsüne ait </a:t>
            </a:r>
            <a:r>
              <a:rPr lang="tr-TR" sz="1800" dirty="0" err="1"/>
              <a:t>entropi</a:t>
            </a:r>
            <a:r>
              <a:rPr lang="tr-TR" sz="1800" dirty="0"/>
              <a:t> değeri Denklem (4) ve Denklem (5)’de verilmiştir. Denklem (6) arka ve ön plan görüntüsüne ait </a:t>
            </a:r>
            <a:r>
              <a:rPr lang="tr-TR" sz="1800" dirty="0" err="1"/>
              <a:t>entropi</a:t>
            </a:r>
            <a:r>
              <a:rPr lang="tr-TR" sz="1800" dirty="0"/>
              <a:t> değerlerinin maksimize edilmiş halidir.</a:t>
            </a:r>
          </a:p>
        </p:txBody>
      </p:sp>
      <p:pic>
        <p:nvPicPr>
          <p:cNvPr id="5" name="Resim 4">
            <a:extLst>
              <a:ext uri="{FF2B5EF4-FFF2-40B4-BE49-F238E27FC236}">
                <a16:creationId xmlns:a16="http://schemas.microsoft.com/office/drawing/2014/main" id="{81DBD58C-E954-4B97-84F3-F5E63ACABA2F}"/>
              </a:ext>
            </a:extLst>
          </p:cNvPr>
          <p:cNvPicPr>
            <a:picLocks noChangeAspect="1"/>
          </p:cNvPicPr>
          <p:nvPr/>
        </p:nvPicPr>
        <p:blipFill>
          <a:blip r:embed="rId2"/>
          <a:stretch>
            <a:fillRect/>
          </a:stretch>
        </p:blipFill>
        <p:spPr>
          <a:xfrm>
            <a:off x="3861336" y="3429000"/>
            <a:ext cx="4469328" cy="2362201"/>
          </a:xfrm>
          <a:prstGeom prst="rect">
            <a:avLst/>
          </a:prstGeom>
        </p:spPr>
      </p:pic>
    </p:spTree>
    <p:extLst>
      <p:ext uri="{BB962C8B-B14F-4D97-AF65-F5344CB8AC3E}">
        <p14:creationId xmlns:p14="http://schemas.microsoft.com/office/powerpoint/2010/main" val="167546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E18F6B-2067-4925-B8E1-E3B0F8B33A92}"/>
              </a:ext>
            </a:extLst>
          </p:cNvPr>
          <p:cNvSpPr>
            <a:spLocks noGrp="1"/>
          </p:cNvSpPr>
          <p:nvPr>
            <p:ph type="title"/>
          </p:nvPr>
        </p:nvSpPr>
        <p:spPr>
          <a:xfrm>
            <a:off x="1295400" y="216983"/>
            <a:ext cx="9601200" cy="401582"/>
          </a:xfrm>
        </p:spPr>
        <p:txBody>
          <a:bodyPr>
            <a:normAutofit/>
          </a:bodyPr>
          <a:lstStyle/>
          <a:p>
            <a:r>
              <a:rPr lang="en-US" sz="2000" dirty="0"/>
              <a:t>3- </a:t>
            </a:r>
            <a:r>
              <a:rPr lang="tr-TR" sz="2000" dirty="0"/>
              <a:t>Bulanık mantık tabanlı </a:t>
            </a:r>
            <a:r>
              <a:rPr lang="tr-TR" sz="2000" dirty="0" err="1"/>
              <a:t>eşikleme</a:t>
            </a:r>
            <a:endParaRPr lang="tr-TR" sz="2000" dirty="0"/>
          </a:p>
        </p:txBody>
      </p:sp>
      <p:sp>
        <p:nvSpPr>
          <p:cNvPr id="3" name="İçerik Yer Tutucusu 2">
            <a:extLst>
              <a:ext uri="{FF2B5EF4-FFF2-40B4-BE49-F238E27FC236}">
                <a16:creationId xmlns:a16="http://schemas.microsoft.com/office/drawing/2014/main" id="{6548C740-1EEC-4745-816D-9857C28EBC79}"/>
              </a:ext>
            </a:extLst>
          </p:cNvPr>
          <p:cNvSpPr>
            <a:spLocks noGrp="1"/>
          </p:cNvSpPr>
          <p:nvPr>
            <p:ph idx="1"/>
          </p:nvPr>
        </p:nvSpPr>
        <p:spPr>
          <a:xfrm>
            <a:off x="1295400" y="708493"/>
            <a:ext cx="9601200" cy="2384611"/>
          </a:xfrm>
        </p:spPr>
        <p:txBody>
          <a:bodyPr/>
          <a:lstStyle/>
          <a:p>
            <a:pPr marL="0" indent="0">
              <a:buNone/>
            </a:pPr>
            <a:r>
              <a:rPr lang="tr-TR" dirty="0"/>
              <a:t>Bulanık kümeleme bir yumuşak kümeleme tekniğidir. Bu kümeleme yöntemi, nesnelerin kümelere olan aitliğini ifade etmek için bir derece kavramı kullanır [21]. Her nesne için, toplam derece 1’dir. Denklem (7) her pikselin üyelik değerini hesaplamak için kullanılır. </a:t>
            </a:r>
          </a:p>
        </p:txBody>
      </p:sp>
      <p:pic>
        <p:nvPicPr>
          <p:cNvPr id="5" name="Resim 4">
            <a:extLst>
              <a:ext uri="{FF2B5EF4-FFF2-40B4-BE49-F238E27FC236}">
                <a16:creationId xmlns:a16="http://schemas.microsoft.com/office/drawing/2014/main" id="{76A86B6E-2928-46A6-8EB1-E32E4A7DFF4E}"/>
              </a:ext>
            </a:extLst>
          </p:cNvPr>
          <p:cNvPicPr>
            <a:picLocks noChangeAspect="1"/>
          </p:cNvPicPr>
          <p:nvPr/>
        </p:nvPicPr>
        <p:blipFill>
          <a:blip r:embed="rId2"/>
          <a:stretch>
            <a:fillRect/>
          </a:stretch>
        </p:blipFill>
        <p:spPr>
          <a:xfrm>
            <a:off x="1418660" y="3505158"/>
            <a:ext cx="4313457" cy="1600356"/>
          </a:xfrm>
          <a:prstGeom prst="rect">
            <a:avLst/>
          </a:prstGeom>
        </p:spPr>
      </p:pic>
      <p:sp>
        <p:nvSpPr>
          <p:cNvPr id="7" name="Metin kutusu 6">
            <a:extLst>
              <a:ext uri="{FF2B5EF4-FFF2-40B4-BE49-F238E27FC236}">
                <a16:creationId xmlns:a16="http://schemas.microsoft.com/office/drawing/2014/main" id="{2628AB00-F58A-4A11-B3CC-1708C6C76783}"/>
              </a:ext>
            </a:extLst>
          </p:cNvPr>
          <p:cNvSpPr txBox="1"/>
          <p:nvPr/>
        </p:nvSpPr>
        <p:spPr>
          <a:xfrm>
            <a:off x="1295400" y="2002374"/>
            <a:ext cx="9601200" cy="1200329"/>
          </a:xfrm>
          <a:prstGeom prst="rect">
            <a:avLst/>
          </a:prstGeom>
          <a:noFill/>
        </p:spPr>
        <p:txBody>
          <a:bodyPr wrap="square">
            <a:spAutoFit/>
          </a:bodyPr>
          <a:lstStyle/>
          <a:p>
            <a:r>
              <a:rPr lang="tr-TR" dirty="0"/>
              <a:t>Burada, </a:t>
            </a:r>
            <a:r>
              <a:rPr lang="tr-TR" dirty="0" err="1"/>
              <a:t>uij</a:t>
            </a:r>
            <a:r>
              <a:rPr lang="tr-TR" dirty="0"/>
              <a:t> parametresi üyelik fonksiyonunu, xi parametresi bireysel piksel değerini, </a:t>
            </a:r>
            <a:r>
              <a:rPr lang="tr-TR" dirty="0" err="1"/>
              <a:t>cj</a:t>
            </a:r>
            <a:r>
              <a:rPr lang="tr-TR" dirty="0"/>
              <a:t> ve </a:t>
            </a:r>
            <a:r>
              <a:rPr lang="tr-TR" dirty="0" err="1"/>
              <a:t>ck</a:t>
            </a:r>
            <a:r>
              <a:rPr lang="tr-TR" dirty="0"/>
              <a:t> parametreleri küme merkezini ve m parametresi 1'den fazla gerçek değeri temsil etmektedir.</a:t>
            </a:r>
            <a:endParaRPr lang="en-US" dirty="0"/>
          </a:p>
          <a:p>
            <a:r>
              <a:rPr lang="tr-TR" dirty="0" err="1"/>
              <a:t>Bölütleme</a:t>
            </a:r>
            <a:r>
              <a:rPr lang="tr-TR" dirty="0"/>
              <a:t> görüntülerini ikili görüntülere dönüştürmek için kullanılacak eşik hesaplaması Denklem (8) ve Denklem (9) da verildiği gibidir.</a:t>
            </a:r>
          </a:p>
        </p:txBody>
      </p:sp>
      <p:pic>
        <p:nvPicPr>
          <p:cNvPr id="9" name="Resim 8">
            <a:extLst>
              <a:ext uri="{FF2B5EF4-FFF2-40B4-BE49-F238E27FC236}">
                <a16:creationId xmlns:a16="http://schemas.microsoft.com/office/drawing/2014/main" id="{12FF6865-0021-4EB1-98A9-5D5DC6E20B2D}"/>
              </a:ext>
            </a:extLst>
          </p:cNvPr>
          <p:cNvPicPr>
            <a:picLocks noChangeAspect="1"/>
          </p:cNvPicPr>
          <p:nvPr/>
        </p:nvPicPr>
        <p:blipFill>
          <a:blip r:embed="rId3"/>
          <a:stretch>
            <a:fillRect/>
          </a:stretch>
        </p:blipFill>
        <p:spPr>
          <a:xfrm>
            <a:off x="6096000" y="3786820"/>
            <a:ext cx="5284054" cy="1200329"/>
          </a:xfrm>
          <a:prstGeom prst="rect">
            <a:avLst/>
          </a:prstGeom>
        </p:spPr>
      </p:pic>
      <p:sp>
        <p:nvSpPr>
          <p:cNvPr id="13" name="Metin kutusu 12">
            <a:extLst>
              <a:ext uri="{FF2B5EF4-FFF2-40B4-BE49-F238E27FC236}">
                <a16:creationId xmlns:a16="http://schemas.microsoft.com/office/drawing/2014/main" id="{F4719845-514B-4A42-8915-CA0CE08CA5D7}"/>
              </a:ext>
            </a:extLst>
          </p:cNvPr>
          <p:cNvSpPr txBox="1"/>
          <p:nvPr/>
        </p:nvSpPr>
        <p:spPr>
          <a:xfrm>
            <a:off x="1418660" y="5347694"/>
            <a:ext cx="9961394" cy="646331"/>
          </a:xfrm>
          <a:prstGeom prst="rect">
            <a:avLst/>
          </a:prstGeom>
          <a:noFill/>
        </p:spPr>
        <p:txBody>
          <a:bodyPr wrap="square">
            <a:spAutoFit/>
          </a:bodyPr>
          <a:lstStyle/>
          <a:p>
            <a:r>
              <a:rPr lang="tr-TR" dirty="0"/>
              <a:t>Burada, c parametresi sınıfı, I parametresi görüntüyü ve Seviye parametresi denklemden gelen eşik değeridir.</a:t>
            </a:r>
          </a:p>
        </p:txBody>
      </p:sp>
    </p:spTree>
    <p:extLst>
      <p:ext uri="{BB962C8B-B14F-4D97-AF65-F5344CB8AC3E}">
        <p14:creationId xmlns:p14="http://schemas.microsoft.com/office/powerpoint/2010/main" val="55300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4174DC-DA1E-4D72-B11A-5DB284368F94}"/>
              </a:ext>
            </a:extLst>
          </p:cNvPr>
          <p:cNvSpPr>
            <a:spLocks noGrp="1"/>
          </p:cNvSpPr>
          <p:nvPr>
            <p:ph type="title"/>
          </p:nvPr>
        </p:nvSpPr>
        <p:spPr>
          <a:xfrm>
            <a:off x="1295400" y="216982"/>
            <a:ext cx="9601200" cy="562947"/>
          </a:xfrm>
        </p:spPr>
        <p:txBody>
          <a:bodyPr/>
          <a:lstStyle/>
          <a:p>
            <a:r>
              <a:rPr lang="en-US" dirty="0" err="1"/>
              <a:t>Kullanılan</a:t>
            </a:r>
            <a:r>
              <a:rPr lang="en-US" dirty="0"/>
              <a:t> </a:t>
            </a:r>
            <a:r>
              <a:rPr lang="en-US" dirty="0" err="1"/>
              <a:t>Yöntem</a:t>
            </a:r>
            <a:endParaRPr lang="tr-TR" dirty="0"/>
          </a:p>
        </p:txBody>
      </p:sp>
      <p:sp>
        <p:nvSpPr>
          <p:cNvPr id="3" name="İçerik Yer Tutucusu 2">
            <a:extLst>
              <a:ext uri="{FF2B5EF4-FFF2-40B4-BE49-F238E27FC236}">
                <a16:creationId xmlns:a16="http://schemas.microsoft.com/office/drawing/2014/main" id="{75FBA1DD-48EB-4B82-9C3A-A7D8B3E78F56}"/>
              </a:ext>
            </a:extLst>
          </p:cNvPr>
          <p:cNvSpPr>
            <a:spLocks noGrp="1"/>
          </p:cNvSpPr>
          <p:nvPr>
            <p:ph idx="1"/>
          </p:nvPr>
        </p:nvSpPr>
        <p:spPr>
          <a:xfrm>
            <a:off x="1295400" y="896471"/>
            <a:ext cx="6019800" cy="4894729"/>
          </a:xfrm>
        </p:spPr>
        <p:txBody>
          <a:bodyPr/>
          <a:lstStyle/>
          <a:p>
            <a:pPr marL="0" indent="0">
              <a:buNone/>
            </a:pPr>
            <a:r>
              <a:rPr lang="tr-TR" dirty="0"/>
              <a:t>Önerilen yöntemde, veri setinde bulunan </a:t>
            </a:r>
            <a:r>
              <a:rPr lang="tr-TR" dirty="0" err="1"/>
              <a:t>fundus</a:t>
            </a:r>
            <a:r>
              <a:rPr lang="tr-TR" dirty="0"/>
              <a:t> görüntülerine ait damarların </a:t>
            </a:r>
            <a:r>
              <a:rPr lang="tr-TR" dirty="0" err="1"/>
              <a:t>bölütlenmesi</a:t>
            </a:r>
            <a:r>
              <a:rPr lang="tr-TR" dirty="0"/>
              <a:t> sağlanmıştır. Öncelikle, veri setinde bulunan görüntüler RGB renk uzayından gri ölçekli görüntülere dönüştürülür. Gri ölçekli görüntülerin tersi üzerinde önerilen sistem uygulanır. Şekil 1’de veri setine ait bir görüntü ve bu görüntüye ait gri ölçekli görüntü ile gri ölçekli görüntünün tersi verilmiştir. Önerilen sistemin genel yapısı ise Şekil 2’de verildiği gibidir</a:t>
            </a:r>
          </a:p>
        </p:txBody>
      </p:sp>
      <p:pic>
        <p:nvPicPr>
          <p:cNvPr id="5" name="Resim 4">
            <a:extLst>
              <a:ext uri="{FF2B5EF4-FFF2-40B4-BE49-F238E27FC236}">
                <a16:creationId xmlns:a16="http://schemas.microsoft.com/office/drawing/2014/main" id="{CC0C2BC5-34D1-4E67-B523-EF5B98D539D5}"/>
              </a:ext>
            </a:extLst>
          </p:cNvPr>
          <p:cNvPicPr>
            <a:picLocks noChangeAspect="1"/>
          </p:cNvPicPr>
          <p:nvPr/>
        </p:nvPicPr>
        <p:blipFill>
          <a:blip r:embed="rId2"/>
          <a:stretch>
            <a:fillRect/>
          </a:stretch>
        </p:blipFill>
        <p:spPr>
          <a:xfrm>
            <a:off x="2147527" y="3837961"/>
            <a:ext cx="4213860" cy="2069781"/>
          </a:xfrm>
          <a:prstGeom prst="rect">
            <a:avLst/>
          </a:prstGeom>
        </p:spPr>
      </p:pic>
      <p:pic>
        <p:nvPicPr>
          <p:cNvPr id="9" name="Resim 8">
            <a:extLst>
              <a:ext uri="{FF2B5EF4-FFF2-40B4-BE49-F238E27FC236}">
                <a16:creationId xmlns:a16="http://schemas.microsoft.com/office/drawing/2014/main" id="{A8DA8912-E7AD-497D-A924-FF1E634C936B}"/>
              </a:ext>
            </a:extLst>
          </p:cNvPr>
          <p:cNvPicPr>
            <a:picLocks noChangeAspect="1"/>
          </p:cNvPicPr>
          <p:nvPr/>
        </p:nvPicPr>
        <p:blipFill>
          <a:blip r:embed="rId3"/>
          <a:stretch>
            <a:fillRect/>
          </a:stretch>
        </p:blipFill>
        <p:spPr>
          <a:xfrm>
            <a:off x="7900348" y="276860"/>
            <a:ext cx="3391194" cy="5654530"/>
          </a:xfrm>
          <a:prstGeom prst="rect">
            <a:avLst/>
          </a:prstGeom>
        </p:spPr>
      </p:pic>
    </p:spTree>
    <p:extLst>
      <p:ext uri="{BB962C8B-B14F-4D97-AF65-F5344CB8AC3E}">
        <p14:creationId xmlns:p14="http://schemas.microsoft.com/office/powerpoint/2010/main" val="1736694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46EED7-0929-4041-B718-C2FD30BE9B6E}"/>
              </a:ext>
            </a:extLst>
          </p:cNvPr>
          <p:cNvSpPr>
            <a:spLocks noGrp="1"/>
          </p:cNvSpPr>
          <p:nvPr>
            <p:ph type="title"/>
          </p:nvPr>
        </p:nvSpPr>
        <p:spPr>
          <a:xfrm>
            <a:off x="1295400" y="204308"/>
            <a:ext cx="9601200" cy="562947"/>
          </a:xfrm>
        </p:spPr>
        <p:txBody>
          <a:bodyPr/>
          <a:lstStyle/>
          <a:p>
            <a:r>
              <a:rPr lang="en-US" dirty="0" err="1"/>
              <a:t>Morfolojik</a:t>
            </a:r>
            <a:r>
              <a:rPr lang="en-US" dirty="0"/>
              <a:t> </a:t>
            </a:r>
            <a:r>
              <a:rPr lang="en-US" dirty="0" err="1"/>
              <a:t>İşlemler</a:t>
            </a:r>
            <a:endParaRPr lang="tr-TR" dirty="0"/>
          </a:p>
        </p:txBody>
      </p:sp>
      <p:sp>
        <p:nvSpPr>
          <p:cNvPr id="3" name="İçerik Yer Tutucusu 2">
            <a:extLst>
              <a:ext uri="{FF2B5EF4-FFF2-40B4-BE49-F238E27FC236}">
                <a16:creationId xmlns:a16="http://schemas.microsoft.com/office/drawing/2014/main" id="{40DE24CE-8488-45D3-8312-D6276C806F5D}"/>
              </a:ext>
            </a:extLst>
          </p:cNvPr>
          <p:cNvSpPr>
            <a:spLocks noGrp="1"/>
          </p:cNvSpPr>
          <p:nvPr>
            <p:ph idx="1"/>
          </p:nvPr>
        </p:nvSpPr>
        <p:spPr>
          <a:xfrm>
            <a:off x="1295400" y="843040"/>
            <a:ext cx="5602705" cy="4707529"/>
          </a:xfrm>
        </p:spPr>
        <p:txBody>
          <a:bodyPr>
            <a:noAutofit/>
          </a:bodyPr>
          <a:lstStyle/>
          <a:p>
            <a:pPr marL="0" indent="0">
              <a:buNone/>
            </a:pPr>
            <a:r>
              <a:rPr lang="tr-TR" sz="1800" dirty="0">
                <a:latin typeface="Calibri" panose="020F0502020204030204" pitchFamily="34" charset="0"/>
                <a:ea typeface="Calibri" panose="020F0502020204030204" pitchFamily="34" charset="0"/>
                <a:cs typeface="Calibri" panose="020F0502020204030204" pitchFamily="34" charset="0"/>
              </a:rPr>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 Morfolojik açma işlemi için yarıçapı 21 olan bir disk oluşturulur. Oluşturulan bu disk gri ölçekli görüntünün tersine uygulanarak morfolojik açma işlemi yapılmış olur. Daha sonra uzunluğu 21 olan bir çizgisel yapı elemanı oluşturulur. Oluşturulan bu çizgisel yapı elemanı gri ölçekli görüntünün tersine uygulanarak üst-şapka ve alt-şapka dönüşümleri tamamlanmış olur. Şekil 3’de bu aşamaya kadar anlatılan işlemler görsel olarak ifade edilmiştir.</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tr-TR" sz="1800" dirty="0">
                <a:latin typeface="Calibri" panose="020F0502020204030204" pitchFamily="34" charset="0"/>
                <a:ea typeface="Calibri" panose="020F0502020204030204" pitchFamily="34" charset="0"/>
                <a:cs typeface="Calibri" panose="020F0502020204030204" pitchFamily="34" charset="0"/>
              </a:rPr>
              <a:t>Denklem (10)’da toplam üst şapka işlemine dahil edilen toplam alt şapka ve toplam morfolojik açma işlemi matematiksel olarak ifade edilmiştir. Şekil 4’te bu aşamaya ait işlem sonuçları görsel olarak verilmiştir. </a:t>
            </a:r>
          </a:p>
        </p:txBody>
      </p:sp>
      <p:pic>
        <p:nvPicPr>
          <p:cNvPr id="5" name="Resim 4">
            <a:extLst>
              <a:ext uri="{FF2B5EF4-FFF2-40B4-BE49-F238E27FC236}">
                <a16:creationId xmlns:a16="http://schemas.microsoft.com/office/drawing/2014/main" id="{8B073CBC-58AD-4F8E-967F-44A971B18231}"/>
              </a:ext>
            </a:extLst>
          </p:cNvPr>
          <p:cNvPicPr>
            <a:picLocks noChangeAspect="1"/>
          </p:cNvPicPr>
          <p:nvPr/>
        </p:nvPicPr>
        <p:blipFill>
          <a:blip r:embed="rId2"/>
          <a:stretch>
            <a:fillRect/>
          </a:stretch>
        </p:blipFill>
        <p:spPr>
          <a:xfrm>
            <a:off x="7038475" y="49118"/>
            <a:ext cx="4680284" cy="2202487"/>
          </a:xfrm>
          <a:prstGeom prst="rect">
            <a:avLst/>
          </a:prstGeom>
        </p:spPr>
      </p:pic>
      <p:pic>
        <p:nvPicPr>
          <p:cNvPr id="9" name="Resim 8">
            <a:extLst>
              <a:ext uri="{FF2B5EF4-FFF2-40B4-BE49-F238E27FC236}">
                <a16:creationId xmlns:a16="http://schemas.microsoft.com/office/drawing/2014/main" id="{E4CEB887-6F72-4372-8A23-6E626EDF7FF8}"/>
              </a:ext>
            </a:extLst>
          </p:cNvPr>
          <p:cNvPicPr>
            <a:picLocks noChangeAspect="1"/>
          </p:cNvPicPr>
          <p:nvPr/>
        </p:nvPicPr>
        <p:blipFill>
          <a:blip r:embed="rId3"/>
          <a:stretch>
            <a:fillRect/>
          </a:stretch>
        </p:blipFill>
        <p:spPr>
          <a:xfrm>
            <a:off x="7544297" y="2185990"/>
            <a:ext cx="3520745" cy="1615580"/>
          </a:xfrm>
          <a:prstGeom prst="rect">
            <a:avLst/>
          </a:prstGeom>
        </p:spPr>
      </p:pic>
      <p:pic>
        <p:nvPicPr>
          <p:cNvPr id="11" name="Resim 10">
            <a:extLst>
              <a:ext uri="{FF2B5EF4-FFF2-40B4-BE49-F238E27FC236}">
                <a16:creationId xmlns:a16="http://schemas.microsoft.com/office/drawing/2014/main" id="{809C7D6F-7E8B-4118-A860-E8BB1D6DB5A2}"/>
              </a:ext>
            </a:extLst>
          </p:cNvPr>
          <p:cNvPicPr>
            <a:picLocks noChangeAspect="1"/>
          </p:cNvPicPr>
          <p:nvPr/>
        </p:nvPicPr>
        <p:blipFill>
          <a:blip r:embed="rId4"/>
          <a:stretch>
            <a:fillRect/>
          </a:stretch>
        </p:blipFill>
        <p:spPr>
          <a:xfrm>
            <a:off x="7265193" y="3801570"/>
            <a:ext cx="4226847" cy="2197710"/>
          </a:xfrm>
          <a:prstGeom prst="rect">
            <a:avLst/>
          </a:prstGeom>
        </p:spPr>
      </p:pic>
    </p:spTree>
    <p:extLst>
      <p:ext uri="{BB962C8B-B14F-4D97-AF65-F5344CB8AC3E}">
        <p14:creationId xmlns:p14="http://schemas.microsoft.com/office/powerpoint/2010/main" val="1420095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klava Desenli Çizgiler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49_TF03031015" id="{390893EB-C702-46A2-9E45-ED477A230356}" vid="{6C0DB551-3927-4012-93A8-67A0B0842775}"/>
    </a:ext>
  </a:extLst>
</a:theme>
</file>

<file path=ppt/theme/theme2.xml><?xml version="1.0" encoding="utf-8"?>
<a:theme xmlns:a="http://schemas.openxmlformats.org/drawingml/2006/main" name="Ofis Teması">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eması">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İş baklava desenli çizgiler sunusu (geniş ekran)</Template>
  <TotalTime>98</TotalTime>
  <Words>2572</Words>
  <Application>Microsoft Office PowerPoint</Application>
  <PresentationFormat>Geniş ekran</PresentationFormat>
  <Paragraphs>48</Paragraphs>
  <Slides>23</Slides>
  <Notes>2</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23</vt:i4>
      </vt:variant>
    </vt:vector>
  </HeadingPairs>
  <TitlesOfParts>
    <vt:vector size="26" baseType="lpstr">
      <vt:lpstr>Arial</vt:lpstr>
      <vt:lpstr>Calibri</vt:lpstr>
      <vt:lpstr>Baklava Desenli Çizgiler 16x9</vt:lpstr>
      <vt:lpstr>Retina kan damarlarını çıkarmak için eşikleme temelli morfolojik bir yöntem   Görüntü işleme teknikleri ve kümeleme yöntemleri kullanılarak fındık meyvesinin tespit ve sınıflandırılması</vt:lpstr>
      <vt:lpstr>Retina kan damarlarını çıkarmak için eşikleme temelli morfolojik bir yöntem</vt:lpstr>
      <vt:lpstr>Özet</vt:lpstr>
      <vt:lpstr>Morfolojik İşlemler</vt:lpstr>
      <vt:lpstr>Eşikleme Yöntemleri</vt:lpstr>
      <vt:lpstr>2- Maksimum entropi tabanlı eşikleme</vt:lpstr>
      <vt:lpstr>3- Bulanık mantık tabanlı eşikleme</vt:lpstr>
      <vt:lpstr>Kullanılan Yöntem</vt:lpstr>
      <vt:lpstr>Morfolojik İşlemler</vt:lpstr>
      <vt:lpstr>PowerPoint Sunusu</vt:lpstr>
      <vt:lpstr>Bulgular ve Tartışma</vt:lpstr>
      <vt:lpstr>PowerPoint Sunusu</vt:lpstr>
      <vt:lpstr>Sonuçlar</vt:lpstr>
      <vt:lpstr> Görüntü işleme teknikleri ve kümeleme yöntemleri kullanılarak fındık meyvesinin tespit ve sınıflandırılması</vt:lpstr>
      <vt:lpstr>Özet</vt:lpstr>
      <vt:lpstr>Giriş</vt:lpstr>
      <vt:lpstr>Önerilen Yöntem</vt:lpstr>
      <vt:lpstr>Görüntü Ön İşleme Aşaması</vt:lpstr>
      <vt:lpstr>Deneysel Çalışma</vt:lpstr>
      <vt:lpstr>PowerPoint Sunusu</vt:lpstr>
      <vt:lpstr>PowerPoint Sunusu</vt:lpstr>
      <vt:lpstr>PowerPoint Sunusu</vt:lpstr>
      <vt:lpstr>Sonuçlar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Retina kan damarlarını çıkarmak için eşikleme temelli morfolojik bir yöntem   Görüntü işleme teknikleri ve kümeleme yöntemleri kullanılarak fındık meyvesinin tespit ve sınıflandırılması</dc:title>
  <dc:creator>nihat akkaya</dc:creator>
  <cp:lastModifiedBy>nihat akkaya</cp:lastModifiedBy>
  <cp:revision>11</cp:revision>
  <dcterms:created xsi:type="dcterms:W3CDTF">2022-12-10T21:18:56Z</dcterms:created>
  <dcterms:modified xsi:type="dcterms:W3CDTF">2022-12-11T21:09:28Z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