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1" r:id="rId2"/>
    <p:sldId id="284" r:id="rId3"/>
    <p:sldId id="285" r:id="rId4"/>
    <p:sldId id="286" r:id="rId5"/>
    <p:sldId id="287" r:id="rId6"/>
    <p:sldId id="288" r:id="rId7"/>
    <p:sldId id="289" r:id="rId8"/>
    <p:sldId id="290" r:id="rId9"/>
    <p:sldId id="291" r:id="rId10"/>
    <p:sldId id="292" r:id="rId11"/>
    <p:sldId id="293" r:id="rId1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06" autoAdjust="0"/>
  </p:normalViewPr>
  <p:slideViewPr>
    <p:cSldViewPr snapToGrid="0">
      <p:cViewPr varScale="1">
        <p:scale>
          <a:sx n="96" d="100"/>
          <a:sy n="96" d="100"/>
        </p:scale>
        <p:origin x="86" y="10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A6FE20-6B29-4AAD-B908-06C5859EAFE5}" type="datetime1">
              <a:rPr lang="tr-TR" smtClean="0"/>
              <a:t>12.12.2022</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tr-TR" smtClean="0"/>
              <a:t>‹#›</a:t>
            </a:fld>
            <a:endParaRPr lang="tr-TR"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CAE16B-A792-4401-8DAA-67B986E5EE7E}" type="datetime1">
              <a:rPr lang="tr-TR" noProof="0" smtClean="0"/>
              <a:t>12.12.2022</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tr-TR" noProof="0" smtClean="0"/>
              <a:t>‹#›</a:t>
            </a:fld>
            <a:endParaRPr lang="tr-TR" noProof="0"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5" name="Grup 4"/>
          <p:cNvGrpSpPr/>
          <p:nvPr userDrawn="1"/>
        </p:nvGrpSpPr>
        <p:grpSpPr bwMode="hidden">
          <a:xfrm>
            <a:off x="-1" y="0"/>
            <a:ext cx="12192002" cy="6858000"/>
            <a:chOff x="-1" y="0"/>
            <a:chExt cx="12192002" cy="6858000"/>
          </a:xfrm>
        </p:grpSpPr>
        <p:cxnSp>
          <p:nvCxnSpPr>
            <p:cNvPr id="6" name="Düz Bağlayıcı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Düz Bağlayıcı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 22"/>
            <p:cNvGrpSpPr/>
            <p:nvPr userDrawn="1"/>
          </p:nvGrpSpPr>
          <p:grpSpPr bwMode="hidden">
            <a:xfrm>
              <a:off x="-1" y="0"/>
              <a:ext cx="12192001" cy="6858000"/>
              <a:chOff x="-1" y="0"/>
              <a:chExt cx="12192001" cy="6858000"/>
            </a:xfrm>
          </p:grpSpPr>
          <p:cxnSp>
            <p:nvCxnSpPr>
              <p:cNvPr id="41" name="Düz Bağlayıcı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 45"/>
              <p:cNvGrpSpPr/>
              <p:nvPr/>
            </p:nvGrpSpPr>
            <p:grpSpPr bwMode="hidden">
              <a:xfrm>
                <a:off x="6327885" y="0"/>
                <a:ext cx="5864115" cy="5898673"/>
                <a:chOff x="6327885" y="0"/>
                <a:chExt cx="5864115" cy="5898673"/>
              </a:xfrm>
            </p:grpSpPr>
            <p:cxnSp>
              <p:nvCxnSpPr>
                <p:cNvPr id="52" name="Düz Bağlayıcı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Düz Bağlayıcı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 23"/>
            <p:cNvGrpSpPr/>
            <p:nvPr userDrawn="1"/>
          </p:nvGrpSpPr>
          <p:grpSpPr bwMode="hidden">
            <a:xfrm flipH="1">
              <a:off x="0" y="0"/>
              <a:ext cx="12192001" cy="6858000"/>
              <a:chOff x="-1" y="0"/>
              <a:chExt cx="12192001" cy="6858000"/>
            </a:xfrm>
          </p:grpSpPr>
          <p:cxnSp>
            <p:nvCxnSpPr>
              <p:cNvPr id="25" name="Düz Bağlayıcı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Düz Bağlayıcı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 29"/>
              <p:cNvGrpSpPr/>
              <p:nvPr/>
            </p:nvGrpSpPr>
            <p:grpSpPr bwMode="hidden">
              <a:xfrm>
                <a:off x="6327885" y="0"/>
                <a:ext cx="5864115" cy="5898673"/>
                <a:chOff x="6327885" y="0"/>
                <a:chExt cx="5864115" cy="5898673"/>
              </a:xfrm>
            </p:grpSpPr>
            <p:cxnSp>
              <p:nvCxnSpPr>
                <p:cNvPr id="36" name="Düz Bağlayıcı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Düz Bağlayıcı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cxnSp>
        <p:nvCxnSpPr>
          <p:cNvPr id="58" name="Düz Bağlayıcı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C4F96638-FC1D-464E-8AEE-10ECB2C98B32}"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209314" y="489856"/>
            <a:ext cx="1687286" cy="5301343"/>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295399" y="489856"/>
            <a:ext cx="7587344" cy="5301343"/>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242217C8-3645-4914-A5E0-B31866D8B7CD}"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p>
            <a:pPr rtl="0"/>
            <a:fld id="{53E775C3-19A8-4781-9C99-8E2623D9DB5A}" type="datetime1">
              <a:rPr lang="tr-TR" noProof="0" smtClean="0"/>
              <a:t>12.12.2022</a:t>
            </a:fld>
            <a:endParaRPr lang="tr-TR" noProof="0" dirty="0"/>
          </a:p>
        </p:txBody>
      </p:sp>
      <p:sp>
        <p:nvSpPr>
          <p:cNvPr id="6" name="Slayt Numarası Yer Tutucusu 5"/>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 6"/>
          <p:cNvGrpSpPr/>
          <p:nvPr userDrawn="1"/>
        </p:nvGrpSpPr>
        <p:grpSpPr bwMode="hidden">
          <a:xfrm>
            <a:off x="-1" y="0"/>
            <a:ext cx="12192002" cy="6858000"/>
            <a:chOff x="-1" y="0"/>
            <a:chExt cx="12192002" cy="6858000"/>
          </a:xfrm>
        </p:grpSpPr>
        <p:cxnSp>
          <p:nvCxnSpPr>
            <p:cNvPr id="8" name="Düz Bağlayıcı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Düz Bağlayıcı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 23"/>
            <p:cNvGrpSpPr/>
            <p:nvPr userDrawn="1"/>
          </p:nvGrpSpPr>
          <p:grpSpPr bwMode="hidden">
            <a:xfrm>
              <a:off x="-1" y="0"/>
              <a:ext cx="12192001" cy="6858000"/>
              <a:chOff x="-1" y="0"/>
              <a:chExt cx="12192001" cy="6858000"/>
            </a:xfrm>
          </p:grpSpPr>
          <p:cxnSp>
            <p:nvCxnSpPr>
              <p:cNvPr id="42" name="Düz Bağlayıcı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 46"/>
              <p:cNvGrpSpPr/>
              <p:nvPr/>
            </p:nvGrpSpPr>
            <p:grpSpPr bwMode="hidden">
              <a:xfrm>
                <a:off x="6327885" y="0"/>
                <a:ext cx="5864115" cy="5898673"/>
                <a:chOff x="6327885" y="0"/>
                <a:chExt cx="5864115" cy="5898673"/>
              </a:xfrm>
            </p:grpSpPr>
            <p:cxnSp>
              <p:nvCxnSpPr>
                <p:cNvPr id="53" name="Düz Bağlayıcı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Düz Bağlayıcı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Düz Bağlayıcı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 24"/>
            <p:cNvGrpSpPr/>
            <p:nvPr userDrawn="1"/>
          </p:nvGrpSpPr>
          <p:grpSpPr bwMode="hidden">
            <a:xfrm flipH="1">
              <a:off x="0" y="0"/>
              <a:ext cx="12192001" cy="6858000"/>
              <a:chOff x="-1" y="0"/>
              <a:chExt cx="12192001" cy="6858000"/>
            </a:xfrm>
          </p:grpSpPr>
          <p:cxnSp>
            <p:nvCxnSpPr>
              <p:cNvPr id="26" name="Düz Bağlayıcı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Düz Bağlayıcı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 30"/>
              <p:cNvGrpSpPr/>
              <p:nvPr/>
            </p:nvGrpSpPr>
            <p:grpSpPr bwMode="hidden">
              <a:xfrm>
                <a:off x="6327885" y="0"/>
                <a:ext cx="5864115" cy="5898673"/>
                <a:chOff x="6327885" y="0"/>
                <a:chExt cx="5864115" cy="5898673"/>
              </a:xfrm>
            </p:grpSpPr>
            <p:cxnSp>
              <p:nvCxnSpPr>
                <p:cNvPr id="37" name="Düz Bağlayıcı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Düz Bağlayıcı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noProof="0"/>
              <a:t>Asıl metin stillerini düzenlemek için tıklayın</a:t>
            </a:r>
          </a:p>
        </p:txBody>
      </p:sp>
      <p:cxnSp>
        <p:nvCxnSpPr>
          <p:cNvPr id="58" name="Düz Bağlayıcı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p>
            <a:pPr rtl="0"/>
            <a:fld id="{D36E8099-91A2-4480-AA38-D429DA4DFE01}" type="datetime1">
              <a:rPr lang="tr-TR" noProof="0" smtClean="0"/>
              <a:t>12.12.2022</a:t>
            </a:fld>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7" name="Tarih Yer Tutucusu 6"/>
          <p:cNvSpPr>
            <a:spLocks noGrp="1"/>
          </p:cNvSpPr>
          <p:nvPr>
            <p:ph type="dt" sz="half" idx="10"/>
          </p:nvPr>
        </p:nvSpPr>
        <p:spPr/>
        <p:txBody>
          <a:bodyPr rtlCol="0"/>
          <a:lstStyle/>
          <a:p>
            <a:pPr rtl="0"/>
            <a:fld id="{AD6CBFD9-EC20-4370-9A1E-1280A2324F49}" type="datetime1">
              <a:rPr lang="tr-TR" noProof="0" smtClean="0"/>
              <a:t>12.12.2022</a:t>
            </a:fld>
            <a:endParaRPr lang="tr-TR" noProof="0" dirty="0"/>
          </a:p>
        </p:txBody>
      </p:sp>
      <p:sp>
        <p:nvSpPr>
          <p:cNvPr id="9" name="Slayt Numarası Yer Tutucusu 8"/>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3" name="Tarih Yer Tutucusu 2"/>
          <p:cNvSpPr>
            <a:spLocks noGrp="1"/>
          </p:cNvSpPr>
          <p:nvPr>
            <p:ph type="dt" sz="half" idx="10"/>
          </p:nvPr>
        </p:nvSpPr>
        <p:spPr/>
        <p:txBody>
          <a:bodyPr rtlCol="0"/>
          <a:lstStyle/>
          <a:p>
            <a:pPr rtl="0"/>
            <a:fld id="{091D1325-2B19-4778-BD3B-CAC0A3DA1900}" type="datetime1">
              <a:rPr lang="tr-TR" noProof="0" smtClean="0"/>
              <a:t>12.12.2022</a:t>
            </a:fld>
            <a:endParaRPr lang="tr-TR" noProof="0" dirty="0"/>
          </a:p>
        </p:txBody>
      </p:sp>
      <p:sp>
        <p:nvSpPr>
          <p:cNvPr id="5" name="Slayt Numarası Yer Tutucusu 4"/>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grpSp>
        <p:nvGrpSpPr>
          <p:cNvPr id="161" name="Grup 160"/>
          <p:cNvGrpSpPr/>
          <p:nvPr userDrawn="1"/>
        </p:nvGrpSpPr>
        <p:grpSpPr bwMode="hidden">
          <a:xfrm>
            <a:off x="-1" y="0"/>
            <a:ext cx="12192002" cy="6858000"/>
            <a:chOff x="-1" y="0"/>
            <a:chExt cx="12192002" cy="6858000"/>
          </a:xfrm>
        </p:grpSpPr>
        <p:cxnSp>
          <p:nvCxnSpPr>
            <p:cNvPr id="162" name="Düz Bağlayıcı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Düz Bağlayıcı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Düz Bağlayıcı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Düz Bağlayıcı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Düz Bağlayıcı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Düz Bağlayıcı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Düz Bağlayıcı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Düz Bağlayıcı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Düz Bağlayıcı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Düz Bağlayıcı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Düz Bağlayıcı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Düz Bağlayıcı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Düz Bağlayıcı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Düz Bağlayıcı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 177"/>
            <p:cNvGrpSpPr/>
            <p:nvPr userDrawn="1"/>
          </p:nvGrpSpPr>
          <p:grpSpPr bwMode="hidden">
            <a:xfrm>
              <a:off x="-1" y="0"/>
              <a:ext cx="12192001" cy="6858000"/>
              <a:chOff x="-1" y="0"/>
              <a:chExt cx="12192001" cy="6858000"/>
            </a:xfrm>
          </p:grpSpPr>
          <p:cxnSp>
            <p:nvCxnSpPr>
              <p:cNvPr id="196" name="Düz Bağlayıcı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Düz Bağlayıcı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Düz Bağlayıcı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Düz Bağlayıcı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Düz Bağlayıcı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 200"/>
              <p:cNvGrpSpPr/>
              <p:nvPr/>
            </p:nvGrpSpPr>
            <p:grpSpPr bwMode="hidden">
              <a:xfrm>
                <a:off x="6327885" y="0"/>
                <a:ext cx="5864115" cy="5898673"/>
                <a:chOff x="6327885" y="0"/>
                <a:chExt cx="5864115" cy="5898673"/>
              </a:xfrm>
            </p:grpSpPr>
            <p:cxnSp>
              <p:nvCxnSpPr>
                <p:cNvPr id="207" name="Düz Bağlayıcı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Düz Bağlayıcı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Düz Bağlayıcı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Düz Bağlayıcı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Düz Bağlayıcı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Düz Bağlayıcı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Düz Bağlayıcı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Düz Bağlayıcı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Düz Bağlayıcı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Düz Bağlayıcı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 178"/>
            <p:cNvGrpSpPr/>
            <p:nvPr userDrawn="1"/>
          </p:nvGrpSpPr>
          <p:grpSpPr bwMode="hidden">
            <a:xfrm flipH="1">
              <a:off x="0" y="0"/>
              <a:ext cx="12192001" cy="6858000"/>
              <a:chOff x="-1" y="0"/>
              <a:chExt cx="12192001" cy="6858000"/>
            </a:xfrm>
          </p:grpSpPr>
          <p:cxnSp>
            <p:nvCxnSpPr>
              <p:cNvPr id="180" name="Düz Bağlayıcı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Düz Bağlayıcı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Düz Bağlayıcı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Düz Bağlayıcı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Düz Bağlayıcı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 184"/>
              <p:cNvGrpSpPr/>
              <p:nvPr/>
            </p:nvGrpSpPr>
            <p:grpSpPr bwMode="hidden">
              <a:xfrm>
                <a:off x="6327885" y="0"/>
                <a:ext cx="5864115" cy="5898673"/>
                <a:chOff x="6327885" y="0"/>
                <a:chExt cx="5864115" cy="5898673"/>
              </a:xfrm>
            </p:grpSpPr>
            <p:cxnSp>
              <p:nvCxnSpPr>
                <p:cNvPr id="191" name="Düz Bağlayıcı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Düz Bağlayıcı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Düz Bağlayıcı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Düz Bağlayıcı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Düz Bağlayıcı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Düz Bağlayıcı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Düz Bağlayıcı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Düz Bağlayıcı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Düz Bağlayıcı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Düz Bağlayıcı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Alt Bilgi Yer Tutucusu 212"/>
          <p:cNvSpPr>
            <a:spLocks noGrp="1"/>
          </p:cNvSpPr>
          <p:nvPr>
            <p:ph type="ftr" sz="quarter" idx="11"/>
          </p:nvPr>
        </p:nvSpPr>
        <p:spPr/>
        <p:txBody>
          <a:bodyPr rtlCol="0"/>
          <a:lstStyle/>
          <a:p>
            <a:pPr rtl="0"/>
            <a:r>
              <a:rPr lang="tr-TR" noProof="0" dirty="0"/>
              <a:t>Alt bilgi ekleme</a:t>
            </a:r>
          </a:p>
        </p:txBody>
      </p:sp>
      <p:sp>
        <p:nvSpPr>
          <p:cNvPr id="212" name="Tarih Yer Tutucusu 211"/>
          <p:cNvSpPr>
            <a:spLocks noGrp="1"/>
          </p:cNvSpPr>
          <p:nvPr>
            <p:ph type="dt" sz="half" idx="10"/>
          </p:nvPr>
        </p:nvSpPr>
        <p:spPr/>
        <p:txBody>
          <a:bodyPr rtlCol="0"/>
          <a:lstStyle/>
          <a:p>
            <a:pPr rtl="0"/>
            <a:fld id="{2D19697E-2130-485F-AD3C-A863ED81542E}" type="datetime1">
              <a:rPr lang="tr-TR" noProof="0" smtClean="0"/>
              <a:t>12.12.2022</a:t>
            </a:fld>
            <a:endParaRPr lang="tr-TR" noProof="0" dirty="0"/>
          </a:p>
        </p:txBody>
      </p:sp>
      <p:sp>
        <p:nvSpPr>
          <p:cNvPr id="214" name="Slayt Numarası Yer Tutucusu 213"/>
          <p:cNvSpPr>
            <a:spLocks noGrp="1"/>
          </p:cNvSpPr>
          <p:nvPr>
            <p:ph type="sldNum" sz="quarter" idx="12"/>
          </p:nvPr>
        </p:nvSpPr>
        <p:spPr/>
        <p:txBody>
          <a:bodyPr rtlCol="0"/>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 8"/>
          <p:cNvGrpSpPr/>
          <p:nvPr userDrawn="1"/>
        </p:nvGrpSpPr>
        <p:grpSpPr bwMode="hidden">
          <a:xfrm>
            <a:off x="-1" y="0"/>
            <a:ext cx="12192002" cy="6858000"/>
            <a:chOff x="-1" y="0"/>
            <a:chExt cx="12192002" cy="6858000"/>
          </a:xfrm>
        </p:grpSpPr>
        <p:cxnSp>
          <p:nvCxnSpPr>
            <p:cNvPr id="10" name="Düz Bağlayıcı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 25"/>
            <p:cNvGrpSpPr/>
            <p:nvPr userDrawn="1"/>
          </p:nvGrpSpPr>
          <p:grpSpPr bwMode="hidden">
            <a:xfrm>
              <a:off x="-1" y="0"/>
              <a:ext cx="12192001" cy="6858000"/>
              <a:chOff x="-1" y="0"/>
              <a:chExt cx="12192001" cy="6858000"/>
            </a:xfrm>
          </p:grpSpPr>
          <p:cxnSp>
            <p:nvCxnSpPr>
              <p:cNvPr id="44" name="Düz Bağlayıcı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Düz Bağlayıcı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 48"/>
              <p:cNvGrpSpPr/>
              <p:nvPr/>
            </p:nvGrpSpPr>
            <p:grpSpPr bwMode="hidden">
              <a:xfrm>
                <a:off x="6327885" y="0"/>
                <a:ext cx="5864115" cy="5898673"/>
                <a:chOff x="6327885" y="0"/>
                <a:chExt cx="5864115" cy="5898673"/>
              </a:xfrm>
            </p:grpSpPr>
            <p:cxnSp>
              <p:nvCxnSpPr>
                <p:cNvPr id="55" name="Düz Bağlayıcı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Düz Bağlayıcı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Düz Bağlayıcı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Düz Bağlayıcı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 26"/>
            <p:cNvGrpSpPr/>
            <p:nvPr userDrawn="1"/>
          </p:nvGrpSpPr>
          <p:grpSpPr bwMode="hidden">
            <a:xfrm flipH="1">
              <a:off x="0" y="0"/>
              <a:ext cx="12192001" cy="6858000"/>
              <a:chOff x="-1" y="0"/>
              <a:chExt cx="12192001" cy="6858000"/>
            </a:xfrm>
          </p:grpSpPr>
          <p:cxnSp>
            <p:nvCxnSpPr>
              <p:cNvPr id="28" name="Düz Bağlayıcı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bwMode="hidden">
              <a:xfrm>
                <a:off x="6327885" y="0"/>
                <a:ext cx="5864115" cy="5898673"/>
                <a:chOff x="6327885" y="0"/>
                <a:chExt cx="5864115" cy="5898673"/>
              </a:xfrm>
            </p:grpSpPr>
            <p:cxnSp>
              <p:nvCxnSpPr>
                <p:cNvPr id="39" name="Düz Bağlayıcı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Düz Bağlayıcı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Düz Bağlayıcı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Dikdörtgen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cxnSp>
        <p:nvCxnSpPr>
          <p:cNvPr id="60" name="Düz Bağlayıcı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solidFill>
                  <a:schemeClr val="bg1"/>
                </a:solidFill>
              </a:defRPr>
            </a:lvl1pPr>
          </a:lstStyle>
          <a:p>
            <a:pPr rtl="0"/>
            <a:fld id="{7177BB19-EAE0-465C-9FE8-0DE141F45AC0}" type="datetime1">
              <a:rPr lang="tr-TR" noProof="0" smtClean="0"/>
              <a:t>12.12.2022</a:t>
            </a:fld>
            <a:endParaRPr lang="tr-TR" noProof="0" dirty="0"/>
          </a:p>
        </p:txBody>
      </p:sp>
      <p:sp>
        <p:nvSpPr>
          <p:cNvPr id="8" name="Slayt Numarası Yer Tutucusu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 7"/>
          <p:cNvGrpSpPr/>
          <p:nvPr/>
        </p:nvGrpSpPr>
        <p:grpSpPr bwMode="hidden">
          <a:xfrm>
            <a:off x="-1" y="0"/>
            <a:ext cx="12192002" cy="6858000"/>
            <a:chOff x="-1" y="0"/>
            <a:chExt cx="12192002" cy="6858000"/>
          </a:xfrm>
        </p:grpSpPr>
        <p:cxnSp>
          <p:nvCxnSpPr>
            <p:cNvPr id="9" name="Düz Bağlayıcı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Düz Bağlayıcı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Düz Bağlayıcı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Düz Bağlayıcı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Düz Bağlayıcı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Düz Bağlayıcı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Düz Bağlayıcı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Düz Bağlayıcı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 24"/>
            <p:cNvGrpSpPr/>
            <p:nvPr/>
          </p:nvGrpSpPr>
          <p:grpSpPr bwMode="hidden">
            <a:xfrm>
              <a:off x="-1" y="0"/>
              <a:ext cx="12192001" cy="6858000"/>
              <a:chOff x="-1" y="0"/>
              <a:chExt cx="12192001" cy="6858000"/>
            </a:xfrm>
          </p:grpSpPr>
          <p:cxnSp>
            <p:nvCxnSpPr>
              <p:cNvPr id="43" name="Düz Bağlayıcı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Düz Bağlayıcı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Düz Bağlayıcı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Düz Bağlayıcı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Düz Bağlayıcı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 47"/>
              <p:cNvGrpSpPr/>
              <p:nvPr/>
            </p:nvGrpSpPr>
            <p:grpSpPr bwMode="hidden">
              <a:xfrm>
                <a:off x="6327885" y="0"/>
                <a:ext cx="5864115" cy="5898673"/>
                <a:chOff x="6327885" y="0"/>
                <a:chExt cx="5864115" cy="5898673"/>
              </a:xfrm>
            </p:grpSpPr>
            <p:cxnSp>
              <p:nvCxnSpPr>
                <p:cNvPr id="54" name="Düz Bağlayıcı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Düz Bağlayıcı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Düz Bağlayıcı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Düz Bağlayıcı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Düz Bağlayıcı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Düz Bağlayıcı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Düz Bağlayıcı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 25"/>
            <p:cNvGrpSpPr/>
            <p:nvPr/>
          </p:nvGrpSpPr>
          <p:grpSpPr bwMode="hidden">
            <a:xfrm flipH="1">
              <a:off x="0" y="0"/>
              <a:ext cx="12192001" cy="6858000"/>
              <a:chOff x="-1" y="0"/>
              <a:chExt cx="12192001" cy="6858000"/>
            </a:xfrm>
          </p:grpSpPr>
          <p:cxnSp>
            <p:nvCxnSpPr>
              <p:cNvPr id="27" name="Düz Bağlayıcı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Bağlayıcı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Düz Bağlayıcı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Düz Bağlayıcı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Düz Bağlayıcı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 31"/>
              <p:cNvGrpSpPr/>
              <p:nvPr/>
            </p:nvGrpSpPr>
            <p:grpSpPr bwMode="hidden">
              <a:xfrm>
                <a:off x="6327885" y="0"/>
                <a:ext cx="5864115" cy="5898673"/>
                <a:chOff x="6327885" y="0"/>
                <a:chExt cx="5864115" cy="5898673"/>
              </a:xfrm>
            </p:grpSpPr>
            <p:cxnSp>
              <p:nvCxnSpPr>
                <p:cNvPr id="38" name="Düz Bağlayıcı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Düz Bağlayıcı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Düz Bağlayıcı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Düz Bağlayıcı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Düz Bağlayıcı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Düz Bağlayıcı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Düz Bağlayıcı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Düz Bağlayıcı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Dikdörtgen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59" name="Düz Bağlayıcı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13663" y="-2"/>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 95"/>
          <p:cNvGrpSpPr/>
          <p:nvPr userDrawn="1"/>
        </p:nvGrpSpPr>
        <p:grpSpPr bwMode="hidden">
          <a:xfrm>
            <a:off x="-1" y="-195943"/>
            <a:ext cx="12192002" cy="6858000"/>
            <a:chOff x="-1" y="0"/>
            <a:chExt cx="12192002" cy="6858000"/>
          </a:xfrm>
        </p:grpSpPr>
        <p:cxnSp>
          <p:nvCxnSpPr>
            <p:cNvPr id="97" name="Düz Bağlayıcı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Düz Bağlayıcı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Düz Bağlayıcı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Düz Bağlayıcı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Düz Bağlayıcı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Düz Bağlayıcı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Düz Bağlayıcı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Düz Bağlayıcı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Düz Bağlayıcı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Düz Bağlayıcı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Düz Bağlayıcı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Düz Bağlayıcı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Düz Bağlayıcı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Düz Bağlayıcı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Düz Bağlayıcı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Düz Bağlayıcı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 112"/>
            <p:cNvGrpSpPr/>
            <p:nvPr userDrawn="1"/>
          </p:nvGrpSpPr>
          <p:grpSpPr bwMode="hidden">
            <a:xfrm>
              <a:off x="-1" y="0"/>
              <a:ext cx="12192001" cy="6858000"/>
              <a:chOff x="-1" y="0"/>
              <a:chExt cx="12192001" cy="6858000"/>
            </a:xfrm>
          </p:grpSpPr>
          <p:cxnSp>
            <p:nvCxnSpPr>
              <p:cNvPr id="131" name="Düz Bağlayıcı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Düz Bağlayıcı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Düz Bağlayıcı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Düz Bağlayıcı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Düz Bağlayıcı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 135"/>
              <p:cNvGrpSpPr/>
              <p:nvPr/>
            </p:nvGrpSpPr>
            <p:grpSpPr bwMode="hidden">
              <a:xfrm>
                <a:off x="6327885" y="0"/>
                <a:ext cx="5864115" cy="5898673"/>
                <a:chOff x="6327885" y="0"/>
                <a:chExt cx="5864115" cy="5898673"/>
              </a:xfrm>
            </p:grpSpPr>
            <p:cxnSp>
              <p:nvCxnSpPr>
                <p:cNvPr id="142" name="Düz Bağlayıcı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Düz Bağlayıcı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Düz Bağlayıcı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Düz Bağlayıcı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Düz Bağlayıcı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Düz Bağlayıcı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Düz Bağlayıcı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Düz Bağlayıcı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 113"/>
            <p:cNvGrpSpPr/>
            <p:nvPr userDrawn="1"/>
          </p:nvGrpSpPr>
          <p:grpSpPr bwMode="hidden">
            <a:xfrm flipH="1">
              <a:off x="0" y="0"/>
              <a:ext cx="12192001" cy="6858000"/>
              <a:chOff x="-1" y="0"/>
              <a:chExt cx="12192001" cy="6858000"/>
            </a:xfrm>
          </p:grpSpPr>
          <p:cxnSp>
            <p:nvCxnSpPr>
              <p:cNvPr id="115" name="Düz Bağlayıcı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Düz Bağlayıcı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Düz Bağlayıcı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 119"/>
              <p:cNvGrpSpPr/>
              <p:nvPr/>
            </p:nvGrpSpPr>
            <p:grpSpPr bwMode="hidden">
              <a:xfrm>
                <a:off x="6327885" y="0"/>
                <a:ext cx="5864115" cy="5898673"/>
                <a:chOff x="6327885" y="0"/>
                <a:chExt cx="5864115" cy="5898673"/>
              </a:xfrm>
            </p:grpSpPr>
            <p:cxnSp>
              <p:nvCxnSpPr>
                <p:cNvPr id="126" name="Düz Bağlayıcı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Düz Bağlayıcı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Düz Bağlayıcı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Düz Bağlayıcı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Düz Bağlayıcı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Düz Bağlayıcı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Düz Bağlayıcı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Başlık Yer Tutucusu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cxnSp>
        <p:nvCxnSpPr>
          <p:cNvPr id="148" name="Düz Bağlayıcı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Alt Bilgi Yer Tutucusu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tr-TR" noProof="0" dirty="0"/>
              <a:t>Alt bilgi ekleme</a:t>
            </a:r>
          </a:p>
        </p:txBody>
      </p:sp>
      <p:sp>
        <p:nvSpPr>
          <p:cNvPr id="4" name="Tarih Yer Tutucusu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8AC57A4-246E-4485-A6C7-BD50DA509122}" type="datetime1">
              <a:rPr lang="tr-TR" noProof="0" smtClean="0"/>
              <a:t>12.12.2022</a:t>
            </a:fld>
            <a:endParaRPr lang="tr-TR" noProof="0" dirty="0"/>
          </a:p>
        </p:txBody>
      </p:sp>
      <p:sp>
        <p:nvSpPr>
          <p:cNvPr id="6" name="Slayt Numarası Yer Tutucusu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9BD3AD-9431-428E-8A9F-02C960E0A77C}"/>
              </a:ext>
            </a:extLst>
          </p:cNvPr>
          <p:cNvSpPr>
            <a:spLocks noGrp="1"/>
          </p:cNvSpPr>
          <p:nvPr>
            <p:ph type="title"/>
          </p:nvPr>
        </p:nvSpPr>
        <p:spPr/>
        <p:txBody>
          <a:bodyPr>
            <a:normAutofit/>
          </a:bodyPr>
          <a:lstStyle/>
          <a:p>
            <a:r>
              <a:rPr lang="tr-TR" sz="3600" dirty="0">
                <a:solidFill>
                  <a:schemeClr val="bg1">
                    <a:lumMod val="10000"/>
                    <a:lumOff val="90000"/>
                  </a:schemeClr>
                </a:solidFill>
              </a:rPr>
              <a:t>Görüntü işleme teknikleri ve kümeleme yöntemleri kullanılarak fındık meyvesinin tespit ve sınıflandırılması</a:t>
            </a:r>
          </a:p>
        </p:txBody>
      </p:sp>
      <p:sp>
        <p:nvSpPr>
          <p:cNvPr id="3" name="Metin Yer Tutucusu 2">
            <a:extLst>
              <a:ext uri="{FF2B5EF4-FFF2-40B4-BE49-F238E27FC236}">
                <a16:creationId xmlns:a16="http://schemas.microsoft.com/office/drawing/2014/main" id="{253F463B-A149-4A76-A69C-753BFC3BDCA4}"/>
              </a:ext>
            </a:extLst>
          </p:cNvPr>
          <p:cNvSpPr>
            <a:spLocks noGrp="1"/>
          </p:cNvSpPr>
          <p:nvPr>
            <p:ph type="body" idx="1"/>
          </p:nvPr>
        </p:nvSpPr>
        <p:spPr/>
        <p:txBody>
          <a:bodyPr/>
          <a:lstStyle/>
          <a:p>
            <a:r>
              <a:rPr lang="en-US" dirty="0"/>
              <a:t>Nihat Akkaya - 02200201058</a:t>
            </a:r>
            <a:endParaRPr lang="tr-TR" dirty="0"/>
          </a:p>
        </p:txBody>
      </p:sp>
    </p:spTree>
    <p:extLst>
      <p:ext uri="{BB962C8B-B14F-4D97-AF65-F5344CB8AC3E}">
        <p14:creationId xmlns:p14="http://schemas.microsoft.com/office/powerpoint/2010/main" val="213412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DEE59A-C59A-46BA-86A8-6D15B28B0499}"/>
              </a:ext>
            </a:extLst>
          </p:cNvPr>
          <p:cNvSpPr>
            <a:spLocks noGrp="1"/>
          </p:cNvSpPr>
          <p:nvPr>
            <p:ph type="title"/>
          </p:nvPr>
        </p:nvSpPr>
        <p:spPr>
          <a:xfrm>
            <a:off x="773723" y="172257"/>
            <a:ext cx="10122877" cy="562947"/>
          </a:xfrm>
        </p:spPr>
        <p:txBody>
          <a:bodyPr/>
          <a:lstStyle/>
          <a:p>
            <a:r>
              <a:rPr lang="en-US" dirty="0" err="1"/>
              <a:t>Sonuçlar</a:t>
            </a:r>
            <a:endParaRPr lang="tr-TR" dirty="0"/>
          </a:p>
        </p:txBody>
      </p:sp>
      <p:sp>
        <p:nvSpPr>
          <p:cNvPr id="3" name="İçerik Yer Tutucusu 2">
            <a:extLst>
              <a:ext uri="{FF2B5EF4-FFF2-40B4-BE49-F238E27FC236}">
                <a16:creationId xmlns:a16="http://schemas.microsoft.com/office/drawing/2014/main" id="{2A23705F-D4AE-48F0-876B-F0AC44138B17}"/>
              </a:ext>
            </a:extLst>
          </p:cNvPr>
          <p:cNvSpPr>
            <a:spLocks noGrp="1"/>
          </p:cNvSpPr>
          <p:nvPr>
            <p:ph idx="1"/>
          </p:nvPr>
        </p:nvSpPr>
        <p:spPr>
          <a:xfrm>
            <a:off x="700035" y="777072"/>
            <a:ext cx="10791930" cy="5344048"/>
          </a:xfrm>
        </p:spPr>
        <p:txBody>
          <a:bodyPr>
            <a:noAutofit/>
          </a:bodyPr>
          <a:lstStyle/>
          <a:p>
            <a:pPr marL="0" indent="0">
              <a:buNone/>
            </a:pPr>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a:t>
            </a:r>
            <a:r>
              <a:rPr lang="tr-TR" dirty="0" err="1"/>
              <a:t>gerçeklenen</a:t>
            </a:r>
            <a:r>
              <a:rPr lang="tr-TR" dirty="0"/>
              <a:t> iki algoritma ile sınıflandırmanın %90 ile %100 oranlarında benzerlik gösterdiği tespit edilmektedir. Önerilen yöntem, açık kaynak kodlu yazılımlarla gerçekleştirildiğinden lisans maliyeti bulunmamaktadır. Ayrıca, tek kart bilgisayar sistemleri üzerinde </a:t>
            </a:r>
            <a:r>
              <a:rPr lang="tr-TR" dirty="0" err="1"/>
              <a:t>gerçeklenebilir</a:t>
            </a:r>
            <a:r>
              <a:rPr lang="tr-TR" dirty="0"/>
              <a:t>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4782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2492B-9B9F-4FF1-9F29-302D5E0C2AB2}"/>
              </a:ext>
            </a:extLst>
          </p:cNvPr>
          <p:cNvSpPr>
            <a:spLocks noGrp="1"/>
          </p:cNvSpPr>
          <p:nvPr>
            <p:ph type="title"/>
          </p:nvPr>
        </p:nvSpPr>
        <p:spPr>
          <a:xfrm>
            <a:off x="3424030" y="2579144"/>
            <a:ext cx="5343939" cy="1197726"/>
          </a:xfrm>
        </p:spPr>
        <p:txBody>
          <a:bodyPr>
            <a:normAutofit/>
          </a:bodyPr>
          <a:lstStyle/>
          <a:p>
            <a:r>
              <a:rPr lang="en-US" sz="7200" dirty="0" err="1"/>
              <a:t>Teşekkürler</a:t>
            </a:r>
            <a:endParaRPr lang="tr-TR" sz="7200" dirty="0"/>
          </a:p>
        </p:txBody>
      </p:sp>
    </p:spTree>
    <p:extLst>
      <p:ext uri="{BB962C8B-B14F-4D97-AF65-F5344CB8AC3E}">
        <p14:creationId xmlns:p14="http://schemas.microsoft.com/office/powerpoint/2010/main" val="19206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0A927F-0A3F-49F5-90C7-B631A422FD71}"/>
              </a:ext>
            </a:extLst>
          </p:cNvPr>
          <p:cNvSpPr>
            <a:spLocks noGrp="1"/>
          </p:cNvSpPr>
          <p:nvPr>
            <p:ph type="title"/>
          </p:nvPr>
        </p:nvSpPr>
        <p:spPr>
          <a:xfrm>
            <a:off x="1295400" y="202403"/>
            <a:ext cx="9601200" cy="562947"/>
          </a:xfrm>
        </p:spPr>
        <p:txBody>
          <a:bodyPr/>
          <a:lstStyle/>
          <a:p>
            <a:r>
              <a:rPr lang="en-US" dirty="0" err="1"/>
              <a:t>Özet</a:t>
            </a:r>
            <a:endParaRPr lang="tr-TR" dirty="0"/>
          </a:p>
        </p:txBody>
      </p:sp>
      <p:sp>
        <p:nvSpPr>
          <p:cNvPr id="3" name="İçerik Yer Tutucusu 2">
            <a:extLst>
              <a:ext uri="{FF2B5EF4-FFF2-40B4-BE49-F238E27FC236}">
                <a16:creationId xmlns:a16="http://schemas.microsoft.com/office/drawing/2014/main" id="{4959985B-95CD-41A0-9134-9CEAF3E37ED6}"/>
              </a:ext>
            </a:extLst>
          </p:cNvPr>
          <p:cNvSpPr>
            <a:spLocks noGrp="1"/>
          </p:cNvSpPr>
          <p:nvPr>
            <p:ph idx="1"/>
          </p:nvPr>
        </p:nvSpPr>
        <p:spPr>
          <a:xfrm>
            <a:off x="1295400" y="1155559"/>
            <a:ext cx="9601200" cy="4635641"/>
          </a:xfrm>
        </p:spPr>
        <p:txBody>
          <a:bodyPr/>
          <a:lstStyle/>
          <a:p>
            <a:pPr marL="0" indent="0">
              <a:buNone/>
            </a:pPr>
            <a:r>
              <a:rPr lang="tr-TR" dirty="0"/>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dirty="0" err="1"/>
              <a:t>means</a:t>
            </a:r>
            <a:r>
              <a:rPr lang="tr-TR" dirty="0"/>
              <a:t> kümeleme yöntemleri kullanılarak gerçekleştirilmektedir. Küme merkezlerinin belirlenmesi ve sınıflandırma işlemi fındık meyvesi verilerinden elde edilen bilgi </a:t>
            </a:r>
            <a:r>
              <a:rPr lang="tr-TR" dirty="0" err="1"/>
              <a:t>veritabanı</a:t>
            </a:r>
            <a:r>
              <a:rPr lang="tr-TR" dirty="0"/>
              <a:t> kullanılarak sağlanmaktadır. Çalışma ortamında bulunan fındık meyveleri, görüntü işleme teknikleri kullanılarak %100 başarımla tespit edilmektedir. Fındık meyvelerinin, ortalama tabanlı ve K-</a:t>
            </a:r>
            <a:r>
              <a:rPr lang="tr-TR" dirty="0" err="1"/>
              <a:t>means</a:t>
            </a:r>
            <a:r>
              <a:rPr lang="tr-TR" dirty="0"/>
              <a:t> kümeleme yöntemleri kullanılarak sınıflandırılması karşılaştırılmaktadır. Karşılaştırma sonucunda, </a:t>
            </a:r>
            <a:r>
              <a:rPr lang="tr-TR" dirty="0" err="1"/>
              <a:t>gerçeklenen</a:t>
            </a:r>
            <a:r>
              <a:rPr lang="tr-TR" dirty="0"/>
              <a:t> iki yöntemin %90 ile %100 oranında benzerlik gösterdiği bulunmaktadır.</a:t>
            </a:r>
          </a:p>
        </p:txBody>
      </p:sp>
    </p:spTree>
    <p:extLst>
      <p:ext uri="{BB962C8B-B14F-4D97-AF65-F5344CB8AC3E}">
        <p14:creationId xmlns:p14="http://schemas.microsoft.com/office/powerpoint/2010/main" val="10474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BA8D4F-9738-49A6-80D7-ABD0EA01562D}"/>
              </a:ext>
            </a:extLst>
          </p:cNvPr>
          <p:cNvSpPr>
            <a:spLocks noGrp="1"/>
          </p:cNvSpPr>
          <p:nvPr>
            <p:ph type="title"/>
          </p:nvPr>
        </p:nvSpPr>
        <p:spPr>
          <a:xfrm>
            <a:off x="1295400" y="192354"/>
            <a:ext cx="9601200" cy="562947"/>
          </a:xfrm>
        </p:spPr>
        <p:txBody>
          <a:bodyPr/>
          <a:lstStyle/>
          <a:p>
            <a:r>
              <a:rPr lang="en-US" dirty="0" err="1"/>
              <a:t>Giriş</a:t>
            </a:r>
            <a:endParaRPr lang="tr-TR" dirty="0"/>
          </a:p>
        </p:txBody>
      </p:sp>
      <p:sp>
        <p:nvSpPr>
          <p:cNvPr id="3" name="İçerik Yer Tutucusu 2">
            <a:extLst>
              <a:ext uri="{FF2B5EF4-FFF2-40B4-BE49-F238E27FC236}">
                <a16:creationId xmlns:a16="http://schemas.microsoft.com/office/drawing/2014/main" id="{99024F8D-CBE4-4B19-8F46-4317ED2048BA}"/>
              </a:ext>
            </a:extLst>
          </p:cNvPr>
          <p:cNvSpPr>
            <a:spLocks noGrp="1"/>
          </p:cNvSpPr>
          <p:nvPr>
            <p:ph idx="1"/>
          </p:nvPr>
        </p:nvSpPr>
        <p:spPr>
          <a:xfrm>
            <a:off x="542611" y="896815"/>
            <a:ext cx="10992897" cy="5064369"/>
          </a:xfrm>
        </p:spPr>
        <p:txBody>
          <a:bodyPr>
            <a:noAutofit/>
          </a:bodyPr>
          <a:lstStyle/>
          <a:p>
            <a:pPr marL="0" indent="0">
              <a:buNone/>
            </a:pPr>
            <a:r>
              <a:rPr lang="tr-TR" sz="2100" dirty="0">
                <a:latin typeface="Calibri" panose="020F0502020204030204" pitchFamily="34" charset="0"/>
                <a:ea typeface="Calibri" panose="020F0502020204030204" pitchFamily="34" charset="0"/>
                <a:cs typeface="Calibri" panose="020F0502020204030204" pitchFamily="34" charset="0"/>
              </a:rPr>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[1]. 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[2], karmaşık arka plan çıkarımı ile tanıma [3], şekil tanıma, renk tanıma, kenar ve köşe tanıma, istatistiksel örüntü tanıma, şablon eşleme gibi çeşitli yöntemler kullanılmaktadır [4]. Bilgisayarlı görmenin yaygınlaşması sonucunda, tarım alanında ürün kalitesinin gözlenmesi [5], ürün sulama [6], ilaçlama, hasat, ürün sınıflandırma, ürün gelişimlerinin gözlenmesi gibi çalışmalar yapılmaktadır [7]. Ayrıca tarım alanında, görüntü işleme tekniklerinin kullanılması ile yapılan çeşitli çalışmalarda şeftali [8,9], elma [9,10], buğday [11], fındık [12,13], kiraz [14,15], ceviz [16], badem [17] vb. meyveler sınıflandırılmakta ve özellikleri belirlenmektedir. Bu özelliklerin belirlenmesinde sayısal görüntü analizi, sınıflama, kümeleme gibi yöntemler kullanılarak, araştırılan nesnelerin boyut, cins veya kalite bakımından sınıflandırılması gerçekleştirilmektedir.</a:t>
            </a:r>
          </a:p>
        </p:txBody>
      </p:sp>
    </p:spTree>
    <p:extLst>
      <p:ext uri="{BB962C8B-B14F-4D97-AF65-F5344CB8AC3E}">
        <p14:creationId xmlns:p14="http://schemas.microsoft.com/office/powerpoint/2010/main" val="337412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DF9F7B-9F48-4470-9FFB-93A3E57BA7D1}"/>
              </a:ext>
            </a:extLst>
          </p:cNvPr>
          <p:cNvSpPr>
            <a:spLocks noGrp="1"/>
          </p:cNvSpPr>
          <p:nvPr>
            <p:ph type="title"/>
          </p:nvPr>
        </p:nvSpPr>
        <p:spPr>
          <a:xfrm>
            <a:off x="1295400" y="172257"/>
            <a:ext cx="9601200" cy="562947"/>
          </a:xfrm>
        </p:spPr>
        <p:txBody>
          <a:bodyPr/>
          <a:lstStyle/>
          <a:p>
            <a:r>
              <a:rPr lang="en-US" dirty="0" err="1"/>
              <a:t>Önerilen</a:t>
            </a:r>
            <a:r>
              <a:rPr lang="en-US" dirty="0"/>
              <a:t> </a:t>
            </a:r>
            <a:r>
              <a:rPr lang="en-US" dirty="0" err="1"/>
              <a:t>Yöntem</a:t>
            </a:r>
            <a:endParaRPr lang="tr-TR" dirty="0"/>
          </a:p>
        </p:txBody>
      </p:sp>
      <p:sp>
        <p:nvSpPr>
          <p:cNvPr id="3" name="İçerik Yer Tutucusu 2">
            <a:extLst>
              <a:ext uri="{FF2B5EF4-FFF2-40B4-BE49-F238E27FC236}">
                <a16:creationId xmlns:a16="http://schemas.microsoft.com/office/drawing/2014/main" id="{071B0AD7-518A-4E1C-9E6B-679074698C35}"/>
              </a:ext>
            </a:extLst>
          </p:cNvPr>
          <p:cNvSpPr>
            <a:spLocks noGrp="1"/>
          </p:cNvSpPr>
          <p:nvPr>
            <p:ph idx="1"/>
          </p:nvPr>
        </p:nvSpPr>
        <p:spPr>
          <a:xfrm>
            <a:off x="1295399" y="944545"/>
            <a:ext cx="5467141" cy="4846655"/>
          </a:xfrm>
        </p:spPr>
        <p:txBody>
          <a:bodyPr>
            <a:normAutofit/>
          </a:bodyPr>
          <a:lstStyle/>
          <a:p>
            <a:pPr marL="0" indent="0">
              <a:buNone/>
            </a:pPr>
            <a:r>
              <a:rPr lang="tr-TR" dirty="0"/>
              <a:t>Ortamda bulunan aynı nesnelerin tespit edilerek, sınıflandırılmasına yönelik yapılan çalışmada üç aşamalı bir yöntem önerilmektedir. Önerilen yönteme ait aşamalar Şekil 1’de sunulmaktadır</a:t>
            </a:r>
            <a:endParaRPr lang="en-US" dirty="0"/>
          </a:p>
          <a:p>
            <a:pPr marL="0" indent="0">
              <a:buNone/>
            </a:pPr>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 </a:t>
            </a:r>
          </a:p>
        </p:txBody>
      </p:sp>
      <p:pic>
        <p:nvPicPr>
          <p:cNvPr id="5" name="Resim 4">
            <a:extLst>
              <a:ext uri="{FF2B5EF4-FFF2-40B4-BE49-F238E27FC236}">
                <a16:creationId xmlns:a16="http://schemas.microsoft.com/office/drawing/2014/main" id="{888A0891-F565-497F-ADCB-8CF0916A3861}"/>
              </a:ext>
            </a:extLst>
          </p:cNvPr>
          <p:cNvPicPr>
            <a:picLocks noChangeAspect="1"/>
          </p:cNvPicPr>
          <p:nvPr/>
        </p:nvPicPr>
        <p:blipFill>
          <a:blip r:embed="rId2"/>
          <a:stretch>
            <a:fillRect/>
          </a:stretch>
        </p:blipFill>
        <p:spPr>
          <a:xfrm>
            <a:off x="7746439" y="75173"/>
            <a:ext cx="3497667" cy="6028277"/>
          </a:xfrm>
          <a:prstGeom prst="rect">
            <a:avLst/>
          </a:prstGeom>
        </p:spPr>
      </p:pic>
    </p:spTree>
    <p:extLst>
      <p:ext uri="{BB962C8B-B14F-4D97-AF65-F5344CB8AC3E}">
        <p14:creationId xmlns:p14="http://schemas.microsoft.com/office/powerpoint/2010/main" val="313381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741C19-2B80-41BC-8599-C62914585FFC}"/>
              </a:ext>
            </a:extLst>
          </p:cNvPr>
          <p:cNvSpPr>
            <a:spLocks noGrp="1"/>
          </p:cNvSpPr>
          <p:nvPr>
            <p:ph type="title"/>
          </p:nvPr>
        </p:nvSpPr>
        <p:spPr/>
        <p:txBody>
          <a:bodyPr/>
          <a:lstStyle/>
          <a:p>
            <a:r>
              <a:rPr lang="en-US" dirty="0" err="1"/>
              <a:t>Görüntü</a:t>
            </a:r>
            <a:r>
              <a:rPr lang="en-US" dirty="0"/>
              <a:t> </a:t>
            </a:r>
            <a:r>
              <a:rPr lang="en-US" dirty="0" err="1"/>
              <a:t>Ön</a:t>
            </a:r>
            <a:r>
              <a:rPr lang="en-US" dirty="0"/>
              <a:t> </a:t>
            </a:r>
            <a:r>
              <a:rPr lang="en-US" dirty="0" err="1"/>
              <a:t>İşleme</a:t>
            </a:r>
            <a:r>
              <a:rPr lang="en-US" dirty="0"/>
              <a:t> </a:t>
            </a:r>
            <a:r>
              <a:rPr lang="en-US" dirty="0" err="1"/>
              <a:t>Aşaması</a:t>
            </a:r>
            <a:endParaRPr lang="tr-TR" dirty="0"/>
          </a:p>
        </p:txBody>
      </p:sp>
      <p:sp>
        <p:nvSpPr>
          <p:cNvPr id="3" name="İçerik Yer Tutucusu 2">
            <a:extLst>
              <a:ext uri="{FF2B5EF4-FFF2-40B4-BE49-F238E27FC236}">
                <a16:creationId xmlns:a16="http://schemas.microsoft.com/office/drawing/2014/main" id="{17AE04A5-43AD-4C52-8F25-19C75A996CAB}"/>
              </a:ext>
            </a:extLst>
          </p:cNvPr>
          <p:cNvSpPr>
            <a:spLocks noGrp="1"/>
          </p:cNvSpPr>
          <p:nvPr>
            <p:ph idx="1"/>
          </p:nvPr>
        </p:nvSpPr>
        <p:spPr>
          <a:xfrm>
            <a:off x="1295400" y="1981201"/>
            <a:ext cx="5356609" cy="3809999"/>
          </a:xfrm>
        </p:spPr>
        <p:txBody>
          <a:bodyPr/>
          <a:lstStyle/>
          <a:p>
            <a:pPr marL="0" indent="0">
              <a:buNone/>
            </a:pPr>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p>
        </p:txBody>
      </p:sp>
      <p:pic>
        <p:nvPicPr>
          <p:cNvPr id="5" name="Resim 4">
            <a:extLst>
              <a:ext uri="{FF2B5EF4-FFF2-40B4-BE49-F238E27FC236}">
                <a16:creationId xmlns:a16="http://schemas.microsoft.com/office/drawing/2014/main" id="{FA129534-EEB8-4164-8E9B-6AA8E5FDEDD7}"/>
              </a:ext>
            </a:extLst>
          </p:cNvPr>
          <p:cNvPicPr>
            <a:picLocks noChangeAspect="1"/>
          </p:cNvPicPr>
          <p:nvPr/>
        </p:nvPicPr>
        <p:blipFill>
          <a:blip r:embed="rId2"/>
          <a:stretch>
            <a:fillRect/>
          </a:stretch>
        </p:blipFill>
        <p:spPr>
          <a:xfrm>
            <a:off x="7903065" y="232548"/>
            <a:ext cx="3633326" cy="5927092"/>
          </a:xfrm>
          <a:prstGeom prst="rect">
            <a:avLst/>
          </a:prstGeom>
        </p:spPr>
      </p:pic>
    </p:spTree>
    <p:extLst>
      <p:ext uri="{BB962C8B-B14F-4D97-AF65-F5344CB8AC3E}">
        <p14:creationId xmlns:p14="http://schemas.microsoft.com/office/powerpoint/2010/main" val="15739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061078-6AF5-44EE-AC48-EF2F675EB7F6}"/>
              </a:ext>
            </a:extLst>
          </p:cNvPr>
          <p:cNvSpPr>
            <a:spLocks noGrp="1"/>
          </p:cNvSpPr>
          <p:nvPr>
            <p:ph type="title"/>
          </p:nvPr>
        </p:nvSpPr>
        <p:spPr>
          <a:xfrm>
            <a:off x="1295400" y="292837"/>
            <a:ext cx="9601200" cy="562947"/>
          </a:xfrm>
        </p:spPr>
        <p:txBody>
          <a:bodyPr/>
          <a:lstStyle/>
          <a:p>
            <a:r>
              <a:rPr lang="en-US" dirty="0" err="1"/>
              <a:t>Deneysel</a:t>
            </a:r>
            <a:r>
              <a:rPr lang="en-US" dirty="0"/>
              <a:t> </a:t>
            </a:r>
            <a:r>
              <a:rPr lang="en-US" dirty="0" err="1"/>
              <a:t>Çalışma</a:t>
            </a:r>
            <a:endParaRPr lang="tr-TR" dirty="0"/>
          </a:p>
        </p:txBody>
      </p:sp>
      <p:sp>
        <p:nvSpPr>
          <p:cNvPr id="3" name="İçerik Yer Tutucusu 2">
            <a:extLst>
              <a:ext uri="{FF2B5EF4-FFF2-40B4-BE49-F238E27FC236}">
                <a16:creationId xmlns:a16="http://schemas.microsoft.com/office/drawing/2014/main" id="{53DD8581-6864-4CDE-8B06-F1A7D2EF4AD8}"/>
              </a:ext>
            </a:extLst>
          </p:cNvPr>
          <p:cNvSpPr>
            <a:spLocks noGrp="1"/>
          </p:cNvSpPr>
          <p:nvPr>
            <p:ph idx="1"/>
          </p:nvPr>
        </p:nvSpPr>
        <p:spPr>
          <a:xfrm>
            <a:off x="1295400" y="855785"/>
            <a:ext cx="9601200" cy="4935416"/>
          </a:xfrm>
        </p:spPr>
        <p:txBody>
          <a:bodyPr>
            <a:normAutofit/>
          </a:bodyPr>
          <a:lstStyle/>
          <a:p>
            <a:pPr marL="0" indent="0">
              <a:buNone/>
            </a:pPr>
            <a:r>
              <a:rPr lang="tr-TR" sz="2800" dirty="0">
                <a:latin typeface="Calibri" panose="020F0502020204030204" pitchFamily="34" charset="0"/>
                <a:ea typeface="Calibri" panose="020F0502020204030204" pitchFamily="34" charset="0"/>
                <a:cs typeface="Calibri" panose="020F0502020204030204" pitchFamily="34" charset="0"/>
              </a:rPr>
              <a:t>Önerilen yöntem ile ortamda bulunan fındıkların tespit edilerek kümelenmesine yönelik deneysel çalışma yapılmaktadır. Çalışmada 1.3 </a:t>
            </a:r>
            <a:r>
              <a:rPr lang="tr-TR" sz="2800" dirty="0" err="1">
                <a:latin typeface="Calibri" panose="020F0502020204030204" pitchFamily="34" charset="0"/>
                <a:ea typeface="Calibri" panose="020F0502020204030204" pitchFamily="34" charset="0"/>
                <a:cs typeface="Calibri" panose="020F0502020204030204" pitchFamily="34" charset="0"/>
              </a:rPr>
              <a:t>Megapiksel</a:t>
            </a:r>
            <a:r>
              <a:rPr lang="tr-TR" sz="2800" dirty="0">
                <a:latin typeface="Calibri" panose="020F0502020204030204" pitchFamily="34" charset="0"/>
                <a:ea typeface="Calibri" panose="020F0502020204030204" pitchFamily="34" charset="0"/>
                <a:cs typeface="Calibri" panose="020F0502020204030204" pitchFamily="34" charset="0"/>
              </a:rPr>
              <a:t> CMOS, 640 x 480 çözünürlükteki </a:t>
            </a:r>
            <a:r>
              <a:rPr lang="tr-TR" sz="2800" dirty="0" err="1">
                <a:latin typeface="Calibri" panose="020F0502020204030204" pitchFamily="34" charset="0"/>
                <a:ea typeface="Calibri" panose="020F0502020204030204" pitchFamily="34" charset="0"/>
                <a:cs typeface="Calibri" panose="020F0502020204030204" pitchFamily="34" charset="0"/>
              </a:rPr>
              <a:t>Logitech</a:t>
            </a:r>
            <a:r>
              <a:rPr lang="tr-TR" sz="2800" dirty="0">
                <a:latin typeface="Calibri" panose="020F0502020204030204" pitchFamily="34" charset="0"/>
                <a:ea typeface="Calibri" panose="020F0502020204030204" pitchFamily="34" charset="0"/>
                <a:cs typeface="Calibri" panose="020F0502020204030204" pitchFamily="34" charset="0"/>
              </a:rPr>
              <a:t> C110 USB kamera kullanılarak görüntüler alınmaktadır. Alınan görüntüler, </a:t>
            </a:r>
            <a:r>
              <a:rPr lang="tr-TR" sz="2800" dirty="0" err="1">
                <a:latin typeface="Calibri" panose="020F0502020204030204" pitchFamily="34" charset="0"/>
                <a:ea typeface="Calibri" panose="020F0502020204030204" pitchFamily="34" charset="0"/>
                <a:cs typeface="Calibri" panose="020F0502020204030204" pitchFamily="34" charset="0"/>
              </a:rPr>
              <a:t>Ubuntu</a:t>
            </a:r>
            <a:r>
              <a:rPr lang="tr-TR" sz="2800" dirty="0">
                <a:latin typeface="Calibri" panose="020F0502020204030204" pitchFamily="34" charset="0"/>
                <a:ea typeface="Calibri" panose="020F0502020204030204" pitchFamily="34" charset="0"/>
                <a:cs typeface="Calibri" panose="020F0502020204030204" pitchFamily="34" charset="0"/>
              </a:rPr>
              <a:t> 12.04 işletim sistemine sahip bir bilgisayar üzerinde işlenmektedir. Görüntülerin işlenmesi ve sınıflandırılması aşamalarında </a:t>
            </a:r>
            <a:r>
              <a:rPr lang="tr-TR" sz="2800" dirty="0" err="1">
                <a:latin typeface="Calibri" panose="020F0502020204030204" pitchFamily="34" charset="0"/>
                <a:ea typeface="Calibri" panose="020F0502020204030204" pitchFamily="34" charset="0"/>
                <a:cs typeface="Calibri" panose="020F0502020204030204" pitchFamily="34" charset="0"/>
              </a:rPr>
              <a:t>OpenCV</a:t>
            </a:r>
            <a:r>
              <a:rPr lang="tr-TR" sz="2800" dirty="0">
                <a:latin typeface="Calibri" panose="020F0502020204030204" pitchFamily="34" charset="0"/>
                <a:ea typeface="Calibri" panose="020F0502020204030204" pitchFamily="34" charset="0"/>
                <a:cs typeface="Calibri" panose="020F0502020204030204" pitchFamily="34" charset="0"/>
              </a:rPr>
              <a:t> Kütüphanesi ve </a:t>
            </a:r>
            <a:r>
              <a:rPr lang="tr-TR" sz="2800" dirty="0" err="1">
                <a:latin typeface="Calibri" panose="020F0502020204030204" pitchFamily="34" charset="0"/>
                <a:ea typeface="Calibri" panose="020F0502020204030204" pitchFamily="34" charset="0"/>
                <a:cs typeface="Calibri" panose="020F0502020204030204" pitchFamily="34" charset="0"/>
              </a:rPr>
              <a:t>Weka</a:t>
            </a:r>
            <a:r>
              <a:rPr lang="tr-TR" sz="2800" dirty="0">
                <a:latin typeface="Calibri" panose="020F0502020204030204" pitchFamily="34" charset="0"/>
                <a:ea typeface="Calibri" panose="020F0502020204030204" pitchFamily="34" charset="0"/>
                <a:cs typeface="Calibri" panose="020F0502020204030204" pitchFamily="34" charset="0"/>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a:t>
            </a:r>
          </a:p>
        </p:txBody>
      </p:sp>
    </p:spTree>
    <p:extLst>
      <p:ext uri="{BB962C8B-B14F-4D97-AF65-F5344CB8AC3E}">
        <p14:creationId xmlns:p14="http://schemas.microsoft.com/office/powerpoint/2010/main" val="224106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12D48E7E-9F99-421E-805B-A880875F3A77}"/>
              </a:ext>
            </a:extLst>
          </p:cNvPr>
          <p:cNvPicPr>
            <a:picLocks noChangeAspect="1"/>
          </p:cNvPicPr>
          <p:nvPr/>
        </p:nvPicPr>
        <p:blipFill>
          <a:blip r:embed="rId2"/>
          <a:stretch>
            <a:fillRect/>
          </a:stretch>
        </p:blipFill>
        <p:spPr>
          <a:xfrm>
            <a:off x="1314887" y="177919"/>
            <a:ext cx="9927930" cy="6353510"/>
          </a:xfrm>
          <a:prstGeom prst="rect">
            <a:avLst/>
          </a:prstGeom>
        </p:spPr>
      </p:pic>
    </p:spTree>
    <p:extLst>
      <p:ext uri="{BB962C8B-B14F-4D97-AF65-F5344CB8AC3E}">
        <p14:creationId xmlns:p14="http://schemas.microsoft.com/office/powerpoint/2010/main" val="207918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C7EA18-6F4F-4346-9251-3FF3508062A7}"/>
              </a:ext>
            </a:extLst>
          </p:cNvPr>
          <p:cNvSpPr>
            <a:spLocks noGrp="1"/>
          </p:cNvSpPr>
          <p:nvPr>
            <p:ph idx="1"/>
          </p:nvPr>
        </p:nvSpPr>
        <p:spPr>
          <a:xfrm>
            <a:off x="632209" y="432080"/>
            <a:ext cx="7155263" cy="3868616"/>
          </a:xfrm>
        </p:spPr>
        <p:txBody>
          <a:bodyPr>
            <a:normAutofit fontScale="92500" lnSpcReduction="10000"/>
          </a:bodyPr>
          <a:lstStyle/>
          <a:p>
            <a:pPr marL="0" indent="0">
              <a:buNone/>
            </a:pPr>
            <a:r>
              <a:rPr lang="tr-TR" dirty="0">
                <a:latin typeface="Calibri" panose="020F0502020204030204" pitchFamily="34" charset="0"/>
                <a:ea typeface="Calibri" panose="020F0502020204030204" pitchFamily="34" charset="0"/>
                <a:cs typeface="Calibri" panose="020F0502020204030204" pitchFamily="34" charset="0"/>
              </a:rPr>
              <a:t>Bu işlemden sonra görüntü ön işleme aşamasına geçilmektedir. Görüntü ön işleme aşamasında, resim üzerinde filtreleme, grileştirme, </a:t>
            </a:r>
            <a:r>
              <a:rPr lang="tr-TR" dirty="0" err="1">
                <a:latin typeface="Calibri" panose="020F0502020204030204" pitchFamily="34" charset="0"/>
                <a:ea typeface="Calibri" panose="020F0502020204030204" pitchFamily="34" charset="0"/>
                <a:cs typeface="Calibri" panose="020F0502020204030204" pitchFamily="34" charset="0"/>
              </a:rPr>
              <a:t>eşikleşme</a:t>
            </a:r>
            <a:r>
              <a:rPr lang="tr-TR" dirty="0">
                <a:latin typeface="Calibri" panose="020F0502020204030204" pitchFamily="34" charset="0"/>
                <a:ea typeface="Calibri" panose="020F0502020204030204" pitchFamily="34" charset="0"/>
                <a:cs typeface="Calibri" panose="020F0502020204030204" pitchFamily="34" charset="0"/>
              </a:rPr>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dirty="0" err="1">
                <a:latin typeface="Calibri" panose="020F0502020204030204" pitchFamily="34" charset="0"/>
                <a:ea typeface="Calibri" panose="020F0502020204030204" pitchFamily="34" charset="0"/>
                <a:cs typeface="Calibri" panose="020F0502020204030204" pitchFamily="34" charset="0"/>
              </a:rPr>
              <a:t>means</a:t>
            </a:r>
            <a:r>
              <a:rPr lang="tr-TR" dirty="0">
                <a:latin typeface="Calibri" panose="020F0502020204030204" pitchFamily="34" charset="0"/>
                <a:ea typeface="Calibri" panose="020F0502020204030204" pitchFamily="34" charset="0"/>
                <a:cs typeface="Calibri" panose="020F0502020204030204" pitchFamily="34" charset="0"/>
              </a:rPr>
              <a:t> algoritmasına göre kümeleme işleminde, piksel cinsinden bulunan alan değerleri kullanılarak küme merkezleri elde edilmektedir. Küme merkezleri elde edilirken çalışma ortamına 150 adet fındık yerleştirilerek bilgi </a:t>
            </a:r>
            <a:r>
              <a:rPr lang="tr-TR" dirty="0" err="1">
                <a:latin typeface="Calibri" panose="020F0502020204030204" pitchFamily="34" charset="0"/>
                <a:ea typeface="Calibri" panose="020F0502020204030204" pitchFamily="34" charset="0"/>
                <a:cs typeface="Calibri" panose="020F0502020204030204" pitchFamily="34" charset="0"/>
              </a:rPr>
              <a:t>veritabanı</a:t>
            </a:r>
            <a:r>
              <a:rPr lang="tr-TR" dirty="0">
                <a:latin typeface="Calibri" panose="020F0502020204030204" pitchFamily="34" charset="0"/>
                <a:ea typeface="Calibri" panose="020F0502020204030204" pitchFamily="34" charset="0"/>
                <a:cs typeface="Calibri" panose="020F0502020204030204" pitchFamily="34" charset="0"/>
              </a:rPr>
              <a:t> oluşturulmaktadır. Ortalama tabanlı ve K-</a:t>
            </a:r>
            <a:r>
              <a:rPr lang="tr-TR" dirty="0" err="1">
                <a:latin typeface="Calibri" panose="020F0502020204030204" pitchFamily="34" charset="0"/>
                <a:ea typeface="Calibri" panose="020F0502020204030204" pitchFamily="34" charset="0"/>
                <a:cs typeface="Calibri" panose="020F0502020204030204" pitchFamily="34" charset="0"/>
              </a:rPr>
              <a:t>means</a:t>
            </a:r>
            <a:r>
              <a:rPr lang="tr-TR" dirty="0">
                <a:latin typeface="Calibri" panose="020F0502020204030204" pitchFamily="34" charset="0"/>
                <a:ea typeface="Calibri" panose="020F0502020204030204" pitchFamily="34" charset="0"/>
                <a:cs typeface="Calibri" panose="020F0502020204030204" pitchFamily="34" charset="0"/>
              </a:rPr>
              <a:t> algoritmaları kullanılarak elde edilen küme merkezleri tablo 1’de sunulmaktadır. </a:t>
            </a:r>
          </a:p>
        </p:txBody>
      </p:sp>
      <p:pic>
        <p:nvPicPr>
          <p:cNvPr id="5" name="Resim 4">
            <a:extLst>
              <a:ext uri="{FF2B5EF4-FFF2-40B4-BE49-F238E27FC236}">
                <a16:creationId xmlns:a16="http://schemas.microsoft.com/office/drawing/2014/main" id="{A1216886-CD8F-41E5-9C10-CD2F90D9F600}"/>
              </a:ext>
            </a:extLst>
          </p:cNvPr>
          <p:cNvPicPr>
            <a:picLocks noChangeAspect="1"/>
          </p:cNvPicPr>
          <p:nvPr/>
        </p:nvPicPr>
        <p:blipFill>
          <a:blip r:embed="rId2"/>
          <a:stretch>
            <a:fillRect/>
          </a:stretch>
        </p:blipFill>
        <p:spPr>
          <a:xfrm>
            <a:off x="831086" y="4059535"/>
            <a:ext cx="3817951" cy="2027096"/>
          </a:xfrm>
          <a:prstGeom prst="rect">
            <a:avLst/>
          </a:prstGeom>
        </p:spPr>
      </p:pic>
      <p:sp>
        <p:nvSpPr>
          <p:cNvPr id="7" name="Metin kutusu 6">
            <a:extLst>
              <a:ext uri="{FF2B5EF4-FFF2-40B4-BE49-F238E27FC236}">
                <a16:creationId xmlns:a16="http://schemas.microsoft.com/office/drawing/2014/main" id="{184D09AC-975E-4A74-AE2D-F290FA77D43E}"/>
              </a:ext>
            </a:extLst>
          </p:cNvPr>
          <p:cNvSpPr txBox="1"/>
          <p:nvPr/>
        </p:nvSpPr>
        <p:spPr>
          <a:xfrm>
            <a:off x="4750360" y="4039502"/>
            <a:ext cx="3157694" cy="2062103"/>
          </a:xfrm>
          <a:prstGeom prst="rect">
            <a:avLst/>
          </a:prstGeom>
          <a:noFill/>
        </p:spPr>
        <p:txBody>
          <a:bodyPr wrap="square">
            <a:spAutoFit/>
          </a:bodyPr>
          <a:lstStyle/>
          <a:p>
            <a:r>
              <a:rPr lang="tr-TR" sz="1600" dirty="0"/>
              <a:t>Örnek çalışmada ortamda bulunan 25 adet fındık önerilen yöntem kullanılarak %100 başarım oranı ile tespit edilmektedir. Ayrıca, çalışmanın yöntem kısmında sunulan kümeleme metotlarına göre fındıklar ayrıştırılmaktadır.</a:t>
            </a:r>
          </a:p>
        </p:txBody>
      </p:sp>
      <p:pic>
        <p:nvPicPr>
          <p:cNvPr id="9" name="Resim 8">
            <a:extLst>
              <a:ext uri="{FF2B5EF4-FFF2-40B4-BE49-F238E27FC236}">
                <a16:creationId xmlns:a16="http://schemas.microsoft.com/office/drawing/2014/main" id="{104098A8-85AA-4468-A601-0C8710D3E33B}"/>
              </a:ext>
            </a:extLst>
          </p:cNvPr>
          <p:cNvPicPr>
            <a:picLocks noChangeAspect="1"/>
          </p:cNvPicPr>
          <p:nvPr/>
        </p:nvPicPr>
        <p:blipFill>
          <a:blip r:embed="rId3"/>
          <a:stretch>
            <a:fillRect/>
          </a:stretch>
        </p:blipFill>
        <p:spPr>
          <a:xfrm>
            <a:off x="8009377" y="432080"/>
            <a:ext cx="3779848" cy="5578323"/>
          </a:xfrm>
          <a:prstGeom prst="rect">
            <a:avLst/>
          </a:prstGeom>
        </p:spPr>
      </p:pic>
    </p:spTree>
    <p:extLst>
      <p:ext uri="{BB962C8B-B14F-4D97-AF65-F5344CB8AC3E}">
        <p14:creationId xmlns:p14="http://schemas.microsoft.com/office/powerpoint/2010/main" val="247757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B36CF3-A516-4E3D-87A6-421A71803AC6}"/>
              </a:ext>
            </a:extLst>
          </p:cNvPr>
          <p:cNvSpPr>
            <a:spLocks noGrp="1"/>
          </p:cNvSpPr>
          <p:nvPr>
            <p:ph idx="1"/>
          </p:nvPr>
        </p:nvSpPr>
        <p:spPr>
          <a:xfrm>
            <a:off x="499905" y="211016"/>
            <a:ext cx="11192189" cy="4039437"/>
          </a:xfrm>
        </p:spPr>
        <p:txBody>
          <a:bodyPr>
            <a:normAutofit lnSpcReduction="10000"/>
          </a:bodyPr>
          <a:lstStyle/>
          <a:p>
            <a:pPr marL="0" indent="0">
              <a:buNone/>
            </a:pPr>
            <a:r>
              <a:rPr lang="tr-TR" sz="1800" dirty="0"/>
              <a:t>Deneysel çalışmada, ortalama tabanlı yöntem kullanılarak 3 adet küçük, 12 adet orta ve 10 adet büyük sınıf fındık bulunmaktadır. K-</a:t>
            </a:r>
            <a:r>
              <a:rPr lang="tr-TR" sz="1800" dirty="0" err="1"/>
              <a:t>means</a:t>
            </a:r>
            <a:r>
              <a:rPr lang="tr-TR" sz="1800"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sz="1800" dirty="0" err="1"/>
              <a:t>Kmeans</a:t>
            </a:r>
            <a:r>
              <a:rPr lang="tr-TR" sz="1800" dirty="0"/>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800" dirty="0" err="1"/>
              <a:t>Kmeans</a:t>
            </a:r>
            <a:r>
              <a:rPr lang="tr-TR" sz="1800" dirty="0"/>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800" dirty="0" err="1"/>
              <a:t>Kmeans</a:t>
            </a:r>
            <a:r>
              <a:rPr lang="tr-TR" sz="1800" dirty="0"/>
              <a:t> ve ortalama tabanlı kümeleme yöntemleri ile elde edilen sınıflama sonuçlarının birbirine benzerlik oranı %90 ile %100 arasında bulunmaktadır.</a:t>
            </a:r>
          </a:p>
        </p:txBody>
      </p:sp>
      <p:pic>
        <p:nvPicPr>
          <p:cNvPr id="5" name="Resim 4">
            <a:extLst>
              <a:ext uri="{FF2B5EF4-FFF2-40B4-BE49-F238E27FC236}">
                <a16:creationId xmlns:a16="http://schemas.microsoft.com/office/drawing/2014/main" id="{7F656CB1-A9D4-4D98-BA04-9F18746422BD}"/>
              </a:ext>
            </a:extLst>
          </p:cNvPr>
          <p:cNvPicPr>
            <a:picLocks noChangeAspect="1"/>
          </p:cNvPicPr>
          <p:nvPr/>
        </p:nvPicPr>
        <p:blipFill>
          <a:blip r:embed="rId2"/>
          <a:stretch>
            <a:fillRect/>
          </a:stretch>
        </p:blipFill>
        <p:spPr>
          <a:xfrm>
            <a:off x="2280541" y="4111259"/>
            <a:ext cx="8093141" cy="2453853"/>
          </a:xfrm>
          <a:prstGeom prst="rect">
            <a:avLst/>
          </a:prstGeom>
        </p:spPr>
      </p:pic>
    </p:spTree>
    <p:extLst>
      <p:ext uri="{BB962C8B-B14F-4D97-AF65-F5344CB8AC3E}">
        <p14:creationId xmlns:p14="http://schemas.microsoft.com/office/powerpoint/2010/main" val="28613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klava Desenli Çizgiler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49_TF03031015" id="{390893EB-C702-46A2-9E45-ED477A230356}" vid="{6C0DB551-3927-4012-93A8-67A0B0842775}"/>
    </a:ext>
  </a:extLst>
</a:theme>
</file>

<file path=ppt/theme/theme2.xml><?xml version="1.0" encoding="utf-8"?>
<a:theme xmlns:a="http://schemas.openxmlformats.org/drawingml/2006/main" name="Ofis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 baklava desenli çizgiler sunusu (geniş ekran)</Template>
  <TotalTime>3</TotalTime>
  <Words>1295</Words>
  <Application>Microsoft Office PowerPoint</Application>
  <PresentationFormat>Geniş ekran</PresentationFormat>
  <Paragraphs>19</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Calibri</vt:lpstr>
      <vt:lpstr>Baklava Desenli Çizgiler 16x9</vt:lpstr>
      <vt:lpstr>Görüntü işleme teknikleri ve kümeleme yöntemleri kullanılarak fındık meyvesinin tespit ve sınıflandırılması</vt:lpstr>
      <vt:lpstr>Özet</vt:lpstr>
      <vt:lpstr>Giriş</vt:lpstr>
      <vt:lpstr>Önerilen Yöntem</vt:lpstr>
      <vt:lpstr>Görüntü Ön İşleme Aşaması</vt:lpstr>
      <vt:lpstr>Deneysel Çalışma</vt:lpstr>
      <vt:lpstr>PowerPoint Sunusu</vt:lpstr>
      <vt:lpstr>PowerPoint Sunusu</vt:lpstr>
      <vt:lpstr>PowerPoint Sunusu</vt:lpstr>
      <vt:lpstr>Sonuçlar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nihat akkaya</dc:creator>
  <cp:lastModifiedBy>nihat akkaya</cp:lastModifiedBy>
  <cp:revision>1</cp:revision>
  <dcterms:created xsi:type="dcterms:W3CDTF">2022-12-12T19:14:27Z</dcterms:created>
  <dcterms:modified xsi:type="dcterms:W3CDTF">2022-12-12T19:19:01Z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