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61" r:id="rId2"/>
    <p:sldId id="271" r:id="rId3"/>
    <p:sldId id="272" r:id="rId4"/>
    <p:sldId id="273" r:id="rId5"/>
    <p:sldId id="274" r:id="rId6"/>
    <p:sldId id="275" r:id="rId7"/>
    <p:sldId id="276" r:id="rId8"/>
    <p:sldId id="277" r:id="rId9"/>
    <p:sldId id="278" r:id="rId10"/>
    <p:sldId id="279" r:id="rId11"/>
    <p:sldId id="281" r:id="rId12"/>
    <p:sldId id="282" r:id="rId13"/>
    <p:sldId id="283" r:id="rId14"/>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5" autoAdjust="0"/>
    <p:restoredTop sz="94706" autoAdjust="0"/>
  </p:normalViewPr>
  <p:slideViewPr>
    <p:cSldViewPr snapToGrid="0">
      <p:cViewPr varScale="1">
        <p:scale>
          <a:sx n="92" d="100"/>
          <a:sy n="92" d="100"/>
        </p:scale>
        <p:origin x="106" y="19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05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1A6FE20-6B29-4AAD-B908-06C5859EAFE5}" type="datetime1">
              <a:rPr lang="tr-TR" smtClean="0"/>
              <a:t>12.12.2022</a:t>
            </a:fld>
            <a:endParaRPr lang="tr-TR"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tr-TR" smtClean="0"/>
              <a:t>‹#›</a:t>
            </a:fld>
            <a:endParaRPr lang="tr-TR"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dirty="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1CAE16B-A792-4401-8DAA-67B986E5EE7E}" type="datetime1">
              <a:rPr lang="tr-TR" noProof="0" smtClean="0"/>
              <a:t>12.12.2022</a:t>
            </a:fld>
            <a:endParaRPr lang="tr-TR" noProof="0"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lar Yer Tutucusu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869989-EB00-4EE7-BCB5-25BDC5BB29F8}" type="slidenum">
              <a:rPr lang="tr-TR" noProof="0" smtClean="0"/>
              <a:t>‹#›</a:t>
            </a:fld>
            <a:endParaRPr lang="tr-TR" noProof="0"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2869989-EB00-4EE7-BCB5-25BDC5BB29F8}" type="slidenum">
              <a:rPr lang="tr-TR" smtClean="0"/>
              <a:t>1</a:t>
            </a:fld>
            <a:endParaRPr lang="tr-TR" dirty="0"/>
          </a:p>
        </p:txBody>
      </p:sp>
    </p:spTree>
    <p:extLst>
      <p:ext uri="{BB962C8B-B14F-4D97-AF65-F5344CB8AC3E}">
        <p14:creationId xmlns:p14="http://schemas.microsoft.com/office/powerpoint/2010/main" val="1979255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5" name="Grup 4"/>
          <p:cNvGrpSpPr/>
          <p:nvPr userDrawn="1"/>
        </p:nvGrpSpPr>
        <p:grpSpPr bwMode="hidden">
          <a:xfrm>
            <a:off x="-1" y="0"/>
            <a:ext cx="12192002" cy="6858000"/>
            <a:chOff x="-1" y="0"/>
            <a:chExt cx="12192002" cy="6858000"/>
          </a:xfrm>
        </p:grpSpPr>
        <p:cxnSp>
          <p:nvCxnSpPr>
            <p:cNvPr id="6" name="Düz Bağlayıcı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Düz Bağlayıcı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Düz Bağlayıcı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Düz Bağlayıcı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Düz Bağlayıcı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Düz Bağlayıcı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Düz Bağlayıcı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Düz Bağlayıcı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Düz Bağlayıcı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Düz Bağlayıcı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Düz Bağlayıcı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Düz Bağlayıcı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Düz Bağlayıcı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Düz Bağlayıcı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up 22"/>
            <p:cNvGrpSpPr/>
            <p:nvPr userDrawn="1"/>
          </p:nvGrpSpPr>
          <p:grpSpPr bwMode="hidden">
            <a:xfrm>
              <a:off x="-1" y="0"/>
              <a:ext cx="12192001" cy="6858000"/>
              <a:chOff x="-1" y="0"/>
              <a:chExt cx="12192001" cy="6858000"/>
            </a:xfrm>
          </p:grpSpPr>
          <p:cxnSp>
            <p:nvCxnSpPr>
              <p:cNvPr id="41" name="Düz Bağlayıcı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Düz Bağlayıcı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Düz Bağlayıcı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Düz Bağlayıcı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Düz Bağlayıcı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up 45"/>
              <p:cNvGrpSpPr/>
              <p:nvPr/>
            </p:nvGrpSpPr>
            <p:grpSpPr bwMode="hidden">
              <a:xfrm>
                <a:off x="6327885" y="0"/>
                <a:ext cx="5864115" cy="5898673"/>
                <a:chOff x="6327885" y="0"/>
                <a:chExt cx="5864115" cy="5898673"/>
              </a:xfrm>
            </p:grpSpPr>
            <p:cxnSp>
              <p:nvCxnSpPr>
                <p:cNvPr id="52" name="Düz Bağlayıcı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Düz Bağlayıcı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Düz Bağlayıcı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Düz Bağlayıcı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Düz Bağlayıcı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Düz Bağlayıcı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Düz Bağlayıcı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Düz Bağlayıcı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Düz Bağlayıcı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Düz Bağlayıcı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up 23"/>
            <p:cNvGrpSpPr/>
            <p:nvPr userDrawn="1"/>
          </p:nvGrpSpPr>
          <p:grpSpPr bwMode="hidden">
            <a:xfrm flipH="1">
              <a:off x="0" y="0"/>
              <a:ext cx="12192001" cy="6858000"/>
              <a:chOff x="-1" y="0"/>
              <a:chExt cx="12192001" cy="6858000"/>
            </a:xfrm>
          </p:grpSpPr>
          <p:cxnSp>
            <p:nvCxnSpPr>
              <p:cNvPr id="25" name="Düz Bağlayıcı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Düz Bağlayıcı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Düz Bağlayıcı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Düz Bağlayıcı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Düz Bağlayıcı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up 29"/>
              <p:cNvGrpSpPr/>
              <p:nvPr/>
            </p:nvGrpSpPr>
            <p:grpSpPr bwMode="hidden">
              <a:xfrm>
                <a:off x="6327885" y="0"/>
                <a:ext cx="5864115" cy="5898673"/>
                <a:chOff x="6327885" y="0"/>
                <a:chExt cx="5864115" cy="5898673"/>
              </a:xfrm>
            </p:grpSpPr>
            <p:cxnSp>
              <p:nvCxnSpPr>
                <p:cNvPr id="36" name="Düz Bağlayıcı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Düz Bağlayıcı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Düz Bağlayıcı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Düz Bağlayıcı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Düz Bağlayıcı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Düz Bağlayıcı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Düz Bağlayıcı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Düz Bağlayıcı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Düz Bağlayıcı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Düz Bağlayıcı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Başlık 1"/>
          <p:cNvSpPr>
            <a:spLocks noGrp="1"/>
          </p:cNvSpPr>
          <p:nvPr>
            <p:ph type="ctrTitle"/>
          </p:nvPr>
        </p:nvSpPr>
        <p:spPr>
          <a:xfrm>
            <a:off x="1293845" y="1909346"/>
            <a:ext cx="9604310" cy="3383280"/>
          </a:xfrm>
        </p:spPr>
        <p:txBody>
          <a:bodyPr rtlCol="0" anchor="b">
            <a:normAutofit/>
          </a:bodyPr>
          <a:lstStyle>
            <a:lvl1pPr algn="l">
              <a:lnSpc>
                <a:spcPct val="76000"/>
              </a:lnSpc>
              <a:defRPr sz="8000" cap="none" baseline="0">
                <a:solidFill>
                  <a:schemeClr val="tx1"/>
                </a:solidFill>
              </a:defRPr>
            </a:lvl1pPr>
          </a:lstStyle>
          <a:p>
            <a:pPr rtl="0"/>
            <a:r>
              <a:rPr lang="tr-TR" noProof="0"/>
              <a:t>Asıl başlık stilini düzenlemek için tıklayın</a:t>
            </a:r>
            <a:endParaRPr lang="tr-TR" noProof="0" dirty="0"/>
          </a:p>
        </p:txBody>
      </p:sp>
      <p:sp>
        <p:nvSpPr>
          <p:cNvPr id="3" name="Alt Başlık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endParaRPr lang="tr-TR" noProof="0" dirty="0"/>
          </a:p>
        </p:txBody>
      </p:sp>
      <p:cxnSp>
        <p:nvCxnSpPr>
          <p:cNvPr id="58" name="Düz Bağlayıcı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p>
            <a:pPr rtl="0"/>
            <a:fld id="{C4F96638-FC1D-464E-8AEE-10ECB2C98B32}" type="datetime1">
              <a:rPr lang="tr-TR" noProof="0" smtClean="0"/>
              <a:t>12.12.2022</a:t>
            </a:fld>
            <a:endParaRPr lang="tr-TR" noProof="0" dirty="0"/>
          </a:p>
        </p:txBody>
      </p:sp>
      <p:sp>
        <p:nvSpPr>
          <p:cNvPr id="6" name="Slayt Numarası Yer Tutucusu 5"/>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9209314" y="489856"/>
            <a:ext cx="1687286" cy="5301343"/>
          </a:xfrm>
        </p:spPr>
        <p:txBody>
          <a:bodyPr vert="eaVert" rtlCol="0"/>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a:xfrm>
            <a:off x="1295399" y="489856"/>
            <a:ext cx="7587344" cy="5301343"/>
          </a:xfrm>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p>
            <a:pPr rtl="0"/>
            <a:fld id="{242217C8-3645-4914-A5E0-B31866D8B7CD}" type="datetime1">
              <a:rPr lang="tr-TR" noProof="0" smtClean="0"/>
              <a:t>12.12.2022</a:t>
            </a:fld>
            <a:endParaRPr lang="tr-TR" noProof="0" dirty="0"/>
          </a:p>
        </p:txBody>
      </p:sp>
      <p:sp>
        <p:nvSpPr>
          <p:cNvPr id="6" name="Slayt Numarası Yer Tutucusu 5"/>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p>
            <a:pPr rtl="0"/>
            <a:fld id="{53E775C3-19A8-4781-9C99-8E2623D9DB5A}" type="datetime1">
              <a:rPr lang="tr-TR" noProof="0" smtClean="0"/>
              <a:t>12.12.2022</a:t>
            </a:fld>
            <a:endParaRPr lang="tr-TR" noProof="0" dirty="0"/>
          </a:p>
        </p:txBody>
      </p:sp>
      <p:sp>
        <p:nvSpPr>
          <p:cNvPr id="6" name="Slayt Numarası Yer Tutucusu 5"/>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up 6"/>
          <p:cNvGrpSpPr/>
          <p:nvPr userDrawn="1"/>
        </p:nvGrpSpPr>
        <p:grpSpPr bwMode="hidden">
          <a:xfrm>
            <a:off x="-1" y="0"/>
            <a:ext cx="12192002" cy="6858000"/>
            <a:chOff x="-1" y="0"/>
            <a:chExt cx="12192002" cy="6858000"/>
          </a:xfrm>
        </p:grpSpPr>
        <p:cxnSp>
          <p:nvCxnSpPr>
            <p:cNvPr id="8" name="Düz Bağlayıcı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Düz Bağlayıcı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Düz Bağlayıcı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Düz Bağlayıcı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Düz Bağlayıcı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Düz Bağlayıcı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Düz Bağlayıcı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Düz Bağlayıcı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Düz Bağlayıcı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Düz Bağlayıcı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Düz Bağlayıcı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Düz Bağlayıcı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Düz Bağlayıcı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up 23"/>
            <p:cNvGrpSpPr/>
            <p:nvPr userDrawn="1"/>
          </p:nvGrpSpPr>
          <p:grpSpPr bwMode="hidden">
            <a:xfrm>
              <a:off x="-1" y="0"/>
              <a:ext cx="12192001" cy="6858000"/>
              <a:chOff x="-1" y="0"/>
              <a:chExt cx="12192001" cy="6858000"/>
            </a:xfrm>
          </p:grpSpPr>
          <p:cxnSp>
            <p:nvCxnSpPr>
              <p:cNvPr id="42" name="Düz Bağlayıcı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Düz Bağlayıcı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Düz Bağlayıcı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Düz Bağlayıcı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Düz Bağlayıcı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up 46"/>
              <p:cNvGrpSpPr/>
              <p:nvPr/>
            </p:nvGrpSpPr>
            <p:grpSpPr bwMode="hidden">
              <a:xfrm>
                <a:off x="6327885" y="0"/>
                <a:ext cx="5864115" cy="5898673"/>
                <a:chOff x="6327885" y="0"/>
                <a:chExt cx="5864115" cy="5898673"/>
              </a:xfrm>
            </p:grpSpPr>
            <p:cxnSp>
              <p:nvCxnSpPr>
                <p:cNvPr id="53" name="Düz Bağlayıcı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Düz Bağlayıcı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Düz Bağlayıcı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Düz Bağlayıcı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Düz Bağlayıcı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Düz Bağlayıcı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Düz Bağlayıcı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Düz Bağlayıcı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Düz Bağlayıcı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Düz Bağlayıcı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up 24"/>
            <p:cNvGrpSpPr/>
            <p:nvPr userDrawn="1"/>
          </p:nvGrpSpPr>
          <p:grpSpPr bwMode="hidden">
            <a:xfrm flipH="1">
              <a:off x="0" y="0"/>
              <a:ext cx="12192001" cy="6858000"/>
              <a:chOff x="-1" y="0"/>
              <a:chExt cx="12192001" cy="6858000"/>
            </a:xfrm>
          </p:grpSpPr>
          <p:cxnSp>
            <p:nvCxnSpPr>
              <p:cNvPr id="26" name="Düz Bağlayıcı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Düz Bağlayıcı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Düz Bağlayıcı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Düz Bağlayıcı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Düz Bağlayıcı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up 30"/>
              <p:cNvGrpSpPr/>
              <p:nvPr/>
            </p:nvGrpSpPr>
            <p:grpSpPr bwMode="hidden">
              <a:xfrm>
                <a:off x="6327885" y="0"/>
                <a:ext cx="5864115" cy="5898673"/>
                <a:chOff x="6327885" y="0"/>
                <a:chExt cx="5864115" cy="5898673"/>
              </a:xfrm>
            </p:grpSpPr>
            <p:cxnSp>
              <p:nvCxnSpPr>
                <p:cNvPr id="37" name="Düz Bağlayıcı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Düz Bağlayıcı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Düz Bağlayıcı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Düz Bağlayıcı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Düz Bağlayıcı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Düz Bağlayıcı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Düz Bağlayıcı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Düz Bağlayıcı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Düz Bağlayıcı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Düz Bağlayıcı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Başlık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tr-TR" noProof="0"/>
              <a:t>Asıl metin stillerini düzenlemek için tıklayın</a:t>
            </a:r>
          </a:p>
        </p:txBody>
      </p:sp>
      <p:cxnSp>
        <p:nvCxnSpPr>
          <p:cNvPr id="58" name="Düz Bağlayıcı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İçerik Yer Tutucusu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İçerik Yer Tutucusu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5" name="Tarih Yer Tutucusu 4"/>
          <p:cNvSpPr>
            <a:spLocks noGrp="1"/>
          </p:cNvSpPr>
          <p:nvPr>
            <p:ph type="dt" sz="half" idx="10"/>
          </p:nvPr>
        </p:nvSpPr>
        <p:spPr/>
        <p:txBody>
          <a:bodyPr rtlCol="0"/>
          <a:lstStyle/>
          <a:p>
            <a:pPr rtl="0"/>
            <a:fld id="{D36E8099-91A2-4480-AA38-D429DA4DFE01}" type="datetime1">
              <a:rPr lang="tr-TR" noProof="0" smtClean="0"/>
              <a:t>12.12.2022</a:t>
            </a:fld>
            <a:endParaRPr lang="tr-TR" noProof="0" dirty="0"/>
          </a:p>
        </p:txBody>
      </p:sp>
      <p:sp>
        <p:nvSpPr>
          <p:cNvPr id="7" name="Slayt Numarası Yer Tutucusu 6"/>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Metin Yer Tutucusu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8" name="Alt Bilgi Yer Tutucusu 7"/>
          <p:cNvSpPr>
            <a:spLocks noGrp="1"/>
          </p:cNvSpPr>
          <p:nvPr>
            <p:ph type="ftr" sz="quarter" idx="11"/>
          </p:nvPr>
        </p:nvSpPr>
        <p:spPr/>
        <p:txBody>
          <a:bodyPr rtlCol="0"/>
          <a:lstStyle/>
          <a:p>
            <a:pPr rtl="0"/>
            <a:r>
              <a:rPr lang="tr-TR" noProof="0" dirty="0"/>
              <a:t>Alt bilgi ekleme</a:t>
            </a:r>
          </a:p>
        </p:txBody>
      </p:sp>
      <p:sp>
        <p:nvSpPr>
          <p:cNvPr id="7" name="Tarih Yer Tutucusu 6"/>
          <p:cNvSpPr>
            <a:spLocks noGrp="1"/>
          </p:cNvSpPr>
          <p:nvPr>
            <p:ph type="dt" sz="half" idx="10"/>
          </p:nvPr>
        </p:nvSpPr>
        <p:spPr/>
        <p:txBody>
          <a:bodyPr rtlCol="0"/>
          <a:lstStyle/>
          <a:p>
            <a:pPr rtl="0"/>
            <a:fld id="{AD6CBFD9-EC20-4370-9A1E-1280A2324F49}" type="datetime1">
              <a:rPr lang="tr-TR" noProof="0" smtClean="0"/>
              <a:t>12.12.2022</a:t>
            </a:fld>
            <a:endParaRPr lang="tr-TR" noProof="0" dirty="0"/>
          </a:p>
        </p:txBody>
      </p:sp>
      <p:sp>
        <p:nvSpPr>
          <p:cNvPr id="9" name="Slayt Numarası Yer Tutucusu 8"/>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4" name="Alt Bilgi Yer Tutucusu 3"/>
          <p:cNvSpPr>
            <a:spLocks noGrp="1"/>
          </p:cNvSpPr>
          <p:nvPr>
            <p:ph type="ftr" sz="quarter" idx="11"/>
          </p:nvPr>
        </p:nvSpPr>
        <p:spPr/>
        <p:txBody>
          <a:bodyPr rtlCol="0"/>
          <a:lstStyle/>
          <a:p>
            <a:pPr rtl="0"/>
            <a:r>
              <a:rPr lang="tr-TR" noProof="0" dirty="0"/>
              <a:t>Alt bilgi ekleme</a:t>
            </a:r>
          </a:p>
        </p:txBody>
      </p:sp>
      <p:sp>
        <p:nvSpPr>
          <p:cNvPr id="3" name="Tarih Yer Tutucusu 2"/>
          <p:cNvSpPr>
            <a:spLocks noGrp="1"/>
          </p:cNvSpPr>
          <p:nvPr>
            <p:ph type="dt" sz="half" idx="10"/>
          </p:nvPr>
        </p:nvSpPr>
        <p:spPr/>
        <p:txBody>
          <a:bodyPr rtlCol="0"/>
          <a:lstStyle/>
          <a:p>
            <a:pPr rtl="0"/>
            <a:fld id="{091D1325-2B19-4778-BD3B-CAC0A3DA1900}" type="datetime1">
              <a:rPr lang="tr-TR" noProof="0" smtClean="0"/>
              <a:t>12.12.2022</a:t>
            </a:fld>
            <a:endParaRPr lang="tr-TR" noProof="0" dirty="0"/>
          </a:p>
        </p:txBody>
      </p:sp>
      <p:sp>
        <p:nvSpPr>
          <p:cNvPr id="5" name="Slayt Numarası Yer Tutucusu 4"/>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grpSp>
        <p:nvGrpSpPr>
          <p:cNvPr id="161" name="Grup 160"/>
          <p:cNvGrpSpPr/>
          <p:nvPr userDrawn="1"/>
        </p:nvGrpSpPr>
        <p:grpSpPr bwMode="hidden">
          <a:xfrm>
            <a:off x="-1" y="0"/>
            <a:ext cx="12192002" cy="6858000"/>
            <a:chOff x="-1" y="0"/>
            <a:chExt cx="12192002" cy="6858000"/>
          </a:xfrm>
        </p:grpSpPr>
        <p:cxnSp>
          <p:nvCxnSpPr>
            <p:cNvPr id="162" name="Düz Bağlayıcı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Düz Bağlayıcı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Düz Bağlayıcı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Düz Bağlayıcı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Düz Bağlayıcı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Düz Bağlayıcı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Düz Bağlayıcı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Düz Bağlayıcı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Düz Bağlayıcı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Düz Bağlayıcı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Düz Bağlayıcı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Düz Bağlayıcı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Düz Bağlayıcı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Düz Bağlayıcı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Düz Bağlayıcı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Düz Bağlayıcı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up 177"/>
            <p:cNvGrpSpPr/>
            <p:nvPr userDrawn="1"/>
          </p:nvGrpSpPr>
          <p:grpSpPr bwMode="hidden">
            <a:xfrm>
              <a:off x="-1" y="0"/>
              <a:ext cx="12192001" cy="6858000"/>
              <a:chOff x="-1" y="0"/>
              <a:chExt cx="12192001" cy="6858000"/>
            </a:xfrm>
          </p:grpSpPr>
          <p:cxnSp>
            <p:nvCxnSpPr>
              <p:cNvPr id="196" name="Düz Bağlayıcı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Düz Bağlayıcı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Düz Bağlayıcı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Düz Bağlayıcı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Düz Bağlayıcı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up 200"/>
              <p:cNvGrpSpPr/>
              <p:nvPr/>
            </p:nvGrpSpPr>
            <p:grpSpPr bwMode="hidden">
              <a:xfrm>
                <a:off x="6327885" y="0"/>
                <a:ext cx="5864115" cy="5898673"/>
                <a:chOff x="6327885" y="0"/>
                <a:chExt cx="5864115" cy="5898673"/>
              </a:xfrm>
            </p:grpSpPr>
            <p:cxnSp>
              <p:nvCxnSpPr>
                <p:cNvPr id="207" name="Düz Bağlayıcı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Düz Bağlayıcı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Düz Bağlayıcı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Düz Bağlayıcı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Düz Bağlayıcı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Düz Bağlayıcı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Düz Bağlayıcı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Düz Bağlayıcı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Düz Bağlayıcı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Düz Bağlayıcı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up 178"/>
            <p:cNvGrpSpPr/>
            <p:nvPr userDrawn="1"/>
          </p:nvGrpSpPr>
          <p:grpSpPr bwMode="hidden">
            <a:xfrm flipH="1">
              <a:off x="0" y="0"/>
              <a:ext cx="12192001" cy="6858000"/>
              <a:chOff x="-1" y="0"/>
              <a:chExt cx="12192001" cy="6858000"/>
            </a:xfrm>
          </p:grpSpPr>
          <p:cxnSp>
            <p:nvCxnSpPr>
              <p:cNvPr id="180" name="Düz Bağlayıcı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Düz Bağlayıcı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Düz Bağlayıcı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Düz Bağlayıcı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Düz Bağlayıcı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up 184"/>
              <p:cNvGrpSpPr/>
              <p:nvPr/>
            </p:nvGrpSpPr>
            <p:grpSpPr bwMode="hidden">
              <a:xfrm>
                <a:off x="6327885" y="0"/>
                <a:ext cx="5864115" cy="5898673"/>
                <a:chOff x="6327885" y="0"/>
                <a:chExt cx="5864115" cy="5898673"/>
              </a:xfrm>
            </p:grpSpPr>
            <p:cxnSp>
              <p:nvCxnSpPr>
                <p:cNvPr id="191" name="Düz Bağlayıcı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Düz Bağlayıcı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Düz Bağlayıcı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Düz Bağlayıcı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Düz Bağlayıcı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Düz Bağlayıcı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Düz Bağlayıcı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Düz Bağlayıcı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Düz Bağlayıcı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Düz Bağlayıcı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Alt Bilgi Yer Tutucusu 212"/>
          <p:cNvSpPr>
            <a:spLocks noGrp="1"/>
          </p:cNvSpPr>
          <p:nvPr>
            <p:ph type="ftr" sz="quarter" idx="11"/>
          </p:nvPr>
        </p:nvSpPr>
        <p:spPr/>
        <p:txBody>
          <a:bodyPr rtlCol="0"/>
          <a:lstStyle/>
          <a:p>
            <a:pPr rtl="0"/>
            <a:r>
              <a:rPr lang="tr-TR" noProof="0" dirty="0"/>
              <a:t>Alt bilgi ekleme</a:t>
            </a:r>
          </a:p>
        </p:txBody>
      </p:sp>
      <p:sp>
        <p:nvSpPr>
          <p:cNvPr id="212" name="Tarih Yer Tutucusu 211"/>
          <p:cNvSpPr>
            <a:spLocks noGrp="1"/>
          </p:cNvSpPr>
          <p:nvPr>
            <p:ph type="dt" sz="half" idx="10"/>
          </p:nvPr>
        </p:nvSpPr>
        <p:spPr/>
        <p:txBody>
          <a:bodyPr rtlCol="0"/>
          <a:lstStyle/>
          <a:p>
            <a:pPr rtl="0"/>
            <a:fld id="{2D19697E-2130-485F-AD3C-A863ED81542E}" type="datetime1">
              <a:rPr lang="tr-TR" noProof="0" smtClean="0"/>
              <a:t>12.12.2022</a:t>
            </a:fld>
            <a:endParaRPr lang="tr-TR" noProof="0" dirty="0"/>
          </a:p>
        </p:txBody>
      </p:sp>
      <p:sp>
        <p:nvSpPr>
          <p:cNvPr id="214" name="Slayt Numarası Yer Tutucusu 213"/>
          <p:cNvSpPr>
            <a:spLocks noGrp="1"/>
          </p:cNvSpPr>
          <p:nvPr>
            <p:ph type="sldNum" sz="quarter" idx="12"/>
          </p:nvPr>
        </p:nvSpPr>
        <p:spPr/>
        <p:txBody>
          <a:bodyPr rtlCol="0"/>
          <a:lstStyle/>
          <a:p>
            <a:pPr rtl="0"/>
            <a:fld id="{E31375A4-56A4-47D6-9801-1991572033F7}" type="slidenum">
              <a:rPr lang="tr-TR" noProof="0" smtClean="0"/>
              <a:pPr/>
              <a:t>‹#›</a:t>
            </a:fld>
            <a:endParaRPr lang="tr-TR"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Resim Yazılı İçerik">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up 8"/>
          <p:cNvGrpSpPr/>
          <p:nvPr userDrawn="1"/>
        </p:nvGrpSpPr>
        <p:grpSpPr bwMode="hidden">
          <a:xfrm>
            <a:off x="-1" y="0"/>
            <a:ext cx="12192002" cy="6858000"/>
            <a:chOff x="-1" y="0"/>
            <a:chExt cx="12192002" cy="6858000"/>
          </a:xfrm>
        </p:grpSpPr>
        <p:cxnSp>
          <p:nvCxnSpPr>
            <p:cNvPr id="10" name="Düz Bağlayıcı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Düz Bağlayıcı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Düz Bağlayıcı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Düz Bağlayıcı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Düz Bağlayıcı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Düz Bağlayıcı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Düz Bağlayıcı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Düz Bağlayıcı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Düz Bağlayıcı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Düz Bağlayıcı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Düz Bağlayıcı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Düz Bağlayıcı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Düz Bağlayıcı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up 25"/>
            <p:cNvGrpSpPr/>
            <p:nvPr userDrawn="1"/>
          </p:nvGrpSpPr>
          <p:grpSpPr bwMode="hidden">
            <a:xfrm>
              <a:off x="-1" y="0"/>
              <a:ext cx="12192001" cy="6858000"/>
              <a:chOff x="-1" y="0"/>
              <a:chExt cx="12192001" cy="6858000"/>
            </a:xfrm>
          </p:grpSpPr>
          <p:cxnSp>
            <p:nvCxnSpPr>
              <p:cNvPr id="44" name="Düz Bağlayıcı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Düz Bağlayıcı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Düz Bağlayıcı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Düz Bağlayıcı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Düz Bağlayıcı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up 48"/>
              <p:cNvGrpSpPr/>
              <p:nvPr/>
            </p:nvGrpSpPr>
            <p:grpSpPr bwMode="hidden">
              <a:xfrm>
                <a:off x="6327885" y="0"/>
                <a:ext cx="5864115" cy="5898673"/>
                <a:chOff x="6327885" y="0"/>
                <a:chExt cx="5864115" cy="5898673"/>
              </a:xfrm>
            </p:grpSpPr>
            <p:cxnSp>
              <p:nvCxnSpPr>
                <p:cNvPr id="55" name="Düz Bağlayıcı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Düz Bağlayıcı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Düz Bağlayıcı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Düz Bağlayıcı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Düz Bağlayıcı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Düz Bağlayıcı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Düz Bağlayıcı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Düz Bağlayıcı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Düz Bağlayıcı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Düz Bağlayıcı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up 26"/>
            <p:cNvGrpSpPr/>
            <p:nvPr userDrawn="1"/>
          </p:nvGrpSpPr>
          <p:grpSpPr bwMode="hidden">
            <a:xfrm flipH="1">
              <a:off x="0" y="0"/>
              <a:ext cx="12192001" cy="6858000"/>
              <a:chOff x="-1" y="0"/>
              <a:chExt cx="12192001" cy="6858000"/>
            </a:xfrm>
          </p:grpSpPr>
          <p:cxnSp>
            <p:nvCxnSpPr>
              <p:cNvPr id="28" name="Düz Bağlayıcı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Düz Bağlayıcı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Düz Bağlayıcı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Düz Bağlayıcı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Düz Bağlayıcı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up 32"/>
              <p:cNvGrpSpPr/>
              <p:nvPr/>
            </p:nvGrpSpPr>
            <p:grpSpPr bwMode="hidden">
              <a:xfrm>
                <a:off x="6327885" y="0"/>
                <a:ext cx="5864115" cy="5898673"/>
                <a:chOff x="6327885" y="0"/>
                <a:chExt cx="5864115" cy="5898673"/>
              </a:xfrm>
            </p:grpSpPr>
            <p:cxnSp>
              <p:nvCxnSpPr>
                <p:cNvPr id="39" name="Düz Bağlayıcı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Düz Bağlayıcı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Düz Bağlayıcı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Düz Bağlayıcı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Düz Bağlayıcı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Düz Bağlayıcı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Düz Bağlayıcı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Düz Bağlayıcı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Düz Bağlayıcı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Düz Bağlayıcı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Dikdörtgen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2" name="Başlık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Metin Yer Tutucusu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cxnSp>
        <p:nvCxnSpPr>
          <p:cNvPr id="60" name="Düz Bağlayıcı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5" name="Tarih Yer Tutucusu 4"/>
          <p:cNvSpPr>
            <a:spLocks noGrp="1"/>
          </p:cNvSpPr>
          <p:nvPr>
            <p:ph type="dt" sz="half" idx="10"/>
          </p:nvPr>
        </p:nvSpPr>
        <p:spPr/>
        <p:txBody>
          <a:bodyPr rtlCol="0"/>
          <a:lstStyle>
            <a:lvl1pPr>
              <a:defRPr>
                <a:solidFill>
                  <a:schemeClr val="bg1"/>
                </a:solidFill>
              </a:defRPr>
            </a:lvl1pPr>
          </a:lstStyle>
          <a:p>
            <a:pPr rtl="0"/>
            <a:fld id="{7177BB19-EAE0-465C-9FE8-0DE141F45AC0}" type="datetime1">
              <a:rPr lang="tr-TR" noProof="0" smtClean="0"/>
              <a:t>12.12.2022</a:t>
            </a:fld>
            <a:endParaRPr lang="tr-TR" noProof="0" dirty="0"/>
          </a:p>
        </p:txBody>
      </p:sp>
      <p:sp>
        <p:nvSpPr>
          <p:cNvPr id="8" name="Slayt Numarası Yer Tutucusu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tr-TR" noProof="0" smtClean="0"/>
              <a:pPr/>
              <a:t>‹#›</a:t>
            </a:fld>
            <a:endParaRPr lang="tr-TR"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Resim Yazılı Resim">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up 7"/>
          <p:cNvGrpSpPr/>
          <p:nvPr/>
        </p:nvGrpSpPr>
        <p:grpSpPr bwMode="hidden">
          <a:xfrm>
            <a:off x="-1" y="0"/>
            <a:ext cx="12192002" cy="6858000"/>
            <a:chOff x="-1" y="0"/>
            <a:chExt cx="12192002" cy="6858000"/>
          </a:xfrm>
        </p:grpSpPr>
        <p:cxnSp>
          <p:nvCxnSpPr>
            <p:cNvPr id="9" name="Düz Bağlayıcı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Düz Bağlayıcı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Düz Bağlayıcı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Düz Bağlayıcı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Düz Bağlayıcı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Düz Bağlayıcı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Düz Bağlayıcı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Düz Bağlayıcı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Düz Bağlayıcı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Düz Bağlayıcı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Düz Bağlayıcı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Düz Bağlayıcı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Düz Bağlayıcı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up 24"/>
            <p:cNvGrpSpPr/>
            <p:nvPr/>
          </p:nvGrpSpPr>
          <p:grpSpPr bwMode="hidden">
            <a:xfrm>
              <a:off x="-1" y="0"/>
              <a:ext cx="12192001" cy="6858000"/>
              <a:chOff x="-1" y="0"/>
              <a:chExt cx="12192001" cy="6858000"/>
            </a:xfrm>
          </p:grpSpPr>
          <p:cxnSp>
            <p:nvCxnSpPr>
              <p:cNvPr id="43" name="Düz Bağlayıcı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Düz Bağlayıcı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Düz Bağlayıcı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Düz Bağlayıcı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Düz Bağlayıcı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up 47"/>
              <p:cNvGrpSpPr/>
              <p:nvPr/>
            </p:nvGrpSpPr>
            <p:grpSpPr bwMode="hidden">
              <a:xfrm>
                <a:off x="6327885" y="0"/>
                <a:ext cx="5864115" cy="5898673"/>
                <a:chOff x="6327885" y="0"/>
                <a:chExt cx="5864115" cy="5898673"/>
              </a:xfrm>
            </p:grpSpPr>
            <p:cxnSp>
              <p:nvCxnSpPr>
                <p:cNvPr id="54" name="Düz Bağlayıcı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Düz Bağlayıcı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Düz Bağlayıcı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Düz Bağlayıcı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Düz Bağlayıcı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Düz Bağlayıcı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Düz Bağlayıcı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Düz Bağlayıcı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Düz Bağlayıcı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Düz Bağlayıcı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up 25"/>
            <p:cNvGrpSpPr/>
            <p:nvPr/>
          </p:nvGrpSpPr>
          <p:grpSpPr bwMode="hidden">
            <a:xfrm flipH="1">
              <a:off x="0" y="0"/>
              <a:ext cx="12192001" cy="6858000"/>
              <a:chOff x="-1" y="0"/>
              <a:chExt cx="12192001" cy="6858000"/>
            </a:xfrm>
          </p:grpSpPr>
          <p:cxnSp>
            <p:nvCxnSpPr>
              <p:cNvPr id="27" name="Düz Bağlayıcı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Düz Bağlayıcı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Düz Bağlayıcı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Düz Bağlayıcı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Düz Bağlayıcı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up 31"/>
              <p:cNvGrpSpPr/>
              <p:nvPr/>
            </p:nvGrpSpPr>
            <p:grpSpPr bwMode="hidden">
              <a:xfrm>
                <a:off x="6327885" y="0"/>
                <a:ext cx="5864115" cy="5898673"/>
                <a:chOff x="6327885" y="0"/>
                <a:chExt cx="5864115" cy="5898673"/>
              </a:xfrm>
            </p:grpSpPr>
            <p:cxnSp>
              <p:nvCxnSpPr>
                <p:cNvPr id="38" name="Düz Bağlayıcı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Düz Bağlayıcı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Düz Bağlayıcı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Düz Bağlayıcı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Düz Bağlayıcı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Düz Bağlayıcı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Düz Bağlayıcı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Düz Bağlayıcı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Düz Bağlayıcı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Düz Bağlayıcı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Dikdörtgen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59" name="Düz Bağlayıcı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Başlık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tr-TR" noProof="0"/>
              <a:t>Asıl başlık stilini düzenlemek için tıklayın</a:t>
            </a:r>
            <a:endParaRPr lang="tr-TR" noProof="0" dirty="0"/>
          </a:p>
        </p:txBody>
      </p:sp>
      <p:sp>
        <p:nvSpPr>
          <p:cNvPr id="3" name="Resim Yer Tutucusu 2" descr="Resim eklemek için boş yer tutucu. Yer tutucuya tıklayın ve eklemek istediğiniz resmi seçin."/>
          <p:cNvSpPr>
            <a:spLocks noGrp="1"/>
          </p:cNvSpPr>
          <p:nvPr>
            <p:ph type="pic" idx="1"/>
          </p:nvPr>
        </p:nvSpPr>
        <p:spPr>
          <a:xfrm>
            <a:off x="-13663" y="-2"/>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endParaRPr lang="tr-TR" noProof="0" dirty="0"/>
          </a:p>
        </p:txBody>
      </p:sp>
      <p:sp>
        <p:nvSpPr>
          <p:cNvPr id="4" name="Metin Yer Tutucusu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up 95"/>
          <p:cNvGrpSpPr/>
          <p:nvPr userDrawn="1"/>
        </p:nvGrpSpPr>
        <p:grpSpPr bwMode="hidden">
          <a:xfrm>
            <a:off x="-1" y="-195943"/>
            <a:ext cx="12192002" cy="6858000"/>
            <a:chOff x="-1" y="0"/>
            <a:chExt cx="12192002" cy="6858000"/>
          </a:xfrm>
        </p:grpSpPr>
        <p:cxnSp>
          <p:nvCxnSpPr>
            <p:cNvPr id="97" name="Düz Bağlayıcı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Düz Bağlayıcı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Düz Bağlayıcı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Düz Bağlayıcı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Düz Bağlayıcı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Düz Bağlayıcı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Düz Bağlayıcı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Düz Bağlayıcı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Düz Bağlayıcı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Düz Bağlayıcı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Düz Bağlayıcı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Düz Bağlayıcı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Düz Bağlayıcı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Düz Bağlayıcı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Düz Bağlayıcı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Düz Bağlayıcı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up 112"/>
            <p:cNvGrpSpPr/>
            <p:nvPr userDrawn="1"/>
          </p:nvGrpSpPr>
          <p:grpSpPr bwMode="hidden">
            <a:xfrm>
              <a:off x="-1" y="0"/>
              <a:ext cx="12192001" cy="6858000"/>
              <a:chOff x="-1" y="0"/>
              <a:chExt cx="12192001" cy="6858000"/>
            </a:xfrm>
          </p:grpSpPr>
          <p:cxnSp>
            <p:nvCxnSpPr>
              <p:cNvPr id="131" name="Düz Bağlayıcı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Düz Bağlayıcı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Düz Bağlayıcı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Düz Bağlayıcı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Düz Bağlayıcı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up 135"/>
              <p:cNvGrpSpPr/>
              <p:nvPr/>
            </p:nvGrpSpPr>
            <p:grpSpPr bwMode="hidden">
              <a:xfrm>
                <a:off x="6327885" y="0"/>
                <a:ext cx="5864115" cy="5898673"/>
                <a:chOff x="6327885" y="0"/>
                <a:chExt cx="5864115" cy="5898673"/>
              </a:xfrm>
            </p:grpSpPr>
            <p:cxnSp>
              <p:nvCxnSpPr>
                <p:cNvPr id="142" name="Düz Bağlayıcı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Düz Bağlayıcı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Düz Bağlayıcı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Düz Bağlayıcı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Düz Bağlayıcı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Düz Bağlayıcı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Düz Bağlayıcı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Düz Bağlayıcı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Düz Bağlayıcı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Düz Bağlayıcı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up 113"/>
            <p:cNvGrpSpPr/>
            <p:nvPr userDrawn="1"/>
          </p:nvGrpSpPr>
          <p:grpSpPr bwMode="hidden">
            <a:xfrm flipH="1">
              <a:off x="0" y="0"/>
              <a:ext cx="12192001" cy="6858000"/>
              <a:chOff x="-1" y="0"/>
              <a:chExt cx="12192001" cy="6858000"/>
            </a:xfrm>
          </p:grpSpPr>
          <p:cxnSp>
            <p:nvCxnSpPr>
              <p:cNvPr id="115" name="Düz Bağlayıcı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Düz Bağlayıcı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Düz Bağlayıcı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Düz Bağlayıcı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Düz Bağlayıcı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up 119"/>
              <p:cNvGrpSpPr/>
              <p:nvPr/>
            </p:nvGrpSpPr>
            <p:grpSpPr bwMode="hidden">
              <a:xfrm>
                <a:off x="6327885" y="0"/>
                <a:ext cx="5864115" cy="5898673"/>
                <a:chOff x="6327885" y="0"/>
                <a:chExt cx="5864115" cy="5898673"/>
              </a:xfrm>
            </p:grpSpPr>
            <p:cxnSp>
              <p:nvCxnSpPr>
                <p:cNvPr id="126" name="Düz Bağlayıcı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Düz Bağlayıcı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Düz Bağlayıcı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Düz Bağlayıcı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Düz Bağlayıcı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Düz Bağlayıcı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Düz Bağlayıcı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Düz Bağlayıcı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Düz Bağlayıcı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Düz Bağlayıcı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Başlık Yer Tutucusu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tr-TR" noProof="0" dirty="0"/>
              <a:t>Asıl başlık stilini düzenlemek için tıklayın</a:t>
            </a:r>
          </a:p>
        </p:txBody>
      </p:sp>
      <p:sp>
        <p:nvSpPr>
          <p:cNvPr id="3" name="Metin Yer Tutucusu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cxnSp>
        <p:nvCxnSpPr>
          <p:cNvPr id="148" name="Düz Bağlayıcı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Alt Bilgi Yer Tutucusu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tr-TR" noProof="0" dirty="0"/>
              <a:t>Alt bilgi ekleme</a:t>
            </a:r>
          </a:p>
        </p:txBody>
      </p:sp>
      <p:sp>
        <p:nvSpPr>
          <p:cNvPr id="4" name="Tarih Yer Tutucusu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8AC57A4-246E-4485-A6C7-BD50DA509122}" type="datetime1">
              <a:rPr lang="tr-TR" noProof="0" smtClean="0"/>
              <a:t>12.12.2022</a:t>
            </a:fld>
            <a:endParaRPr lang="tr-TR" noProof="0" dirty="0"/>
          </a:p>
        </p:txBody>
      </p:sp>
      <p:sp>
        <p:nvSpPr>
          <p:cNvPr id="6" name="Slayt Numarası Yer Tutucusu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31375A4-56A4-47D6-9801-1991572033F7}" type="slidenum">
              <a:rPr lang="tr-TR" noProof="0" smtClean="0"/>
              <a:pPr/>
              <a:t>‹#›</a:t>
            </a:fld>
            <a:endParaRPr lang="tr-TR"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normAutofit/>
          </a:bodyPr>
          <a:lstStyle/>
          <a:p>
            <a:pPr rtl="0"/>
            <a:r>
              <a:rPr lang="tr-TR" sz="3200" dirty="0"/>
              <a:t>Retina kan damarlarını çıkarmak için </a:t>
            </a:r>
            <a:r>
              <a:rPr lang="tr-TR" sz="3200" dirty="0" err="1"/>
              <a:t>eşikleme</a:t>
            </a:r>
            <a:r>
              <a:rPr lang="tr-TR" sz="3200" dirty="0"/>
              <a:t> temelli morfolojik bir yöntem </a:t>
            </a:r>
            <a:endParaRPr lang="tr-TR" sz="2800" dirty="0">
              <a:solidFill>
                <a:srgbClr val="A43F27"/>
              </a:solidFill>
            </a:endParaRPr>
          </a:p>
        </p:txBody>
      </p:sp>
      <p:sp>
        <p:nvSpPr>
          <p:cNvPr id="3" name="Alt Başlık 2"/>
          <p:cNvSpPr>
            <a:spLocks noGrp="1"/>
          </p:cNvSpPr>
          <p:nvPr>
            <p:ph type="subTitle" idx="1"/>
          </p:nvPr>
        </p:nvSpPr>
        <p:spPr/>
        <p:txBody>
          <a:bodyPr rtlCol="0"/>
          <a:lstStyle/>
          <a:p>
            <a:pPr rtl="0"/>
            <a:r>
              <a:rPr lang="en-US" dirty="0">
                <a:solidFill>
                  <a:schemeClr val="tx2">
                    <a:lumMod val="95000"/>
                    <a:lumOff val="5000"/>
                  </a:schemeClr>
                </a:solidFill>
              </a:rPr>
              <a:t>Nihat Akkaya - 02200201058</a:t>
            </a:r>
            <a:endParaRPr lang="tr-TR" dirty="0">
              <a:solidFill>
                <a:schemeClr val="tx2">
                  <a:lumMod val="95000"/>
                  <a:lumOff val="5000"/>
                </a:schemeClr>
              </a:solidFill>
            </a:endParaRP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A1D717-EF3D-4ED9-9829-CE4A8F04641F}"/>
              </a:ext>
            </a:extLst>
          </p:cNvPr>
          <p:cNvSpPr>
            <a:spLocks noGrp="1"/>
          </p:cNvSpPr>
          <p:nvPr>
            <p:ph type="title"/>
          </p:nvPr>
        </p:nvSpPr>
        <p:spPr>
          <a:xfrm>
            <a:off x="1295400" y="503854"/>
            <a:ext cx="9601200" cy="505140"/>
          </a:xfrm>
        </p:spPr>
        <p:txBody>
          <a:bodyPr>
            <a:normAutofit fontScale="90000"/>
          </a:bodyPr>
          <a:lstStyle/>
          <a:p>
            <a:r>
              <a:rPr lang="en-US" dirty="0" err="1"/>
              <a:t>Bulgular</a:t>
            </a:r>
            <a:r>
              <a:rPr lang="en-US" dirty="0"/>
              <a:t> </a:t>
            </a:r>
            <a:r>
              <a:rPr lang="en-US" dirty="0" err="1"/>
              <a:t>ve</a:t>
            </a:r>
            <a:r>
              <a:rPr lang="en-US" dirty="0"/>
              <a:t> </a:t>
            </a:r>
            <a:r>
              <a:rPr lang="en-US" dirty="0" err="1"/>
              <a:t>Tartışma</a:t>
            </a:r>
            <a:endParaRPr lang="tr-TR" dirty="0"/>
          </a:p>
        </p:txBody>
      </p:sp>
      <p:sp>
        <p:nvSpPr>
          <p:cNvPr id="3" name="İçerik Yer Tutucusu 2">
            <a:extLst>
              <a:ext uri="{FF2B5EF4-FFF2-40B4-BE49-F238E27FC236}">
                <a16:creationId xmlns:a16="http://schemas.microsoft.com/office/drawing/2014/main" id="{BDE5A72A-1EBC-405A-926F-2BEA497C936A}"/>
              </a:ext>
            </a:extLst>
          </p:cNvPr>
          <p:cNvSpPr>
            <a:spLocks noGrp="1"/>
          </p:cNvSpPr>
          <p:nvPr>
            <p:ph idx="1"/>
          </p:nvPr>
        </p:nvSpPr>
        <p:spPr>
          <a:xfrm>
            <a:off x="1216573" y="1255987"/>
            <a:ext cx="5263055" cy="4569372"/>
          </a:xfrm>
        </p:spPr>
        <p:txBody>
          <a:bodyPr>
            <a:normAutofit/>
          </a:bodyPr>
          <a:lstStyle/>
          <a:p>
            <a:pPr marL="0" indent="0">
              <a:buNone/>
            </a:pPr>
            <a:r>
              <a:rPr lang="tr-TR" sz="1800" dirty="0">
                <a:latin typeface="Calibri" panose="020F0502020204030204" pitchFamily="34" charset="0"/>
                <a:ea typeface="Calibri" panose="020F0502020204030204" pitchFamily="34" charset="0"/>
                <a:cs typeface="Calibri" panose="020F0502020204030204" pitchFamily="34" charset="0"/>
              </a:rPr>
              <a:t>Üç farklı </a:t>
            </a:r>
            <a:r>
              <a:rPr lang="tr-TR" sz="1800" dirty="0" err="1">
                <a:latin typeface="Calibri" panose="020F0502020204030204" pitchFamily="34" charset="0"/>
                <a:ea typeface="Calibri" panose="020F0502020204030204" pitchFamily="34" charset="0"/>
                <a:cs typeface="Calibri" panose="020F0502020204030204" pitchFamily="34" charset="0"/>
              </a:rPr>
              <a:t>eşikleme</a:t>
            </a:r>
            <a:r>
              <a:rPr lang="tr-TR" sz="1800" dirty="0">
                <a:latin typeface="Calibri" panose="020F0502020204030204" pitchFamily="34" charset="0"/>
                <a:ea typeface="Calibri" panose="020F0502020204030204" pitchFamily="34" charset="0"/>
                <a:cs typeface="Calibri" panose="020F0502020204030204" pitchFamily="34" charset="0"/>
              </a:rPr>
              <a:t> algoritması iyileştirilmiş </a:t>
            </a:r>
            <a:r>
              <a:rPr lang="tr-TR" sz="1800" dirty="0" err="1">
                <a:latin typeface="Calibri" panose="020F0502020204030204" pitchFamily="34" charset="0"/>
                <a:ea typeface="Calibri" panose="020F0502020204030204" pitchFamily="34" charset="0"/>
                <a:cs typeface="Calibri" panose="020F0502020204030204" pitchFamily="34" charset="0"/>
              </a:rPr>
              <a:t>fundus</a:t>
            </a:r>
            <a:r>
              <a:rPr lang="tr-TR" sz="1800" dirty="0">
                <a:latin typeface="Calibri" panose="020F0502020204030204" pitchFamily="34" charset="0"/>
                <a:ea typeface="Calibri" panose="020F0502020204030204" pitchFamily="34" charset="0"/>
                <a:cs typeface="Calibri" panose="020F0502020204030204" pitchFamily="34" charset="0"/>
              </a:rPr>
              <a:t> görüntüleri üzerinde uygulanarak damar piksellerinin </a:t>
            </a:r>
            <a:r>
              <a:rPr lang="tr-TR" sz="1800" dirty="0" err="1">
                <a:latin typeface="Calibri" panose="020F0502020204030204" pitchFamily="34" charset="0"/>
                <a:ea typeface="Calibri" panose="020F0502020204030204" pitchFamily="34" charset="0"/>
                <a:cs typeface="Calibri" panose="020F0502020204030204" pitchFamily="34" charset="0"/>
              </a:rPr>
              <a:t>bölütlenmesi</a:t>
            </a:r>
            <a:r>
              <a:rPr lang="tr-TR" sz="1800" dirty="0">
                <a:latin typeface="Calibri" panose="020F0502020204030204" pitchFamily="34" charset="0"/>
                <a:ea typeface="Calibri" panose="020F0502020204030204" pitchFamily="34" charset="0"/>
                <a:cs typeface="Calibri" panose="020F0502020204030204" pitchFamily="34" charset="0"/>
              </a:rPr>
              <a:t> sağlanmıştır. İyileştirilmiş görüntüler </a:t>
            </a:r>
            <a:r>
              <a:rPr lang="tr-TR" sz="1800" dirty="0" err="1">
                <a:latin typeface="Calibri" panose="020F0502020204030204" pitchFamily="34" charset="0"/>
                <a:ea typeface="Calibri" panose="020F0502020204030204" pitchFamily="34" charset="0"/>
                <a:cs typeface="Calibri" panose="020F0502020204030204" pitchFamily="34" charset="0"/>
              </a:rPr>
              <a:t>eşiklemeişlemine</a:t>
            </a:r>
            <a:r>
              <a:rPr lang="tr-TR" sz="1800" dirty="0">
                <a:latin typeface="Calibri" panose="020F0502020204030204" pitchFamily="34" charset="0"/>
                <a:ea typeface="Calibri" panose="020F0502020204030204" pitchFamily="34" charset="0"/>
                <a:cs typeface="Calibri" panose="020F0502020204030204" pitchFamily="34" charset="0"/>
              </a:rPr>
              <a:t> tabi tutulduktan sonra çıktı görüntüleri üzerinde performans iyileştirilmesi yapılmıştır. Performans iyileştirme yönteminde damara ait olmayan damar benzeri görüntüler morfolojik işlemler kullanılarak yok edilmiştir. Bu aşama bağlı bileşen analizi kullanılarak önce küçük nesneler silinmiş daha sonrada damardan kopuk küçük boşluklar doldurulmuştur. Şekil 6’da </a:t>
            </a:r>
            <a:r>
              <a:rPr lang="tr-TR" sz="1800" dirty="0" err="1">
                <a:latin typeface="Calibri" panose="020F0502020204030204" pitchFamily="34" charset="0"/>
                <a:ea typeface="Calibri" panose="020F0502020204030204" pitchFamily="34" charset="0"/>
                <a:cs typeface="Calibri" panose="020F0502020204030204" pitchFamily="34" charset="0"/>
              </a:rPr>
              <a:t>eşikleme</a:t>
            </a:r>
            <a:r>
              <a:rPr lang="tr-TR" sz="1800" dirty="0">
                <a:latin typeface="Calibri" panose="020F0502020204030204" pitchFamily="34" charset="0"/>
                <a:ea typeface="Calibri" panose="020F0502020204030204" pitchFamily="34" charset="0"/>
                <a:cs typeface="Calibri" panose="020F0502020204030204" pitchFamily="34" charset="0"/>
              </a:rPr>
              <a:t> algoritmalarının performans iyileştirme sonuçları görsel olarak sunulmuştur. Şekil 6’da ilk sütunda orijinal görüntüler, ikinci sütunda Bulanık Mantık Tabanlı </a:t>
            </a:r>
            <a:r>
              <a:rPr lang="tr-TR" sz="1800" dirty="0" err="1">
                <a:latin typeface="Calibri" panose="020F0502020204030204" pitchFamily="34" charset="0"/>
                <a:ea typeface="Calibri" panose="020F0502020204030204" pitchFamily="34" charset="0"/>
                <a:cs typeface="Calibri" panose="020F0502020204030204" pitchFamily="34" charset="0"/>
              </a:rPr>
              <a:t>Eşikleme</a:t>
            </a:r>
            <a:r>
              <a:rPr lang="tr-TR" sz="1800" dirty="0">
                <a:latin typeface="Calibri" panose="020F0502020204030204" pitchFamily="34" charset="0"/>
                <a:ea typeface="Calibri" panose="020F0502020204030204" pitchFamily="34" charset="0"/>
                <a:cs typeface="Calibri" panose="020F0502020204030204" pitchFamily="34" charset="0"/>
              </a:rPr>
              <a:t> yöntem sonuçları, üçüncü sütunda Maksimum </a:t>
            </a:r>
            <a:r>
              <a:rPr lang="tr-TR" sz="1800" dirty="0" err="1">
                <a:latin typeface="Calibri" panose="020F0502020204030204" pitchFamily="34" charset="0"/>
                <a:ea typeface="Calibri" panose="020F0502020204030204" pitchFamily="34" charset="0"/>
                <a:cs typeface="Calibri" panose="020F0502020204030204" pitchFamily="34" charset="0"/>
              </a:rPr>
              <a:t>Entropi</a:t>
            </a:r>
            <a:r>
              <a:rPr lang="tr-TR" sz="1800" dirty="0">
                <a:latin typeface="Calibri" panose="020F0502020204030204" pitchFamily="34" charset="0"/>
                <a:ea typeface="Calibri" panose="020F0502020204030204" pitchFamily="34" charset="0"/>
                <a:cs typeface="Calibri" panose="020F0502020204030204" pitchFamily="34" charset="0"/>
              </a:rPr>
              <a:t> Tabanlı </a:t>
            </a:r>
            <a:r>
              <a:rPr lang="tr-TR" sz="1800" dirty="0" err="1">
                <a:latin typeface="Calibri" panose="020F0502020204030204" pitchFamily="34" charset="0"/>
                <a:ea typeface="Calibri" panose="020F0502020204030204" pitchFamily="34" charset="0"/>
                <a:cs typeface="Calibri" panose="020F0502020204030204" pitchFamily="34" charset="0"/>
              </a:rPr>
              <a:t>Eşikleme</a:t>
            </a:r>
            <a:r>
              <a:rPr lang="tr-TR" sz="1800" dirty="0">
                <a:latin typeface="Calibri" panose="020F0502020204030204" pitchFamily="34" charset="0"/>
                <a:ea typeface="Calibri" panose="020F0502020204030204" pitchFamily="34" charset="0"/>
                <a:cs typeface="Calibri" panose="020F0502020204030204" pitchFamily="34" charset="0"/>
              </a:rPr>
              <a:t> yöntem sonuçları, son sütunda Çoklu </a:t>
            </a:r>
            <a:r>
              <a:rPr lang="tr-TR" sz="1800" dirty="0" err="1">
                <a:latin typeface="Calibri" panose="020F0502020204030204" pitchFamily="34" charset="0"/>
                <a:ea typeface="Calibri" panose="020F0502020204030204" pitchFamily="34" charset="0"/>
                <a:cs typeface="Calibri" panose="020F0502020204030204" pitchFamily="34" charset="0"/>
              </a:rPr>
              <a:t>Eşikleme</a:t>
            </a:r>
            <a:r>
              <a:rPr lang="tr-TR" sz="1800" dirty="0">
                <a:latin typeface="Calibri" panose="020F0502020204030204" pitchFamily="34" charset="0"/>
                <a:ea typeface="Calibri" panose="020F0502020204030204" pitchFamily="34" charset="0"/>
                <a:cs typeface="Calibri" panose="020F0502020204030204" pitchFamily="34" charset="0"/>
              </a:rPr>
              <a:t> yöntem sonuçları gösterilmiştir</a:t>
            </a:r>
            <a:r>
              <a:rPr lang="en-US" sz="1800" dirty="0">
                <a:latin typeface="Calibri" panose="020F0502020204030204" pitchFamily="34" charset="0"/>
                <a:ea typeface="Calibri" panose="020F0502020204030204" pitchFamily="34" charset="0"/>
                <a:cs typeface="Calibri" panose="020F0502020204030204" pitchFamily="34" charset="0"/>
              </a:rPr>
              <a:t>.</a:t>
            </a:r>
            <a:endParaRPr lang="tr-TR" sz="1800" dirty="0">
              <a:latin typeface="Calibri" panose="020F0502020204030204" pitchFamily="34" charset="0"/>
              <a:ea typeface="Calibri" panose="020F0502020204030204" pitchFamily="34" charset="0"/>
              <a:cs typeface="Calibri" panose="020F0502020204030204" pitchFamily="34" charset="0"/>
            </a:endParaRPr>
          </a:p>
        </p:txBody>
      </p:sp>
      <p:pic>
        <p:nvPicPr>
          <p:cNvPr id="5" name="Resim 4">
            <a:extLst>
              <a:ext uri="{FF2B5EF4-FFF2-40B4-BE49-F238E27FC236}">
                <a16:creationId xmlns:a16="http://schemas.microsoft.com/office/drawing/2014/main" id="{05E26B51-DAE3-4C8F-A3F8-57CCF59C1040}"/>
              </a:ext>
            </a:extLst>
          </p:cNvPr>
          <p:cNvPicPr>
            <a:picLocks noChangeAspect="1"/>
          </p:cNvPicPr>
          <p:nvPr/>
        </p:nvPicPr>
        <p:blipFill>
          <a:blip r:embed="rId2"/>
          <a:stretch>
            <a:fillRect/>
          </a:stretch>
        </p:blipFill>
        <p:spPr>
          <a:xfrm>
            <a:off x="6980345" y="333041"/>
            <a:ext cx="4749200" cy="5492318"/>
          </a:xfrm>
          <a:prstGeom prst="rect">
            <a:avLst/>
          </a:prstGeom>
        </p:spPr>
      </p:pic>
    </p:spTree>
    <p:extLst>
      <p:ext uri="{BB962C8B-B14F-4D97-AF65-F5344CB8AC3E}">
        <p14:creationId xmlns:p14="http://schemas.microsoft.com/office/powerpoint/2010/main" val="75831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3A58D340-28AB-4793-A626-00BC91CC8DA1}"/>
              </a:ext>
            </a:extLst>
          </p:cNvPr>
          <p:cNvPicPr>
            <a:picLocks noChangeAspect="1"/>
          </p:cNvPicPr>
          <p:nvPr/>
        </p:nvPicPr>
        <p:blipFill>
          <a:blip r:embed="rId2"/>
          <a:stretch>
            <a:fillRect/>
          </a:stretch>
        </p:blipFill>
        <p:spPr>
          <a:xfrm>
            <a:off x="896548" y="185137"/>
            <a:ext cx="2892964" cy="6487725"/>
          </a:xfrm>
          <a:prstGeom prst="rect">
            <a:avLst/>
          </a:prstGeom>
        </p:spPr>
      </p:pic>
      <p:pic>
        <p:nvPicPr>
          <p:cNvPr id="3" name="Resim 2">
            <a:extLst>
              <a:ext uri="{FF2B5EF4-FFF2-40B4-BE49-F238E27FC236}">
                <a16:creationId xmlns:a16="http://schemas.microsoft.com/office/drawing/2014/main" id="{1C946131-8442-462E-B386-8FFE10AC63EA}"/>
              </a:ext>
            </a:extLst>
          </p:cNvPr>
          <p:cNvPicPr>
            <a:picLocks noChangeAspect="1"/>
          </p:cNvPicPr>
          <p:nvPr/>
        </p:nvPicPr>
        <p:blipFill>
          <a:blip r:embed="rId3"/>
          <a:stretch>
            <a:fillRect/>
          </a:stretch>
        </p:blipFill>
        <p:spPr>
          <a:xfrm>
            <a:off x="4305947" y="482476"/>
            <a:ext cx="3179378" cy="5893046"/>
          </a:xfrm>
          <a:prstGeom prst="rect">
            <a:avLst/>
          </a:prstGeom>
        </p:spPr>
      </p:pic>
      <p:pic>
        <p:nvPicPr>
          <p:cNvPr id="4" name="Resim 3">
            <a:extLst>
              <a:ext uri="{FF2B5EF4-FFF2-40B4-BE49-F238E27FC236}">
                <a16:creationId xmlns:a16="http://schemas.microsoft.com/office/drawing/2014/main" id="{B8C8C973-BA7D-41ED-8E77-E29E9BBE0442}"/>
              </a:ext>
            </a:extLst>
          </p:cNvPr>
          <p:cNvPicPr>
            <a:picLocks noChangeAspect="1"/>
          </p:cNvPicPr>
          <p:nvPr/>
        </p:nvPicPr>
        <p:blipFill>
          <a:blip r:embed="rId4"/>
          <a:stretch>
            <a:fillRect/>
          </a:stretch>
        </p:blipFill>
        <p:spPr>
          <a:xfrm>
            <a:off x="8001761" y="2188409"/>
            <a:ext cx="3796045" cy="2186522"/>
          </a:xfrm>
          <a:prstGeom prst="rect">
            <a:avLst/>
          </a:prstGeom>
        </p:spPr>
      </p:pic>
    </p:spTree>
    <p:extLst>
      <p:ext uri="{BB962C8B-B14F-4D97-AF65-F5344CB8AC3E}">
        <p14:creationId xmlns:p14="http://schemas.microsoft.com/office/powerpoint/2010/main" val="186399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B6B4B7-C60E-4546-8CB1-5F813FCEEEDE}"/>
              </a:ext>
            </a:extLst>
          </p:cNvPr>
          <p:cNvSpPr>
            <a:spLocks noGrp="1"/>
          </p:cNvSpPr>
          <p:nvPr>
            <p:ph type="title"/>
          </p:nvPr>
        </p:nvSpPr>
        <p:spPr>
          <a:xfrm>
            <a:off x="1295400" y="503853"/>
            <a:ext cx="9601200" cy="497257"/>
          </a:xfrm>
        </p:spPr>
        <p:txBody>
          <a:bodyPr>
            <a:normAutofit fontScale="90000"/>
          </a:bodyPr>
          <a:lstStyle/>
          <a:p>
            <a:r>
              <a:rPr lang="en-US" dirty="0" err="1"/>
              <a:t>Sonuçlar</a:t>
            </a:r>
            <a:endParaRPr lang="tr-TR" dirty="0"/>
          </a:p>
        </p:txBody>
      </p:sp>
      <p:sp>
        <p:nvSpPr>
          <p:cNvPr id="3" name="İçerik Yer Tutucusu 2">
            <a:extLst>
              <a:ext uri="{FF2B5EF4-FFF2-40B4-BE49-F238E27FC236}">
                <a16:creationId xmlns:a16="http://schemas.microsoft.com/office/drawing/2014/main" id="{B3C0DB68-7C65-4EDA-A381-B26A0A34A458}"/>
              </a:ext>
            </a:extLst>
          </p:cNvPr>
          <p:cNvSpPr>
            <a:spLocks noGrp="1"/>
          </p:cNvSpPr>
          <p:nvPr>
            <p:ph idx="1"/>
          </p:nvPr>
        </p:nvSpPr>
        <p:spPr>
          <a:xfrm>
            <a:off x="1295400" y="1269125"/>
            <a:ext cx="9601200" cy="4522076"/>
          </a:xfrm>
        </p:spPr>
        <p:txBody>
          <a:bodyPr>
            <a:normAutofit/>
          </a:bodyPr>
          <a:lstStyle/>
          <a:p>
            <a:pPr marL="0" indent="0">
              <a:buNone/>
            </a:pPr>
            <a:r>
              <a:rPr lang="tr-TR" dirty="0"/>
              <a:t>Bu makalede, paylaşıma açık olarak sunulan DRIVE veri seti üzerinde morfolojik işlemlere dayalı bir damar iyileştirme yöntemi kullanılmıştır. Damar iyileştirme aşamasından sonra Çoklu </a:t>
            </a:r>
            <a:r>
              <a:rPr lang="tr-TR" dirty="0" err="1"/>
              <a:t>Eşikleme</a:t>
            </a:r>
            <a:r>
              <a:rPr lang="tr-TR" dirty="0"/>
              <a:t>, Bulanık Mantık Tabanlı </a:t>
            </a:r>
            <a:r>
              <a:rPr lang="tr-TR" dirty="0" err="1"/>
              <a:t>Eşikleme</a:t>
            </a:r>
            <a:r>
              <a:rPr lang="tr-TR" dirty="0"/>
              <a:t> ve Maksimum </a:t>
            </a:r>
            <a:r>
              <a:rPr lang="tr-TR" dirty="0" err="1"/>
              <a:t>Eşikleme</a:t>
            </a:r>
            <a:r>
              <a:rPr lang="tr-TR" dirty="0"/>
              <a:t> yöntemleri kullanılarak damar </a:t>
            </a:r>
            <a:r>
              <a:rPr lang="tr-TR" dirty="0" err="1"/>
              <a:t>bölütlemesi</a:t>
            </a:r>
            <a:r>
              <a:rPr lang="tr-TR" dirty="0"/>
              <a:t> yapılmıştır. Bu yöntem temelde morfolojik işlemlere dayanmış olsa da asıl amaç </a:t>
            </a:r>
            <a:r>
              <a:rPr lang="tr-TR" dirty="0" err="1"/>
              <a:t>eşikleme</a:t>
            </a:r>
            <a:r>
              <a:rPr lang="tr-TR" dirty="0"/>
              <a:t> algoritmalarının yöntem üzerindeki performanslarının karşılaştırılmasıdır. </a:t>
            </a:r>
            <a:r>
              <a:rPr lang="tr-TR" dirty="0" err="1"/>
              <a:t>Eşikleme</a:t>
            </a:r>
            <a:r>
              <a:rPr lang="tr-TR" dirty="0"/>
              <a:t> yöntemleri, doğası ne olursa olsun tüm veriler üzerinde kullanılabilir. Ancak, farklı </a:t>
            </a:r>
            <a:r>
              <a:rPr lang="tr-TR" dirty="0" err="1"/>
              <a:t>eşikleme</a:t>
            </a:r>
            <a:r>
              <a:rPr lang="tr-TR" dirty="0"/>
              <a:t> yöntemlerinin aynı iyileştirilmiş görüntü üzerinde farklı sonuçlar verdiği gözlemlenmiştir. Bu makalede, Bulanık Mantık Tabanlı </a:t>
            </a:r>
            <a:r>
              <a:rPr lang="tr-TR" dirty="0" err="1"/>
              <a:t>Eşikleme</a:t>
            </a:r>
            <a:r>
              <a:rPr lang="tr-TR" dirty="0"/>
              <a:t> yönteminin ortalama doğruluk oranı 0.952 olarak hesaplanmış ve diğer iki </a:t>
            </a:r>
            <a:r>
              <a:rPr lang="tr-TR" dirty="0" err="1"/>
              <a:t>eşikleme</a:t>
            </a:r>
            <a:r>
              <a:rPr lang="tr-TR" dirty="0"/>
              <a:t> yönteminden daha yüksek bir değere sahip olmuştur. Bu makalede elde edilen deneysel sonuçlar tatmin edici bir seviyededir. Önerilen yöntem geliştirilmeye açıktır. Halka açık bir veri seti kullanıldığı için karşılaştırması ve doğruluğu test edilebilir durumdadır. İleriki çalışmalarımızda, bu makalede elde ettiğimiz </a:t>
            </a:r>
            <a:r>
              <a:rPr lang="tr-TR" dirty="0" err="1"/>
              <a:t>eşikleme</a:t>
            </a:r>
            <a:r>
              <a:rPr lang="tr-TR" dirty="0"/>
              <a:t> yöntemleri tecrübelerimizi kullanarak popüler algoritmalar ile görüntü </a:t>
            </a:r>
            <a:r>
              <a:rPr lang="tr-TR" dirty="0" err="1"/>
              <a:t>eşikleme</a:t>
            </a:r>
            <a:r>
              <a:rPr lang="tr-TR" dirty="0"/>
              <a:t> üzerinde çalışmayı hedeflemekteyiz. </a:t>
            </a:r>
          </a:p>
        </p:txBody>
      </p:sp>
    </p:spTree>
    <p:extLst>
      <p:ext uri="{BB962C8B-B14F-4D97-AF65-F5344CB8AC3E}">
        <p14:creationId xmlns:p14="http://schemas.microsoft.com/office/powerpoint/2010/main" val="953893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C56C79-F584-43C3-B3C6-28AB0E067CD5}"/>
              </a:ext>
            </a:extLst>
          </p:cNvPr>
          <p:cNvSpPr>
            <a:spLocks noGrp="1"/>
          </p:cNvSpPr>
          <p:nvPr>
            <p:ph type="title"/>
          </p:nvPr>
        </p:nvSpPr>
        <p:spPr/>
        <p:txBody>
          <a:bodyPr/>
          <a:lstStyle/>
          <a:p>
            <a:r>
              <a:rPr lang="en-US" dirty="0"/>
              <a:t>TEŞEKKÜRLER</a:t>
            </a:r>
            <a:endParaRPr lang="tr-TR" dirty="0"/>
          </a:p>
        </p:txBody>
      </p:sp>
    </p:spTree>
    <p:extLst>
      <p:ext uri="{BB962C8B-B14F-4D97-AF65-F5344CB8AC3E}">
        <p14:creationId xmlns:p14="http://schemas.microsoft.com/office/powerpoint/2010/main" val="199693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7B21F3-411B-4443-BA4F-1D4ABBD9785C}"/>
              </a:ext>
            </a:extLst>
          </p:cNvPr>
          <p:cNvSpPr>
            <a:spLocks noGrp="1"/>
          </p:cNvSpPr>
          <p:nvPr>
            <p:ph type="title"/>
          </p:nvPr>
        </p:nvSpPr>
        <p:spPr>
          <a:xfrm>
            <a:off x="1295400" y="242048"/>
            <a:ext cx="9601200" cy="606332"/>
          </a:xfrm>
        </p:spPr>
        <p:txBody>
          <a:bodyPr/>
          <a:lstStyle/>
          <a:p>
            <a:r>
              <a:rPr lang="en-US" dirty="0" err="1"/>
              <a:t>Özet</a:t>
            </a:r>
            <a:endParaRPr lang="tr-TR" dirty="0"/>
          </a:p>
        </p:txBody>
      </p:sp>
      <p:sp>
        <p:nvSpPr>
          <p:cNvPr id="3" name="İçerik Yer Tutucusu 2">
            <a:extLst>
              <a:ext uri="{FF2B5EF4-FFF2-40B4-BE49-F238E27FC236}">
                <a16:creationId xmlns:a16="http://schemas.microsoft.com/office/drawing/2014/main" id="{62C5F99B-8739-433C-A08C-5E3899EBD6B5}"/>
              </a:ext>
            </a:extLst>
          </p:cNvPr>
          <p:cNvSpPr>
            <a:spLocks noGrp="1"/>
          </p:cNvSpPr>
          <p:nvPr>
            <p:ph idx="1"/>
          </p:nvPr>
        </p:nvSpPr>
        <p:spPr>
          <a:xfrm>
            <a:off x="1295400" y="923365"/>
            <a:ext cx="9601200" cy="3809999"/>
          </a:xfrm>
        </p:spPr>
        <p:txBody>
          <a:bodyPr>
            <a:noAutofit/>
          </a:bodyPr>
          <a:lstStyle/>
          <a:p>
            <a:pPr marL="0" indent="0">
              <a:buNone/>
            </a:pPr>
            <a:r>
              <a:rPr lang="tr-TR" sz="2100" dirty="0">
                <a:latin typeface="Calibri" panose="020F0502020204030204" pitchFamily="34" charset="0"/>
                <a:ea typeface="Calibri" panose="020F0502020204030204" pitchFamily="34" charset="0"/>
                <a:cs typeface="Calibri" panose="020F0502020204030204" pitchFamily="34" charset="0"/>
              </a:rPr>
              <a:t>Son yıllarda, diyabete bağlı retina hastalığı körlüğün önde gelen nedenlerinden biri haline gelmiştir. Bu hastalığın önüne geçebilmek için retina ağ yapısının doğru </a:t>
            </a:r>
            <a:r>
              <a:rPr lang="tr-TR" sz="2100" dirty="0" err="1">
                <a:latin typeface="Calibri" panose="020F0502020204030204" pitchFamily="34" charset="0"/>
                <a:ea typeface="Calibri" panose="020F0502020204030204" pitchFamily="34" charset="0"/>
                <a:cs typeface="Calibri" panose="020F0502020204030204" pitchFamily="34" charset="0"/>
              </a:rPr>
              <a:t>bölütlenmesi</a:t>
            </a:r>
            <a:r>
              <a:rPr lang="tr-TR" sz="2100" dirty="0">
                <a:latin typeface="Calibri" panose="020F0502020204030204" pitchFamily="34" charset="0"/>
                <a:ea typeface="Calibri" panose="020F0502020204030204" pitchFamily="34" charset="0"/>
                <a:cs typeface="Calibri" panose="020F0502020204030204" pitchFamily="34" charset="0"/>
              </a:rPr>
              <a:t> gerekir. Retina ağ yapısının doğru ve hızlı </a:t>
            </a:r>
            <a:r>
              <a:rPr lang="tr-TR" sz="2100" dirty="0" err="1">
                <a:latin typeface="Calibri" panose="020F0502020204030204" pitchFamily="34" charset="0"/>
                <a:ea typeface="Calibri" panose="020F0502020204030204" pitchFamily="34" charset="0"/>
                <a:cs typeface="Calibri" panose="020F0502020204030204" pitchFamily="34" charset="0"/>
              </a:rPr>
              <a:t>bölütlenmesi</a:t>
            </a:r>
            <a:r>
              <a:rPr lang="tr-TR" sz="2100" dirty="0">
                <a:latin typeface="Calibri" panose="020F0502020204030204" pitchFamily="34" charset="0"/>
                <a:ea typeface="Calibri" panose="020F0502020204030204" pitchFamily="34" charset="0"/>
                <a:cs typeface="Calibri" panose="020F0502020204030204" pitchFamily="34" charset="0"/>
              </a:rPr>
              <a:t> için bilgisayar destekli tanı sistemlerine ihtiyaç duyulur. Bu makalede, renkli retina </a:t>
            </a:r>
            <a:r>
              <a:rPr lang="tr-TR" sz="2100" dirty="0" err="1">
                <a:latin typeface="Calibri" panose="020F0502020204030204" pitchFamily="34" charset="0"/>
                <a:ea typeface="Calibri" panose="020F0502020204030204" pitchFamily="34" charset="0"/>
                <a:cs typeface="Calibri" panose="020F0502020204030204" pitchFamily="34" charset="0"/>
              </a:rPr>
              <a:t>fundus</a:t>
            </a:r>
            <a:r>
              <a:rPr lang="tr-TR" sz="2100" dirty="0">
                <a:latin typeface="Calibri" panose="020F0502020204030204" pitchFamily="34" charset="0"/>
                <a:ea typeface="Calibri" panose="020F0502020204030204" pitchFamily="34" charset="0"/>
                <a:cs typeface="Calibri" panose="020F0502020204030204" pitchFamily="34" charset="0"/>
              </a:rPr>
              <a:t> görüntüsü üzerinde retina damarlarını otomatik olarak </a:t>
            </a:r>
            <a:r>
              <a:rPr lang="tr-TR" sz="2100" dirty="0" err="1">
                <a:latin typeface="Calibri" panose="020F0502020204030204" pitchFamily="34" charset="0"/>
                <a:ea typeface="Calibri" panose="020F0502020204030204" pitchFamily="34" charset="0"/>
                <a:cs typeface="Calibri" panose="020F0502020204030204" pitchFamily="34" charset="0"/>
              </a:rPr>
              <a:t>bölütleyen</a:t>
            </a:r>
            <a:r>
              <a:rPr lang="tr-TR" sz="2100" dirty="0">
                <a:latin typeface="Calibri" panose="020F0502020204030204" pitchFamily="34" charset="0"/>
                <a:ea typeface="Calibri" panose="020F0502020204030204" pitchFamily="34" charset="0"/>
                <a:cs typeface="Calibri" panose="020F0502020204030204" pitchFamily="34" charset="0"/>
              </a:rPr>
              <a:t> bir yöntem önerilmiştir. Retina damar ağ yapısını </a:t>
            </a:r>
            <a:r>
              <a:rPr lang="tr-TR" sz="2100" dirty="0" err="1">
                <a:latin typeface="Calibri" panose="020F0502020204030204" pitchFamily="34" charset="0"/>
                <a:ea typeface="Calibri" panose="020F0502020204030204" pitchFamily="34" charset="0"/>
                <a:cs typeface="Calibri" panose="020F0502020204030204" pitchFamily="34" charset="0"/>
              </a:rPr>
              <a:t>bölütlemek</a:t>
            </a:r>
            <a:r>
              <a:rPr lang="tr-TR" sz="2100" dirty="0">
                <a:latin typeface="Calibri" panose="020F0502020204030204" pitchFamily="34" charset="0"/>
                <a:ea typeface="Calibri" panose="020F0502020204030204" pitchFamily="34" charset="0"/>
                <a:cs typeface="Calibri" panose="020F0502020204030204" pitchFamily="34" charset="0"/>
              </a:rPr>
              <a:t> için morfolojik işlemlere dayalı bir yöntem retina görüntüleri üzerine uygulanmıştır. Morfolojik işlemlerin uygulandığı </a:t>
            </a:r>
            <a:r>
              <a:rPr lang="tr-TR" sz="2100" dirty="0" err="1">
                <a:latin typeface="Calibri" panose="020F0502020204030204" pitchFamily="34" charset="0"/>
                <a:ea typeface="Calibri" panose="020F0502020204030204" pitchFamily="34" charset="0"/>
                <a:cs typeface="Calibri" panose="020F0502020204030204" pitchFamily="34" charset="0"/>
              </a:rPr>
              <a:t>fundus</a:t>
            </a:r>
            <a:r>
              <a:rPr lang="tr-TR" sz="2100" dirty="0">
                <a:latin typeface="Calibri" panose="020F0502020204030204" pitchFamily="34" charset="0"/>
                <a:ea typeface="Calibri" panose="020F0502020204030204" pitchFamily="34" charset="0"/>
                <a:cs typeface="Calibri" panose="020F0502020204030204" pitchFamily="34" charset="0"/>
              </a:rPr>
              <a:t> görüntüsüne üç farklı </a:t>
            </a:r>
            <a:r>
              <a:rPr lang="tr-TR" sz="2100" dirty="0" err="1">
                <a:latin typeface="Calibri" panose="020F0502020204030204" pitchFamily="34" charset="0"/>
                <a:ea typeface="Calibri" panose="020F0502020204030204" pitchFamily="34" charset="0"/>
                <a:cs typeface="Calibri" panose="020F0502020204030204" pitchFamily="34" charset="0"/>
              </a:rPr>
              <a:t>eşikleme</a:t>
            </a:r>
            <a:r>
              <a:rPr lang="tr-TR" sz="2100" dirty="0">
                <a:latin typeface="Calibri" panose="020F0502020204030204" pitchFamily="34" charset="0"/>
                <a:ea typeface="Calibri" panose="020F0502020204030204" pitchFamily="34" charset="0"/>
                <a:cs typeface="Calibri" panose="020F0502020204030204" pitchFamily="34" charset="0"/>
              </a:rPr>
              <a:t> yöntemi uygulanmıştır. Bu </a:t>
            </a:r>
            <a:r>
              <a:rPr lang="tr-TR" sz="2100" dirty="0" err="1">
                <a:latin typeface="Calibri" panose="020F0502020204030204" pitchFamily="34" charset="0"/>
                <a:ea typeface="Calibri" panose="020F0502020204030204" pitchFamily="34" charset="0"/>
                <a:cs typeface="Calibri" panose="020F0502020204030204" pitchFamily="34" charset="0"/>
              </a:rPr>
              <a:t>eşikleme</a:t>
            </a:r>
            <a:r>
              <a:rPr lang="tr-TR" sz="2100" dirty="0">
                <a:latin typeface="Calibri" panose="020F0502020204030204" pitchFamily="34" charset="0"/>
                <a:ea typeface="Calibri" panose="020F0502020204030204" pitchFamily="34" charset="0"/>
                <a:cs typeface="Calibri" panose="020F0502020204030204" pitchFamily="34" charset="0"/>
              </a:rPr>
              <a:t> yöntemleri; Çoklu </a:t>
            </a:r>
            <a:r>
              <a:rPr lang="tr-TR" sz="2100" dirty="0" err="1">
                <a:latin typeface="Calibri" panose="020F0502020204030204" pitchFamily="34" charset="0"/>
                <a:ea typeface="Calibri" panose="020F0502020204030204" pitchFamily="34" charset="0"/>
                <a:cs typeface="Calibri" panose="020F0502020204030204" pitchFamily="34" charset="0"/>
              </a:rPr>
              <a:t>Eşikleme</a:t>
            </a:r>
            <a:r>
              <a:rPr lang="tr-TR" sz="2100" dirty="0">
                <a:latin typeface="Calibri" panose="020F0502020204030204" pitchFamily="34" charset="0"/>
                <a:ea typeface="Calibri" panose="020F0502020204030204" pitchFamily="34" charset="0"/>
                <a:cs typeface="Calibri" panose="020F0502020204030204" pitchFamily="34" charset="0"/>
              </a:rPr>
              <a:t>, Maksimum </a:t>
            </a:r>
            <a:r>
              <a:rPr lang="tr-TR" sz="2100" dirty="0" err="1">
                <a:latin typeface="Calibri" panose="020F0502020204030204" pitchFamily="34" charset="0"/>
                <a:ea typeface="Calibri" panose="020F0502020204030204" pitchFamily="34" charset="0"/>
                <a:cs typeface="Calibri" panose="020F0502020204030204" pitchFamily="34" charset="0"/>
              </a:rPr>
              <a:t>Entropi</a:t>
            </a:r>
            <a:r>
              <a:rPr lang="tr-TR" sz="2100" dirty="0">
                <a:latin typeface="Calibri" panose="020F0502020204030204" pitchFamily="34" charset="0"/>
                <a:ea typeface="Calibri" panose="020F0502020204030204" pitchFamily="34" charset="0"/>
                <a:cs typeface="Calibri" panose="020F0502020204030204" pitchFamily="34" charset="0"/>
              </a:rPr>
              <a:t> Tabanlı </a:t>
            </a:r>
            <a:r>
              <a:rPr lang="tr-TR" sz="2100" dirty="0" err="1">
                <a:latin typeface="Calibri" panose="020F0502020204030204" pitchFamily="34" charset="0"/>
                <a:ea typeface="Calibri" panose="020F0502020204030204" pitchFamily="34" charset="0"/>
                <a:cs typeface="Calibri" panose="020F0502020204030204" pitchFamily="34" charset="0"/>
              </a:rPr>
              <a:t>Eşikleme</a:t>
            </a:r>
            <a:r>
              <a:rPr lang="tr-TR" sz="2100" dirty="0">
                <a:latin typeface="Calibri" panose="020F0502020204030204" pitchFamily="34" charset="0"/>
                <a:ea typeface="Calibri" panose="020F0502020204030204" pitchFamily="34" charset="0"/>
                <a:cs typeface="Calibri" panose="020F0502020204030204" pitchFamily="34" charset="0"/>
              </a:rPr>
              <a:t> ve Bulanık Kümeleme Tabanlı </a:t>
            </a:r>
            <a:r>
              <a:rPr lang="tr-TR" sz="2100" dirty="0" err="1">
                <a:latin typeface="Calibri" panose="020F0502020204030204" pitchFamily="34" charset="0"/>
                <a:ea typeface="Calibri" panose="020F0502020204030204" pitchFamily="34" charset="0"/>
                <a:cs typeface="Calibri" panose="020F0502020204030204" pitchFamily="34" charset="0"/>
              </a:rPr>
              <a:t>Eşikleme</a:t>
            </a:r>
            <a:r>
              <a:rPr lang="tr-TR" sz="2100" dirty="0">
                <a:latin typeface="Calibri" panose="020F0502020204030204" pitchFamily="34" charset="0"/>
                <a:ea typeface="Calibri" panose="020F0502020204030204" pitchFamily="34" charset="0"/>
                <a:cs typeface="Calibri" panose="020F0502020204030204" pitchFamily="34" charset="0"/>
              </a:rPr>
              <a:t> yöntemleridir. </a:t>
            </a:r>
            <a:r>
              <a:rPr lang="tr-TR" sz="2100" dirty="0" err="1">
                <a:latin typeface="Calibri" panose="020F0502020204030204" pitchFamily="34" charset="0"/>
                <a:ea typeface="Calibri" panose="020F0502020204030204" pitchFamily="34" charset="0"/>
                <a:cs typeface="Calibri" panose="020F0502020204030204" pitchFamily="34" charset="0"/>
              </a:rPr>
              <a:t>Eşikleme</a:t>
            </a:r>
            <a:r>
              <a:rPr lang="tr-TR" sz="2100" dirty="0">
                <a:latin typeface="Calibri" panose="020F0502020204030204" pitchFamily="34" charset="0"/>
                <a:ea typeface="Calibri" panose="020F0502020204030204" pitchFamily="34" charset="0"/>
                <a:cs typeface="Calibri" panose="020F0502020204030204" pitchFamily="34" charset="0"/>
              </a:rPr>
              <a:t> sonucunda </a:t>
            </a:r>
            <a:r>
              <a:rPr lang="tr-TR" sz="2100" dirty="0" err="1">
                <a:latin typeface="Calibri" panose="020F0502020204030204" pitchFamily="34" charset="0"/>
                <a:ea typeface="Calibri" panose="020F0502020204030204" pitchFamily="34" charset="0"/>
                <a:cs typeface="Calibri" panose="020F0502020204030204" pitchFamily="34" charset="0"/>
              </a:rPr>
              <a:t>bölütlenmiş</a:t>
            </a:r>
            <a:r>
              <a:rPr lang="tr-TR" sz="2100" dirty="0">
                <a:latin typeface="Calibri" panose="020F0502020204030204" pitchFamily="34" charset="0"/>
                <a:ea typeface="Calibri" panose="020F0502020204030204" pitchFamily="34" charset="0"/>
                <a:cs typeface="Calibri" panose="020F0502020204030204" pitchFamily="34" charset="0"/>
              </a:rPr>
              <a:t> damar görüntüleri elde edilmiştir. Bu makalede amaç farklı </a:t>
            </a:r>
            <a:r>
              <a:rPr lang="tr-TR" sz="2100" dirty="0" err="1">
                <a:latin typeface="Calibri" panose="020F0502020204030204" pitchFamily="34" charset="0"/>
                <a:ea typeface="Calibri" panose="020F0502020204030204" pitchFamily="34" charset="0"/>
                <a:cs typeface="Calibri" panose="020F0502020204030204" pitchFamily="34" charset="0"/>
              </a:rPr>
              <a:t>eşikleme</a:t>
            </a:r>
            <a:r>
              <a:rPr lang="tr-TR" sz="2100" dirty="0">
                <a:latin typeface="Calibri" panose="020F0502020204030204" pitchFamily="34" charset="0"/>
                <a:ea typeface="Calibri" panose="020F0502020204030204" pitchFamily="34" charset="0"/>
                <a:cs typeface="Calibri" panose="020F0502020204030204" pitchFamily="34" charset="0"/>
              </a:rPr>
              <a:t> algoritmalarının aynı görüntüler üzerindeki performans karşılaştırmasını sağlamaktır. Uygulanan yöntem, herkese açık olarak sunulan retina görüntü veri seti üzerinde doğrulanmıştır. Deneysel sonuçlar, önerilen yöntemin doğru bir şekilde tespit edebildiğini göstermektedir. </a:t>
            </a:r>
            <a:r>
              <a:rPr lang="tr-TR" sz="2100" dirty="0" err="1">
                <a:latin typeface="Calibri" panose="020F0502020204030204" pitchFamily="34" charset="0"/>
                <a:ea typeface="Calibri" panose="020F0502020204030204" pitchFamily="34" charset="0"/>
                <a:cs typeface="Calibri" panose="020F0502020204030204" pitchFamily="34" charset="0"/>
              </a:rPr>
              <a:t>Eşikleme</a:t>
            </a:r>
            <a:r>
              <a:rPr lang="tr-TR" sz="2100" dirty="0">
                <a:latin typeface="Calibri" panose="020F0502020204030204" pitchFamily="34" charset="0"/>
                <a:ea typeface="Calibri" panose="020F0502020204030204" pitchFamily="34" charset="0"/>
                <a:cs typeface="Calibri" panose="020F0502020204030204" pitchFamily="34" charset="0"/>
              </a:rPr>
              <a:t> algoritmalarının 40 görüntüden oluşan veri seti üzerindeki doğruluk oranı Bulanık Mantık Tabanlı </a:t>
            </a:r>
            <a:r>
              <a:rPr lang="tr-TR" sz="2100" dirty="0" err="1">
                <a:latin typeface="Calibri" panose="020F0502020204030204" pitchFamily="34" charset="0"/>
                <a:ea typeface="Calibri" panose="020F0502020204030204" pitchFamily="34" charset="0"/>
                <a:cs typeface="Calibri" panose="020F0502020204030204" pitchFamily="34" charset="0"/>
              </a:rPr>
              <a:t>Eşikleme</a:t>
            </a:r>
            <a:r>
              <a:rPr lang="tr-TR" sz="2100" dirty="0">
                <a:latin typeface="Calibri" panose="020F0502020204030204" pitchFamily="34" charset="0"/>
                <a:ea typeface="Calibri" panose="020F0502020204030204" pitchFamily="34" charset="0"/>
                <a:cs typeface="Calibri" panose="020F0502020204030204" pitchFamily="34" charset="0"/>
              </a:rPr>
              <a:t> için 0.952, Maksimum </a:t>
            </a:r>
            <a:r>
              <a:rPr lang="tr-TR" sz="2100" dirty="0" err="1">
                <a:latin typeface="Calibri" panose="020F0502020204030204" pitchFamily="34" charset="0"/>
                <a:ea typeface="Calibri" panose="020F0502020204030204" pitchFamily="34" charset="0"/>
                <a:cs typeface="Calibri" panose="020F0502020204030204" pitchFamily="34" charset="0"/>
              </a:rPr>
              <a:t>Entopi</a:t>
            </a:r>
            <a:r>
              <a:rPr lang="tr-TR" sz="2100" dirty="0">
                <a:latin typeface="Calibri" panose="020F0502020204030204" pitchFamily="34" charset="0"/>
                <a:ea typeface="Calibri" panose="020F0502020204030204" pitchFamily="34" charset="0"/>
                <a:cs typeface="Calibri" panose="020F0502020204030204" pitchFamily="34" charset="0"/>
              </a:rPr>
              <a:t> Tabanlı </a:t>
            </a:r>
            <a:r>
              <a:rPr lang="tr-TR" sz="2100" dirty="0" err="1">
                <a:latin typeface="Calibri" panose="020F0502020204030204" pitchFamily="34" charset="0"/>
                <a:ea typeface="Calibri" panose="020F0502020204030204" pitchFamily="34" charset="0"/>
                <a:cs typeface="Calibri" panose="020F0502020204030204" pitchFamily="34" charset="0"/>
              </a:rPr>
              <a:t>Eşikleme</a:t>
            </a:r>
            <a:r>
              <a:rPr lang="tr-TR" sz="2100" dirty="0">
                <a:latin typeface="Calibri" panose="020F0502020204030204" pitchFamily="34" charset="0"/>
                <a:ea typeface="Calibri" panose="020F0502020204030204" pitchFamily="34" charset="0"/>
                <a:cs typeface="Calibri" panose="020F0502020204030204" pitchFamily="34" charset="0"/>
              </a:rPr>
              <a:t> için 0.950 ve Çoklu </a:t>
            </a:r>
            <a:r>
              <a:rPr lang="tr-TR" sz="2100" dirty="0" err="1">
                <a:latin typeface="Calibri" panose="020F0502020204030204" pitchFamily="34" charset="0"/>
                <a:ea typeface="Calibri" panose="020F0502020204030204" pitchFamily="34" charset="0"/>
                <a:cs typeface="Calibri" panose="020F0502020204030204" pitchFamily="34" charset="0"/>
              </a:rPr>
              <a:t>Eşikleme</a:t>
            </a:r>
            <a:r>
              <a:rPr lang="tr-TR" sz="2100" dirty="0">
                <a:latin typeface="Calibri" panose="020F0502020204030204" pitchFamily="34" charset="0"/>
                <a:ea typeface="Calibri" panose="020F0502020204030204" pitchFamily="34" charset="0"/>
                <a:cs typeface="Calibri" panose="020F0502020204030204" pitchFamily="34" charset="0"/>
              </a:rPr>
              <a:t> için 0.925 olarak hesaplanmıştır.</a:t>
            </a:r>
          </a:p>
        </p:txBody>
      </p:sp>
    </p:spTree>
    <p:extLst>
      <p:ext uri="{BB962C8B-B14F-4D97-AF65-F5344CB8AC3E}">
        <p14:creationId xmlns:p14="http://schemas.microsoft.com/office/powerpoint/2010/main" val="189202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6C2598-3207-45EC-88B7-5404570E2B8C}"/>
              </a:ext>
            </a:extLst>
          </p:cNvPr>
          <p:cNvSpPr>
            <a:spLocks noGrp="1"/>
          </p:cNvSpPr>
          <p:nvPr>
            <p:ph type="title"/>
          </p:nvPr>
        </p:nvSpPr>
        <p:spPr>
          <a:xfrm>
            <a:off x="1295400" y="170330"/>
            <a:ext cx="9601200" cy="579438"/>
          </a:xfrm>
        </p:spPr>
        <p:txBody>
          <a:bodyPr/>
          <a:lstStyle/>
          <a:p>
            <a:r>
              <a:rPr lang="en-US" dirty="0" err="1"/>
              <a:t>Morfolojik</a:t>
            </a:r>
            <a:r>
              <a:rPr lang="en-US" dirty="0"/>
              <a:t> </a:t>
            </a:r>
            <a:r>
              <a:rPr lang="en-US" dirty="0" err="1"/>
              <a:t>İşlemler</a:t>
            </a:r>
            <a:endParaRPr lang="tr-TR" dirty="0"/>
          </a:p>
        </p:txBody>
      </p:sp>
      <p:sp>
        <p:nvSpPr>
          <p:cNvPr id="3" name="İçerik Yer Tutucusu 2">
            <a:extLst>
              <a:ext uri="{FF2B5EF4-FFF2-40B4-BE49-F238E27FC236}">
                <a16:creationId xmlns:a16="http://schemas.microsoft.com/office/drawing/2014/main" id="{58119026-ED12-4C7C-B28B-AE8754A3D247}"/>
              </a:ext>
            </a:extLst>
          </p:cNvPr>
          <p:cNvSpPr>
            <a:spLocks noGrp="1"/>
          </p:cNvSpPr>
          <p:nvPr>
            <p:ph idx="1"/>
          </p:nvPr>
        </p:nvSpPr>
        <p:spPr>
          <a:xfrm>
            <a:off x="1295400" y="749769"/>
            <a:ext cx="9601200" cy="5041432"/>
          </a:xfrm>
        </p:spPr>
        <p:txBody>
          <a:bodyPr>
            <a:normAutofit/>
          </a:bodyPr>
          <a:lstStyle/>
          <a:p>
            <a:pPr marL="0" indent="0">
              <a:buNone/>
            </a:pPr>
            <a:r>
              <a:rPr lang="tr-TR" sz="1800" dirty="0">
                <a:latin typeface="Calibri" panose="020F0502020204030204" pitchFamily="34" charset="0"/>
                <a:ea typeface="Calibri" panose="020F0502020204030204" pitchFamily="34" charset="0"/>
                <a:cs typeface="Calibri" panose="020F0502020204030204" pitchFamily="34" charset="0"/>
              </a:rPr>
              <a:t>Morfolojik işlemlerin temel amacı, görüntünün temel özelliklerini korumak ve görüntüyü basitleştirmektir. Bu çalışmada, üst-şapka ve alt-şapka dönüşümleri kan damarlarına belirginlik kazandırmak için kullanılır. </a:t>
            </a:r>
            <a:r>
              <a:rPr lang="tr-TR" sz="1800" dirty="0" err="1">
                <a:latin typeface="Calibri" panose="020F0502020204030204" pitchFamily="34" charset="0"/>
                <a:ea typeface="Calibri" panose="020F0502020204030204" pitchFamily="34" charset="0"/>
                <a:cs typeface="Calibri" panose="020F0502020204030204" pitchFamily="34" charset="0"/>
              </a:rPr>
              <a:t>Üstşapka</a:t>
            </a:r>
            <a:r>
              <a:rPr lang="tr-TR" sz="1800" dirty="0">
                <a:latin typeface="Calibri" panose="020F0502020204030204" pitchFamily="34" charset="0"/>
                <a:ea typeface="Calibri" panose="020F0502020204030204" pitchFamily="34" charset="0"/>
                <a:cs typeface="Calibri" panose="020F0502020204030204" pitchFamily="34" charset="0"/>
              </a:rPr>
              <a:t> dönüşümü, bir giriş görüntüsüne morfolojik açma işlemi uygulandıktan sonra uygulama sonucunun orijinal giriş görüntüsünden çıkarılması işlemidir. Bu işlemin matematiksel ifadesi Denklem (1)’de verilmiştir. Alt-şapka dönüşümü, bir giriş görüntüsüne morfolojik bir kapama işlemi uygulandıktan sonra uygulama sonucunun orijinal giriş görüntüsünden çıkarılması işlemidir. Bu işlemin matematiksel ifadesi Denklem (2)’de verilmiştir.</a:t>
            </a:r>
          </a:p>
        </p:txBody>
      </p:sp>
      <p:pic>
        <p:nvPicPr>
          <p:cNvPr id="5" name="Resim 4">
            <a:extLst>
              <a:ext uri="{FF2B5EF4-FFF2-40B4-BE49-F238E27FC236}">
                <a16:creationId xmlns:a16="http://schemas.microsoft.com/office/drawing/2014/main" id="{B1A72C3D-8C13-43EB-B703-27230D48DCAA}"/>
              </a:ext>
            </a:extLst>
          </p:cNvPr>
          <p:cNvPicPr>
            <a:picLocks noChangeAspect="1"/>
          </p:cNvPicPr>
          <p:nvPr/>
        </p:nvPicPr>
        <p:blipFill>
          <a:blip r:embed="rId2"/>
          <a:stretch>
            <a:fillRect/>
          </a:stretch>
        </p:blipFill>
        <p:spPr>
          <a:xfrm>
            <a:off x="3296836" y="2631958"/>
            <a:ext cx="5598327" cy="1127918"/>
          </a:xfrm>
          <a:prstGeom prst="rect">
            <a:avLst/>
          </a:prstGeom>
        </p:spPr>
      </p:pic>
      <p:sp>
        <p:nvSpPr>
          <p:cNvPr id="7" name="Metin kutusu 6">
            <a:extLst>
              <a:ext uri="{FF2B5EF4-FFF2-40B4-BE49-F238E27FC236}">
                <a16:creationId xmlns:a16="http://schemas.microsoft.com/office/drawing/2014/main" id="{4FF654FF-6433-4672-BECB-84BBEEB75970}"/>
              </a:ext>
            </a:extLst>
          </p:cNvPr>
          <p:cNvSpPr txBox="1"/>
          <p:nvPr/>
        </p:nvSpPr>
        <p:spPr>
          <a:xfrm>
            <a:off x="1295400" y="3904200"/>
            <a:ext cx="9601200" cy="2031325"/>
          </a:xfrm>
          <a:prstGeom prst="rect">
            <a:avLst/>
          </a:prstGeom>
          <a:noFill/>
        </p:spPr>
        <p:txBody>
          <a:bodyPr wrap="square">
            <a:spAutoFit/>
          </a:bodyPr>
          <a:lstStyle/>
          <a:p>
            <a:r>
              <a:rPr lang="tr-TR" dirty="0">
                <a:latin typeface="Calibri" panose="020F0502020204030204" pitchFamily="34" charset="0"/>
                <a:ea typeface="Calibri" panose="020F0502020204030204" pitchFamily="34" charset="0"/>
                <a:cs typeface="Calibri" panose="020F0502020204030204" pitchFamily="34" charset="0"/>
              </a:rPr>
              <a:t>Denklem (1) 'e göre, açma operatörü görüntünün arka planına etki ettiğinden, üst-şapka dönüşümünün görüntünün arka planını çıkarması beklenir. Bu dönüşüm, yüksek geçirgen bir filtre gibi davranır ve görüntünün maskeden daha küçük olan parlak alanlarını çıkarır. Denklem (2) 'ye göre, alt-şapka dönüşümü görüntünün arka planını etkiler ve görüntünün arka plandaki maskeden daha küçük olan bazı karanlık alanları üzerinde etkili olur. Parlak alanları (açma operatörünün sonuçları) görüntüye eklemek ve karanlık alanları (kapama operatörünün sonuçları) görüntüden çıkarmak mümkündür. Sonuç olarak, aydınlık ve karanlık alanlar arasındaki kontrastta bir iyileşme olacaktır</a:t>
            </a:r>
            <a:r>
              <a:rPr lang="en-US" dirty="0">
                <a:latin typeface="Calibri" panose="020F0502020204030204" pitchFamily="34" charset="0"/>
                <a:ea typeface="Calibri" panose="020F0502020204030204" pitchFamily="34" charset="0"/>
                <a:cs typeface="Calibri" panose="020F0502020204030204" pitchFamily="34" charset="0"/>
              </a:rPr>
              <a:t>.</a:t>
            </a:r>
            <a:endParaRPr lang="tr-TR"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023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8BB733-4565-4F8B-90BB-F035C5FD7296}"/>
              </a:ext>
            </a:extLst>
          </p:cNvPr>
          <p:cNvSpPr>
            <a:spLocks noGrp="1"/>
          </p:cNvSpPr>
          <p:nvPr>
            <p:ph type="title"/>
          </p:nvPr>
        </p:nvSpPr>
        <p:spPr>
          <a:xfrm>
            <a:off x="1295399" y="543098"/>
            <a:ext cx="9601200" cy="562946"/>
          </a:xfrm>
        </p:spPr>
        <p:txBody>
          <a:bodyPr/>
          <a:lstStyle/>
          <a:p>
            <a:r>
              <a:rPr lang="en-US" dirty="0" err="1"/>
              <a:t>Eşikleme</a:t>
            </a:r>
            <a:r>
              <a:rPr lang="en-US" dirty="0"/>
              <a:t> </a:t>
            </a:r>
            <a:r>
              <a:rPr lang="en-US" dirty="0" err="1"/>
              <a:t>Yöntemleri</a:t>
            </a:r>
            <a:endParaRPr lang="tr-TR" dirty="0"/>
          </a:p>
        </p:txBody>
      </p:sp>
      <p:sp>
        <p:nvSpPr>
          <p:cNvPr id="4" name="Başlık 1">
            <a:extLst>
              <a:ext uri="{FF2B5EF4-FFF2-40B4-BE49-F238E27FC236}">
                <a16:creationId xmlns:a16="http://schemas.microsoft.com/office/drawing/2014/main" id="{CA17A936-1D4F-4499-9E69-4BCED0F08BE0}"/>
              </a:ext>
            </a:extLst>
          </p:cNvPr>
          <p:cNvSpPr txBox="1">
            <a:spLocks/>
          </p:cNvSpPr>
          <p:nvPr/>
        </p:nvSpPr>
        <p:spPr>
          <a:xfrm>
            <a:off x="1295400" y="1106044"/>
            <a:ext cx="9601200" cy="5629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sz="2000" dirty="0"/>
              <a:t>1- </a:t>
            </a:r>
            <a:r>
              <a:rPr lang="en-US" sz="2000" dirty="0" err="1"/>
              <a:t>Çok</a:t>
            </a:r>
            <a:r>
              <a:rPr lang="en-US" sz="2000" dirty="0"/>
              <a:t> </a:t>
            </a:r>
            <a:r>
              <a:rPr lang="en-US" sz="2000" dirty="0" err="1"/>
              <a:t>Seviyeli</a:t>
            </a:r>
            <a:r>
              <a:rPr lang="en-US" sz="2000" dirty="0"/>
              <a:t> </a:t>
            </a:r>
            <a:r>
              <a:rPr lang="en-US" sz="2000" dirty="0" err="1"/>
              <a:t>Eşikleme</a:t>
            </a:r>
            <a:endParaRPr lang="tr-TR" sz="2000" dirty="0"/>
          </a:p>
        </p:txBody>
      </p:sp>
      <p:sp>
        <p:nvSpPr>
          <p:cNvPr id="6" name="Metin kutusu 5">
            <a:extLst>
              <a:ext uri="{FF2B5EF4-FFF2-40B4-BE49-F238E27FC236}">
                <a16:creationId xmlns:a16="http://schemas.microsoft.com/office/drawing/2014/main" id="{0A2FDF81-E1EE-4963-9B21-BB901090C970}"/>
              </a:ext>
            </a:extLst>
          </p:cNvPr>
          <p:cNvSpPr txBox="1"/>
          <p:nvPr/>
        </p:nvSpPr>
        <p:spPr>
          <a:xfrm>
            <a:off x="1295400" y="1892439"/>
            <a:ext cx="9870141" cy="646331"/>
          </a:xfrm>
          <a:prstGeom prst="rect">
            <a:avLst/>
          </a:prstGeom>
          <a:noFill/>
        </p:spPr>
        <p:txBody>
          <a:bodyPr wrap="square">
            <a:spAutoFit/>
          </a:bodyPr>
          <a:lstStyle/>
          <a:p>
            <a:r>
              <a:rPr lang="tr-TR" dirty="0"/>
              <a:t>Gri ölçekli görüntüyü birkaç farklı bölgeye ayırabilen bir işlemdir [18]. Bu işleme ait uyulması gereken kural Denklem (3)’de matematiksel olarak ifade edilmiştir</a:t>
            </a:r>
          </a:p>
        </p:txBody>
      </p:sp>
      <p:pic>
        <p:nvPicPr>
          <p:cNvPr id="8" name="Resim 7">
            <a:extLst>
              <a:ext uri="{FF2B5EF4-FFF2-40B4-BE49-F238E27FC236}">
                <a16:creationId xmlns:a16="http://schemas.microsoft.com/office/drawing/2014/main" id="{50B60CEC-A546-4591-BB05-6138EC756EF4}"/>
              </a:ext>
            </a:extLst>
          </p:cNvPr>
          <p:cNvPicPr>
            <a:picLocks noChangeAspect="1"/>
          </p:cNvPicPr>
          <p:nvPr/>
        </p:nvPicPr>
        <p:blipFill>
          <a:blip r:embed="rId2"/>
          <a:stretch>
            <a:fillRect/>
          </a:stretch>
        </p:blipFill>
        <p:spPr>
          <a:xfrm>
            <a:off x="3573274" y="2963497"/>
            <a:ext cx="5045451" cy="931006"/>
          </a:xfrm>
          <a:prstGeom prst="rect">
            <a:avLst/>
          </a:prstGeom>
        </p:spPr>
      </p:pic>
      <p:sp>
        <p:nvSpPr>
          <p:cNvPr id="10" name="Metin kutusu 9">
            <a:extLst>
              <a:ext uri="{FF2B5EF4-FFF2-40B4-BE49-F238E27FC236}">
                <a16:creationId xmlns:a16="http://schemas.microsoft.com/office/drawing/2014/main" id="{9E07E653-125C-4EE9-89F8-A989083F4A21}"/>
              </a:ext>
            </a:extLst>
          </p:cNvPr>
          <p:cNvSpPr txBox="1"/>
          <p:nvPr/>
        </p:nvSpPr>
        <p:spPr>
          <a:xfrm>
            <a:off x="1295401" y="4301300"/>
            <a:ext cx="9601199" cy="923330"/>
          </a:xfrm>
          <a:prstGeom prst="rect">
            <a:avLst/>
          </a:prstGeom>
          <a:noFill/>
        </p:spPr>
        <p:txBody>
          <a:bodyPr wrap="square">
            <a:spAutoFit/>
          </a:bodyPr>
          <a:lstStyle/>
          <a:p>
            <a:r>
              <a:rPr lang="tr-TR" dirty="0"/>
              <a:t>Burada, p parametresi L gri tonlama seviyeleri L = {0, 1, 2,…, L - 1} ile temsil edilebilen gri tonlama görüntüsünün piksellerinden biridir. C1 ve C2 parametreleri, p pikselinin atanacağı sınıflardır, </a:t>
            </a:r>
            <a:r>
              <a:rPr lang="tr-TR" dirty="0" err="1"/>
              <a:t>th</a:t>
            </a:r>
            <a:r>
              <a:rPr lang="tr-TR" dirty="0"/>
              <a:t> parametresi ise eşik değeridir.</a:t>
            </a:r>
          </a:p>
        </p:txBody>
      </p:sp>
    </p:spTree>
    <p:extLst>
      <p:ext uri="{BB962C8B-B14F-4D97-AF65-F5344CB8AC3E}">
        <p14:creationId xmlns:p14="http://schemas.microsoft.com/office/powerpoint/2010/main" val="117088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0B8AFA-5035-4DC9-BA62-8B505A072668}"/>
              </a:ext>
            </a:extLst>
          </p:cNvPr>
          <p:cNvSpPr>
            <a:spLocks noGrp="1"/>
          </p:cNvSpPr>
          <p:nvPr>
            <p:ph type="title"/>
          </p:nvPr>
        </p:nvSpPr>
        <p:spPr>
          <a:xfrm>
            <a:off x="1295400" y="234913"/>
            <a:ext cx="9601200" cy="392618"/>
          </a:xfrm>
        </p:spPr>
        <p:txBody>
          <a:bodyPr>
            <a:normAutofit/>
          </a:bodyPr>
          <a:lstStyle/>
          <a:p>
            <a:r>
              <a:rPr lang="en-US" sz="2000" dirty="0"/>
              <a:t>2- </a:t>
            </a:r>
            <a:r>
              <a:rPr lang="tr-TR" sz="2000" dirty="0"/>
              <a:t>Maksimum </a:t>
            </a:r>
            <a:r>
              <a:rPr lang="tr-TR" sz="2000" dirty="0" err="1"/>
              <a:t>entropi</a:t>
            </a:r>
            <a:r>
              <a:rPr lang="tr-TR" sz="2000" dirty="0"/>
              <a:t> tabanlı </a:t>
            </a:r>
            <a:r>
              <a:rPr lang="tr-TR" sz="2000" dirty="0" err="1"/>
              <a:t>eşikleme</a:t>
            </a:r>
            <a:endParaRPr lang="tr-TR" sz="2000" dirty="0"/>
          </a:p>
        </p:txBody>
      </p:sp>
      <p:sp>
        <p:nvSpPr>
          <p:cNvPr id="3" name="İçerik Yer Tutucusu 2">
            <a:extLst>
              <a:ext uri="{FF2B5EF4-FFF2-40B4-BE49-F238E27FC236}">
                <a16:creationId xmlns:a16="http://schemas.microsoft.com/office/drawing/2014/main" id="{199A5F48-FE01-44EA-B4D7-9E34DC082669}"/>
              </a:ext>
            </a:extLst>
          </p:cNvPr>
          <p:cNvSpPr>
            <a:spLocks noGrp="1"/>
          </p:cNvSpPr>
          <p:nvPr>
            <p:ph idx="1"/>
          </p:nvPr>
        </p:nvSpPr>
        <p:spPr>
          <a:xfrm>
            <a:off x="1295400" y="914401"/>
            <a:ext cx="9601200" cy="4876800"/>
          </a:xfrm>
        </p:spPr>
        <p:txBody>
          <a:bodyPr>
            <a:normAutofit/>
          </a:bodyPr>
          <a:lstStyle/>
          <a:p>
            <a:pPr marL="0" indent="0">
              <a:buNone/>
            </a:pPr>
            <a:r>
              <a:rPr lang="tr-TR" sz="1800" dirty="0" err="1"/>
              <a:t>Entopi</a:t>
            </a:r>
            <a:r>
              <a:rPr lang="tr-TR" sz="1800" dirty="0"/>
              <a:t> yöntemlerine bağlı </a:t>
            </a:r>
            <a:r>
              <a:rPr lang="tr-TR" sz="1800" dirty="0" err="1"/>
              <a:t>eşikleme</a:t>
            </a:r>
            <a:r>
              <a:rPr lang="tr-TR" sz="1800" dirty="0"/>
              <a:t> işlemi araştırmacılar tarafından tercih edilen bir yöntemdir . </a:t>
            </a:r>
            <a:r>
              <a:rPr lang="tr-TR" sz="1800" dirty="0" err="1"/>
              <a:t>Otsu’nun</a:t>
            </a:r>
            <a:r>
              <a:rPr lang="tr-TR" sz="1800" dirty="0"/>
              <a:t> </a:t>
            </a:r>
            <a:r>
              <a:rPr lang="tr-TR" sz="1800" dirty="0" err="1"/>
              <a:t>eşikleme</a:t>
            </a:r>
            <a:r>
              <a:rPr lang="tr-TR" sz="1800" dirty="0"/>
              <a:t> algoritmasından farklı olarak sınıflar arasındaki </a:t>
            </a:r>
            <a:r>
              <a:rPr lang="tr-TR" sz="1800" dirty="0" err="1"/>
              <a:t>varyansı</a:t>
            </a:r>
            <a:r>
              <a:rPr lang="tr-TR" sz="1800" dirty="0"/>
              <a:t> maksimize etmek ya da sınıf içi </a:t>
            </a:r>
            <a:r>
              <a:rPr lang="tr-TR" sz="1800" dirty="0" err="1"/>
              <a:t>varyansı</a:t>
            </a:r>
            <a:r>
              <a:rPr lang="tr-TR" sz="1800" dirty="0"/>
              <a:t> minimize etmek yerine sınıflar arası </a:t>
            </a:r>
            <a:r>
              <a:rPr lang="tr-TR" sz="1800" dirty="0" err="1"/>
              <a:t>entropi</a:t>
            </a:r>
            <a:r>
              <a:rPr lang="tr-TR" sz="1800" dirty="0"/>
              <a:t> maksimize edilir. Bu yönteme göre, bir görüntüdeki yoğunluk değerlerinin olasılık dağılımına katkı veren ön ve arka plan görüntüsüne ait </a:t>
            </a:r>
            <a:r>
              <a:rPr lang="tr-TR" sz="1800" dirty="0" err="1"/>
              <a:t>entropi</a:t>
            </a:r>
            <a:r>
              <a:rPr lang="tr-TR" sz="1800" dirty="0"/>
              <a:t> değerleri ayrı ayrı hesaplanır ve toplamları maksimize edilir. Ardından, </a:t>
            </a:r>
            <a:r>
              <a:rPr lang="tr-TR" sz="1800" dirty="0" err="1"/>
              <a:t>entropinin</a:t>
            </a:r>
            <a:r>
              <a:rPr lang="tr-TR" sz="1800" dirty="0"/>
              <a:t> toplamını maksimize eden bir optimum eşik değeri hesaplanır . Arka ve ön plan görüntüsüne ait </a:t>
            </a:r>
            <a:r>
              <a:rPr lang="tr-TR" sz="1800" dirty="0" err="1"/>
              <a:t>entropi</a:t>
            </a:r>
            <a:r>
              <a:rPr lang="tr-TR" sz="1800" dirty="0"/>
              <a:t> değeri Denklem (4) ve Denklem (5)’de verilmiştir. Denklem (6) arka ve ön plan görüntüsüne ait </a:t>
            </a:r>
            <a:r>
              <a:rPr lang="tr-TR" sz="1800" dirty="0" err="1"/>
              <a:t>entropi</a:t>
            </a:r>
            <a:r>
              <a:rPr lang="tr-TR" sz="1800" dirty="0"/>
              <a:t> değerlerinin maksimize edilmiş halidir.</a:t>
            </a:r>
          </a:p>
        </p:txBody>
      </p:sp>
      <p:pic>
        <p:nvPicPr>
          <p:cNvPr id="5" name="Resim 4">
            <a:extLst>
              <a:ext uri="{FF2B5EF4-FFF2-40B4-BE49-F238E27FC236}">
                <a16:creationId xmlns:a16="http://schemas.microsoft.com/office/drawing/2014/main" id="{81DBD58C-E954-4B97-84F3-F5E63ACABA2F}"/>
              </a:ext>
            </a:extLst>
          </p:cNvPr>
          <p:cNvPicPr>
            <a:picLocks noChangeAspect="1"/>
          </p:cNvPicPr>
          <p:nvPr/>
        </p:nvPicPr>
        <p:blipFill>
          <a:blip r:embed="rId2"/>
          <a:stretch>
            <a:fillRect/>
          </a:stretch>
        </p:blipFill>
        <p:spPr>
          <a:xfrm>
            <a:off x="3861336" y="3429000"/>
            <a:ext cx="4469328" cy="2362201"/>
          </a:xfrm>
          <a:prstGeom prst="rect">
            <a:avLst/>
          </a:prstGeom>
        </p:spPr>
      </p:pic>
    </p:spTree>
    <p:extLst>
      <p:ext uri="{BB962C8B-B14F-4D97-AF65-F5344CB8AC3E}">
        <p14:creationId xmlns:p14="http://schemas.microsoft.com/office/powerpoint/2010/main" val="167546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E18F6B-2067-4925-B8E1-E3B0F8B33A92}"/>
              </a:ext>
            </a:extLst>
          </p:cNvPr>
          <p:cNvSpPr>
            <a:spLocks noGrp="1"/>
          </p:cNvSpPr>
          <p:nvPr>
            <p:ph type="title"/>
          </p:nvPr>
        </p:nvSpPr>
        <p:spPr>
          <a:xfrm>
            <a:off x="1295400" y="216983"/>
            <a:ext cx="9601200" cy="401582"/>
          </a:xfrm>
        </p:spPr>
        <p:txBody>
          <a:bodyPr>
            <a:normAutofit/>
          </a:bodyPr>
          <a:lstStyle/>
          <a:p>
            <a:r>
              <a:rPr lang="en-US" sz="2000" dirty="0"/>
              <a:t>3- </a:t>
            </a:r>
            <a:r>
              <a:rPr lang="tr-TR" sz="2000" dirty="0"/>
              <a:t>Bulanık mantık tabanlı </a:t>
            </a:r>
            <a:r>
              <a:rPr lang="tr-TR" sz="2000" dirty="0" err="1"/>
              <a:t>eşikleme</a:t>
            </a:r>
            <a:endParaRPr lang="tr-TR" sz="2000" dirty="0"/>
          </a:p>
        </p:txBody>
      </p:sp>
      <p:sp>
        <p:nvSpPr>
          <p:cNvPr id="3" name="İçerik Yer Tutucusu 2">
            <a:extLst>
              <a:ext uri="{FF2B5EF4-FFF2-40B4-BE49-F238E27FC236}">
                <a16:creationId xmlns:a16="http://schemas.microsoft.com/office/drawing/2014/main" id="{6548C740-1EEC-4745-816D-9857C28EBC79}"/>
              </a:ext>
            </a:extLst>
          </p:cNvPr>
          <p:cNvSpPr>
            <a:spLocks noGrp="1"/>
          </p:cNvSpPr>
          <p:nvPr>
            <p:ph idx="1"/>
          </p:nvPr>
        </p:nvSpPr>
        <p:spPr>
          <a:xfrm>
            <a:off x="1295400" y="708493"/>
            <a:ext cx="9601200" cy="2384611"/>
          </a:xfrm>
        </p:spPr>
        <p:txBody>
          <a:bodyPr/>
          <a:lstStyle/>
          <a:p>
            <a:pPr marL="0" indent="0">
              <a:buNone/>
            </a:pPr>
            <a:r>
              <a:rPr lang="tr-TR" dirty="0"/>
              <a:t>Bulanık kümeleme bir yumuşak kümeleme tekniğidir. Bu kümeleme yöntemi, nesnelerin kümelere olan aitliğini ifade etmek için bir derece kavramı kullanır [21]. Her nesne için, toplam derece 1’dir. Denklem (7) her pikselin üyelik değerini hesaplamak için kullanılır. </a:t>
            </a:r>
          </a:p>
        </p:txBody>
      </p:sp>
      <p:pic>
        <p:nvPicPr>
          <p:cNvPr id="5" name="Resim 4">
            <a:extLst>
              <a:ext uri="{FF2B5EF4-FFF2-40B4-BE49-F238E27FC236}">
                <a16:creationId xmlns:a16="http://schemas.microsoft.com/office/drawing/2014/main" id="{76A86B6E-2928-46A6-8EB1-E32E4A7DFF4E}"/>
              </a:ext>
            </a:extLst>
          </p:cNvPr>
          <p:cNvPicPr>
            <a:picLocks noChangeAspect="1"/>
          </p:cNvPicPr>
          <p:nvPr/>
        </p:nvPicPr>
        <p:blipFill>
          <a:blip r:embed="rId2"/>
          <a:stretch>
            <a:fillRect/>
          </a:stretch>
        </p:blipFill>
        <p:spPr>
          <a:xfrm>
            <a:off x="1418660" y="3505158"/>
            <a:ext cx="4313457" cy="1600356"/>
          </a:xfrm>
          <a:prstGeom prst="rect">
            <a:avLst/>
          </a:prstGeom>
        </p:spPr>
      </p:pic>
      <p:sp>
        <p:nvSpPr>
          <p:cNvPr id="7" name="Metin kutusu 6">
            <a:extLst>
              <a:ext uri="{FF2B5EF4-FFF2-40B4-BE49-F238E27FC236}">
                <a16:creationId xmlns:a16="http://schemas.microsoft.com/office/drawing/2014/main" id="{2628AB00-F58A-4A11-B3CC-1708C6C76783}"/>
              </a:ext>
            </a:extLst>
          </p:cNvPr>
          <p:cNvSpPr txBox="1"/>
          <p:nvPr/>
        </p:nvSpPr>
        <p:spPr>
          <a:xfrm>
            <a:off x="1295400" y="2002374"/>
            <a:ext cx="9601200" cy="1200329"/>
          </a:xfrm>
          <a:prstGeom prst="rect">
            <a:avLst/>
          </a:prstGeom>
          <a:noFill/>
        </p:spPr>
        <p:txBody>
          <a:bodyPr wrap="square">
            <a:spAutoFit/>
          </a:bodyPr>
          <a:lstStyle/>
          <a:p>
            <a:r>
              <a:rPr lang="tr-TR" dirty="0"/>
              <a:t>Burada, </a:t>
            </a:r>
            <a:r>
              <a:rPr lang="tr-TR" dirty="0" err="1"/>
              <a:t>uij</a:t>
            </a:r>
            <a:r>
              <a:rPr lang="tr-TR" dirty="0"/>
              <a:t> parametresi üyelik fonksiyonunu, xi parametresi bireysel piksel değerini, </a:t>
            </a:r>
            <a:r>
              <a:rPr lang="tr-TR" dirty="0" err="1"/>
              <a:t>cj</a:t>
            </a:r>
            <a:r>
              <a:rPr lang="tr-TR" dirty="0"/>
              <a:t> ve </a:t>
            </a:r>
            <a:r>
              <a:rPr lang="tr-TR" dirty="0" err="1"/>
              <a:t>ck</a:t>
            </a:r>
            <a:r>
              <a:rPr lang="tr-TR" dirty="0"/>
              <a:t> parametreleri küme merkezini ve m parametresi 1'den fazla gerçek değeri temsil etmektedir.</a:t>
            </a:r>
            <a:endParaRPr lang="en-US" dirty="0"/>
          </a:p>
          <a:p>
            <a:r>
              <a:rPr lang="tr-TR" dirty="0" err="1"/>
              <a:t>Bölütleme</a:t>
            </a:r>
            <a:r>
              <a:rPr lang="tr-TR" dirty="0"/>
              <a:t> görüntülerini ikili görüntülere dönüştürmek için kullanılacak eşik hesaplaması Denklem (8) ve Denklem (9) da verildiği gibidir.</a:t>
            </a:r>
          </a:p>
        </p:txBody>
      </p:sp>
      <p:pic>
        <p:nvPicPr>
          <p:cNvPr id="9" name="Resim 8">
            <a:extLst>
              <a:ext uri="{FF2B5EF4-FFF2-40B4-BE49-F238E27FC236}">
                <a16:creationId xmlns:a16="http://schemas.microsoft.com/office/drawing/2014/main" id="{12FF6865-0021-4EB1-98A9-5D5DC6E20B2D}"/>
              </a:ext>
            </a:extLst>
          </p:cNvPr>
          <p:cNvPicPr>
            <a:picLocks noChangeAspect="1"/>
          </p:cNvPicPr>
          <p:nvPr/>
        </p:nvPicPr>
        <p:blipFill>
          <a:blip r:embed="rId3"/>
          <a:stretch>
            <a:fillRect/>
          </a:stretch>
        </p:blipFill>
        <p:spPr>
          <a:xfrm>
            <a:off x="6096000" y="3786820"/>
            <a:ext cx="5284054" cy="1200329"/>
          </a:xfrm>
          <a:prstGeom prst="rect">
            <a:avLst/>
          </a:prstGeom>
        </p:spPr>
      </p:pic>
      <p:sp>
        <p:nvSpPr>
          <p:cNvPr id="13" name="Metin kutusu 12">
            <a:extLst>
              <a:ext uri="{FF2B5EF4-FFF2-40B4-BE49-F238E27FC236}">
                <a16:creationId xmlns:a16="http://schemas.microsoft.com/office/drawing/2014/main" id="{F4719845-514B-4A42-8915-CA0CE08CA5D7}"/>
              </a:ext>
            </a:extLst>
          </p:cNvPr>
          <p:cNvSpPr txBox="1"/>
          <p:nvPr/>
        </p:nvSpPr>
        <p:spPr>
          <a:xfrm>
            <a:off x="1418660" y="5347694"/>
            <a:ext cx="9961394" cy="646331"/>
          </a:xfrm>
          <a:prstGeom prst="rect">
            <a:avLst/>
          </a:prstGeom>
          <a:noFill/>
        </p:spPr>
        <p:txBody>
          <a:bodyPr wrap="square">
            <a:spAutoFit/>
          </a:bodyPr>
          <a:lstStyle/>
          <a:p>
            <a:r>
              <a:rPr lang="tr-TR" dirty="0"/>
              <a:t>Burada, c parametresi sınıfı, I parametresi görüntüyü ve Seviye parametresi denklemden gelen eşik değeridir.</a:t>
            </a:r>
          </a:p>
        </p:txBody>
      </p:sp>
    </p:spTree>
    <p:extLst>
      <p:ext uri="{BB962C8B-B14F-4D97-AF65-F5344CB8AC3E}">
        <p14:creationId xmlns:p14="http://schemas.microsoft.com/office/powerpoint/2010/main" val="55300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4174DC-DA1E-4D72-B11A-5DB284368F94}"/>
              </a:ext>
            </a:extLst>
          </p:cNvPr>
          <p:cNvSpPr>
            <a:spLocks noGrp="1"/>
          </p:cNvSpPr>
          <p:nvPr>
            <p:ph type="title"/>
          </p:nvPr>
        </p:nvSpPr>
        <p:spPr>
          <a:xfrm>
            <a:off x="1295400" y="216982"/>
            <a:ext cx="9601200" cy="562947"/>
          </a:xfrm>
        </p:spPr>
        <p:txBody>
          <a:bodyPr/>
          <a:lstStyle/>
          <a:p>
            <a:r>
              <a:rPr lang="en-US" dirty="0" err="1"/>
              <a:t>Kullanılan</a:t>
            </a:r>
            <a:r>
              <a:rPr lang="en-US" dirty="0"/>
              <a:t> </a:t>
            </a:r>
            <a:r>
              <a:rPr lang="en-US" dirty="0" err="1"/>
              <a:t>Yöntem</a:t>
            </a:r>
            <a:endParaRPr lang="tr-TR" dirty="0"/>
          </a:p>
        </p:txBody>
      </p:sp>
      <p:sp>
        <p:nvSpPr>
          <p:cNvPr id="3" name="İçerik Yer Tutucusu 2">
            <a:extLst>
              <a:ext uri="{FF2B5EF4-FFF2-40B4-BE49-F238E27FC236}">
                <a16:creationId xmlns:a16="http://schemas.microsoft.com/office/drawing/2014/main" id="{75FBA1DD-48EB-4B82-9C3A-A7D8B3E78F56}"/>
              </a:ext>
            </a:extLst>
          </p:cNvPr>
          <p:cNvSpPr>
            <a:spLocks noGrp="1"/>
          </p:cNvSpPr>
          <p:nvPr>
            <p:ph idx="1"/>
          </p:nvPr>
        </p:nvSpPr>
        <p:spPr>
          <a:xfrm>
            <a:off x="1295400" y="896471"/>
            <a:ext cx="6019800" cy="4894729"/>
          </a:xfrm>
        </p:spPr>
        <p:txBody>
          <a:bodyPr/>
          <a:lstStyle/>
          <a:p>
            <a:pPr marL="0" indent="0">
              <a:buNone/>
            </a:pPr>
            <a:r>
              <a:rPr lang="tr-TR" dirty="0"/>
              <a:t>Önerilen yöntemde, veri setinde bulunan </a:t>
            </a:r>
            <a:r>
              <a:rPr lang="tr-TR" dirty="0" err="1"/>
              <a:t>fundus</a:t>
            </a:r>
            <a:r>
              <a:rPr lang="tr-TR" dirty="0"/>
              <a:t> görüntülerine ait damarların </a:t>
            </a:r>
            <a:r>
              <a:rPr lang="tr-TR" dirty="0" err="1"/>
              <a:t>bölütlenmesi</a:t>
            </a:r>
            <a:r>
              <a:rPr lang="tr-TR" dirty="0"/>
              <a:t> sağlanmıştır. Öncelikle, veri setinde bulunan görüntüler RGB renk uzayından gri ölçekli görüntülere dönüştürülür. Gri ölçekli görüntülerin tersi üzerinde önerilen sistem uygulanır. Şekil 1’de veri setine ait bir görüntü ve bu görüntüye ait gri ölçekli görüntü ile gri ölçekli görüntünün tersi verilmiştir. Önerilen sistemin genel yapısı ise Şekil 2’de verildiği gibidir</a:t>
            </a:r>
          </a:p>
        </p:txBody>
      </p:sp>
      <p:pic>
        <p:nvPicPr>
          <p:cNvPr id="5" name="Resim 4">
            <a:extLst>
              <a:ext uri="{FF2B5EF4-FFF2-40B4-BE49-F238E27FC236}">
                <a16:creationId xmlns:a16="http://schemas.microsoft.com/office/drawing/2014/main" id="{CC0C2BC5-34D1-4E67-B523-EF5B98D539D5}"/>
              </a:ext>
            </a:extLst>
          </p:cNvPr>
          <p:cNvPicPr>
            <a:picLocks noChangeAspect="1"/>
          </p:cNvPicPr>
          <p:nvPr/>
        </p:nvPicPr>
        <p:blipFill>
          <a:blip r:embed="rId2"/>
          <a:stretch>
            <a:fillRect/>
          </a:stretch>
        </p:blipFill>
        <p:spPr>
          <a:xfrm>
            <a:off x="2147527" y="3837961"/>
            <a:ext cx="4213860" cy="2069781"/>
          </a:xfrm>
          <a:prstGeom prst="rect">
            <a:avLst/>
          </a:prstGeom>
        </p:spPr>
      </p:pic>
      <p:pic>
        <p:nvPicPr>
          <p:cNvPr id="9" name="Resim 8">
            <a:extLst>
              <a:ext uri="{FF2B5EF4-FFF2-40B4-BE49-F238E27FC236}">
                <a16:creationId xmlns:a16="http://schemas.microsoft.com/office/drawing/2014/main" id="{A8DA8912-E7AD-497D-A924-FF1E634C936B}"/>
              </a:ext>
            </a:extLst>
          </p:cNvPr>
          <p:cNvPicPr>
            <a:picLocks noChangeAspect="1"/>
          </p:cNvPicPr>
          <p:nvPr/>
        </p:nvPicPr>
        <p:blipFill>
          <a:blip r:embed="rId3"/>
          <a:stretch>
            <a:fillRect/>
          </a:stretch>
        </p:blipFill>
        <p:spPr>
          <a:xfrm>
            <a:off x="7900348" y="276860"/>
            <a:ext cx="3391194" cy="5654530"/>
          </a:xfrm>
          <a:prstGeom prst="rect">
            <a:avLst/>
          </a:prstGeom>
        </p:spPr>
      </p:pic>
    </p:spTree>
    <p:extLst>
      <p:ext uri="{BB962C8B-B14F-4D97-AF65-F5344CB8AC3E}">
        <p14:creationId xmlns:p14="http://schemas.microsoft.com/office/powerpoint/2010/main" val="1736694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46EED7-0929-4041-B718-C2FD30BE9B6E}"/>
              </a:ext>
            </a:extLst>
          </p:cNvPr>
          <p:cNvSpPr>
            <a:spLocks noGrp="1"/>
          </p:cNvSpPr>
          <p:nvPr>
            <p:ph type="title"/>
          </p:nvPr>
        </p:nvSpPr>
        <p:spPr>
          <a:xfrm>
            <a:off x="1295400" y="204308"/>
            <a:ext cx="9601200" cy="562947"/>
          </a:xfrm>
        </p:spPr>
        <p:txBody>
          <a:bodyPr/>
          <a:lstStyle/>
          <a:p>
            <a:r>
              <a:rPr lang="en-US" dirty="0" err="1"/>
              <a:t>Morfolojik</a:t>
            </a:r>
            <a:r>
              <a:rPr lang="en-US" dirty="0"/>
              <a:t> </a:t>
            </a:r>
            <a:r>
              <a:rPr lang="en-US" dirty="0" err="1"/>
              <a:t>İşlemler</a:t>
            </a:r>
            <a:endParaRPr lang="tr-TR" dirty="0"/>
          </a:p>
        </p:txBody>
      </p:sp>
      <p:sp>
        <p:nvSpPr>
          <p:cNvPr id="3" name="İçerik Yer Tutucusu 2">
            <a:extLst>
              <a:ext uri="{FF2B5EF4-FFF2-40B4-BE49-F238E27FC236}">
                <a16:creationId xmlns:a16="http://schemas.microsoft.com/office/drawing/2014/main" id="{40DE24CE-8488-45D3-8312-D6276C806F5D}"/>
              </a:ext>
            </a:extLst>
          </p:cNvPr>
          <p:cNvSpPr>
            <a:spLocks noGrp="1"/>
          </p:cNvSpPr>
          <p:nvPr>
            <p:ph idx="1"/>
          </p:nvPr>
        </p:nvSpPr>
        <p:spPr>
          <a:xfrm>
            <a:off x="1295400" y="843040"/>
            <a:ext cx="5602705" cy="4707529"/>
          </a:xfrm>
        </p:spPr>
        <p:txBody>
          <a:bodyPr>
            <a:noAutofit/>
          </a:bodyPr>
          <a:lstStyle/>
          <a:p>
            <a:pPr marL="0" indent="0">
              <a:buNone/>
            </a:pPr>
            <a:r>
              <a:rPr lang="tr-TR" sz="1800" dirty="0">
                <a:latin typeface="Calibri" panose="020F0502020204030204" pitchFamily="34" charset="0"/>
                <a:ea typeface="Calibri" panose="020F0502020204030204" pitchFamily="34" charset="0"/>
                <a:cs typeface="Calibri" panose="020F0502020204030204" pitchFamily="34" charset="0"/>
              </a:rPr>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 Şekil 3’de bu aşamaya kadar anlatılan işlemler görsel olarak ifade edilmiştir.</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tr-TR" sz="1800" dirty="0">
                <a:latin typeface="Calibri" panose="020F0502020204030204" pitchFamily="34" charset="0"/>
                <a:ea typeface="Calibri" panose="020F0502020204030204" pitchFamily="34" charset="0"/>
                <a:cs typeface="Calibri" panose="020F0502020204030204" pitchFamily="34" charset="0"/>
              </a:rPr>
              <a:t>Denklem (10)’da toplam üst şapka işlemine dahil edilen toplam alt şapka ve toplam morfolojik açma işlemi matematiksel olarak ifade edilmiştir. Şekil 4’te bu aşamaya ait işlem sonuçları görsel olarak verilmiştir. </a:t>
            </a:r>
          </a:p>
        </p:txBody>
      </p:sp>
      <p:pic>
        <p:nvPicPr>
          <p:cNvPr id="5" name="Resim 4">
            <a:extLst>
              <a:ext uri="{FF2B5EF4-FFF2-40B4-BE49-F238E27FC236}">
                <a16:creationId xmlns:a16="http://schemas.microsoft.com/office/drawing/2014/main" id="{8B073CBC-58AD-4F8E-967F-44A971B18231}"/>
              </a:ext>
            </a:extLst>
          </p:cNvPr>
          <p:cNvPicPr>
            <a:picLocks noChangeAspect="1"/>
          </p:cNvPicPr>
          <p:nvPr/>
        </p:nvPicPr>
        <p:blipFill>
          <a:blip r:embed="rId2"/>
          <a:stretch>
            <a:fillRect/>
          </a:stretch>
        </p:blipFill>
        <p:spPr>
          <a:xfrm>
            <a:off x="7038475" y="49118"/>
            <a:ext cx="4680284" cy="2202487"/>
          </a:xfrm>
          <a:prstGeom prst="rect">
            <a:avLst/>
          </a:prstGeom>
        </p:spPr>
      </p:pic>
      <p:pic>
        <p:nvPicPr>
          <p:cNvPr id="9" name="Resim 8">
            <a:extLst>
              <a:ext uri="{FF2B5EF4-FFF2-40B4-BE49-F238E27FC236}">
                <a16:creationId xmlns:a16="http://schemas.microsoft.com/office/drawing/2014/main" id="{E4CEB887-6F72-4372-8A23-6E626EDF7FF8}"/>
              </a:ext>
            </a:extLst>
          </p:cNvPr>
          <p:cNvPicPr>
            <a:picLocks noChangeAspect="1"/>
          </p:cNvPicPr>
          <p:nvPr/>
        </p:nvPicPr>
        <p:blipFill>
          <a:blip r:embed="rId3"/>
          <a:stretch>
            <a:fillRect/>
          </a:stretch>
        </p:blipFill>
        <p:spPr>
          <a:xfrm>
            <a:off x="7544297" y="2185990"/>
            <a:ext cx="3520745" cy="1615580"/>
          </a:xfrm>
          <a:prstGeom prst="rect">
            <a:avLst/>
          </a:prstGeom>
        </p:spPr>
      </p:pic>
      <p:pic>
        <p:nvPicPr>
          <p:cNvPr id="11" name="Resim 10">
            <a:extLst>
              <a:ext uri="{FF2B5EF4-FFF2-40B4-BE49-F238E27FC236}">
                <a16:creationId xmlns:a16="http://schemas.microsoft.com/office/drawing/2014/main" id="{809C7D6F-7E8B-4118-A860-E8BB1D6DB5A2}"/>
              </a:ext>
            </a:extLst>
          </p:cNvPr>
          <p:cNvPicPr>
            <a:picLocks noChangeAspect="1"/>
          </p:cNvPicPr>
          <p:nvPr/>
        </p:nvPicPr>
        <p:blipFill>
          <a:blip r:embed="rId4"/>
          <a:stretch>
            <a:fillRect/>
          </a:stretch>
        </p:blipFill>
        <p:spPr>
          <a:xfrm>
            <a:off x="7265193" y="3801570"/>
            <a:ext cx="4226847" cy="2197710"/>
          </a:xfrm>
          <a:prstGeom prst="rect">
            <a:avLst/>
          </a:prstGeom>
        </p:spPr>
      </p:pic>
    </p:spTree>
    <p:extLst>
      <p:ext uri="{BB962C8B-B14F-4D97-AF65-F5344CB8AC3E}">
        <p14:creationId xmlns:p14="http://schemas.microsoft.com/office/powerpoint/2010/main" val="1420095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0875631-2216-4311-A573-D2BA2F46C5B2}"/>
              </a:ext>
            </a:extLst>
          </p:cNvPr>
          <p:cNvSpPr>
            <a:spLocks noGrp="1"/>
          </p:cNvSpPr>
          <p:nvPr>
            <p:ph idx="1"/>
          </p:nvPr>
        </p:nvSpPr>
        <p:spPr>
          <a:xfrm>
            <a:off x="625366" y="346842"/>
            <a:ext cx="10670628" cy="1559472"/>
          </a:xfrm>
        </p:spPr>
        <p:txBody>
          <a:bodyPr>
            <a:noAutofit/>
          </a:bodyPr>
          <a:lstStyle/>
          <a:p>
            <a:pPr marL="0" indent="0">
              <a:buNone/>
            </a:pPr>
            <a:r>
              <a:rPr lang="tr-TR" sz="1800" dirty="0">
                <a:latin typeface="Calibri" panose="020F0502020204030204" pitchFamily="34" charset="0"/>
                <a:ea typeface="Calibri" panose="020F0502020204030204" pitchFamily="34" charset="0"/>
                <a:cs typeface="Calibri" panose="020F0502020204030204" pitchFamily="34" charset="0"/>
              </a:rPr>
              <a:t>Denklem (10)’ dan elde edilen toplam morfolojik açma, toplam üst şapka ve toplam alt şapka sonuçları Denklem (11)’de ifade edildiği gibi işleme alınmıştır. Uzunluğu 21 piksel olan ve 22.5°’lik açılarla dönerek her açı için oluşturulan toplam morfolojik açma işlemi toplam üst şapka dönüşümüne eklenmiş ve elde edilen sonuç toplam alt şapka dönüşümünden çıkarılmıştır. Bu aşamaya ait görsel sonuçlar Şekil 5’de sunulmuştur.</a:t>
            </a:r>
          </a:p>
        </p:txBody>
      </p:sp>
      <p:pic>
        <p:nvPicPr>
          <p:cNvPr id="5" name="Resim 4">
            <a:extLst>
              <a:ext uri="{FF2B5EF4-FFF2-40B4-BE49-F238E27FC236}">
                <a16:creationId xmlns:a16="http://schemas.microsoft.com/office/drawing/2014/main" id="{38D4B66D-38AC-4B06-A0FE-8F3DAEFFD4D3}"/>
              </a:ext>
            </a:extLst>
          </p:cNvPr>
          <p:cNvPicPr>
            <a:picLocks noChangeAspect="1"/>
          </p:cNvPicPr>
          <p:nvPr/>
        </p:nvPicPr>
        <p:blipFill>
          <a:blip r:embed="rId2"/>
          <a:stretch>
            <a:fillRect/>
          </a:stretch>
        </p:blipFill>
        <p:spPr>
          <a:xfrm>
            <a:off x="3424089" y="1627405"/>
            <a:ext cx="5343822" cy="4078785"/>
          </a:xfrm>
          <a:prstGeom prst="rect">
            <a:avLst/>
          </a:prstGeom>
        </p:spPr>
      </p:pic>
    </p:spTree>
    <p:extLst>
      <p:ext uri="{BB962C8B-B14F-4D97-AF65-F5344CB8AC3E}">
        <p14:creationId xmlns:p14="http://schemas.microsoft.com/office/powerpoint/2010/main" val="306234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klava Desenli Çizgiler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49_TF03031015" id="{390893EB-C702-46A2-9E45-ED477A230356}" vid="{6C0DB551-3927-4012-93A8-67A0B0842775}"/>
    </a:ext>
  </a:extLst>
</a:theme>
</file>

<file path=ppt/theme/theme2.xml><?xml version="1.0" encoding="utf-8"?>
<a:theme xmlns:a="http://schemas.openxmlformats.org/drawingml/2006/main" name="Ofis Teması">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eması">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İş baklava desenli çizgiler sunusu (geniş ekran)</Template>
  <TotalTime>101</TotalTime>
  <Words>1257</Words>
  <Application>Microsoft Office PowerPoint</Application>
  <PresentationFormat>Geniş ekran</PresentationFormat>
  <Paragraphs>30</Paragraphs>
  <Slides>13</Slides>
  <Notes>1</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13</vt:i4>
      </vt:variant>
    </vt:vector>
  </HeadingPairs>
  <TitlesOfParts>
    <vt:vector size="16" baseType="lpstr">
      <vt:lpstr>Arial</vt:lpstr>
      <vt:lpstr>Calibri</vt:lpstr>
      <vt:lpstr>Baklava Desenli Çizgiler 16x9</vt:lpstr>
      <vt:lpstr>Retina kan damarlarını çıkarmak için eşikleme temelli morfolojik bir yöntem </vt:lpstr>
      <vt:lpstr>Özet</vt:lpstr>
      <vt:lpstr>Morfolojik İşlemler</vt:lpstr>
      <vt:lpstr>Eşikleme Yöntemleri</vt:lpstr>
      <vt:lpstr>2- Maksimum entropi tabanlı eşikleme</vt:lpstr>
      <vt:lpstr>3- Bulanık mantık tabanlı eşikleme</vt:lpstr>
      <vt:lpstr>Kullanılan Yöntem</vt:lpstr>
      <vt:lpstr>Morfolojik İşlemler</vt:lpstr>
      <vt:lpstr>PowerPoint Sunusu</vt:lpstr>
      <vt:lpstr>Bulgular ve Tartışma</vt:lpstr>
      <vt:lpstr>PowerPoint Sunusu</vt:lpstr>
      <vt:lpstr>Sonuçlar</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Retina kan damarlarını çıkarmak için eşikleme temelli morfolojik bir yöntem   Görüntü işleme teknikleri ve kümeleme yöntemleri kullanılarak fındık meyvesinin tespit ve sınıflandırılması</dc:title>
  <dc:creator>nihat akkaya</dc:creator>
  <cp:lastModifiedBy>nihat akkaya</cp:lastModifiedBy>
  <cp:revision>12</cp:revision>
  <dcterms:created xsi:type="dcterms:W3CDTF">2022-12-10T21:18:56Z</dcterms:created>
  <dcterms:modified xsi:type="dcterms:W3CDTF">2022-12-12T19:17:49Z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