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Merriweather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erriweather-regular.fntdata"/><Relationship Id="rId10" Type="http://schemas.openxmlformats.org/officeDocument/2006/relationships/slide" Target="slides/slide4.xml"/><Relationship Id="rId13" Type="http://schemas.openxmlformats.org/officeDocument/2006/relationships/font" Target="fonts/Merriweather-italic.fntdata"/><Relationship Id="rId12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Merriweather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a748ef6e6_2_18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32a748ef6e6_2_18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1" name="Google Shape;71;g32a748ef6e6_2_18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a748ef6e6_2_26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32a748ef6e6_2_26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80" name="Google Shape;80;g32a748ef6e6_2_26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a748ef6e6_2_62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32a748ef6e6_2_62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8" name="Google Shape;118;g32a748ef6e6_2_62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a748ef6e6_2_76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32a748ef6e6_2_76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3" name="Google Shape;133;g32a748ef6e6_2_76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/>
              <a:t>‹#›</a:t>
            </a:fld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2" name="Google Shape;5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9151A">
              <a:alpha val="94901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4" name="Google Shape;54;p1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6" name="Google Shape;5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9151A">
              <a:alpha val="94901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8" name="Google Shape;58;p1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0" name="Google Shape;6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9151A">
              <a:alpha val="94901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2" name="Google Shape;62;p1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4" name="Google Shape;6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9151A">
              <a:alpha val="94901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6" name="Google Shape;66;p1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3" name="Google Shape;7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429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9"/>
          <p:cNvSpPr/>
          <p:nvPr/>
        </p:nvSpPr>
        <p:spPr>
          <a:xfrm>
            <a:off x="3909750" y="510676"/>
            <a:ext cx="4635300" cy="215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42"/>
              </a:lnSpc>
              <a:spcBef>
                <a:spcPts val="0"/>
              </a:spcBef>
              <a:spcAft>
                <a:spcPts val="0"/>
              </a:spcAft>
              <a:buClr>
                <a:srgbClr val="F5F0F0"/>
              </a:buClr>
              <a:buSzPts val="3000"/>
              <a:buFont typeface="Merriweather"/>
              <a:buNone/>
            </a:pPr>
            <a:r>
              <a:rPr b="0" i="0" lang="en-GB" sz="3000" u="none" cap="none" strike="noStrike">
                <a:solidFill>
                  <a:srgbClr val="F5F0F0"/>
                </a:solidFill>
                <a:latin typeface="Merriweather"/>
                <a:ea typeface="Merriweather"/>
                <a:cs typeface="Merriweather"/>
                <a:sym typeface="Merriweather"/>
              </a:rPr>
              <a:t>Comprehensive Implementation Plan for TechCorp's IAM Platform</a:t>
            </a:r>
            <a:endParaRPr b="0" i="0" sz="3000" u="none" cap="none" strike="noStrike"/>
          </a:p>
        </p:txBody>
      </p:sp>
      <p:sp>
        <p:nvSpPr>
          <p:cNvPr id="75" name="Google Shape;75;p19"/>
          <p:cNvSpPr/>
          <p:nvPr/>
        </p:nvSpPr>
        <p:spPr>
          <a:xfrm>
            <a:off x="3968875" y="3157973"/>
            <a:ext cx="4635300" cy="120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200"/>
              <a:buFont typeface="Merriweather"/>
              <a:buNone/>
            </a:pPr>
            <a:r>
              <a:rPr b="0" i="0" lang="en-GB" sz="1200" u="none" cap="none" strike="noStrike">
                <a:solidFill>
                  <a:srgbClr val="E2E6E9"/>
                </a:solidFill>
                <a:latin typeface="Merriweather"/>
                <a:ea typeface="Merriweather"/>
                <a:cs typeface="Merriweather"/>
                <a:sym typeface="Merriweather"/>
              </a:rPr>
              <a:t>This presentation outlines a detailed plan for implementing an Identity and Access Management (IAM) platform for TechCorp, addressing key challenges and ensuring alignment with business goals.</a:t>
            </a:r>
            <a:endParaRPr b="0" i="0" sz="1200" u="none" cap="none" strike="noStrike"/>
          </a:p>
        </p:txBody>
      </p:sp>
      <p:pic>
        <p:nvPicPr>
          <p:cNvPr descr="File:Tata Consultancy Services Logo.svg - Wikimedia Commons" id="76" name="Google Shape;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7836" y="4233675"/>
            <a:ext cx="2456166" cy="98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/>
          <p:nvPr/>
        </p:nvSpPr>
        <p:spPr>
          <a:xfrm>
            <a:off x="413519" y="380926"/>
            <a:ext cx="5121101" cy="36924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75"/>
              </a:lnSpc>
              <a:spcBef>
                <a:spcPts val="0"/>
              </a:spcBef>
              <a:spcAft>
                <a:spcPts val="0"/>
              </a:spcAft>
              <a:buClr>
                <a:srgbClr val="F5F0F0"/>
              </a:buClr>
              <a:buSzPts val="2300"/>
              <a:buFont typeface="Merriweather"/>
              <a:buNone/>
            </a:pPr>
            <a:r>
              <a:rPr b="0" i="0" lang="en-GB" sz="2300" u="none" cap="none" strike="noStrike">
                <a:solidFill>
                  <a:srgbClr val="F5F0F0"/>
                </a:solidFill>
                <a:latin typeface="Merriweather"/>
                <a:ea typeface="Merriweather"/>
                <a:cs typeface="Merriweather"/>
                <a:sym typeface="Merriweather"/>
              </a:rPr>
              <a:t>Detailed Implementation Roadmap</a:t>
            </a:r>
            <a:endParaRPr b="0" i="0" sz="2300" u="none" cap="none" strike="noStrike"/>
          </a:p>
        </p:txBody>
      </p:sp>
      <p:sp>
        <p:nvSpPr>
          <p:cNvPr id="83" name="Google Shape;83;p20"/>
          <p:cNvSpPr/>
          <p:nvPr/>
        </p:nvSpPr>
        <p:spPr>
          <a:xfrm>
            <a:off x="4564856" y="986433"/>
            <a:ext cx="14288" cy="3776142"/>
          </a:xfrm>
          <a:prstGeom prst="roundRect">
            <a:avLst>
              <a:gd fmla="val 34734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0"/>
          <p:cNvSpPr/>
          <p:nvPr/>
        </p:nvSpPr>
        <p:spPr>
          <a:xfrm>
            <a:off x="4039865" y="1245096"/>
            <a:ext cx="413519" cy="14288"/>
          </a:xfrm>
          <a:prstGeom prst="roundRect">
            <a:avLst>
              <a:gd fmla="val 34734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0"/>
          <p:cNvSpPr/>
          <p:nvPr/>
        </p:nvSpPr>
        <p:spPr>
          <a:xfrm>
            <a:off x="4439096" y="1119336"/>
            <a:ext cx="265807" cy="265807"/>
          </a:xfrm>
          <a:prstGeom prst="roundRect">
            <a:avLst>
              <a:gd fmla="val 18670" name="adj"/>
            </a:avLst>
          </a:prstGeom>
          <a:solidFill>
            <a:schemeClr val="dk2"/>
          </a:solidFill>
          <a:ln cap="flat" cmpd="sng" w="9525">
            <a:solidFill>
              <a:srgbClr val="194A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0"/>
          <p:cNvSpPr/>
          <p:nvPr/>
        </p:nvSpPr>
        <p:spPr>
          <a:xfrm>
            <a:off x="4533007" y="1163613"/>
            <a:ext cx="77986" cy="1772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400"/>
              <a:buFont typeface="Merriweather"/>
              <a:buNone/>
            </a:pPr>
            <a:r>
              <a:rPr b="0" i="0" lang="en-GB" sz="1400" u="none" cap="none" strike="noStrike">
                <a:solidFill>
                  <a:srgbClr val="E2E6E9"/>
                </a:solidFill>
                <a:latin typeface="Merriweather"/>
                <a:ea typeface="Merriweather"/>
                <a:cs typeface="Merriweather"/>
                <a:sym typeface="Merriweather"/>
              </a:rPr>
              <a:t>1</a:t>
            </a:r>
            <a:endParaRPr b="0" i="0" sz="1400" u="none" cap="none" strike="noStrike"/>
          </a:p>
        </p:txBody>
      </p:sp>
      <p:sp>
        <p:nvSpPr>
          <p:cNvPr id="87" name="Google Shape;87;p20"/>
          <p:cNvSpPr/>
          <p:nvPr/>
        </p:nvSpPr>
        <p:spPr>
          <a:xfrm>
            <a:off x="1837060" y="1104528"/>
            <a:ext cx="2085082" cy="18462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200"/>
              <a:buFont typeface="Merriweather"/>
              <a:buNone/>
            </a:pPr>
            <a:r>
              <a:rPr b="0" i="0" lang="en-GB" sz="1200" u="none" cap="none" strike="noStrike">
                <a:solidFill>
                  <a:srgbClr val="E2E6E9"/>
                </a:solidFill>
                <a:latin typeface="Merriweather"/>
                <a:ea typeface="Merriweather"/>
                <a:cs typeface="Merriweather"/>
                <a:sym typeface="Merriweather"/>
              </a:rPr>
              <a:t>Assessment Phase (Month 1)</a:t>
            </a:r>
            <a:endParaRPr b="0" i="0" sz="1200" u="none" cap="none" strike="noStrike"/>
          </a:p>
        </p:txBody>
      </p:sp>
      <p:sp>
        <p:nvSpPr>
          <p:cNvPr id="88" name="Google Shape;88;p20"/>
          <p:cNvSpPr/>
          <p:nvPr/>
        </p:nvSpPr>
        <p:spPr>
          <a:xfrm>
            <a:off x="413519" y="1359991"/>
            <a:ext cx="3508623" cy="56703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900"/>
              <a:buFont typeface="Merriweather"/>
              <a:buNone/>
            </a:pPr>
            <a:r>
              <a:rPr b="0" i="0" lang="en-GB" sz="900" u="none" cap="none" strike="noStrike">
                <a:solidFill>
                  <a:srgbClr val="E2E6E9"/>
                </a:solidFill>
                <a:latin typeface="Merriweather"/>
                <a:ea typeface="Merriweather"/>
                <a:cs typeface="Merriweather"/>
                <a:sym typeface="Merriweather"/>
              </a:rPr>
              <a:t>Evaluate existing infrastructure and requirements. Identify critical assets, users, and access levels. Define success criteria.</a:t>
            </a:r>
            <a:endParaRPr b="0" i="0" sz="900" u="none" cap="none" strike="noStrike"/>
          </a:p>
        </p:txBody>
      </p:sp>
      <p:sp>
        <p:nvSpPr>
          <p:cNvPr id="89" name="Google Shape;89;p20"/>
          <p:cNvSpPr/>
          <p:nvPr/>
        </p:nvSpPr>
        <p:spPr>
          <a:xfrm>
            <a:off x="4690616" y="1835795"/>
            <a:ext cx="413519" cy="14288"/>
          </a:xfrm>
          <a:prstGeom prst="roundRect">
            <a:avLst>
              <a:gd fmla="val 34734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0"/>
          <p:cNvSpPr/>
          <p:nvPr/>
        </p:nvSpPr>
        <p:spPr>
          <a:xfrm>
            <a:off x="4439096" y="1710035"/>
            <a:ext cx="265807" cy="265807"/>
          </a:xfrm>
          <a:prstGeom prst="roundRect">
            <a:avLst>
              <a:gd fmla="val 18670" name="adj"/>
            </a:avLst>
          </a:prstGeom>
          <a:solidFill>
            <a:schemeClr val="dk2"/>
          </a:solidFill>
          <a:ln cap="flat" cmpd="sng" w="9525">
            <a:solidFill>
              <a:srgbClr val="194A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0"/>
          <p:cNvSpPr/>
          <p:nvPr/>
        </p:nvSpPr>
        <p:spPr>
          <a:xfrm>
            <a:off x="4519018" y="1754311"/>
            <a:ext cx="105966" cy="1772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400"/>
              <a:buFont typeface="Merriweather"/>
              <a:buNone/>
            </a:pPr>
            <a:r>
              <a:rPr b="0" i="0" lang="en-GB" sz="1400" u="none" cap="none" strike="noStrike">
                <a:solidFill>
                  <a:srgbClr val="E2E6E9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endParaRPr b="0" i="0" sz="1400" u="none" cap="none" strike="noStrike"/>
          </a:p>
        </p:txBody>
      </p:sp>
      <p:sp>
        <p:nvSpPr>
          <p:cNvPr id="92" name="Google Shape;92;p20"/>
          <p:cNvSpPr/>
          <p:nvPr/>
        </p:nvSpPr>
        <p:spPr>
          <a:xfrm>
            <a:off x="5221858" y="1695227"/>
            <a:ext cx="1745977" cy="18462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200"/>
              <a:buFont typeface="Merriweather"/>
              <a:buNone/>
            </a:pPr>
            <a:r>
              <a:rPr b="0" i="0" lang="en-GB" sz="1200" u="none" cap="none" strike="noStrike">
                <a:solidFill>
                  <a:srgbClr val="E2E6E9"/>
                </a:solidFill>
                <a:latin typeface="Merriweather"/>
                <a:ea typeface="Merriweather"/>
                <a:cs typeface="Merriweather"/>
                <a:sym typeface="Merriweather"/>
              </a:rPr>
              <a:t>Design Phase (Month 2)</a:t>
            </a:r>
            <a:endParaRPr b="0" i="0" sz="1200" u="none" cap="none" strike="noStrike"/>
          </a:p>
        </p:txBody>
      </p:sp>
      <p:sp>
        <p:nvSpPr>
          <p:cNvPr id="93" name="Google Shape;93;p20"/>
          <p:cNvSpPr/>
          <p:nvPr/>
        </p:nvSpPr>
        <p:spPr>
          <a:xfrm>
            <a:off x="5221858" y="1950690"/>
            <a:ext cx="3508623" cy="56703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900"/>
              <a:buFont typeface="Merriweather"/>
              <a:buNone/>
            </a:pPr>
            <a:r>
              <a:rPr b="0" i="0" lang="en-GB" sz="900" u="none" cap="none" strike="noStrike">
                <a:solidFill>
                  <a:srgbClr val="E2E6E9"/>
                </a:solidFill>
                <a:latin typeface="Merriweather"/>
                <a:ea typeface="Merriweather"/>
                <a:cs typeface="Merriweather"/>
                <a:sym typeface="Merriweather"/>
              </a:rPr>
              <a:t>Architect IAM platform structure. Define roles, policies, and permissions. Select tools (e.g., Okta, Azure AD, Ping Identity).</a:t>
            </a:r>
            <a:endParaRPr b="0" i="0" sz="900" u="none" cap="none" strike="noStrike"/>
          </a:p>
        </p:txBody>
      </p:sp>
      <p:sp>
        <p:nvSpPr>
          <p:cNvPr id="94" name="Google Shape;94;p20"/>
          <p:cNvSpPr/>
          <p:nvPr/>
        </p:nvSpPr>
        <p:spPr>
          <a:xfrm>
            <a:off x="4039865" y="2424187"/>
            <a:ext cx="413519" cy="14288"/>
          </a:xfrm>
          <a:prstGeom prst="roundRect">
            <a:avLst>
              <a:gd fmla="val 34734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0"/>
          <p:cNvSpPr/>
          <p:nvPr/>
        </p:nvSpPr>
        <p:spPr>
          <a:xfrm>
            <a:off x="4439096" y="2298427"/>
            <a:ext cx="265807" cy="265807"/>
          </a:xfrm>
          <a:prstGeom prst="roundRect">
            <a:avLst>
              <a:gd fmla="val 18670" name="adj"/>
            </a:avLst>
          </a:prstGeom>
          <a:solidFill>
            <a:schemeClr val="dk2"/>
          </a:solidFill>
          <a:ln cap="flat" cmpd="sng" w="9525">
            <a:solidFill>
              <a:srgbClr val="194A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0"/>
          <p:cNvSpPr/>
          <p:nvPr/>
        </p:nvSpPr>
        <p:spPr>
          <a:xfrm>
            <a:off x="4522366" y="2342704"/>
            <a:ext cx="99268" cy="1772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400"/>
              <a:buFont typeface="Merriweather"/>
              <a:buNone/>
            </a:pPr>
            <a:r>
              <a:rPr b="0" i="0" lang="en-GB" sz="1400" u="none" cap="none" strike="noStrike">
                <a:solidFill>
                  <a:srgbClr val="E2E6E9"/>
                </a:solidFill>
                <a:latin typeface="Merriweather"/>
                <a:ea typeface="Merriweather"/>
                <a:cs typeface="Merriweather"/>
                <a:sym typeface="Merriweather"/>
              </a:rPr>
              <a:t>3</a:t>
            </a:r>
            <a:endParaRPr b="0" i="0" sz="1400" u="none" cap="none" strike="noStrike"/>
          </a:p>
        </p:txBody>
      </p:sp>
      <p:sp>
        <p:nvSpPr>
          <p:cNvPr id="97" name="Google Shape;97;p20"/>
          <p:cNvSpPr/>
          <p:nvPr/>
        </p:nvSpPr>
        <p:spPr>
          <a:xfrm>
            <a:off x="1449661" y="2283619"/>
            <a:ext cx="2472482" cy="18462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200"/>
              <a:buFont typeface="Merriweather"/>
              <a:buNone/>
            </a:pPr>
            <a:r>
              <a:rPr b="0" i="0" lang="en-GB" sz="1200" u="none" cap="none" strike="noStrike">
                <a:solidFill>
                  <a:srgbClr val="E2E6E9"/>
                </a:solidFill>
                <a:latin typeface="Merriweather"/>
                <a:ea typeface="Merriweather"/>
                <a:cs typeface="Merriweather"/>
                <a:sym typeface="Merriweather"/>
              </a:rPr>
              <a:t>Development Phase (Months 3-4)</a:t>
            </a:r>
            <a:endParaRPr b="0" i="0" sz="1200" u="none" cap="none" strike="noStrike"/>
          </a:p>
        </p:txBody>
      </p:sp>
      <p:sp>
        <p:nvSpPr>
          <p:cNvPr id="98" name="Google Shape;98;p20"/>
          <p:cNvSpPr/>
          <p:nvPr/>
        </p:nvSpPr>
        <p:spPr>
          <a:xfrm>
            <a:off x="413519" y="2539083"/>
            <a:ext cx="3508623" cy="3780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900"/>
              <a:buFont typeface="Merriweather"/>
              <a:buNone/>
            </a:pPr>
            <a:r>
              <a:rPr b="0" i="0" lang="en-GB" sz="900" u="none" cap="none" strike="noStrike">
                <a:solidFill>
                  <a:srgbClr val="E2E6E9"/>
                </a:solidFill>
                <a:latin typeface="Merriweather"/>
                <a:ea typeface="Merriweather"/>
                <a:cs typeface="Merriweather"/>
                <a:sym typeface="Merriweather"/>
              </a:rPr>
              <a:t>Set up IAM modules (authentication, SSO, MFA, access control). Customize for TechCorp's requirements.</a:t>
            </a:r>
            <a:endParaRPr b="0" i="0" sz="900" u="none" cap="none" strike="noStrike"/>
          </a:p>
        </p:txBody>
      </p:sp>
      <p:sp>
        <p:nvSpPr>
          <p:cNvPr id="99" name="Google Shape;99;p20"/>
          <p:cNvSpPr/>
          <p:nvPr/>
        </p:nvSpPr>
        <p:spPr>
          <a:xfrm>
            <a:off x="4690616" y="3012579"/>
            <a:ext cx="413519" cy="14288"/>
          </a:xfrm>
          <a:prstGeom prst="roundRect">
            <a:avLst>
              <a:gd fmla="val 34734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/>
          <p:nvPr/>
        </p:nvSpPr>
        <p:spPr>
          <a:xfrm>
            <a:off x="4439096" y="2886819"/>
            <a:ext cx="265807" cy="265807"/>
          </a:xfrm>
          <a:prstGeom prst="roundRect">
            <a:avLst>
              <a:gd fmla="val 18670" name="adj"/>
            </a:avLst>
          </a:prstGeom>
          <a:solidFill>
            <a:schemeClr val="dk2"/>
          </a:solidFill>
          <a:ln cap="flat" cmpd="sng" w="9525">
            <a:solidFill>
              <a:srgbClr val="194A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4514924" y="2931096"/>
            <a:ext cx="114151" cy="1772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400"/>
              <a:buFont typeface="Merriweather"/>
              <a:buNone/>
            </a:pPr>
            <a:r>
              <a:rPr b="0" i="0" lang="en-GB" sz="1400" u="none" cap="none" strike="noStrike">
                <a:solidFill>
                  <a:srgbClr val="E2E6E9"/>
                </a:solidFill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endParaRPr b="0" i="0" sz="1400" u="none" cap="none" strike="noStrike"/>
          </a:p>
        </p:txBody>
      </p:sp>
      <p:sp>
        <p:nvSpPr>
          <p:cNvPr id="102" name="Google Shape;102;p20"/>
          <p:cNvSpPr/>
          <p:nvPr/>
        </p:nvSpPr>
        <p:spPr>
          <a:xfrm>
            <a:off x="5221858" y="2872011"/>
            <a:ext cx="2342183" cy="18462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200"/>
              <a:buFont typeface="Merriweather"/>
              <a:buNone/>
            </a:pPr>
            <a:r>
              <a:rPr b="0" i="0" lang="en-GB" sz="1200" u="none" cap="none" strike="noStrike">
                <a:solidFill>
                  <a:srgbClr val="E2E6E9"/>
                </a:solidFill>
                <a:latin typeface="Merriweather"/>
                <a:ea typeface="Merriweather"/>
                <a:cs typeface="Merriweather"/>
                <a:sym typeface="Merriweather"/>
              </a:rPr>
              <a:t>Integration Phase (Months 5-6)</a:t>
            </a:r>
            <a:endParaRPr b="0" i="0" sz="1200" u="none" cap="none" strike="noStrike"/>
          </a:p>
        </p:txBody>
      </p:sp>
      <p:sp>
        <p:nvSpPr>
          <p:cNvPr id="103" name="Google Shape;103;p20"/>
          <p:cNvSpPr/>
          <p:nvPr/>
        </p:nvSpPr>
        <p:spPr>
          <a:xfrm>
            <a:off x="5221858" y="3127474"/>
            <a:ext cx="3508623" cy="3780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900"/>
              <a:buFont typeface="Merriweather"/>
              <a:buNone/>
            </a:pPr>
            <a:r>
              <a:rPr b="0" i="0" lang="en-GB" sz="900" u="none" cap="none" strike="noStrike">
                <a:solidFill>
                  <a:srgbClr val="E2E6E9"/>
                </a:solidFill>
                <a:latin typeface="Merriweather"/>
                <a:ea typeface="Merriweather"/>
                <a:cs typeface="Merriweather"/>
                <a:sym typeface="Merriweather"/>
              </a:rPr>
              <a:t>Integrate with legacy systems, cloud services, and third-party apps. Test connections and functionality.</a:t>
            </a:r>
            <a:endParaRPr b="0" i="0" sz="900" u="none" cap="none" strike="noStrike"/>
          </a:p>
        </p:txBody>
      </p:sp>
      <p:sp>
        <p:nvSpPr>
          <p:cNvPr id="104" name="Google Shape;104;p20"/>
          <p:cNvSpPr/>
          <p:nvPr/>
        </p:nvSpPr>
        <p:spPr>
          <a:xfrm>
            <a:off x="4039865" y="3544268"/>
            <a:ext cx="413519" cy="14288"/>
          </a:xfrm>
          <a:prstGeom prst="roundRect">
            <a:avLst>
              <a:gd fmla="val 34734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4439096" y="3418508"/>
            <a:ext cx="265807" cy="265807"/>
          </a:xfrm>
          <a:prstGeom prst="roundRect">
            <a:avLst>
              <a:gd fmla="val 18670" name="adj"/>
            </a:avLst>
          </a:prstGeom>
          <a:solidFill>
            <a:schemeClr val="dk2"/>
          </a:solidFill>
          <a:ln cap="flat" cmpd="sng" w="9525">
            <a:solidFill>
              <a:srgbClr val="194A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4519315" y="3462784"/>
            <a:ext cx="105296" cy="1772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400"/>
              <a:buFont typeface="Merriweather"/>
              <a:buNone/>
            </a:pPr>
            <a:r>
              <a:rPr b="0" i="0" lang="en-GB" sz="1400" u="none" cap="none" strike="noStrike">
                <a:solidFill>
                  <a:srgbClr val="E2E6E9"/>
                </a:solidFill>
                <a:latin typeface="Merriweather"/>
                <a:ea typeface="Merriweather"/>
                <a:cs typeface="Merriweather"/>
                <a:sym typeface="Merriweather"/>
              </a:rPr>
              <a:t>5</a:t>
            </a:r>
            <a:endParaRPr b="0" i="0" sz="1400" u="none" cap="none" strike="noStrike"/>
          </a:p>
        </p:txBody>
      </p:sp>
      <p:sp>
        <p:nvSpPr>
          <p:cNvPr id="107" name="Google Shape;107;p20"/>
          <p:cNvSpPr/>
          <p:nvPr/>
        </p:nvSpPr>
        <p:spPr>
          <a:xfrm>
            <a:off x="1517824" y="3403699"/>
            <a:ext cx="2404318" cy="18462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200"/>
              <a:buFont typeface="Merriweather"/>
              <a:buNone/>
            </a:pPr>
            <a:r>
              <a:rPr b="0" i="0" lang="en-GB" sz="1200" u="none" cap="none" strike="noStrike">
                <a:solidFill>
                  <a:srgbClr val="E2E6E9"/>
                </a:solidFill>
                <a:latin typeface="Merriweather"/>
                <a:ea typeface="Merriweather"/>
                <a:cs typeface="Merriweather"/>
                <a:sym typeface="Merriweather"/>
              </a:rPr>
              <a:t>Testing &amp; Deployment (Month 7)</a:t>
            </a:r>
            <a:endParaRPr b="0" i="0" sz="1200" u="none" cap="none" strike="noStrike"/>
          </a:p>
        </p:txBody>
      </p:sp>
      <p:sp>
        <p:nvSpPr>
          <p:cNvPr id="108" name="Google Shape;108;p20"/>
          <p:cNvSpPr/>
          <p:nvPr/>
        </p:nvSpPr>
        <p:spPr>
          <a:xfrm>
            <a:off x="413519" y="3659163"/>
            <a:ext cx="3508623" cy="3780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900"/>
              <a:buFont typeface="Merriweather"/>
              <a:buNone/>
            </a:pPr>
            <a:r>
              <a:rPr b="0" i="0" lang="en-GB" sz="900" u="none" cap="none" strike="noStrike">
                <a:solidFill>
                  <a:srgbClr val="E2E6E9"/>
                </a:solidFill>
                <a:latin typeface="Merriweather"/>
                <a:ea typeface="Merriweather"/>
                <a:cs typeface="Merriweather"/>
                <a:sym typeface="Merriweather"/>
              </a:rPr>
              <a:t>Conduct user acceptance testing (UAT). Address feedback and fine-tune the system. Deploy in a phased manner.</a:t>
            </a:r>
            <a:endParaRPr b="0" i="0" sz="900" u="none" cap="none" strike="noStrike"/>
          </a:p>
        </p:txBody>
      </p:sp>
      <p:sp>
        <p:nvSpPr>
          <p:cNvPr id="109" name="Google Shape;109;p20"/>
          <p:cNvSpPr/>
          <p:nvPr/>
        </p:nvSpPr>
        <p:spPr>
          <a:xfrm>
            <a:off x="4690616" y="4075956"/>
            <a:ext cx="413519" cy="14288"/>
          </a:xfrm>
          <a:prstGeom prst="roundRect">
            <a:avLst>
              <a:gd fmla="val 34734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4439096" y="3950196"/>
            <a:ext cx="265807" cy="265807"/>
          </a:xfrm>
          <a:prstGeom prst="roundRect">
            <a:avLst>
              <a:gd fmla="val 18670" name="adj"/>
            </a:avLst>
          </a:prstGeom>
          <a:solidFill>
            <a:schemeClr val="dk2"/>
          </a:solidFill>
          <a:ln cap="flat" cmpd="sng" w="9525">
            <a:solidFill>
              <a:srgbClr val="194A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4513139" y="3994473"/>
            <a:ext cx="117649" cy="1772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400"/>
              <a:buFont typeface="Merriweather"/>
              <a:buNone/>
            </a:pPr>
            <a:r>
              <a:rPr b="0" i="0" lang="en-GB" sz="1400" u="none" cap="none" strike="noStrike">
                <a:solidFill>
                  <a:srgbClr val="E2E6E9"/>
                </a:solidFill>
                <a:latin typeface="Merriweather"/>
                <a:ea typeface="Merriweather"/>
                <a:cs typeface="Merriweather"/>
                <a:sym typeface="Merriweather"/>
              </a:rPr>
              <a:t>6</a:t>
            </a:r>
            <a:endParaRPr b="0" i="0" sz="1400" u="none" cap="none" strike="noStrike"/>
          </a:p>
        </p:txBody>
      </p:sp>
      <p:sp>
        <p:nvSpPr>
          <p:cNvPr id="112" name="Google Shape;112;p20"/>
          <p:cNvSpPr/>
          <p:nvPr/>
        </p:nvSpPr>
        <p:spPr>
          <a:xfrm>
            <a:off x="5221858" y="3935388"/>
            <a:ext cx="2753321" cy="18462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200"/>
              <a:buFont typeface="Merriweather"/>
              <a:buNone/>
            </a:pPr>
            <a:r>
              <a:rPr b="0" i="0" lang="en-GB" sz="1200" u="none" cap="none" strike="noStrike">
                <a:solidFill>
                  <a:srgbClr val="E2E6E9"/>
                </a:solidFill>
                <a:latin typeface="Merriweather"/>
                <a:ea typeface="Merriweather"/>
                <a:cs typeface="Merriweather"/>
                <a:sym typeface="Merriweather"/>
              </a:rPr>
              <a:t>Maintenance &amp; Monitoring (Ongoing)</a:t>
            </a:r>
            <a:endParaRPr b="0" i="0" sz="1200" u="none" cap="none" strike="noStrike"/>
          </a:p>
        </p:txBody>
      </p:sp>
      <p:sp>
        <p:nvSpPr>
          <p:cNvPr id="113" name="Google Shape;113;p20"/>
          <p:cNvSpPr/>
          <p:nvPr/>
        </p:nvSpPr>
        <p:spPr>
          <a:xfrm>
            <a:off x="5221858" y="4190851"/>
            <a:ext cx="3508623" cy="3780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900"/>
              <a:buFont typeface="Merriweather"/>
              <a:buNone/>
            </a:pPr>
            <a:r>
              <a:rPr b="0" i="0" lang="en-GB" sz="900" u="none" cap="none" strike="noStrike">
                <a:solidFill>
                  <a:srgbClr val="E2E6E9"/>
                </a:solidFill>
                <a:latin typeface="Merriweather"/>
                <a:ea typeface="Merriweather"/>
                <a:cs typeface="Merriweather"/>
                <a:sym typeface="Merriweather"/>
              </a:rPr>
              <a:t>Set up continuous monitoring tools. Conduct regular audits and updates.</a:t>
            </a:r>
            <a:endParaRPr b="0" i="0" sz="900" u="none" cap="none" strike="noStrike"/>
          </a:p>
        </p:txBody>
      </p:sp>
      <p:pic>
        <p:nvPicPr>
          <p:cNvPr descr="File:Tata Consultancy Services Logo.svg - Wikimedia Commons"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3823" y="153148"/>
            <a:ext cx="2404326" cy="966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539874" y="1092101"/>
            <a:ext cx="7056760" cy="4820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42"/>
              </a:lnSpc>
              <a:spcBef>
                <a:spcPts val="0"/>
              </a:spcBef>
              <a:spcAft>
                <a:spcPts val="0"/>
              </a:spcAft>
              <a:buClr>
                <a:srgbClr val="F5F0F0"/>
              </a:buClr>
              <a:buSzPts val="3000"/>
              <a:buFont typeface="Merriweather"/>
              <a:buNone/>
            </a:pPr>
            <a:r>
              <a:rPr b="0" i="0" lang="en-GB" sz="3000" u="none" cap="none" strike="noStrike">
                <a:solidFill>
                  <a:srgbClr val="F5F0F0"/>
                </a:solidFill>
                <a:latin typeface="Merriweather"/>
                <a:ea typeface="Merriweather"/>
                <a:cs typeface="Merriweather"/>
                <a:sym typeface="Merriweather"/>
              </a:rPr>
              <a:t>Integration Challenges and Solutions</a:t>
            </a:r>
            <a:endParaRPr b="0" i="0" sz="3000" u="none" cap="none" strike="noStrike"/>
          </a:p>
        </p:txBody>
      </p:sp>
      <p:sp>
        <p:nvSpPr>
          <p:cNvPr id="121" name="Google Shape;121;p21"/>
          <p:cNvSpPr/>
          <p:nvPr/>
        </p:nvSpPr>
        <p:spPr>
          <a:xfrm>
            <a:off x="539874" y="1959769"/>
            <a:ext cx="1928366" cy="2409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5F0F0"/>
              </a:buClr>
              <a:buSzPts val="1500"/>
              <a:buFont typeface="Merriweather"/>
              <a:buNone/>
            </a:pPr>
            <a:r>
              <a:rPr b="0" i="0" lang="en-GB" sz="1500" u="none" cap="none" strike="noStrike">
                <a:solidFill>
                  <a:srgbClr val="F5F0F0"/>
                </a:solidFill>
                <a:latin typeface="Merriweather"/>
                <a:ea typeface="Merriweather"/>
                <a:cs typeface="Merriweather"/>
                <a:sym typeface="Merriweather"/>
              </a:rPr>
              <a:t>Challenges</a:t>
            </a:r>
            <a:endParaRPr b="0" i="0" sz="1500" u="none" cap="none" strike="noStrike"/>
          </a:p>
        </p:txBody>
      </p:sp>
      <p:sp>
        <p:nvSpPr>
          <p:cNvPr id="122" name="Google Shape;122;p21"/>
          <p:cNvSpPr/>
          <p:nvPr/>
        </p:nvSpPr>
        <p:spPr>
          <a:xfrm>
            <a:off x="539874" y="2354982"/>
            <a:ext cx="3843933" cy="4935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200"/>
              <a:buFont typeface="Merriweather"/>
              <a:buChar char="•"/>
            </a:pPr>
            <a:r>
              <a:rPr b="0" i="0" lang="en-GB" sz="1200" u="none" cap="none" strike="noStrike">
                <a:solidFill>
                  <a:srgbClr val="E2E6E9"/>
                </a:solidFill>
                <a:latin typeface="Merriweather"/>
                <a:ea typeface="Merriweather"/>
                <a:cs typeface="Merriweather"/>
                <a:sym typeface="Merriweather"/>
              </a:rPr>
              <a:t>Legacy Systems: Incompatibility with older software.</a:t>
            </a:r>
            <a:endParaRPr b="0" i="0" sz="1200" u="none" cap="none" strike="noStrike"/>
          </a:p>
        </p:txBody>
      </p:sp>
      <p:sp>
        <p:nvSpPr>
          <p:cNvPr id="123" name="Google Shape;123;p21"/>
          <p:cNvSpPr/>
          <p:nvPr/>
        </p:nvSpPr>
        <p:spPr>
          <a:xfrm>
            <a:off x="539874" y="2902446"/>
            <a:ext cx="3843933" cy="4935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200"/>
              <a:buFont typeface="Merriweather"/>
              <a:buChar char="•"/>
            </a:pPr>
            <a:r>
              <a:rPr b="0" i="0" lang="en-GB" sz="1200" u="none" cap="none" strike="noStrike">
                <a:solidFill>
                  <a:srgbClr val="E2E6E9"/>
                </a:solidFill>
                <a:latin typeface="Merriweather"/>
                <a:ea typeface="Merriweather"/>
                <a:cs typeface="Merriweather"/>
                <a:sym typeface="Merriweather"/>
              </a:rPr>
              <a:t>Third-Party Applications: Ensuring seamless connectivity.</a:t>
            </a:r>
            <a:endParaRPr b="0" i="0" sz="1200" u="none" cap="none" strike="noStrike"/>
          </a:p>
        </p:txBody>
      </p:sp>
      <p:sp>
        <p:nvSpPr>
          <p:cNvPr id="124" name="Google Shape;124;p21"/>
          <p:cNvSpPr/>
          <p:nvPr/>
        </p:nvSpPr>
        <p:spPr>
          <a:xfrm>
            <a:off x="539874" y="3449911"/>
            <a:ext cx="3843933" cy="4935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200"/>
              <a:buFont typeface="Merriweather"/>
              <a:buChar char="•"/>
            </a:pPr>
            <a:r>
              <a:rPr b="0" i="0" lang="en-GB" sz="1200" u="none" cap="none" strike="noStrike">
                <a:solidFill>
                  <a:srgbClr val="E2E6E9"/>
                </a:solidFill>
                <a:latin typeface="Merriweather"/>
                <a:ea typeface="Merriweather"/>
                <a:cs typeface="Merriweather"/>
                <a:sym typeface="Merriweather"/>
              </a:rPr>
              <a:t>Cloud Integration: Handling multi-cloud environments.</a:t>
            </a:r>
            <a:endParaRPr b="0" i="0" sz="1200" u="none" cap="none" strike="noStrike"/>
          </a:p>
        </p:txBody>
      </p:sp>
      <p:sp>
        <p:nvSpPr>
          <p:cNvPr id="125" name="Google Shape;125;p21"/>
          <p:cNvSpPr/>
          <p:nvPr/>
        </p:nvSpPr>
        <p:spPr>
          <a:xfrm>
            <a:off x="4764956" y="1959769"/>
            <a:ext cx="1928366" cy="2409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5F0F0"/>
              </a:buClr>
              <a:buSzPts val="1500"/>
              <a:buFont typeface="Merriweather"/>
              <a:buNone/>
            </a:pPr>
            <a:r>
              <a:rPr b="0" i="0" lang="en-GB" sz="1500" u="none" cap="none" strike="noStrike">
                <a:solidFill>
                  <a:srgbClr val="F5F0F0"/>
                </a:solidFill>
                <a:latin typeface="Merriweather"/>
                <a:ea typeface="Merriweather"/>
                <a:cs typeface="Merriweather"/>
                <a:sym typeface="Merriweather"/>
              </a:rPr>
              <a:t>Solutions</a:t>
            </a:r>
            <a:endParaRPr b="0" i="0" sz="1500" u="none" cap="none" strike="noStrike"/>
          </a:p>
        </p:txBody>
      </p:sp>
      <p:sp>
        <p:nvSpPr>
          <p:cNvPr id="126" name="Google Shape;126;p21"/>
          <p:cNvSpPr/>
          <p:nvPr/>
        </p:nvSpPr>
        <p:spPr>
          <a:xfrm>
            <a:off x="4764956" y="2354982"/>
            <a:ext cx="3843933" cy="4935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200"/>
              <a:buFont typeface="Merriweather"/>
              <a:buChar char="•"/>
            </a:pPr>
            <a:r>
              <a:rPr b="0" i="0" lang="en-GB" sz="1200" u="none" cap="none" strike="noStrike">
                <a:solidFill>
                  <a:srgbClr val="E2E6E9"/>
                </a:solidFill>
                <a:latin typeface="Merriweather"/>
                <a:ea typeface="Merriweather"/>
                <a:cs typeface="Merriweather"/>
                <a:sym typeface="Merriweather"/>
              </a:rPr>
              <a:t>Use middleware for legacy system compatibility.</a:t>
            </a:r>
            <a:endParaRPr b="0" i="0" sz="1200" u="none" cap="none" strike="noStrike"/>
          </a:p>
        </p:txBody>
      </p:sp>
      <p:sp>
        <p:nvSpPr>
          <p:cNvPr id="127" name="Google Shape;127;p21"/>
          <p:cNvSpPr/>
          <p:nvPr/>
        </p:nvSpPr>
        <p:spPr>
          <a:xfrm>
            <a:off x="4764956" y="2902446"/>
            <a:ext cx="3843933" cy="246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200"/>
              <a:buFont typeface="Merriweather"/>
              <a:buChar char="•"/>
            </a:pPr>
            <a:r>
              <a:rPr b="0" i="0" lang="en-GB" sz="1200" u="none" cap="none" strike="noStrike">
                <a:solidFill>
                  <a:srgbClr val="E2E6E9"/>
                </a:solidFill>
                <a:latin typeface="Merriweather"/>
                <a:ea typeface="Merriweather"/>
                <a:cs typeface="Merriweather"/>
                <a:sym typeface="Merriweather"/>
              </a:rPr>
              <a:t>Leverage APIs for third-party app integration.</a:t>
            </a:r>
            <a:endParaRPr b="0" i="0" sz="1200" u="none" cap="none" strike="noStrike"/>
          </a:p>
        </p:txBody>
      </p:sp>
      <p:sp>
        <p:nvSpPr>
          <p:cNvPr id="128" name="Google Shape;128;p21"/>
          <p:cNvSpPr/>
          <p:nvPr/>
        </p:nvSpPr>
        <p:spPr>
          <a:xfrm>
            <a:off x="4764956" y="3203153"/>
            <a:ext cx="3843933" cy="4935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200"/>
              <a:buFont typeface="Merriweather"/>
              <a:buChar char="•"/>
            </a:pPr>
            <a:r>
              <a:rPr b="0" i="0" lang="en-GB" sz="1200" u="none" cap="none" strike="noStrike">
                <a:solidFill>
                  <a:srgbClr val="E2E6E9"/>
                </a:solidFill>
                <a:latin typeface="Merriweather"/>
                <a:ea typeface="Merriweather"/>
                <a:cs typeface="Merriweather"/>
                <a:sym typeface="Merriweather"/>
              </a:rPr>
              <a:t>Employ hybrid IAM models for multi-cloud access.</a:t>
            </a:r>
            <a:endParaRPr b="0" i="0" sz="1200" u="none" cap="none" strike="noStrike"/>
          </a:p>
        </p:txBody>
      </p:sp>
      <p:sp>
        <p:nvSpPr>
          <p:cNvPr id="129" name="Google Shape;129;p21"/>
          <p:cNvSpPr/>
          <p:nvPr/>
        </p:nvSpPr>
        <p:spPr>
          <a:xfrm>
            <a:off x="4764956" y="3750618"/>
            <a:ext cx="3843933" cy="246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1590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200"/>
              <a:buFont typeface="Merriweather"/>
              <a:buChar char="•"/>
            </a:pPr>
            <a:r>
              <a:rPr b="0" i="0" lang="en-GB" sz="1200" u="none" cap="none" strike="noStrike">
                <a:solidFill>
                  <a:srgbClr val="E2E6E9"/>
                </a:solidFill>
                <a:latin typeface="Merriweather"/>
                <a:ea typeface="Merriweather"/>
                <a:cs typeface="Merriweather"/>
                <a:sym typeface="Merriweather"/>
              </a:rPr>
              <a:t>Conduct rigorous pre-deployment testing.</a:t>
            </a:r>
            <a:endParaRPr b="0" i="0" sz="1200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/>
          <p:nvPr/>
        </p:nvSpPr>
        <p:spPr>
          <a:xfrm>
            <a:off x="539874" y="1029519"/>
            <a:ext cx="8064252" cy="96410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42"/>
              </a:lnSpc>
              <a:spcBef>
                <a:spcPts val="0"/>
              </a:spcBef>
              <a:spcAft>
                <a:spcPts val="0"/>
              </a:spcAft>
              <a:buClr>
                <a:srgbClr val="F5F0F0"/>
              </a:buClr>
              <a:buSzPts val="3000"/>
              <a:buFont typeface="Merriweather"/>
              <a:buNone/>
            </a:pPr>
            <a:r>
              <a:rPr b="0" i="0" lang="en-GB" sz="3000" u="none" cap="none" strike="noStrike">
                <a:solidFill>
                  <a:srgbClr val="F5F0F0"/>
                </a:solidFill>
                <a:latin typeface="Merriweather"/>
                <a:ea typeface="Merriweather"/>
                <a:cs typeface="Merriweather"/>
                <a:sym typeface="Merriweather"/>
              </a:rPr>
              <a:t>Alignment with TechCorp's Business Goals</a:t>
            </a:r>
            <a:endParaRPr b="0" i="0" sz="3000" u="none" cap="none" strike="noStrike"/>
          </a:p>
        </p:txBody>
      </p:sp>
      <p:sp>
        <p:nvSpPr>
          <p:cNvPr id="136" name="Google Shape;136;p22"/>
          <p:cNvSpPr/>
          <p:nvPr/>
        </p:nvSpPr>
        <p:spPr>
          <a:xfrm>
            <a:off x="539874" y="2224981"/>
            <a:ext cx="2585219" cy="1889001"/>
          </a:xfrm>
          <a:prstGeom prst="roundRect">
            <a:avLst>
              <a:gd fmla="val 3430" name="adj"/>
            </a:avLst>
          </a:prstGeom>
          <a:solidFill>
            <a:schemeClr val="dk2"/>
          </a:solidFill>
          <a:ln cap="flat" cmpd="sng" w="15225">
            <a:solidFill>
              <a:srgbClr val="194A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/>
          <p:nvPr/>
        </p:nvSpPr>
        <p:spPr>
          <a:xfrm>
            <a:off x="703659" y="2388766"/>
            <a:ext cx="2257648" cy="48190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500"/>
              <a:buFont typeface="Merriweather"/>
              <a:buNone/>
            </a:pPr>
            <a:r>
              <a:rPr b="0" i="0" lang="en-GB" sz="1500" u="none" cap="none" strike="noStrike">
                <a:solidFill>
                  <a:srgbClr val="E2E6E9"/>
                </a:solidFill>
                <a:latin typeface="Merriweather"/>
                <a:ea typeface="Merriweather"/>
                <a:cs typeface="Merriweather"/>
                <a:sym typeface="Merriweather"/>
              </a:rPr>
              <a:t>Enhanced Cybersecurity</a:t>
            </a:r>
            <a:endParaRPr b="0" i="0" sz="1500" u="none" cap="none" strike="noStrike"/>
          </a:p>
        </p:txBody>
      </p:sp>
      <p:sp>
        <p:nvSpPr>
          <p:cNvPr id="138" name="Google Shape;138;p22"/>
          <p:cNvSpPr/>
          <p:nvPr/>
        </p:nvSpPr>
        <p:spPr>
          <a:xfrm>
            <a:off x="703659" y="2963168"/>
            <a:ext cx="2257648" cy="98702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200"/>
              <a:buFont typeface="Merriweather"/>
              <a:buNone/>
            </a:pPr>
            <a:r>
              <a:rPr b="0" i="0" lang="en-GB" sz="1200" u="none" cap="none" strike="noStrike">
                <a:solidFill>
                  <a:srgbClr val="E2E6E9"/>
                </a:solidFill>
                <a:latin typeface="Merriweather"/>
                <a:ea typeface="Merriweather"/>
                <a:cs typeface="Merriweather"/>
                <a:sym typeface="Merriweather"/>
              </a:rPr>
              <a:t>Centralized access control to reduce unauthorized access. Implementation of MFA for secure logins.</a:t>
            </a:r>
            <a:endParaRPr b="0" i="0" sz="1200" u="none" cap="none" strike="noStrike"/>
          </a:p>
        </p:txBody>
      </p:sp>
      <p:sp>
        <p:nvSpPr>
          <p:cNvPr id="139" name="Google Shape;139;p22"/>
          <p:cNvSpPr/>
          <p:nvPr/>
        </p:nvSpPr>
        <p:spPr>
          <a:xfrm>
            <a:off x="3279353" y="2224981"/>
            <a:ext cx="2585219" cy="1889001"/>
          </a:xfrm>
          <a:prstGeom prst="roundRect">
            <a:avLst>
              <a:gd fmla="val 3430" name="adj"/>
            </a:avLst>
          </a:prstGeom>
          <a:solidFill>
            <a:schemeClr val="dk2"/>
          </a:solidFill>
          <a:ln cap="flat" cmpd="sng" w="15225">
            <a:solidFill>
              <a:srgbClr val="194A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3443139" y="2388766"/>
            <a:ext cx="2257648" cy="48190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500"/>
              <a:buFont typeface="Merriweather"/>
              <a:buNone/>
            </a:pPr>
            <a:r>
              <a:rPr b="0" i="0" lang="en-GB" sz="1500" u="none" cap="none" strike="noStrike">
                <a:solidFill>
                  <a:srgbClr val="E2E6E9"/>
                </a:solidFill>
                <a:latin typeface="Merriweather"/>
                <a:ea typeface="Merriweather"/>
                <a:cs typeface="Merriweather"/>
                <a:sym typeface="Merriweather"/>
              </a:rPr>
              <a:t>Streamlined Operations</a:t>
            </a:r>
            <a:endParaRPr b="0" i="0" sz="1500" u="none" cap="none" strike="noStrike"/>
          </a:p>
        </p:txBody>
      </p:sp>
      <p:sp>
        <p:nvSpPr>
          <p:cNvPr id="141" name="Google Shape;141;p22"/>
          <p:cNvSpPr/>
          <p:nvPr/>
        </p:nvSpPr>
        <p:spPr>
          <a:xfrm>
            <a:off x="3443139" y="2963168"/>
            <a:ext cx="2257648" cy="98702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200"/>
              <a:buFont typeface="Merriweather"/>
              <a:buNone/>
            </a:pPr>
            <a:r>
              <a:rPr b="0" i="0" lang="en-GB" sz="1200" u="none" cap="none" strike="noStrike">
                <a:solidFill>
                  <a:srgbClr val="E2E6E9"/>
                </a:solidFill>
                <a:latin typeface="Merriweather"/>
                <a:ea typeface="Merriweather"/>
                <a:cs typeface="Merriweather"/>
                <a:sym typeface="Merriweather"/>
              </a:rPr>
              <a:t>Simplified user provisioning and deprovisioning. Reduced IT workload through automated workflows.</a:t>
            </a:r>
            <a:endParaRPr b="0" i="0" sz="1200" u="none" cap="none" strike="noStrike"/>
          </a:p>
        </p:txBody>
      </p:sp>
      <p:sp>
        <p:nvSpPr>
          <p:cNvPr id="142" name="Google Shape;142;p22"/>
          <p:cNvSpPr/>
          <p:nvPr/>
        </p:nvSpPr>
        <p:spPr>
          <a:xfrm>
            <a:off x="6018833" y="2224981"/>
            <a:ext cx="2585219" cy="1889001"/>
          </a:xfrm>
          <a:prstGeom prst="roundRect">
            <a:avLst>
              <a:gd fmla="val 3430" name="adj"/>
            </a:avLst>
          </a:prstGeom>
          <a:solidFill>
            <a:schemeClr val="dk2"/>
          </a:solidFill>
          <a:ln cap="flat" cmpd="sng" w="15225">
            <a:solidFill>
              <a:srgbClr val="194A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6182618" y="2388766"/>
            <a:ext cx="1928366" cy="24095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500"/>
              <a:buFont typeface="Merriweather"/>
              <a:buNone/>
            </a:pPr>
            <a:r>
              <a:rPr b="0" i="0" lang="en-GB" sz="1500" u="none" cap="none" strike="noStrike">
                <a:solidFill>
                  <a:srgbClr val="E2E6E9"/>
                </a:solidFill>
                <a:latin typeface="Merriweather"/>
                <a:ea typeface="Merriweather"/>
                <a:cs typeface="Merriweather"/>
                <a:sym typeface="Merriweather"/>
              </a:rPr>
              <a:t>Cost Efficiency</a:t>
            </a:r>
            <a:endParaRPr b="0" i="0" sz="1500" u="none" cap="none" strike="noStrike"/>
          </a:p>
        </p:txBody>
      </p:sp>
      <p:sp>
        <p:nvSpPr>
          <p:cNvPr id="144" name="Google Shape;144;p22"/>
          <p:cNvSpPr/>
          <p:nvPr/>
        </p:nvSpPr>
        <p:spPr>
          <a:xfrm>
            <a:off x="6182618" y="2722215"/>
            <a:ext cx="2257648" cy="98702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E2E6E9"/>
              </a:buClr>
              <a:buSzPts val="1200"/>
              <a:buFont typeface="Merriweather"/>
              <a:buNone/>
            </a:pPr>
            <a:r>
              <a:rPr b="0" i="0" lang="en-GB" sz="1200" u="none" cap="none" strike="noStrike">
                <a:solidFill>
                  <a:srgbClr val="E2E6E9"/>
                </a:solidFill>
                <a:latin typeface="Merriweather"/>
                <a:ea typeface="Merriweather"/>
                <a:cs typeface="Merriweather"/>
                <a:sym typeface="Merriweather"/>
              </a:rPr>
              <a:t>Optimized resource usage with role-based access. Integration with existing cloud platforms.</a:t>
            </a:r>
            <a:endParaRPr b="0" i="0" sz="120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