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77" r:id="rId2"/>
    <p:sldId id="257" r:id="rId3"/>
    <p:sldId id="258" r:id="rId4"/>
    <p:sldId id="259" r:id="rId5"/>
    <p:sldId id="260" r:id="rId6"/>
    <p:sldId id="264" r:id="rId7"/>
    <p:sldId id="267" r:id="rId8"/>
    <p:sldId id="279"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71E89AE-1FB2-40D3-89C9-CE1F1389DEC9}" type="datetimeFigureOut">
              <a:rPr lang="en-US" smtClean="0"/>
              <a:pPr/>
              <a:t>5/13/2025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1E0CF49-57F1-4D08-A552-D2AEE33300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E0CF49-57F1-4D08-A552-D2AEE33300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E0CF49-57F1-4D08-A552-D2AEE33300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E0CF49-57F1-4D08-A552-D2AEE33300A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E0CF49-57F1-4D08-A552-D2AEE33300AD}"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E0CF49-57F1-4D08-A552-D2AEE33300A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1E0CF49-57F1-4D08-A552-D2AEE33300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1E0CF49-57F1-4D08-A552-D2AEE33300A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71E89AE-1FB2-40D3-89C9-CE1F1389DEC9}" type="datetimeFigureOut">
              <a:rPr lang="en-US" smtClean="0"/>
              <a:pPr/>
              <a:t>5/13/2025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1E0CF49-57F1-4D08-A552-D2AEE33300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371E89AE-1FB2-40D3-89C9-CE1F1389DEC9}" type="datetimeFigureOut">
              <a:rPr lang="en-US" smtClean="0"/>
              <a:pPr/>
              <a:t>5/13/2025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E0CF49-57F1-4D08-A552-D2AEE33300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71E89AE-1FB2-40D3-89C9-CE1F1389DEC9}" type="datetimeFigureOut">
              <a:rPr lang="en-US" smtClean="0"/>
              <a:pPr/>
              <a:t>5/13/2025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1E0CF49-57F1-4D08-A552-D2AEE33300AD}"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71E89AE-1FB2-40D3-89C9-CE1F1389DEC9}" type="datetimeFigureOut">
              <a:rPr lang="en-US" smtClean="0"/>
              <a:pPr/>
              <a:t>5/13/2025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11E0CF49-57F1-4D08-A552-D2AEE33300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0400"/>
            <a:ext cx="8596668" cy="3919072"/>
          </a:xfrm>
        </p:spPr>
        <p:txBody>
          <a:bodyPr>
            <a:normAutofit fontScale="92500"/>
          </a:bodyPr>
          <a:lstStyle/>
          <a:p>
            <a:pPr marL="0" indent="0" algn="just">
              <a:buNone/>
            </a:pPr>
            <a:r>
              <a:rPr lang="en-US" dirty="0" smtClean="0"/>
              <a:t>					  </a:t>
            </a:r>
            <a:r>
              <a:rPr lang="en-US" u="sng" dirty="0" smtClean="0"/>
              <a:t>Submitted By</a:t>
            </a:r>
          </a:p>
          <a:p>
            <a:pPr marL="0" indent="0" algn="just">
              <a:buNone/>
            </a:pPr>
            <a:r>
              <a:rPr lang="en-US" dirty="0"/>
              <a:t>	</a:t>
            </a:r>
            <a:r>
              <a:rPr lang="en-US" dirty="0" smtClean="0"/>
              <a:t>				</a:t>
            </a:r>
            <a:r>
              <a:rPr lang="en-US" dirty="0"/>
              <a:t> </a:t>
            </a:r>
            <a:r>
              <a:rPr lang="en-US" dirty="0" smtClean="0"/>
              <a:t>   SURYA S M</a:t>
            </a:r>
            <a:endParaRPr lang="en-US" b="1" dirty="0" smtClean="0"/>
          </a:p>
          <a:p>
            <a:pPr marL="0" indent="0" algn="just">
              <a:buNone/>
            </a:pPr>
            <a:r>
              <a:rPr lang="en-US" b="1" dirty="0"/>
              <a:t>	</a:t>
            </a:r>
            <a:r>
              <a:rPr lang="en-US" b="1" dirty="0" smtClean="0"/>
              <a:t>				    SUHAS M S</a:t>
            </a:r>
          </a:p>
          <a:p>
            <a:pPr marL="0" indent="0" algn="just">
              <a:buNone/>
            </a:pPr>
            <a:r>
              <a:rPr lang="en-US" b="1" dirty="0"/>
              <a:t>	</a:t>
            </a:r>
            <a:r>
              <a:rPr lang="en-US" b="1" dirty="0" smtClean="0"/>
              <a:t>				  NISHANTH T J</a:t>
            </a:r>
          </a:p>
          <a:p>
            <a:pPr marL="0" indent="0" algn="just">
              <a:buNone/>
            </a:pPr>
            <a:endParaRPr lang="en-US" b="1" dirty="0"/>
          </a:p>
          <a:p>
            <a:pPr marL="0" indent="0" algn="just">
              <a:buNone/>
            </a:pPr>
            <a:r>
              <a:rPr lang="en-US" b="1" dirty="0" smtClean="0"/>
              <a:t>					    </a:t>
            </a:r>
            <a:r>
              <a:rPr lang="en-US" u="sng" dirty="0" smtClean="0"/>
              <a:t>Guided By</a:t>
            </a:r>
          </a:p>
          <a:p>
            <a:pPr marL="0" indent="0" algn="just">
              <a:buNone/>
            </a:pPr>
            <a:r>
              <a:rPr lang="en-US" b="1" dirty="0"/>
              <a:t>	</a:t>
            </a:r>
            <a:r>
              <a:rPr lang="en-US" b="1" dirty="0" smtClean="0"/>
              <a:t>				 </a:t>
            </a:r>
            <a:r>
              <a:rPr lang="en-US" b="1" dirty="0" err="1" smtClean="0"/>
              <a:t>Sharada</a:t>
            </a:r>
            <a:r>
              <a:rPr lang="en-US" b="1" dirty="0" smtClean="0"/>
              <a:t> Ma'am</a:t>
            </a:r>
            <a:r>
              <a:rPr lang="en-US" b="1" dirty="0"/>
              <a:t>	</a:t>
            </a:r>
            <a:r>
              <a:rPr lang="en-US" b="1" dirty="0" smtClean="0"/>
              <a:t>		   			       DEPARTMENT OF CS</a:t>
            </a:r>
          </a:p>
          <a:p>
            <a:pPr marL="0" indent="0" algn="just">
              <a:buNone/>
            </a:pPr>
            <a:r>
              <a:rPr lang="en-US" b="1" dirty="0"/>
              <a:t>	</a:t>
            </a:r>
            <a:r>
              <a:rPr lang="en-US" b="1" dirty="0" smtClean="0"/>
              <a:t>			  FMKMC COLLEGE MADIKERI</a:t>
            </a:r>
            <a:endParaRPr lang="en-US" b="1" dirty="0"/>
          </a:p>
        </p:txBody>
      </p:sp>
      <p:sp>
        <p:nvSpPr>
          <p:cNvPr id="2" name="Title 1"/>
          <p:cNvSpPr>
            <a:spLocks noGrp="1"/>
          </p:cNvSpPr>
          <p:nvPr>
            <p:ph type="title"/>
          </p:nvPr>
        </p:nvSpPr>
        <p:spPr/>
        <p:txBody>
          <a:bodyPr>
            <a:normAutofit fontScale="90000"/>
          </a:bodyPr>
          <a:lstStyle/>
          <a:p>
            <a:r>
              <a:rPr lang="en-US" sz="1200" dirty="0"/>
              <a:t>	</a:t>
            </a:r>
            <a:r>
              <a:rPr lang="en-US" sz="1200" dirty="0" smtClean="0"/>
              <a:t>		                    </a:t>
            </a:r>
            <a:r>
              <a:rPr lang="en-US" sz="2000" dirty="0" smtClean="0">
                <a:solidFill>
                  <a:schemeClr val="tx2"/>
                </a:solidFill>
              </a:rPr>
              <a:t>A Project report on</a:t>
            </a:r>
            <a:br>
              <a:rPr lang="en-US" sz="2000" dirty="0" smtClean="0">
                <a:solidFill>
                  <a:schemeClr val="tx2"/>
                </a:solidFill>
              </a:rPr>
            </a:br>
            <a:r>
              <a:rPr lang="en-US" sz="2000" dirty="0" smtClean="0">
                <a:solidFill>
                  <a:schemeClr val="tx2"/>
                </a:solidFill>
              </a:rPr>
              <a:t/>
            </a:r>
            <a:br>
              <a:rPr lang="en-US" sz="2000" dirty="0" smtClean="0">
                <a:solidFill>
                  <a:schemeClr val="tx2"/>
                </a:solidFill>
              </a:rPr>
            </a:br>
            <a:r>
              <a:rPr lang="en-US" sz="2000" dirty="0" smtClean="0">
                <a:solidFill>
                  <a:schemeClr val="tx2"/>
                </a:solidFill>
              </a:rPr>
              <a:t>         </a:t>
            </a:r>
            <a:r>
              <a:rPr lang="en-US" sz="3600" u="sng" dirty="0" smtClean="0">
                <a:solidFill>
                  <a:schemeClr val="tx2"/>
                </a:solidFill>
              </a:rPr>
              <a:t>DIET NUTRITION AND CALORIE CALCULATOR</a:t>
            </a:r>
            <a:endParaRPr lang="en-US" sz="3600" u="sng" dirty="0"/>
          </a:p>
        </p:txBody>
      </p:sp>
    </p:spTree>
    <p:extLst>
      <p:ext uri="{BB962C8B-B14F-4D97-AF65-F5344CB8AC3E}">
        <p14:creationId xmlns="" xmlns:p14="http://schemas.microsoft.com/office/powerpoint/2010/main" val="121651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546" y="1428575"/>
            <a:ext cx="10972800" cy="4525963"/>
          </a:xfrm>
        </p:spPr>
        <p:txBody>
          <a:bodyPr>
            <a:noAutofit/>
          </a:bodyPr>
          <a:lstStyle/>
          <a:p>
            <a:pPr>
              <a:buFont typeface="Wingdings" pitchFamily="2" charset="2"/>
              <a:buChar char="v"/>
            </a:pPr>
            <a:r>
              <a:rPr lang="en-US" sz="2400" dirty="0" smtClean="0"/>
              <a:t>In </a:t>
            </a:r>
            <a:r>
              <a:rPr lang="en-US" sz="2400" dirty="0" smtClean="0"/>
              <a:t>today's health-conscious society, maintaining a balanced diet is essential for physical and mental well-being.</a:t>
            </a:r>
          </a:p>
          <a:p>
            <a:pPr>
              <a:buFont typeface="Wingdings" pitchFamily="2" charset="2"/>
              <a:buChar char="v"/>
            </a:pPr>
            <a:r>
              <a:rPr lang="en-US" sz="2400" dirty="0" smtClean="0"/>
              <a:t>Many </a:t>
            </a:r>
            <a:r>
              <a:rPr lang="en-US" sz="2400" dirty="0" smtClean="0"/>
              <a:t>individuals struggle to track their food intake and calorie consumption accurately due to lack of time, knowledge, or resources.</a:t>
            </a:r>
          </a:p>
          <a:p>
            <a:pPr>
              <a:buFont typeface="Wingdings" pitchFamily="2" charset="2"/>
              <a:buChar char="v"/>
            </a:pPr>
            <a:r>
              <a:rPr lang="en-US" sz="2400" dirty="0" smtClean="0"/>
              <a:t>A Diet, Nutrition, and Calorie Calculator provides a practical solution by helping users monitor their dietary habits and make informed health decisions.</a:t>
            </a:r>
          </a:p>
          <a:p>
            <a:pPr>
              <a:buFont typeface="Wingdings" pitchFamily="2" charset="2"/>
              <a:buChar char="v"/>
            </a:pPr>
            <a:r>
              <a:rPr lang="en-US" sz="2400" dirty="0" smtClean="0"/>
              <a:t>This project aims to develop a tool that calculates an individual’s daily calorie requirements and offers nutritional </a:t>
            </a:r>
            <a:r>
              <a:rPr lang="en-US" sz="2400" dirty="0" smtClean="0"/>
              <a:t>insights.</a:t>
            </a:r>
            <a:endParaRPr lang="en-US" sz="2400" dirty="0" smtClean="0"/>
          </a:p>
          <a:p>
            <a:pPr>
              <a:buFont typeface="Wingdings" pitchFamily="2" charset="2"/>
              <a:buChar char="v"/>
            </a:pPr>
            <a:r>
              <a:rPr lang="en-US" sz="2400" dirty="0" smtClean="0"/>
              <a:t>The </a:t>
            </a:r>
            <a:r>
              <a:rPr lang="en-US" sz="2400" dirty="0" smtClean="0"/>
              <a:t>tool is useful for a wide range of users including fitness enthusiasts, individuals pursuing weight goals, and anyone interested in improving their diet.</a:t>
            </a:r>
          </a:p>
          <a:p>
            <a:endParaRPr lang="en-US" sz="2400" dirty="0"/>
          </a:p>
        </p:txBody>
      </p:sp>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rPr>
              <a:t>INTRODUCTION</a:t>
            </a:r>
            <a:endParaRPr lang="en-US"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54526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 typeface="Wingdings" pitchFamily="2" charset="2"/>
              <a:buChar char="v"/>
            </a:pPr>
            <a:r>
              <a:rPr lang="en-US" b="1" dirty="0" smtClean="0"/>
              <a:t>To </a:t>
            </a:r>
            <a:r>
              <a:rPr lang="en-US" b="1" dirty="0" smtClean="0"/>
              <a:t>develop a system that calculates daily calorie requirements</a:t>
            </a:r>
            <a:r>
              <a:rPr lang="en-US" dirty="0" smtClean="0"/>
              <a:t> based on user-specific inputs such as </a:t>
            </a:r>
            <a:r>
              <a:rPr lang="en-US" dirty="0" smtClean="0"/>
              <a:t>weight</a:t>
            </a:r>
            <a:r>
              <a:rPr lang="en-US" dirty="0" smtClean="0"/>
              <a:t>, </a:t>
            </a:r>
            <a:r>
              <a:rPr lang="en-US" dirty="0" smtClean="0"/>
              <a:t>height.</a:t>
            </a:r>
            <a:endParaRPr lang="en-US" dirty="0" smtClean="0"/>
          </a:p>
          <a:p>
            <a:pPr>
              <a:buFont typeface="Wingdings" pitchFamily="2" charset="2"/>
              <a:buChar char="v"/>
            </a:pPr>
            <a:r>
              <a:rPr lang="en-US" b="1" dirty="0" smtClean="0"/>
              <a:t>To enable users to log their daily food intake</a:t>
            </a:r>
            <a:r>
              <a:rPr lang="en-US" dirty="0" smtClean="0"/>
              <a:t> and automatically calculate the total calories </a:t>
            </a:r>
            <a:r>
              <a:rPr lang="en-US" dirty="0" smtClean="0"/>
              <a:t>required per day for the user.</a:t>
            </a:r>
            <a:endParaRPr lang="en-US" dirty="0" smtClean="0"/>
          </a:p>
          <a:p>
            <a:pPr>
              <a:buFont typeface="Wingdings" pitchFamily="2" charset="2"/>
              <a:buChar char="v"/>
            </a:pPr>
            <a:r>
              <a:rPr lang="en-US" b="1" dirty="0" smtClean="0"/>
              <a:t>To provide personalized dietary recommendations</a:t>
            </a:r>
            <a:r>
              <a:rPr lang="en-US" dirty="0" smtClean="0"/>
              <a:t> aligned with the user's health </a:t>
            </a:r>
            <a:r>
              <a:rPr lang="en-US" dirty="0" smtClean="0"/>
              <a:t>goals</a:t>
            </a:r>
            <a:endParaRPr lang="en-US" dirty="0" smtClean="0"/>
          </a:p>
          <a:p>
            <a:pPr>
              <a:buFont typeface="Wingdings" pitchFamily="2" charset="2"/>
              <a:buChar char="v"/>
            </a:pPr>
            <a:r>
              <a:rPr lang="en-US" b="1" dirty="0" smtClean="0"/>
              <a:t>To integrate a comprehensive food </a:t>
            </a:r>
            <a:r>
              <a:rPr lang="en-US" b="1" dirty="0" smtClean="0"/>
              <a:t>data images</a:t>
            </a:r>
            <a:r>
              <a:rPr lang="en-US" dirty="0" smtClean="0"/>
              <a:t> </a:t>
            </a:r>
            <a:r>
              <a:rPr lang="en-US" dirty="0" smtClean="0"/>
              <a:t>that includes nutritional values for common foods and meals.</a:t>
            </a:r>
          </a:p>
          <a:p>
            <a:pPr>
              <a:buFont typeface="Wingdings" pitchFamily="2" charset="2"/>
              <a:buChar char="v"/>
            </a:pPr>
            <a:r>
              <a:rPr lang="en-US" b="1" dirty="0" smtClean="0"/>
              <a:t>To promote health awareness and support better eating habits</a:t>
            </a:r>
            <a:r>
              <a:rPr lang="en-US" dirty="0" smtClean="0"/>
              <a:t> through real-time feedback and easy-to-understand nutritional insights.</a:t>
            </a:r>
          </a:p>
          <a:p>
            <a:pPr marL="0" indent="0">
              <a:buNone/>
            </a:pPr>
            <a:endParaRPr lang="en-US" dirty="0"/>
          </a:p>
        </p:txBody>
      </p:sp>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OBJECTIVE OF THE </a:t>
            </a:r>
            <a:r>
              <a:rPr lang="en-US" b="1" u="sng" dirty="0" smtClean="0">
                <a:effectLst>
                  <a:outerShdw blurRad="38100" dist="38100" dir="2700000" algn="tl">
                    <a:srgbClr val="000000">
                      <a:alpha val="43137"/>
                    </a:srgbClr>
                  </a:outerShdw>
                </a:effectLst>
              </a:rPr>
              <a:t>PROJECT</a:t>
            </a:r>
            <a:endParaRPr lang="en-US" b="1"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338369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50392" lvl="1" indent="-457200">
              <a:buFont typeface="Wingdings" pitchFamily="2" charset="2"/>
              <a:buChar char="v"/>
            </a:pPr>
            <a:r>
              <a:rPr lang="en-US" sz="2400" b="1" dirty="0" smtClean="0"/>
              <a:t>The </a:t>
            </a:r>
            <a:r>
              <a:rPr lang="en-US" sz="2400" b="1" dirty="0" smtClean="0"/>
              <a:t>system will allow users to input personal information such as </a:t>
            </a:r>
            <a:r>
              <a:rPr lang="en-US" sz="2400" b="1" dirty="0" smtClean="0"/>
              <a:t> </a:t>
            </a:r>
            <a:r>
              <a:rPr lang="en-US" sz="2400" b="1" dirty="0" smtClean="0"/>
              <a:t>height, </a:t>
            </a:r>
            <a:r>
              <a:rPr lang="en-US" sz="2400" b="1" dirty="0" smtClean="0"/>
              <a:t>weight </a:t>
            </a:r>
            <a:r>
              <a:rPr lang="en-US" sz="2400" b="1" dirty="0" smtClean="0"/>
              <a:t>to estimate their daily calorie needs.</a:t>
            </a:r>
          </a:p>
          <a:p>
            <a:pPr marL="850392" lvl="1" indent="-457200">
              <a:buFont typeface="Wingdings" pitchFamily="2" charset="2"/>
              <a:buChar char="v"/>
            </a:pPr>
            <a:r>
              <a:rPr lang="en-US" b="1" dirty="0" smtClean="0"/>
              <a:t>Based </a:t>
            </a:r>
            <a:r>
              <a:rPr lang="en-US" b="1" dirty="0" smtClean="0"/>
              <a:t>on user inputs and food logs, the system will calculate total daily calorie intake and provide a breakdown of key nutrients such as carbohydrates, proteins, and fats.</a:t>
            </a:r>
          </a:p>
          <a:p>
            <a:pPr marL="850392" lvl="1" indent="-457200">
              <a:buFont typeface="Wingdings" pitchFamily="2" charset="2"/>
              <a:buChar char="v"/>
            </a:pPr>
            <a:r>
              <a:rPr lang="en-US" b="1" dirty="0" smtClean="0"/>
              <a:t>The </a:t>
            </a:r>
            <a:r>
              <a:rPr lang="en-US" b="1" dirty="0" smtClean="0"/>
              <a:t>project will include </a:t>
            </a:r>
            <a:r>
              <a:rPr lang="en-US" b="1" dirty="0" smtClean="0"/>
              <a:t>a </a:t>
            </a:r>
            <a:r>
              <a:rPr lang="en-US" b="1" dirty="0" smtClean="0"/>
              <a:t>food </a:t>
            </a:r>
            <a:r>
              <a:rPr lang="en-US" b="1" dirty="0" smtClean="0"/>
              <a:t>data </a:t>
            </a:r>
            <a:r>
              <a:rPr lang="en-US" b="1" dirty="0" smtClean="0"/>
              <a:t>containing nutritional values for a wide range of common foods and dishes.</a:t>
            </a:r>
          </a:p>
          <a:p>
            <a:pPr marL="850392" lvl="1" indent="-457200">
              <a:buFont typeface="Wingdings" pitchFamily="2" charset="2"/>
              <a:buChar char="v"/>
            </a:pPr>
            <a:r>
              <a:rPr lang="en-US" b="1" dirty="0" smtClean="0"/>
              <a:t>The </a:t>
            </a:r>
            <a:r>
              <a:rPr lang="en-US" b="1" dirty="0" smtClean="0"/>
              <a:t>system will feature an intuitive and accessible interface suitable for users with little to no technical or nutritional knowledge.</a:t>
            </a:r>
          </a:p>
          <a:p>
            <a:endParaRPr lang="en-US" dirty="0"/>
          </a:p>
        </p:txBody>
      </p:sp>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SCOPE OF THE </a:t>
            </a:r>
            <a:r>
              <a:rPr lang="en-US" b="1" u="sng" dirty="0" smtClean="0">
                <a:effectLst>
                  <a:outerShdw blurRad="38100" dist="38100" dir="2700000" algn="tl">
                    <a:srgbClr val="000000">
                      <a:alpha val="43137"/>
                    </a:srgbClr>
                  </a:outerShdw>
                </a:effectLst>
              </a:rPr>
              <a:t>PROJECT</a:t>
            </a:r>
            <a:endParaRPr lang="en-US"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024730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US" sz="2800" dirty="0" smtClean="0"/>
              <a:t>The </a:t>
            </a:r>
            <a:r>
              <a:rPr lang="en-US" sz="2800" dirty="0" smtClean="0"/>
              <a:t>primary purpose of the </a:t>
            </a:r>
            <a:r>
              <a:rPr lang="en-US" sz="2800" i="1" dirty="0" smtClean="0"/>
              <a:t>Diet, Nutrition, and Calorie Calculator</a:t>
            </a:r>
            <a:r>
              <a:rPr lang="en-US" sz="2800" dirty="0" smtClean="0"/>
              <a:t> project is to promote healthier living by providing users with a convenient and accurate way to monitor their daily food intake and nutritional habits.</a:t>
            </a:r>
          </a:p>
          <a:p>
            <a:pPr>
              <a:buFont typeface="Wingdings" pitchFamily="2" charset="2"/>
              <a:buChar char="v"/>
            </a:pPr>
            <a:r>
              <a:rPr lang="en-US" sz="2800" dirty="0" smtClean="0"/>
              <a:t>Help </a:t>
            </a:r>
            <a:r>
              <a:rPr lang="en-US" sz="2800" dirty="0" smtClean="0"/>
              <a:t>individuals understand their daily calorie and nutrient needs based on personal factors such as </a:t>
            </a:r>
            <a:r>
              <a:rPr lang="en-US" sz="2800" dirty="0" smtClean="0"/>
              <a:t> weight and height.</a:t>
            </a:r>
            <a:endParaRPr lang="en-US" sz="2800" dirty="0" smtClean="0"/>
          </a:p>
          <a:p>
            <a:pPr>
              <a:buFont typeface="Wingdings" pitchFamily="2" charset="2"/>
              <a:buChar char="v"/>
            </a:pPr>
            <a:r>
              <a:rPr lang="en-US" sz="2800" dirty="0" smtClean="0"/>
              <a:t>Assist users in making informed dietary choices by calculating the nutritional value of the foods they consume.</a:t>
            </a:r>
          </a:p>
          <a:p>
            <a:pPr>
              <a:buFont typeface="Wingdings" pitchFamily="2" charset="2"/>
              <a:buChar char="v"/>
            </a:pPr>
            <a:r>
              <a:rPr lang="en-US" sz="2800" dirty="0" smtClean="0"/>
              <a:t>Support users in achieving specific health goals like weight loss, muscle gain, or maintaining a balanced diet.</a:t>
            </a:r>
          </a:p>
          <a:p>
            <a:pPr>
              <a:buFont typeface="Wingdings" pitchFamily="2" charset="2"/>
              <a:buChar char="v"/>
            </a:pPr>
            <a:r>
              <a:rPr lang="en-US" sz="2800" dirty="0" smtClean="0"/>
              <a:t>Ultimately</a:t>
            </a:r>
            <a:r>
              <a:rPr lang="en-US" sz="2800" dirty="0" smtClean="0"/>
              <a:t>, this project aims to serve as a personal health assistant that makes nutrition tracking simple, accessible, and personalized for everyone.</a:t>
            </a:r>
          </a:p>
          <a:p>
            <a:pPr marL="0" indent="0">
              <a:buNone/>
            </a:pPr>
            <a:r>
              <a:rPr lang="en-US" b="1" dirty="0"/>
              <a:t> </a:t>
            </a:r>
            <a:endParaRPr lang="en-US" dirty="0"/>
          </a:p>
          <a:p>
            <a:endParaRPr lang="en-US" dirty="0"/>
          </a:p>
        </p:txBody>
      </p:sp>
      <p:sp>
        <p:nvSpPr>
          <p:cNvPr id="2" name="Title 1"/>
          <p:cNvSpPr>
            <a:spLocks noGrp="1"/>
          </p:cNvSpPr>
          <p:nvPr>
            <p:ph type="title"/>
          </p:nvPr>
        </p:nvSpPr>
        <p:spPr>
          <a:xfrm>
            <a:off x="677334" y="149469"/>
            <a:ext cx="8596668" cy="1151793"/>
          </a:xfrm>
        </p:spPr>
        <p:txBody>
          <a:bodyPr/>
          <a:lstStyle/>
          <a:p>
            <a:r>
              <a:rPr lang="en-US" b="1" u="sng" dirty="0">
                <a:effectLst>
                  <a:outerShdw blurRad="38100" dist="38100" dir="2700000" algn="tl">
                    <a:srgbClr val="000000">
                      <a:alpha val="43137"/>
                    </a:srgbClr>
                  </a:outerShdw>
                </a:effectLst>
              </a:rPr>
              <a:t>PROJECT </a:t>
            </a:r>
            <a:r>
              <a:rPr lang="en-US" b="1" u="sng" dirty="0" smtClean="0">
                <a:effectLst>
                  <a:outerShdw blurRad="38100" dist="38100" dir="2700000" algn="tl">
                    <a:srgbClr val="000000">
                      <a:alpha val="43137"/>
                    </a:srgbClr>
                  </a:outerShdw>
                </a:effectLst>
              </a:rPr>
              <a:t>PURPOSE</a:t>
            </a:r>
            <a:endParaRPr lang="en-US"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02111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 </a:t>
            </a:r>
            <a:r>
              <a:rPr lang="en-US" b="1" dirty="0"/>
              <a:t>HARDWARE REQUIRMENTS</a:t>
            </a:r>
            <a:endParaRPr lang="en-US" dirty="0"/>
          </a:p>
          <a:p>
            <a:pPr lvl="0"/>
            <a:r>
              <a:rPr lang="en-US" dirty="0"/>
              <a:t>RAM:1GB or above</a:t>
            </a:r>
          </a:p>
          <a:p>
            <a:pPr lvl="0"/>
            <a:r>
              <a:rPr lang="en-US" dirty="0"/>
              <a:t>Hard disk:10GB or above</a:t>
            </a:r>
          </a:p>
          <a:p>
            <a:pPr lvl="0"/>
            <a:r>
              <a:rPr lang="en-US" dirty="0"/>
              <a:t>Processor:2.4 GHZ or above</a:t>
            </a:r>
          </a:p>
          <a:p>
            <a:pPr marL="0" indent="0">
              <a:buNone/>
            </a:pPr>
            <a:r>
              <a:rPr lang="en-US" dirty="0" smtClean="0"/>
              <a:t> </a:t>
            </a:r>
            <a:r>
              <a:rPr lang="en-US" b="1" dirty="0"/>
              <a:t>SOFTWARE REQUIREMENTS</a:t>
            </a:r>
            <a:endParaRPr lang="en-US" dirty="0"/>
          </a:p>
          <a:p>
            <a:pPr lvl="0"/>
            <a:r>
              <a:rPr lang="en-US" dirty="0"/>
              <a:t>Front end: Microsoft visual studio </a:t>
            </a:r>
          </a:p>
          <a:p>
            <a:pPr lvl="0"/>
            <a:r>
              <a:rPr lang="en-US" dirty="0"/>
              <a:t>Back end: </a:t>
            </a:r>
            <a:r>
              <a:rPr lang="en-US" dirty="0" err="1" smtClean="0"/>
              <a:t>Xaamp</a:t>
            </a:r>
            <a:r>
              <a:rPr lang="en-US" dirty="0" smtClean="0"/>
              <a:t> SQL- server </a:t>
            </a:r>
            <a:r>
              <a:rPr lang="en-US" dirty="0"/>
              <a:t>database</a:t>
            </a:r>
          </a:p>
          <a:p>
            <a:pPr>
              <a:buNone/>
            </a:pPr>
            <a:endParaRPr lang="en-US" dirty="0"/>
          </a:p>
        </p:txBody>
      </p:sp>
      <p:sp>
        <p:nvSpPr>
          <p:cNvPr id="2" name="Title 1"/>
          <p:cNvSpPr>
            <a:spLocks noGrp="1"/>
          </p:cNvSpPr>
          <p:nvPr>
            <p:ph type="title"/>
          </p:nvPr>
        </p:nvSpPr>
        <p:spPr/>
        <p:txBody>
          <a:bodyPr>
            <a:normAutofit fontScale="90000"/>
          </a:bodyPr>
          <a:lstStyle/>
          <a:p>
            <a:r>
              <a:rPr lang="en-US" b="1" u="sng" dirty="0">
                <a:effectLst>
                  <a:outerShdw blurRad="38100" dist="38100" dir="2700000" algn="tl">
                    <a:srgbClr val="000000">
                      <a:alpha val="43137"/>
                    </a:srgbClr>
                  </a:outerShdw>
                </a:effectLst>
              </a:rPr>
              <a:t>HARDWARE AND SOFTWARE </a:t>
            </a:r>
            <a:r>
              <a:rPr lang="en-US" b="1" u="sng" dirty="0" smtClean="0">
                <a:effectLst>
                  <a:outerShdw blurRad="38100" dist="38100" dir="2700000" algn="tl">
                    <a:srgbClr val="000000">
                      <a:alpha val="43137"/>
                    </a:srgbClr>
                  </a:outerShdw>
                </a:effectLst>
              </a:rPr>
              <a:t>REQUIRMENTS</a:t>
            </a:r>
            <a:endParaRPr lang="en-US" dirty="0"/>
          </a:p>
        </p:txBody>
      </p:sp>
    </p:spTree>
    <p:extLst>
      <p:ext uri="{BB962C8B-B14F-4D97-AF65-F5344CB8AC3E}">
        <p14:creationId xmlns="" xmlns:p14="http://schemas.microsoft.com/office/powerpoint/2010/main" val="407563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561" y="1354016"/>
            <a:ext cx="10196147" cy="4600523"/>
          </a:xfrm>
        </p:spPr>
        <p:txBody>
          <a:bodyPr/>
          <a:lstStyle/>
          <a:p>
            <a:pPr marL="0" lvl="0" indent="0">
              <a:buFont typeface="Wingdings" pitchFamily="2" charset="2"/>
              <a:buChar char="v"/>
            </a:pPr>
            <a:r>
              <a:rPr lang="en-US" b="1" dirty="0" smtClean="0"/>
              <a:t>USER INTERFACE</a:t>
            </a:r>
          </a:p>
          <a:p>
            <a:pPr lvl="0">
              <a:buFont typeface="Arial" pitchFamily="34" charset="0"/>
              <a:buChar char="•"/>
            </a:pPr>
            <a:r>
              <a:rPr lang="en-US" dirty="0" smtClean="0"/>
              <a:t>Front-end </a:t>
            </a:r>
            <a:r>
              <a:rPr lang="en-US" dirty="0"/>
              <a:t>software: Microsoft visual </a:t>
            </a:r>
            <a:r>
              <a:rPr lang="en-US" dirty="0" smtClean="0"/>
              <a:t>studio</a:t>
            </a:r>
            <a:endParaRPr lang="en-US" dirty="0"/>
          </a:p>
          <a:p>
            <a:pPr lvl="0">
              <a:buFont typeface="Arial" pitchFamily="34" charset="0"/>
              <a:buChar char="•"/>
            </a:pPr>
            <a:r>
              <a:rPr lang="en-US" dirty="0"/>
              <a:t>Back-end software: </a:t>
            </a:r>
            <a:r>
              <a:rPr lang="en-US" dirty="0" err="1" smtClean="0"/>
              <a:t>Xaamp</a:t>
            </a:r>
            <a:r>
              <a:rPr lang="en-US" dirty="0" smtClean="0"/>
              <a:t> SQL- </a:t>
            </a:r>
            <a:r>
              <a:rPr lang="en-US" dirty="0"/>
              <a:t>server </a:t>
            </a:r>
            <a:r>
              <a:rPr lang="en-US" dirty="0" smtClean="0"/>
              <a:t>database</a:t>
            </a:r>
            <a:endParaRPr lang="en-US" dirty="0"/>
          </a:p>
          <a:p>
            <a:pPr marL="0" indent="0">
              <a:buFont typeface="Wingdings" pitchFamily="2" charset="2"/>
              <a:buChar char="v"/>
            </a:pPr>
            <a:r>
              <a:rPr lang="en-US" b="1" dirty="0"/>
              <a:t>HARDWARE INTERFACE</a:t>
            </a:r>
            <a:endParaRPr lang="en-US" dirty="0"/>
          </a:p>
          <a:p>
            <a:pPr>
              <a:buFont typeface="Arial" pitchFamily="34" charset="0"/>
              <a:buChar char="•"/>
            </a:pPr>
            <a:r>
              <a:rPr lang="en-US" dirty="0"/>
              <a:t>Any device which has web browser installed in </a:t>
            </a:r>
            <a:r>
              <a:rPr lang="en-US" dirty="0" smtClean="0"/>
              <a:t>it</a:t>
            </a:r>
          </a:p>
          <a:p>
            <a:pPr marL="0" lvl="0" indent="0">
              <a:buFont typeface="Wingdings" pitchFamily="2" charset="2"/>
              <a:buChar char="v"/>
            </a:pPr>
            <a:r>
              <a:rPr lang="en-US" b="1" dirty="0" smtClean="0"/>
              <a:t>SOFTWARE </a:t>
            </a:r>
            <a:r>
              <a:rPr lang="en-US" b="1" dirty="0"/>
              <a:t>INTERFACE</a:t>
            </a:r>
            <a:endParaRPr lang="en-US" dirty="0"/>
          </a:p>
          <a:p>
            <a:pPr lvl="0">
              <a:buFont typeface="Arial" pitchFamily="34" charset="0"/>
              <a:buChar char="•"/>
            </a:pPr>
            <a:r>
              <a:rPr lang="en-US" dirty="0"/>
              <a:t>Any web browser </a:t>
            </a:r>
          </a:p>
          <a:p>
            <a:endParaRPr lang="en-US" dirty="0"/>
          </a:p>
        </p:txBody>
      </p:sp>
      <p:sp>
        <p:nvSpPr>
          <p:cNvPr id="2" name="Title 1"/>
          <p:cNvSpPr>
            <a:spLocks noGrp="1"/>
          </p:cNvSpPr>
          <p:nvPr>
            <p:ph type="title"/>
          </p:nvPr>
        </p:nvSpPr>
        <p:spPr>
          <a:xfrm>
            <a:off x="539261" y="237392"/>
            <a:ext cx="5580185" cy="1215415"/>
          </a:xfrm>
        </p:spPr>
        <p:txBody>
          <a:bodyPr/>
          <a:lstStyle/>
          <a:p>
            <a:r>
              <a:rPr lang="en-US" b="1" u="sng" dirty="0" smtClean="0">
                <a:effectLst>
                  <a:outerShdw blurRad="38100" dist="38100" dir="2700000" algn="tl">
                    <a:srgbClr val="000000">
                      <a:alpha val="43137"/>
                    </a:srgbClr>
                  </a:outerShdw>
                </a:effectLst>
              </a:rPr>
              <a:t>INTERFACE</a:t>
            </a:r>
            <a:endParaRPr lang="en-US" b="1"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736968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v"/>
            </a:pPr>
            <a:r>
              <a:rPr lang="en-US" dirty="0" smtClean="0"/>
              <a:t>Develop </a:t>
            </a:r>
            <a:r>
              <a:rPr lang="en-US" dirty="0" smtClean="0"/>
              <a:t>a mobile app version for easier access.</a:t>
            </a:r>
          </a:p>
          <a:p>
            <a:pPr>
              <a:buFont typeface="Wingdings" pitchFamily="2" charset="2"/>
              <a:buChar char="v"/>
            </a:pPr>
            <a:r>
              <a:rPr lang="en-US" dirty="0" smtClean="0"/>
              <a:t>Add progress tracking (e.g., weight and calorie trends).</a:t>
            </a:r>
          </a:p>
          <a:p>
            <a:pPr>
              <a:buFont typeface="Wingdings" pitchFamily="2" charset="2"/>
              <a:buChar char="v"/>
            </a:pPr>
            <a:r>
              <a:rPr lang="en-US" dirty="0" smtClean="0"/>
              <a:t>Include meal plans and healthy recipe suggestions.</a:t>
            </a:r>
          </a:p>
          <a:p>
            <a:pPr>
              <a:buFont typeface="Wingdings" pitchFamily="2" charset="2"/>
              <a:buChar char="v"/>
            </a:pPr>
            <a:r>
              <a:rPr lang="en-US" dirty="0" smtClean="0"/>
              <a:t>Integrate with fitness trackers and </a:t>
            </a:r>
            <a:r>
              <a:rPr lang="en-US" dirty="0" smtClean="0"/>
              <a:t>smart watches</a:t>
            </a:r>
            <a:r>
              <a:rPr lang="en-US" dirty="0" smtClean="0"/>
              <a:t>.</a:t>
            </a:r>
          </a:p>
          <a:p>
            <a:pPr>
              <a:buFont typeface="Wingdings" pitchFamily="2" charset="2"/>
              <a:buChar char="v"/>
            </a:pPr>
            <a:r>
              <a:rPr lang="en-US" dirty="0" smtClean="0"/>
              <a:t>Use </a:t>
            </a:r>
            <a:r>
              <a:rPr lang="en-US" dirty="0" smtClean="0"/>
              <a:t>AI for personalized diet recommendations.</a:t>
            </a:r>
          </a:p>
          <a:p>
            <a:pPr>
              <a:buFont typeface="Wingdings" pitchFamily="2" charset="2"/>
              <a:buChar char="v"/>
            </a:pPr>
            <a:r>
              <a:rPr lang="en-US" dirty="0" smtClean="0"/>
              <a:t>Support multi-user access for dietitians and trainers.</a:t>
            </a:r>
          </a:p>
          <a:p>
            <a:pPr>
              <a:buNone/>
            </a:pPr>
            <a:endParaRPr lang="en-US" dirty="0"/>
          </a:p>
        </p:txBody>
      </p:sp>
      <p:sp>
        <p:nvSpPr>
          <p:cNvPr id="3" name="Title 2"/>
          <p:cNvSpPr>
            <a:spLocks noGrp="1"/>
          </p:cNvSpPr>
          <p:nvPr>
            <p:ph type="title"/>
          </p:nvPr>
        </p:nvSpPr>
        <p:spPr/>
        <p:txBody>
          <a:bodyPr/>
          <a:lstStyle/>
          <a:p>
            <a:r>
              <a:rPr lang="en-US" u="sng" dirty="0" smtClean="0"/>
              <a:t>FUTURE SCOPE</a:t>
            </a:r>
            <a:endParaRPr lang="en-US"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281" y="1218224"/>
            <a:ext cx="10207542" cy="4110962"/>
          </a:xfrm>
        </p:spPr>
        <p:txBody>
          <a:bodyPr>
            <a:noAutofit/>
          </a:bodyPr>
          <a:lstStyle/>
          <a:p>
            <a:pPr>
              <a:buFont typeface="Wingdings" pitchFamily="2" charset="2"/>
              <a:buChar char="v"/>
            </a:pPr>
            <a:r>
              <a:rPr lang="en-US" dirty="0" smtClean="0"/>
              <a:t>The </a:t>
            </a:r>
            <a:r>
              <a:rPr lang="en-US" dirty="0" smtClean="0"/>
              <a:t>project demonstrates </a:t>
            </a:r>
            <a:r>
              <a:rPr lang="en-US" dirty="0" smtClean="0"/>
              <a:t>how technology can be effectively used to promote healthier living. By allowing users to input personal data and track their daily food intake, the system provides accurate calorie calculations and nutritional insights tailored to individual needs.</a:t>
            </a:r>
          </a:p>
          <a:p>
            <a:pPr>
              <a:buFont typeface="Wingdings" pitchFamily="2" charset="2"/>
              <a:buChar char="v"/>
            </a:pPr>
            <a:r>
              <a:rPr lang="en-US" dirty="0" smtClean="0"/>
              <a:t>The </a:t>
            </a:r>
            <a:r>
              <a:rPr lang="en-US" dirty="0" smtClean="0"/>
              <a:t>simple and user-friendly design makes the application accessible to a wide range of users, regardless of their nutritional knowledge.</a:t>
            </a:r>
          </a:p>
          <a:p>
            <a:pPr>
              <a:buFont typeface="Wingdings" pitchFamily="2" charset="2"/>
              <a:buChar char="v"/>
            </a:pPr>
            <a:r>
              <a:rPr lang="en-US" dirty="0" smtClean="0"/>
              <a:t>Overall, the project fulfills its goal of creating a practical, educational, and helpful tool that encourages better eating habits and supports personal health </a:t>
            </a:r>
            <a:r>
              <a:rPr lang="en-US" dirty="0" smtClean="0"/>
              <a:t>goals</a:t>
            </a:r>
            <a:endParaRPr lang="en-US" dirty="0"/>
          </a:p>
        </p:txBody>
      </p:sp>
      <p:sp>
        <p:nvSpPr>
          <p:cNvPr id="2" name="Title 1"/>
          <p:cNvSpPr>
            <a:spLocks noGrp="1"/>
          </p:cNvSpPr>
          <p:nvPr>
            <p:ph type="title"/>
          </p:nvPr>
        </p:nvSpPr>
        <p:spPr>
          <a:xfrm>
            <a:off x="694919" y="158262"/>
            <a:ext cx="8596668" cy="905607"/>
          </a:xfrm>
        </p:spPr>
        <p:txBody>
          <a:bodyPr/>
          <a:lstStyle/>
          <a:p>
            <a:r>
              <a:rPr lang="en-US" u="sng" dirty="0"/>
              <a:t>CONCLUSION</a:t>
            </a:r>
          </a:p>
        </p:txBody>
      </p:sp>
    </p:spTree>
    <p:extLst>
      <p:ext uri="{BB962C8B-B14F-4D97-AF65-F5344CB8AC3E}">
        <p14:creationId xmlns="" xmlns:p14="http://schemas.microsoft.com/office/powerpoint/2010/main" val="3701403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1729</TotalTime>
  <Words>632</Words>
  <Application>Microsoft Office PowerPoint</Application>
  <PresentationFormat>Custom</PresentationFormat>
  <Paragraphs>60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                       A Project report on           DIET NUTRITION AND CALORIE CALCULATOR</vt:lpstr>
      <vt:lpstr>INTRODUCTION</vt:lpstr>
      <vt:lpstr>OBJECTIVE OF THE PROJECT</vt:lpstr>
      <vt:lpstr>SCOPE OF THE PROJECT</vt:lpstr>
      <vt:lpstr>PROJECT PURPOSE</vt:lpstr>
      <vt:lpstr>HARDWARE AND SOFTWARE REQUIRMENTS</vt:lpstr>
      <vt:lpstr>INTERFACE</vt:lpstr>
      <vt:lpstr>FUTURE SCOPE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40</cp:revision>
  <dcterms:created xsi:type="dcterms:W3CDTF">2022-07-21T20:02:11Z</dcterms:created>
  <dcterms:modified xsi:type="dcterms:W3CDTF">2025-05-13T13:04:29Z</dcterms:modified>
</cp:coreProperties>
</file>