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3" r:id="rId6"/>
    <p:sldId id="268" r:id="rId7"/>
    <p:sldId id="264"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40" d="100"/>
          <a:sy n="40" d="100"/>
        </p:scale>
        <p:origin x="-1872" y="-82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eorgK/MQ135" TargetMode="External"/><Relationship Id="rId2" Type="http://schemas.openxmlformats.org/officeDocument/2006/relationships/hyperlink" Target="https://en.wikipedia.org/wiki/Air_quality_index"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91" y="1017031"/>
            <a:ext cx="10571998" cy="970450"/>
          </a:xfrm>
        </p:spPr>
        <p:txBody>
          <a:bodyPr/>
          <a:lstStyle/>
          <a:p>
            <a:pPr algn="ctr"/>
            <a:r>
              <a:rPr lang="en-US" sz="3600" b="0" dirty="0">
                <a:solidFill>
                  <a:schemeClr val="bg1">
                    <a:lumMod val="75000"/>
                    <a:lumOff val="25000"/>
                  </a:schemeClr>
                </a:solidFill>
                <a:latin typeface="Proxima Nova" charset="0"/>
              </a:rPr>
              <a:t/>
            </a:r>
            <a:br>
              <a:rPr lang="en-US" sz="3600" b="0" dirty="0">
                <a:solidFill>
                  <a:schemeClr val="bg1">
                    <a:lumMod val="75000"/>
                    <a:lumOff val="25000"/>
                  </a:schemeClr>
                </a:solidFill>
                <a:latin typeface="Proxima Nova" charset="0"/>
              </a:rPr>
            </a:br>
            <a:r>
              <a:rPr lang="en-US" sz="3600" b="0" dirty="0">
                <a:solidFill>
                  <a:schemeClr val="bg1">
                    <a:lumMod val="75000"/>
                    <a:lumOff val="25000"/>
                  </a:schemeClr>
                </a:solidFill>
                <a:latin typeface="Proxima Nova" charset="0"/>
              </a:rPr>
              <a:t/>
            </a:r>
            <a:br>
              <a:rPr lang="en-US" sz="3600" b="0" dirty="0">
                <a:solidFill>
                  <a:schemeClr val="bg1">
                    <a:lumMod val="75000"/>
                    <a:lumOff val="25000"/>
                  </a:schemeClr>
                </a:solidFill>
                <a:latin typeface="Proxima Nova" charset="0"/>
              </a:rPr>
            </a:br>
            <a:r>
              <a:rPr lang="en-US" sz="3600" dirty="0">
                <a:solidFill>
                  <a:schemeClr val="tx1">
                    <a:lumMod val="95000"/>
                  </a:schemeClr>
                </a:solidFill>
              </a:rPr>
              <a:t>Department of Information Technology</a:t>
            </a:r>
            <a:br>
              <a:rPr lang="en-US" sz="3600" dirty="0">
                <a:solidFill>
                  <a:schemeClr val="tx1">
                    <a:lumMod val="95000"/>
                  </a:schemeClr>
                </a:solidFill>
              </a:rPr>
            </a:br>
            <a:r>
              <a:rPr lang="en-US" sz="3600" dirty="0" err="1">
                <a:solidFill>
                  <a:schemeClr val="tx1">
                    <a:lumMod val="95000"/>
                  </a:schemeClr>
                </a:solidFill>
                <a:cs typeface="Times New Roman" pitchFamily="18" charset="0"/>
              </a:rPr>
              <a:t>Chandubhai</a:t>
            </a:r>
            <a:r>
              <a:rPr lang="en-US" sz="3600" dirty="0">
                <a:solidFill>
                  <a:schemeClr val="tx1">
                    <a:lumMod val="95000"/>
                  </a:schemeClr>
                </a:solidFill>
                <a:cs typeface="Times New Roman" pitchFamily="18" charset="0"/>
              </a:rPr>
              <a:t> S. Patel Institute of Technology</a:t>
            </a:r>
            <a:r>
              <a:rPr lang="en-US" sz="3600" b="0" dirty="0">
                <a:solidFill>
                  <a:schemeClr val="bg1">
                    <a:lumMod val="75000"/>
                    <a:lumOff val="25000"/>
                  </a:schemeClr>
                </a:solidFill>
                <a:latin typeface="Proxima Nova" charset="0"/>
                <a:cs typeface="Times New Roman" pitchFamily="18" charset="0"/>
              </a:rPr>
              <a:t/>
            </a:r>
            <a:br>
              <a:rPr lang="en-US" sz="3600" b="0" dirty="0">
                <a:solidFill>
                  <a:schemeClr val="bg1">
                    <a:lumMod val="75000"/>
                    <a:lumOff val="25000"/>
                  </a:schemeClr>
                </a:solidFill>
                <a:latin typeface="Proxima Nova" charset="0"/>
                <a:cs typeface="Times New Roman" pitchFamily="18" charset="0"/>
              </a:rPr>
            </a:br>
            <a:endParaRPr lang="en-US" sz="3600" b="0" dirty="0">
              <a:solidFill>
                <a:schemeClr val="bg1">
                  <a:lumMod val="75000"/>
                  <a:lumOff val="2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03" y="-1"/>
            <a:ext cx="730608" cy="7033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461392" y="-27224"/>
            <a:ext cx="730608" cy="730608"/>
          </a:xfrm>
          <a:prstGeom prst="rect">
            <a:avLst/>
          </a:prstGeom>
        </p:spPr>
      </p:pic>
      <p:sp>
        <p:nvSpPr>
          <p:cNvPr id="5" name="Rectangle 4"/>
          <p:cNvSpPr/>
          <p:nvPr/>
        </p:nvSpPr>
        <p:spPr>
          <a:xfrm>
            <a:off x="2994990" y="2654529"/>
            <a:ext cx="6096000" cy="2215991"/>
          </a:xfrm>
          <a:prstGeom prst="rect">
            <a:avLst/>
          </a:prstGeom>
        </p:spPr>
        <p:txBody>
          <a:bodyPr>
            <a:spAutoFit/>
          </a:bodyPr>
          <a:lstStyle/>
          <a:p>
            <a:pPr algn="ctr"/>
            <a:r>
              <a:rPr lang="en-US" sz="4000" dirty="0"/>
              <a:t>IOT based </a:t>
            </a:r>
            <a:r>
              <a:rPr lang="en-US" sz="4000" dirty="0" smtClean="0"/>
              <a:t>Home-Automation System</a:t>
            </a:r>
            <a:r>
              <a:rPr lang="en-US" sz="4000" dirty="0" smtClean="0"/>
              <a:t> </a:t>
            </a:r>
            <a:r>
              <a:rPr lang="en-US" sz="4000" dirty="0"/>
              <a:t>using </a:t>
            </a:r>
            <a:r>
              <a:rPr lang="en-US" sz="4000" dirty="0" smtClean="0"/>
              <a:t>ESP32 Module</a:t>
            </a:r>
            <a:endParaRPr lang="en-US" sz="4000" dirty="0"/>
          </a:p>
          <a:p>
            <a:pPr algn="ctr"/>
            <a:endParaRPr lang="en-US" b="1" u="sng" dirty="0"/>
          </a:p>
        </p:txBody>
      </p:sp>
      <p:sp>
        <p:nvSpPr>
          <p:cNvPr id="6" name="Rectangle 5"/>
          <p:cNvSpPr/>
          <p:nvPr/>
        </p:nvSpPr>
        <p:spPr>
          <a:xfrm>
            <a:off x="6042990" y="5103674"/>
            <a:ext cx="6096000" cy="1754326"/>
          </a:xfrm>
          <a:prstGeom prst="rect">
            <a:avLst/>
          </a:prstGeom>
        </p:spPr>
        <p:txBody>
          <a:bodyPr>
            <a:spAutoFit/>
          </a:bodyPr>
          <a:lstStyle/>
          <a:p>
            <a:pPr algn="r"/>
            <a:r>
              <a:rPr lang="en-IN" dirty="0">
                <a:solidFill>
                  <a:schemeClr val="tx1">
                    <a:lumMod val="95000"/>
                  </a:schemeClr>
                </a:solidFill>
              </a:rPr>
              <a:t>Prepared by:</a:t>
            </a:r>
          </a:p>
          <a:p>
            <a:pPr algn="r"/>
            <a:r>
              <a:rPr lang="en-IN" dirty="0" smtClean="0">
                <a:solidFill>
                  <a:schemeClr val="tx1">
                    <a:lumMod val="95000"/>
                  </a:schemeClr>
                </a:solidFill>
              </a:rPr>
              <a:t>Raghav Patel</a:t>
            </a:r>
            <a:r>
              <a:rPr lang="en-IN" dirty="0" smtClean="0">
                <a:solidFill>
                  <a:schemeClr val="tx1">
                    <a:lumMod val="95000"/>
                  </a:schemeClr>
                </a:solidFill>
              </a:rPr>
              <a:t>(16IT087)</a:t>
            </a:r>
            <a:endParaRPr lang="en-IN" dirty="0">
              <a:solidFill>
                <a:schemeClr val="tx1">
                  <a:lumMod val="95000"/>
                </a:schemeClr>
              </a:solidFill>
            </a:endParaRPr>
          </a:p>
          <a:p>
            <a:pPr algn="r"/>
            <a:r>
              <a:rPr lang="en-IN" dirty="0" err="1" smtClean="0">
                <a:solidFill>
                  <a:schemeClr val="tx1">
                    <a:lumMod val="95000"/>
                  </a:schemeClr>
                </a:solidFill>
              </a:rPr>
              <a:t>Ashutosh</a:t>
            </a:r>
            <a:r>
              <a:rPr lang="en-IN" dirty="0" smtClean="0">
                <a:solidFill>
                  <a:schemeClr val="tx1">
                    <a:lumMod val="95000"/>
                  </a:schemeClr>
                </a:solidFill>
              </a:rPr>
              <a:t> </a:t>
            </a:r>
            <a:r>
              <a:rPr lang="en-IN" dirty="0" err="1" smtClean="0">
                <a:solidFill>
                  <a:schemeClr val="tx1">
                    <a:lumMod val="95000"/>
                  </a:schemeClr>
                </a:solidFill>
              </a:rPr>
              <a:t>Prajapati</a:t>
            </a:r>
            <a:r>
              <a:rPr lang="en-IN" dirty="0" smtClean="0">
                <a:solidFill>
                  <a:schemeClr val="tx1">
                    <a:lumMod val="95000"/>
                  </a:schemeClr>
                </a:solidFill>
              </a:rPr>
              <a:t>(16IT097)</a:t>
            </a:r>
            <a:endParaRPr lang="en-IN" dirty="0">
              <a:solidFill>
                <a:schemeClr val="tx1">
                  <a:lumMod val="95000"/>
                </a:schemeClr>
              </a:solidFill>
            </a:endParaRPr>
          </a:p>
          <a:p>
            <a:pPr algn="r"/>
            <a:endParaRPr lang="en-IN" dirty="0">
              <a:solidFill>
                <a:schemeClr val="tx1">
                  <a:lumMod val="95000"/>
                </a:schemeClr>
              </a:solidFill>
            </a:endParaRPr>
          </a:p>
          <a:p>
            <a:pPr algn="r"/>
            <a:r>
              <a:rPr lang="en-IN" dirty="0">
                <a:solidFill>
                  <a:schemeClr val="tx1">
                    <a:lumMod val="95000"/>
                  </a:schemeClr>
                </a:solidFill>
              </a:rPr>
              <a:t>Guided by:</a:t>
            </a:r>
          </a:p>
          <a:p>
            <a:pPr algn="r"/>
            <a:r>
              <a:rPr lang="en-IN" dirty="0">
                <a:solidFill>
                  <a:schemeClr val="tx1">
                    <a:lumMod val="95000"/>
                  </a:schemeClr>
                </a:solidFill>
              </a:rPr>
              <a:t>Prof. </a:t>
            </a:r>
            <a:r>
              <a:rPr lang="en-IN" dirty="0" err="1" smtClean="0">
                <a:solidFill>
                  <a:schemeClr val="tx1">
                    <a:lumMod val="95000"/>
                  </a:schemeClr>
                </a:solidFill>
              </a:rPr>
              <a:t>Miral</a:t>
            </a:r>
            <a:r>
              <a:rPr lang="en-IN" dirty="0" smtClean="0">
                <a:solidFill>
                  <a:schemeClr val="tx1">
                    <a:lumMod val="95000"/>
                  </a:schemeClr>
                </a:solidFill>
              </a:rPr>
              <a:t> Desai</a:t>
            </a:r>
            <a:endParaRPr lang="en-IN" dirty="0">
              <a:solidFill>
                <a:schemeClr val="tx1">
                  <a:lumMod val="95000"/>
                </a:schemeClr>
              </a:solidFill>
            </a:endParaRPr>
          </a:p>
        </p:txBody>
      </p:sp>
    </p:spTree>
    <p:extLst>
      <p:ext uri="{BB962C8B-B14F-4D97-AF65-F5344CB8AC3E}">
        <p14:creationId xmlns:p14="http://schemas.microsoft.com/office/powerpoint/2010/main" xmlns="" val="1244140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Rectangle 2"/>
          <p:cNvSpPr/>
          <p:nvPr/>
        </p:nvSpPr>
        <p:spPr>
          <a:xfrm>
            <a:off x="132522" y="2183680"/>
            <a:ext cx="11249476" cy="3416320"/>
          </a:xfrm>
          <a:prstGeom prst="rect">
            <a:avLst/>
          </a:prstGeom>
        </p:spPr>
        <p:txBody>
          <a:bodyPr wrap="square">
            <a:spAutoFit/>
          </a:bodyPr>
          <a:lstStyle/>
          <a:p>
            <a:pPr>
              <a:buFont typeface="Wingdings" pitchFamily="2" charset="2"/>
              <a:buChar char="q"/>
            </a:pPr>
            <a:r>
              <a:rPr lang="en-US" sz="2400" dirty="0" smtClean="0"/>
              <a:t>Nowadays, people have smart phones with them all the time. So it makes sense to use these to control home appliances. </a:t>
            </a:r>
            <a:endParaRPr lang="en-US" sz="2400" dirty="0" smtClean="0"/>
          </a:p>
          <a:p>
            <a:pPr>
              <a:buFont typeface="Wingdings" pitchFamily="2" charset="2"/>
              <a:buChar char="q"/>
            </a:pPr>
            <a:r>
              <a:rPr lang="en-US" sz="2400" dirty="0" smtClean="0"/>
              <a:t>Presented </a:t>
            </a:r>
            <a:r>
              <a:rPr lang="en-US" sz="2400" dirty="0" smtClean="0"/>
              <a:t>here is a IOT based home automation system using a ESP-32 module, which you can use to control electrical appliances with simple clicks or voice commands through smart phones. </a:t>
            </a:r>
            <a:endParaRPr lang="en-US" sz="2400" dirty="0" smtClean="0"/>
          </a:p>
          <a:p>
            <a:pPr>
              <a:buFont typeface="Wingdings" pitchFamily="2" charset="2"/>
              <a:buChar char="q"/>
            </a:pPr>
            <a:r>
              <a:rPr lang="en-US" sz="2400" dirty="0" smtClean="0"/>
              <a:t>Commands </a:t>
            </a:r>
            <a:r>
              <a:rPr lang="en-US" sz="2400" dirty="0" smtClean="0"/>
              <a:t>send via smart phones through Wi-Fi (for local web server) or internet (for long distance) and are received by ESP-32 module. </a:t>
            </a:r>
            <a:endParaRPr lang="en-US" sz="2400" dirty="0" smtClean="0"/>
          </a:p>
          <a:p>
            <a:pPr>
              <a:buFont typeface="Wingdings" pitchFamily="2" charset="2"/>
              <a:buChar char="q"/>
            </a:pPr>
            <a:r>
              <a:rPr lang="en-US" sz="2400" dirty="0" smtClean="0"/>
              <a:t>So </a:t>
            </a:r>
            <a:r>
              <a:rPr lang="en-US" sz="2400" dirty="0" smtClean="0"/>
              <a:t>you need not get up to switch on or switch off the device while watching a movie or doing some work.</a:t>
            </a:r>
            <a:endParaRPr lang="en-IN" sz="2400" dirty="0"/>
          </a:p>
        </p:txBody>
      </p:sp>
    </p:spTree>
    <p:extLst>
      <p:ext uri="{BB962C8B-B14F-4D97-AF65-F5344CB8AC3E}">
        <p14:creationId xmlns:p14="http://schemas.microsoft.com/office/powerpoint/2010/main" xmlns="" val="3376475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err="1"/>
              <a:t>dea</a:t>
            </a:r>
            <a:endParaRPr lang="en-US" dirty="0"/>
          </a:p>
        </p:txBody>
      </p:sp>
      <p:sp>
        <p:nvSpPr>
          <p:cNvPr id="3" name="Rectangle 2"/>
          <p:cNvSpPr/>
          <p:nvPr/>
        </p:nvSpPr>
        <p:spPr>
          <a:xfrm>
            <a:off x="132522" y="-679817"/>
            <a:ext cx="11249476" cy="7386638"/>
          </a:xfrm>
          <a:prstGeom prst="rect">
            <a:avLst/>
          </a:prstGeom>
        </p:spPr>
        <p:txBody>
          <a:bodyPr wrap="square">
            <a:spAutoFit/>
          </a:bodyPr>
          <a:lstStyle/>
          <a:p>
            <a:endParaRPr lang="en-IN" sz="2000" dirty="0">
              <a:solidFill>
                <a:schemeClr val="tx1">
                  <a:lumMod val="50000"/>
                </a:schemeClr>
              </a:solidFill>
              <a:latin typeface="Comic Sans MS" pitchFamily="66" charset="0"/>
              <a:sym typeface="Proxima Nova"/>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dirty="0">
              <a:solidFill>
                <a:schemeClr val="tx1">
                  <a:lumMod val="50000"/>
                </a:schemeClr>
              </a:solidFill>
              <a:latin typeface="Comic Sans MS" panose="030F0702030302020204" pitchFamily="66" charset="0"/>
            </a:endParaRPr>
          </a:p>
          <a:p>
            <a:endParaRPr lang="en-US" sz="2000" dirty="0">
              <a:solidFill>
                <a:schemeClr val="tx1">
                  <a:lumMod val="50000"/>
                </a:schemeClr>
              </a:solidFill>
              <a:latin typeface="Comic Sans MS" panose="030F0702030302020204" pitchFamily="66" charset="0"/>
            </a:endParaRPr>
          </a:p>
          <a:p>
            <a:r>
              <a:rPr lang="en-US" sz="3200" dirty="0"/>
              <a:t>How do we plan to achieve it? </a:t>
            </a:r>
          </a:p>
          <a:p>
            <a:endParaRPr lang="en-US" sz="3200" dirty="0"/>
          </a:p>
          <a:p>
            <a:pPr>
              <a:buFont typeface="Wingdings" pitchFamily="2" charset="2"/>
              <a:buChar char="q"/>
            </a:pPr>
            <a:r>
              <a:rPr lang="en-US" sz="2400" dirty="0" smtClean="0"/>
              <a:t>This is cheap and best way to operate any application like turning on light, fan etc, or turning off light, fan etc. without moving or with out going back to home when we realized that “I left  fans/light on. </a:t>
            </a:r>
          </a:p>
          <a:p>
            <a:pPr>
              <a:buFont typeface="Wingdings" pitchFamily="2" charset="2"/>
              <a:buChar char="q"/>
            </a:pPr>
            <a:r>
              <a:rPr lang="en-US" sz="2400" dirty="0" smtClean="0"/>
              <a:t>When We click on light option in </a:t>
            </a:r>
            <a:r>
              <a:rPr lang="en-US" sz="2400" dirty="0" err="1" smtClean="0"/>
              <a:t>mqttm</a:t>
            </a:r>
            <a:r>
              <a:rPr lang="en-US" sz="2400" dirty="0" smtClean="0"/>
              <a:t> app it sense low signal to ESP32 turn off light and ESP32 sends low signal to perform that task.</a:t>
            </a:r>
          </a:p>
          <a:p>
            <a:pPr>
              <a:buFont typeface="Wingdings" pitchFamily="2" charset="2"/>
              <a:buChar char="q"/>
            </a:pPr>
            <a:r>
              <a:rPr lang="en-US" sz="2400" dirty="0" smtClean="0"/>
              <a:t>For turning on light when we click ON </a:t>
            </a:r>
            <a:r>
              <a:rPr lang="en-US" sz="2400" dirty="0" err="1" smtClean="0"/>
              <a:t>o</a:t>
            </a:r>
            <a:r>
              <a:rPr lang="en-US" sz="2400" dirty="0" err="1" smtClean="0"/>
              <a:t>n</a:t>
            </a:r>
            <a:r>
              <a:rPr lang="en-US" sz="2400" dirty="0" smtClean="0"/>
              <a:t> </a:t>
            </a:r>
            <a:r>
              <a:rPr lang="en-US" sz="2400" dirty="0" err="1" smtClean="0"/>
              <a:t>mqttm</a:t>
            </a:r>
            <a:r>
              <a:rPr lang="en-US" sz="2400" dirty="0" smtClean="0"/>
              <a:t> app it sense high signal to ESP32 turn ON light and ESP32 sends high signal to perform that task.</a:t>
            </a:r>
            <a:endParaRPr lang="en-US" sz="2000" dirty="0"/>
          </a:p>
          <a:p>
            <a:endParaRPr lang="en-US" sz="2000" dirty="0">
              <a:solidFill>
                <a:schemeClr val="tx1">
                  <a:lumMod val="50000"/>
                </a:schemeClr>
              </a:solidFill>
            </a:endParaRPr>
          </a:p>
          <a:p>
            <a:endParaRPr lang="en-US" sz="2000" dirty="0">
              <a:solidFill>
                <a:schemeClr val="tx1">
                  <a:lumMod val="50000"/>
                </a:schemeClr>
              </a:solidFill>
            </a:endParaRPr>
          </a:p>
        </p:txBody>
      </p:sp>
    </p:spTree>
    <p:extLst>
      <p:ext uri="{BB962C8B-B14F-4D97-AF65-F5344CB8AC3E}">
        <p14:creationId xmlns:p14="http://schemas.microsoft.com/office/powerpoint/2010/main" xmlns="" val="3376475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&amp; HARDWARE REQUIREMENTS</a:t>
            </a:r>
          </a:p>
        </p:txBody>
      </p:sp>
      <p:sp>
        <p:nvSpPr>
          <p:cNvPr id="3" name="Rectangle 2"/>
          <p:cNvSpPr/>
          <p:nvPr/>
        </p:nvSpPr>
        <p:spPr>
          <a:xfrm>
            <a:off x="318616" y="2846769"/>
            <a:ext cx="11873384" cy="2769989"/>
          </a:xfrm>
          <a:prstGeom prst="rect">
            <a:avLst/>
          </a:prstGeom>
        </p:spPr>
        <p:txBody>
          <a:bodyPr wrap="square">
            <a:spAutoFit/>
          </a:bodyPr>
          <a:lstStyle/>
          <a:p>
            <a:r>
              <a:rPr lang="en-US" sz="2800" dirty="0">
                <a:solidFill>
                  <a:schemeClr val="tx1">
                    <a:lumMod val="95000"/>
                  </a:schemeClr>
                </a:solidFill>
              </a:rPr>
              <a:t>Software : </a:t>
            </a:r>
            <a:r>
              <a:rPr lang="en-US" sz="2800" dirty="0" err="1" smtClean="0">
                <a:solidFill>
                  <a:schemeClr val="tx1">
                    <a:lumMod val="95000"/>
                  </a:schemeClr>
                </a:solidFill>
              </a:rPr>
              <a:t>Arduino</a:t>
            </a:r>
            <a:r>
              <a:rPr lang="en-US" sz="2800" dirty="0" smtClean="0">
                <a:solidFill>
                  <a:schemeClr val="tx1">
                    <a:lumMod val="95000"/>
                  </a:schemeClr>
                </a:solidFill>
              </a:rPr>
              <a:t> IDE, </a:t>
            </a:r>
            <a:r>
              <a:rPr lang="en-US" sz="2800" dirty="0">
                <a:solidFill>
                  <a:schemeClr val="tx1">
                    <a:lumMod val="95000"/>
                  </a:schemeClr>
                </a:solidFill>
              </a:rPr>
              <a:t>Proteus 8</a:t>
            </a:r>
          </a:p>
          <a:p>
            <a:r>
              <a:rPr lang="en-US" sz="2800" dirty="0">
                <a:solidFill>
                  <a:schemeClr val="tx1">
                    <a:lumMod val="95000"/>
                  </a:schemeClr>
                </a:solidFill>
              </a:rPr>
              <a:t>Hardware : </a:t>
            </a:r>
            <a:r>
              <a:rPr lang="en-US" sz="2800" dirty="0" smtClean="0"/>
              <a:t> </a:t>
            </a:r>
            <a:r>
              <a:rPr lang="en-US" sz="2800" dirty="0"/>
              <a:t>Wi-Fi module </a:t>
            </a:r>
            <a:r>
              <a:rPr lang="en-US" sz="2800" dirty="0" smtClean="0"/>
              <a:t>ESP32, LED, Breadboard, resistor</a:t>
            </a:r>
          </a:p>
          <a:p>
            <a:endParaRPr lang="en-US" dirty="0"/>
          </a:p>
          <a:p>
            <a:endParaRPr lang="en-US" dirty="0"/>
          </a:p>
          <a:p>
            <a:endParaRPr lang="en-US" dirty="0"/>
          </a:p>
          <a:p>
            <a:endParaRPr lang="en-US" dirty="0"/>
          </a:p>
          <a:p>
            <a:endParaRPr lang="en-US" dirty="0"/>
          </a:p>
          <a:p>
            <a:r>
              <a:rPr lang="en-US" sz="2800" dirty="0">
                <a:solidFill>
                  <a:schemeClr val="tx1">
                    <a:lumMod val="95000"/>
                  </a:schemeClr>
                </a:solidFill>
              </a:rPr>
              <a:t>  </a:t>
            </a:r>
          </a:p>
        </p:txBody>
      </p:sp>
    </p:spTree>
    <p:extLst>
      <p:ext uri="{BB962C8B-B14F-4D97-AF65-F5344CB8AC3E}">
        <p14:creationId xmlns:p14="http://schemas.microsoft.com/office/powerpoint/2010/main" xmlns="" val="222020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Box 2"/>
          <p:cNvSpPr txBox="1"/>
          <p:nvPr/>
        </p:nvSpPr>
        <p:spPr>
          <a:xfrm>
            <a:off x="1" y="2334125"/>
            <a:ext cx="12192000" cy="4832092"/>
          </a:xfrm>
          <a:prstGeom prst="rect">
            <a:avLst/>
          </a:prstGeom>
          <a:noFill/>
        </p:spPr>
        <p:txBody>
          <a:bodyPr wrap="square" rtlCol="0">
            <a:spAutoFit/>
          </a:bodyPr>
          <a:lstStyle/>
          <a:p>
            <a:r>
              <a:rPr lang="en-US" sz="2800" dirty="0" smtClean="0"/>
              <a:t>we will be handling the Input-Output pins and switching relays.  We can connect our home appliances with the Relay Module that will be driven by ESP-32. For this we need following material</a:t>
            </a:r>
            <a:r>
              <a:rPr lang="en-US" sz="2800" dirty="0" smtClean="0"/>
              <a:t>.</a:t>
            </a:r>
          </a:p>
          <a:p>
            <a:pPr marL="514350" lvl="0" indent="-514350">
              <a:buFont typeface="+mj-lt"/>
              <a:buAutoNum type="arabicPeriod"/>
            </a:pPr>
            <a:r>
              <a:rPr lang="en-US" sz="2800" dirty="0" smtClean="0"/>
              <a:t>ESP-32 module.</a:t>
            </a:r>
            <a:endParaRPr lang="en-IN" sz="2800" dirty="0" smtClean="0"/>
          </a:p>
          <a:p>
            <a:pPr marL="514350" lvl="0" indent="-514350">
              <a:buFont typeface="+mj-lt"/>
              <a:buAutoNum type="arabicPeriod"/>
            </a:pPr>
            <a:r>
              <a:rPr lang="en-US" sz="2800" dirty="0" smtClean="0"/>
              <a:t>USB type C cable – which is needed to program the ESP 32 from our Laptop or PC. Most of the android phones use this type of cable only.</a:t>
            </a:r>
            <a:endParaRPr lang="en-IN" sz="2800" dirty="0" smtClean="0"/>
          </a:p>
          <a:p>
            <a:pPr marL="514350" lvl="0" indent="-514350">
              <a:buFont typeface="+mj-lt"/>
              <a:buAutoNum type="arabicPeriod"/>
            </a:pPr>
            <a:r>
              <a:rPr lang="en-US" sz="2800" dirty="0" smtClean="0"/>
              <a:t>Relay Module – Relay is a switching Module. In a relay, we can control switching AC or DC appliances digitally by providing input to relay input pins</a:t>
            </a:r>
            <a:r>
              <a:rPr lang="en-US" sz="2800" dirty="0" smtClean="0"/>
              <a:t>.</a:t>
            </a:r>
          </a:p>
          <a:p>
            <a:pPr marL="514350" lvl="0" indent="-514350"/>
            <a:endParaRPr lang="en-IN" sz="2800" dirty="0" smtClean="0"/>
          </a:p>
        </p:txBody>
      </p:sp>
    </p:spTree>
    <p:extLst>
      <p:ext uri="{BB962C8B-B14F-4D97-AF65-F5344CB8AC3E}">
        <p14:creationId xmlns:p14="http://schemas.microsoft.com/office/powerpoint/2010/main" xmlns="" val="321806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Box 2"/>
          <p:cNvSpPr txBox="1"/>
          <p:nvPr/>
        </p:nvSpPr>
        <p:spPr>
          <a:xfrm>
            <a:off x="1" y="2334125"/>
            <a:ext cx="12192000" cy="2677656"/>
          </a:xfrm>
          <a:prstGeom prst="rect">
            <a:avLst/>
          </a:prstGeom>
          <a:noFill/>
        </p:spPr>
        <p:txBody>
          <a:bodyPr wrap="square" rtlCol="0">
            <a:spAutoFit/>
          </a:bodyPr>
          <a:lstStyle/>
          <a:p>
            <a:pPr marL="514350" lvl="0" indent="-514350"/>
            <a:r>
              <a:rPr lang="en-US" sz="2800" dirty="0" smtClean="0"/>
              <a:t>4.  Connecting </a:t>
            </a:r>
            <a:r>
              <a:rPr lang="en-US" sz="2800" dirty="0" smtClean="0"/>
              <a:t>Wires – To connect ESP 32 Pins from the Relay Module Pins.</a:t>
            </a:r>
            <a:endParaRPr lang="en-IN" sz="2800" dirty="0" smtClean="0"/>
          </a:p>
          <a:p>
            <a:pPr marL="514350" lvl="0" indent="-514350"/>
            <a:r>
              <a:rPr lang="en-US" sz="2800" dirty="0" smtClean="0"/>
              <a:t>5.   Power </a:t>
            </a:r>
            <a:r>
              <a:rPr lang="en-US" sz="2800" dirty="0" smtClean="0"/>
              <a:t>Supply for ESP-32(5 Volts or can be powered from Laptop or PC directly via the USB Type C cable) and for Relay 5 Volts.</a:t>
            </a:r>
            <a:endParaRPr lang="en-IN" sz="2800" dirty="0" smtClean="0"/>
          </a:p>
          <a:p>
            <a:pPr marL="514350" lvl="0" indent="-514350"/>
            <a:r>
              <a:rPr lang="en-US" sz="2800" dirty="0" smtClean="0"/>
              <a:t>6.   Breadboard </a:t>
            </a:r>
            <a:r>
              <a:rPr lang="en-US" sz="2800" dirty="0" smtClean="0"/>
              <a:t>or PCB – to have a platform for the prototype.</a:t>
            </a:r>
            <a:endParaRPr lang="en-IN" sz="2800" dirty="0" smtClean="0"/>
          </a:p>
          <a:p>
            <a:endParaRPr lang="en-IN" sz="2800" dirty="0" smtClean="0"/>
          </a:p>
        </p:txBody>
      </p:sp>
    </p:spTree>
    <p:extLst>
      <p:ext uri="{BB962C8B-B14F-4D97-AF65-F5344CB8AC3E}">
        <p14:creationId xmlns:p14="http://schemas.microsoft.com/office/powerpoint/2010/main" xmlns="" val="32180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p:cNvSpPr txBox="1"/>
          <p:nvPr/>
        </p:nvSpPr>
        <p:spPr>
          <a:xfrm>
            <a:off x="0" y="2646947"/>
            <a:ext cx="12192000" cy="2523768"/>
          </a:xfrm>
          <a:prstGeom prst="rect">
            <a:avLst/>
          </a:prstGeom>
          <a:noFill/>
        </p:spPr>
        <p:txBody>
          <a:bodyPr wrap="square" rtlCol="0">
            <a:spAutoFit/>
          </a:bodyPr>
          <a:lstStyle/>
          <a:p>
            <a:endParaRPr lang="en-US" sz="2800" dirty="0"/>
          </a:p>
          <a:p>
            <a:r>
              <a:rPr lang="en-US" sz="2800" dirty="0">
                <a:hlinkClick r:id="rId2"/>
              </a:rPr>
              <a:t>https://</a:t>
            </a:r>
            <a:r>
              <a:rPr lang="en-US" sz="2800" dirty="0" smtClean="0">
                <a:hlinkClick r:id="rId2"/>
              </a:rPr>
              <a:t>en.wikipedia.org/wiki/Air_quality_index</a:t>
            </a:r>
            <a:endParaRPr lang="en-US" sz="2800" dirty="0" smtClean="0"/>
          </a:p>
          <a:p>
            <a:endParaRPr lang="en-US" sz="2800" dirty="0"/>
          </a:p>
          <a:p>
            <a:r>
              <a:rPr lang="en-US" sz="2800" dirty="0">
                <a:hlinkClick r:id="rId3"/>
              </a:rPr>
              <a:t>https://</a:t>
            </a:r>
            <a:r>
              <a:rPr lang="en-US" sz="2800" dirty="0" smtClean="0">
                <a:hlinkClick r:id="rId3"/>
              </a:rPr>
              <a:t>github.com/GeorgK/MQ135</a:t>
            </a:r>
            <a:endParaRPr lang="en-US" sz="2800" dirty="0" smtClean="0"/>
          </a:p>
          <a:p>
            <a:endParaRPr lang="en-US" sz="2800" dirty="0"/>
          </a:p>
          <a:p>
            <a:endParaRPr lang="en-US" dirty="0"/>
          </a:p>
        </p:txBody>
      </p:sp>
    </p:spTree>
    <p:extLst>
      <p:ext uri="{BB962C8B-B14F-4D97-AF65-F5344CB8AC3E}">
        <p14:creationId xmlns:p14="http://schemas.microsoft.com/office/powerpoint/2010/main" xmlns="" val="4180782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89" y="3623525"/>
            <a:ext cx="10571998" cy="970450"/>
          </a:xfrm>
        </p:spPr>
        <p:txBody>
          <a:bodyPr/>
          <a:lstStyle/>
          <a:p>
            <a:pPr algn="ctr"/>
            <a:r>
              <a:rPr lang="en-IN" dirty="0" smtClean="0"/>
              <a:t>THANK YOU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845</TotalTime>
  <Words>348</Words>
  <Application>Microsoft Office PowerPoint</Application>
  <PresentationFormat>Custom</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Quotable</vt:lpstr>
      <vt:lpstr>  Department of Information Technology Chandubhai S. Patel Institute of Technology </vt:lpstr>
      <vt:lpstr>INTRODUCTION</vt:lpstr>
      <vt:lpstr>Our !dea</vt:lpstr>
      <vt:lpstr>SOFTWARE &amp; HARDWARE REQUIREMENTS</vt:lpstr>
      <vt:lpstr>IMPLEMENTATION</vt:lpstr>
      <vt:lpstr>IMPLEMENTATION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Chandubhai S. Patel Institute of Technology</dc:title>
  <dc:creator>Malav Desai</dc:creator>
  <cp:lastModifiedBy>Raghav Patel</cp:lastModifiedBy>
  <cp:revision>55</cp:revision>
  <dcterms:created xsi:type="dcterms:W3CDTF">2016-09-09T12:01:48Z</dcterms:created>
  <dcterms:modified xsi:type="dcterms:W3CDTF">2018-09-07T19:46:03Z</dcterms:modified>
</cp:coreProperties>
</file>