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gRjpwve+hPpXdzdDoTeSXGOz15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7.xml"/><Relationship Id="rId66" Type="http://schemas.openxmlformats.org/officeDocument/2006/relationships/font" Target="fonts/Roboto-boldItalic.fntdata"/><Relationship Id="rId21" Type="http://schemas.openxmlformats.org/officeDocument/2006/relationships/slide" Target="slides/slide16.xml"/><Relationship Id="rId65"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8a5d14df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8a5d14d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8a5d14dff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a5d14df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e8a5d14d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1e8a5d14df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e8a5d14df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8a5d14d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e8a5d14df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e8a5d14d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e8a5d14dff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e8a5d14df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e8a5d14df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e8a5d14df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e8a5d14dff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e8a5d14df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e8a5d14dff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e8a5d14d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e8a5d14df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e8a5d14d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e8a5d14dff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e8a5d14d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e8a5d14dff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e8a5d14df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e8a5d14dff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e8a5d14df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7"/>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7"/>
          <p:cNvSpPr txBox="1"/>
          <p:nvPr>
            <p:ph idx="1" type="subTitle"/>
          </p:nvPr>
        </p:nvSpPr>
        <p:spPr>
          <a:xfrm>
            <a:off x="311760" y="1229760"/>
            <a:ext cx="8520120" cy="3338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58"/>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 type="body"/>
          </p:nvPr>
        </p:nvSpPr>
        <p:spPr>
          <a:xfrm>
            <a:off x="311760" y="1229760"/>
            <a:ext cx="852012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58"/>
          <p:cNvSpPr txBox="1"/>
          <p:nvPr>
            <p:ph idx="2" type="body"/>
          </p:nvPr>
        </p:nvSpPr>
        <p:spPr>
          <a:xfrm>
            <a:off x="311760" y="2973600"/>
            <a:ext cx="852012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59"/>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9"/>
          <p:cNvSpPr txBox="1"/>
          <p:nvPr>
            <p:ph idx="1" type="body"/>
          </p:nvPr>
        </p:nvSpPr>
        <p:spPr>
          <a:xfrm>
            <a:off x="31176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59"/>
          <p:cNvSpPr txBox="1"/>
          <p:nvPr>
            <p:ph idx="2" type="body"/>
          </p:nvPr>
        </p:nvSpPr>
        <p:spPr>
          <a:xfrm>
            <a:off x="467784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59"/>
          <p:cNvSpPr txBox="1"/>
          <p:nvPr>
            <p:ph idx="3" type="body"/>
          </p:nvPr>
        </p:nvSpPr>
        <p:spPr>
          <a:xfrm>
            <a:off x="31176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59"/>
          <p:cNvSpPr txBox="1"/>
          <p:nvPr>
            <p:ph idx="4" type="body"/>
          </p:nvPr>
        </p:nvSpPr>
        <p:spPr>
          <a:xfrm>
            <a:off x="467784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60"/>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 type="body"/>
          </p:nvPr>
        </p:nvSpPr>
        <p:spPr>
          <a:xfrm>
            <a:off x="311760" y="122976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0"/>
          <p:cNvSpPr txBox="1"/>
          <p:nvPr>
            <p:ph idx="2" type="body"/>
          </p:nvPr>
        </p:nvSpPr>
        <p:spPr>
          <a:xfrm>
            <a:off x="3192480" y="122976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0"/>
          <p:cNvSpPr txBox="1"/>
          <p:nvPr>
            <p:ph idx="3" type="body"/>
          </p:nvPr>
        </p:nvSpPr>
        <p:spPr>
          <a:xfrm>
            <a:off x="6073200" y="122976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60"/>
          <p:cNvSpPr txBox="1"/>
          <p:nvPr>
            <p:ph idx="4" type="body"/>
          </p:nvPr>
        </p:nvSpPr>
        <p:spPr>
          <a:xfrm>
            <a:off x="311760" y="297360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60"/>
          <p:cNvSpPr txBox="1"/>
          <p:nvPr>
            <p:ph idx="5" type="body"/>
          </p:nvPr>
        </p:nvSpPr>
        <p:spPr>
          <a:xfrm>
            <a:off x="3192480" y="297360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60"/>
          <p:cNvSpPr txBox="1"/>
          <p:nvPr>
            <p:ph idx="6" type="body"/>
          </p:nvPr>
        </p:nvSpPr>
        <p:spPr>
          <a:xfrm>
            <a:off x="6073200" y="297360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3" name="Shape 73"/>
        <p:cNvGrpSpPr/>
        <p:nvPr/>
      </p:nvGrpSpPr>
      <p:grpSpPr>
        <a:xfrm>
          <a:off x="0" y="0"/>
          <a:ext cx="0" cy="0"/>
          <a:chOff x="0" y="0"/>
          <a:chExt cx="0" cy="0"/>
        </a:xfrm>
      </p:grpSpPr>
      <p:sp>
        <p:nvSpPr>
          <p:cNvPr id="74" name="Google Shape;74;p49"/>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9"/>
          <p:cNvSpPr txBox="1"/>
          <p:nvPr>
            <p:ph idx="1" type="body"/>
          </p:nvPr>
        </p:nvSpPr>
        <p:spPr>
          <a:xfrm>
            <a:off x="311760" y="1229760"/>
            <a:ext cx="852012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7" name="Shape 77"/>
        <p:cNvGrpSpPr/>
        <p:nvPr/>
      </p:nvGrpSpPr>
      <p:grpSpPr>
        <a:xfrm>
          <a:off x="0" y="0"/>
          <a:ext cx="0" cy="0"/>
          <a:chOff x="0" y="0"/>
          <a:chExt cx="0" cy="0"/>
        </a:xfrm>
      </p:grpSpPr>
      <p:sp>
        <p:nvSpPr>
          <p:cNvPr id="78" name="Google Shape;78;p62"/>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 type="subTitle"/>
          </p:nvPr>
        </p:nvSpPr>
        <p:spPr>
          <a:xfrm>
            <a:off x="311760" y="1229760"/>
            <a:ext cx="8520120" cy="3338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0" name="Shape 80"/>
        <p:cNvGrpSpPr/>
        <p:nvPr/>
      </p:nvGrpSpPr>
      <p:grpSpPr>
        <a:xfrm>
          <a:off x="0" y="0"/>
          <a:ext cx="0" cy="0"/>
          <a:chOff x="0" y="0"/>
          <a:chExt cx="0" cy="0"/>
        </a:xfrm>
      </p:grpSpPr>
      <p:sp>
        <p:nvSpPr>
          <p:cNvPr id="81" name="Google Shape;81;p63"/>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3"/>
          <p:cNvSpPr txBox="1"/>
          <p:nvPr>
            <p:ph idx="1" type="body"/>
          </p:nvPr>
        </p:nvSpPr>
        <p:spPr>
          <a:xfrm>
            <a:off x="31176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63"/>
          <p:cNvSpPr txBox="1"/>
          <p:nvPr>
            <p:ph idx="2" type="body"/>
          </p:nvPr>
        </p:nvSpPr>
        <p:spPr>
          <a:xfrm>
            <a:off x="467784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64"/>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6" name="Shape 86"/>
        <p:cNvGrpSpPr/>
        <p:nvPr/>
      </p:nvGrpSpPr>
      <p:grpSpPr>
        <a:xfrm>
          <a:off x="0" y="0"/>
          <a:ext cx="0" cy="0"/>
          <a:chOff x="0" y="0"/>
          <a:chExt cx="0" cy="0"/>
        </a:xfrm>
      </p:grpSpPr>
      <p:sp>
        <p:nvSpPr>
          <p:cNvPr id="87" name="Google Shape;87;p65"/>
          <p:cNvSpPr txBox="1"/>
          <p:nvPr>
            <p:ph idx="1" type="subTitle"/>
          </p:nvPr>
        </p:nvSpPr>
        <p:spPr>
          <a:xfrm>
            <a:off x="311760" y="410040"/>
            <a:ext cx="8520120" cy="2816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8" name="Shape 88"/>
        <p:cNvGrpSpPr/>
        <p:nvPr/>
      </p:nvGrpSpPr>
      <p:grpSpPr>
        <a:xfrm>
          <a:off x="0" y="0"/>
          <a:ext cx="0" cy="0"/>
          <a:chOff x="0" y="0"/>
          <a:chExt cx="0" cy="0"/>
        </a:xfrm>
      </p:grpSpPr>
      <p:sp>
        <p:nvSpPr>
          <p:cNvPr id="89" name="Google Shape;89;p66"/>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66"/>
          <p:cNvSpPr txBox="1"/>
          <p:nvPr>
            <p:ph idx="1" type="body"/>
          </p:nvPr>
        </p:nvSpPr>
        <p:spPr>
          <a:xfrm>
            <a:off x="31176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66"/>
          <p:cNvSpPr txBox="1"/>
          <p:nvPr>
            <p:ph idx="2" type="body"/>
          </p:nvPr>
        </p:nvSpPr>
        <p:spPr>
          <a:xfrm>
            <a:off x="467784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66"/>
          <p:cNvSpPr txBox="1"/>
          <p:nvPr>
            <p:ph idx="3" type="body"/>
          </p:nvPr>
        </p:nvSpPr>
        <p:spPr>
          <a:xfrm>
            <a:off x="31176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67"/>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7"/>
          <p:cNvSpPr txBox="1"/>
          <p:nvPr>
            <p:ph idx="1" type="body"/>
          </p:nvPr>
        </p:nvSpPr>
        <p:spPr>
          <a:xfrm>
            <a:off x="31176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67"/>
          <p:cNvSpPr txBox="1"/>
          <p:nvPr>
            <p:ph idx="2" type="body"/>
          </p:nvPr>
        </p:nvSpPr>
        <p:spPr>
          <a:xfrm>
            <a:off x="467784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67"/>
          <p:cNvSpPr txBox="1"/>
          <p:nvPr>
            <p:ph idx="3" type="body"/>
          </p:nvPr>
        </p:nvSpPr>
        <p:spPr>
          <a:xfrm>
            <a:off x="467784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8" name="Shape 98"/>
        <p:cNvGrpSpPr/>
        <p:nvPr/>
      </p:nvGrpSpPr>
      <p:grpSpPr>
        <a:xfrm>
          <a:off x="0" y="0"/>
          <a:ext cx="0" cy="0"/>
          <a:chOff x="0" y="0"/>
          <a:chExt cx="0" cy="0"/>
        </a:xfrm>
      </p:grpSpPr>
      <p:sp>
        <p:nvSpPr>
          <p:cNvPr id="99" name="Google Shape;99;p68"/>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8"/>
          <p:cNvSpPr txBox="1"/>
          <p:nvPr>
            <p:ph idx="1" type="body"/>
          </p:nvPr>
        </p:nvSpPr>
        <p:spPr>
          <a:xfrm>
            <a:off x="31176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68"/>
          <p:cNvSpPr txBox="1"/>
          <p:nvPr>
            <p:ph idx="2" type="body"/>
          </p:nvPr>
        </p:nvSpPr>
        <p:spPr>
          <a:xfrm>
            <a:off x="467784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68"/>
          <p:cNvSpPr txBox="1"/>
          <p:nvPr>
            <p:ph idx="3" type="body"/>
          </p:nvPr>
        </p:nvSpPr>
        <p:spPr>
          <a:xfrm>
            <a:off x="311760" y="2973600"/>
            <a:ext cx="852012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69"/>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9"/>
          <p:cNvSpPr txBox="1"/>
          <p:nvPr>
            <p:ph idx="1" type="body"/>
          </p:nvPr>
        </p:nvSpPr>
        <p:spPr>
          <a:xfrm>
            <a:off x="311760" y="1229760"/>
            <a:ext cx="852012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69"/>
          <p:cNvSpPr txBox="1"/>
          <p:nvPr>
            <p:ph idx="2" type="body"/>
          </p:nvPr>
        </p:nvSpPr>
        <p:spPr>
          <a:xfrm>
            <a:off x="311760" y="2973600"/>
            <a:ext cx="852012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7" name="Shape 107"/>
        <p:cNvGrpSpPr/>
        <p:nvPr/>
      </p:nvGrpSpPr>
      <p:grpSpPr>
        <a:xfrm>
          <a:off x="0" y="0"/>
          <a:ext cx="0" cy="0"/>
          <a:chOff x="0" y="0"/>
          <a:chExt cx="0" cy="0"/>
        </a:xfrm>
      </p:grpSpPr>
      <p:sp>
        <p:nvSpPr>
          <p:cNvPr id="108" name="Google Shape;108;p70"/>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70"/>
          <p:cNvSpPr txBox="1"/>
          <p:nvPr>
            <p:ph idx="1" type="body"/>
          </p:nvPr>
        </p:nvSpPr>
        <p:spPr>
          <a:xfrm>
            <a:off x="31176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0"/>
          <p:cNvSpPr txBox="1"/>
          <p:nvPr>
            <p:ph idx="2" type="body"/>
          </p:nvPr>
        </p:nvSpPr>
        <p:spPr>
          <a:xfrm>
            <a:off x="467784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0"/>
          <p:cNvSpPr txBox="1"/>
          <p:nvPr>
            <p:ph idx="3" type="body"/>
          </p:nvPr>
        </p:nvSpPr>
        <p:spPr>
          <a:xfrm>
            <a:off x="31176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0"/>
          <p:cNvSpPr txBox="1"/>
          <p:nvPr>
            <p:ph idx="4" type="body"/>
          </p:nvPr>
        </p:nvSpPr>
        <p:spPr>
          <a:xfrm>
            <a:off x="467784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3" name="Shape 113"/>
        <p:cNvGrpSpPr/>
        <p:nvPr/>
      </p:nvGrpSpPr>
      <p:grpSpPr>
        <a:xfrm>
          <a:off x="0" y="0"/>
          <a:ext cx="0" cy="0"/>
          <a:chOff x="0" y="0"/>
          <a:chExt cx="0" cy="0"/>
        </a:xfrm>
      </p:grpSpPr>
      <p:sp>
        <p:nvSpPr>
          <p:cNvPr id="114" name="Google Shape;114;p71"/>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71"/>
          <p:cNvSpPr txBox="1"/>
          <p:nvPr>
            <p:ph idx="1" type="body"/>
          </p:nvPr>
        </p:nvSpPr>
        <p:spPr>
          <a:xfrm>
            <a:off x="311760" y="122976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71"/>
          <p:cNvSpPr txBox="1"/>
          <p:nvPr>
            <p:ph idx="2" type="body"/>
          </p:nvPr>
        </p:nvSpPr>
        <p:spPr>
          <a:xfrm>
            <a:off x="3192480" y="122976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71"/>
          <p:cNvSpPr txBox="1"/>
          <p:nvPr>
            <p:ph idx="3" type="body"/>
          </p:nvPr>
        </p:nvSpPr>
        <p:spPr>
          <a:xfrm>
            <a:off x="6073200" y="122976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71"/>
          <p:cNvSpPr txBox="1"/>
          <p:nvPr>
            <p:ph idx="4" type="body"/>
          </p:nvPr>
        </p:nvSpPr>
        <p:spPr>
          <a:xfrm>
            <a:off x="311760" y="297360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71"/>
          <p:cNvSpPr txBox="1"/>
          <p:nvPr>
            <p:ph idx="5" type="body"/>
          </p:nvPr>
        </p:nvSpPr>
        <p:spPr>
          <a:xfrm>
            <a:off x="3192480" y="297360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71"/>
          <p:cNvSpPr txBox="1"/>
          <p:nvPr>
            <p:ph idx="6" type="body"/>
          </p:nvPr>
        </p:nvSpPr>
        <p:spPr>
          <a:xfrm>
            <a:off x="6073200" y="2973600"/>
            <a:ext cx="274320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51"/>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1"/>
          <p:cNvSpPr txBox="1"/>
          <p:nvPr>
            <p:ph idx="1" type="body"/>
          </p:nvPr>
        </p:nvSpPr>
        <p:spPr>
          <a:xfrm>
            <a:off x="311760" y="1229760"/>
            <a:ext cx="852012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2"/>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2"/>
          <p:cNvSpPr txBox="1"/>
          <p:nvPr>
            <p:ph idx="1" type="body"/>
          </p:nvPr>
        </p:nvSpPr>
        <p:spPr>
          <a:xfrm>
            <a:off x="31176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2"/>
          <p:cNvSpPr txBox="1"/>
          <p:nvPr>
            <p:ph idx="2" type="body"/>
          </p:nvPr>
        </p:nvSpPr>
        <p:spPr>
          <a:xfrm>
            <a:off x="467784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53"/>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54"/>
          <p:cNvSpPr txBox="1"/>
          <p:nvPr>
            <p:ph idx="1" type="subTitle"/>
          </p:nvPr>
        </p:nvSpPr>
        <p:spPr>
          <a:xfrm>
            <a:off x="311760" y="410040"/>
            <a:ext cx="8520120" cy="2816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55"/>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 type="body"/>
          </p:nvPr>
        </p:nvSpPr>
        <p:spPr>
          <a:xfrm>
            <a:off x="31176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5"/>
          <p:cNvSpPr txBox="1"/>
          <p:nvPr>
            <p:ph idx="2" type="body"/>
          </p:nvPr>
        </p:nvSpPr>
        <p:spPr>
          <a:xfrm>
            <a:off x="467784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5"/>
          <p:cNvSpPr txBox="1"/>
          <p:nvPr>
            <p:ph idx="3" type="body"/>
          </p:nvPr>
        </p:nvSpPr>
        <p:spPr>
          <a:xfrm>
            <a:off x="31176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56"/>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 type="body"/>
          </p:nvPr>
        </p:nvSpPr>
        <p:spPr>
          <a:xfrm>
            <a:off x="311760" y="1229760"/>
            <a:ext cx="4157640" cy="3338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6"/>
          <p:cNvSpPr txBox="1"/>
          <p:nvPr>
            <p:ph idx="2" type="body"/>
          </p:nvPr>
        </p:nvSpPr>
        <p:spPr>
          <a:xfrm>
            <a:off x="467784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6"/>
          <p:cNvSpPr txBox="1"/>
          <p:nvPr>
            <p:ph idx="3" type="body"/>
          </p:nvPr>
        </p:nvSpPr>
        <p:spPr>
          <a:xfrm>
            <a:off x="4677840" y="297360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57"/>
          <p:cNvSpPr txBox="1"/>
          <p:nvPr>
            <p:ph type="title"/>
          </p:nvPr>
        </p:nvSpPr>
        <p:spPr>
          <a:xfrm>
            <a:off x="311760" y="410040"/>
            <a:ext cx="8520120" cy="60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7"/>
          <p:cNvSpPr txBox="1"/>
          <p:nvPr>
            <p:ph idx="1" type="body"/>
          </p:nvPr>
        </p:nvSpPr>
        <p:spPr>
          <a:xfrm>
            <a:off x="31176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7"/>
          <p:cNvSpPr txBox="1"/>
          <p:nvPr>
            <p:ph idx="2" type="body"/>
          </p:nvPr>
        </p:nvSpPr>
        <p:spPr>
          <a:xfrm>
            <a:off x="4677840" y="1229760"/>
            <a:ext cx="415764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7"/>
          <p:cNvSpPr txBox="1"/>
          <p:nvPr>
            <p:ph idx="3" type="body"/>
          </p:nvPr>
        </p:nvSpPr>
        <p:spPr>
          <a:xfrm>
            <a:off x="311760" y="2973600"/>
            <a:ext cx="8520120" cy="1592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3990"/>
        </a:solidFill>
      </p:bgPr>
    </p:bg>
    <p:spTree>
      <p:nvGrpSpPr>
        <p:cNvPr id="5" name="Shape 5"/>
        <p:cNvGrpSpPr/>
        <p:nvPr/>
      </p:nvGrpSpPr>
      <p:grpSpPr>
        <a:xfrm>
          <a:off x="0" y="0"/>
          <a:ext cx="0" cy="0"/>
          <a:chOff x="0" y="0"/>
          <a:chExt cx="0" cy="0"/>
        </a:xfrm>
      </p:grpSpPr>
      <p:grpSp>
        <p:nvGrpSpPr>
          <p:cNvPr id="6" name="Google Shape;6;p46"/>
          <p:cNvGrpSpPr/>
          <p:nvPr/>
        </p:nvGrpSpPr>
        <p:grpSpPr>
          <a:xfrm>
            <a:off x="6098760" y="0"/>
            <a:ext cx="3045240" cy="2030040"/>
            <a:chOff x="6098760" y="0"/>
            <a:chExt cx="3045240" cy="2030040"/>
          </a:xfrm>
        </p:grpSpPr>
        <p:sp>
          <p:nvSpPr>
            <p:cNvPr id="7" name="Google Shape;7;p46"/>
            <p:cNvSpPr/>
            <p:nvPr/>
          </p:nvSpPr>
          <p:spPr>
            <a:xfrm>
              <a:off x="8128800" y="0"/>
              <a:ext cx="1014840" cy="10148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46"/>
            <p:cNvSpPr/>
            <p:nvPr/>
          </p:nvSpPr>
          <p:spPr>
            <a:xfrm flipH="1">
              <a:off x="7112880" y="0"/>
              <a:ext cx="1014840" cy="101484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46"/>
            <p:cNvSpPr/>
            <p:nvPr/>
          </p:nvSpPr>
          <p:spPr>
            <a:xfrm flipH="1" rot="10800000">
              <a:off x="7113240" y="360"/>
              <a:ext cx="1014840" cy="101484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46"/>
            <p:cNvSpPr/>
            <p:nvPr/>
          </p:nvSpPr>
          <p:spPr>
            <a:xfrm rot="10800000">
              <a:off x="6098760" y="0"/>
              <a:ext cx="1014840" cy="101484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6"/>
            <p:cNvSpPr/>
            <p:nvPr/>
          </p:nvSpPr>
          <p:spPr>
            <a:xfrm rot="10800000">
              <a:off x="8129160" y="1015200"/>
              <a:ext cx="1014840" cy="101484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46"/>
          <p:cNvSpPr txBox="1"/>
          <p:nvPr>
            <p:ph type="title"/>
          </p:nvPr>
        </p:nvSpPr>
        <p:spPr>
          <a:xfrm>
            <a:off x="597960" y="1775160"/>
            <a:ext cx="8221680" cy="83844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46"/>
          <p:cNvSpPr txBox="1"/>
          <p:nvPr>
            <p:ph idx="12" type="sldNum"/>
          </p:nvPr>
        </p:nvSpPr>
        <p:spPr>
          <a:xfrm>
            <a:off x="8460360" y="465120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
        <p:nvSpPr>
          <p:cNvPr id="14" name="Google Shape;14;p4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grpSp>
        <p:nvGrpSpPr>
          <p:cNvPr id="64" name="Google Shape;64;p48"/>
          <p:cNvGrpSpPr/>
          <p:nvPr/>
        </p:nvGrpSpPr>
        <p:grpSpPr>
          <a:xfrm>
            <a:off x="0" y="3903840"/>
            <a:ext cx="9144000" cy="1239480"/>
            <a:chOff x="0" y="3903840"/>
            <a:chExt cx="9144000" cy="1239480"/>
          </a:xfrm>
        </p:grpSpPr>
        <p:sp>
          <p:nvSpPr>
            <p:cNvPr id="65" name="Google Shape;65;p48"/>
            <p:cNvSpPr/>
            <p:nvPr/>
          </p:nvSpPr>
          <p:spPr>
            <a:xfrm>
              <a:off x="8154720" y="3903840"/>
              <a:ext cx="988920" cy="98748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8"/>
            <p:cNvSpPr/>
            <p:nvPr/>
          </p:nvSpPr>
          <p:spPr>
            <a:xfrm flipH="1">
              <a:off x="6180480" y="3903840"/>
              <a:ext cx="988920" cy="98748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8"/>
            <p:cNvSpPr/>
            <p:nvPr/>
          </p:nvSpPr>
          <p:spPr>
            <a:xfrm>
              <a:off x="7170120" y="3903840"/>
              <a:ext cx="988920" cy="98748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8"/>
            <p:cNvSpPr/>
            <p:nvPr/>
          </p:nvSpPr>
          <p:spPr>
            <a:xfrm rot="10800000">
              <a:off x="8155080" y="3904200"/>
              <a:ext cx="988920" cy="98748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8"/>
            <p:cNvSpPr/>
            <p:nvPr/>
          </p:nvSpPr>
          <p:spPr>
            <a:xfrm>
              <a:off x="0" y="4891680"/>
              <a:ext cx="9143640" cy="25164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48"/>
          <p:cNvSpPr txBox="1"/>
          <p:nvPr>
            <p:ph type="title"/>
          </p:nvPr>
        </p:nvSpPr>
        <p:spPr>
          <a:xfrm>
            <a:off x="311760" y="410040"/>
            <a:ext cx="8520120" cy="60732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48"/>
          <p:cNvSpPr txBox="1"/>
          <p:nvPr>
            <p:ph idx="1" type="body"/>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2" name="Google Shape;72;p48"/>
          <p:cNvSpPr txBox="1"/>
          <p:nvPr>
            <p:ph idx="12" type="sldNum"/>
          </p:nvPr>
        </p:nvSpPr>
        <p:spPr>
          <a:xfrm>
            <a:off x="8460360" y="465120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www.scribbr.com/methodology/simple-random-sampli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hyperlink" Target="https://www.scribbr.com/methodology/systematic-samplin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hyperlink" Target="https://www.scribbr.com/methodology/stratified-samplin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s://www.scribbr.com/methodology/stratified-sampling/" TargetMode="External"/><Relationship Id="rId4" Type="http://schemas.openxmlformats.org/officeDocument/2006/relationships/hyperlink" Target="https://www.scribbr.com/methodology/systematic-sampl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hyperlink" Target="https://www.scribbr.com/methodology/cluster-sampling/" TargetMode="External"/><Relationship Id="rId4" Type="http://schemas.openxmlformats.org/officeDocument/2006/relationships/hyperlink" Target="https://www.scribbr.com/methodology/multistage-sampl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www.scribbr.com/methodology/cluster-sampli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nvSpPr>
        <p:spPr>
          <a:xfrm>
            <a:off x="597960" y="1775160"/>
            <a:ext cx="8221680" cy="83844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n-GB" sz="4200" u="none" cap="none" strike="noStrike">
                <a:solidFill>
                  <a:srgbClr val="FFFFFF"/>
                </a:solidFill>
                <a:latin typeface="Roboto"/>
                <a:ea typeface="Roboto"/>
                <a:cs typeface="Roboto"/>
                <a:sym typeface="Roboto"/>
              </a:rPr>
              <a:t>Research Design &amp; Methods</a:t>
            </a:r>
            <a:endParaRPr b="0" i="0" sz="4200" u="none" cap="none" strike="noStrike">
              <a:solidFill>
                <a:srgbClr val="000000"/>
              </a:solidFill>
              <a:latin typeface="Arial"/>
              <a:ea typeface="Arial"/>
              <a:cs typeface="Arial"/>
              <a:sym typeface="Arial"/>
            </a:endParaRPr>
          </a:p>
        </p:txBody>
      </p:sp>
      <p:sp>
        <p:nvSpPr>
          <p:cNvPr id="126" name="Google Shape;126;p1"/>
          <p:cNvSpPr txBox="1"/>
          <p:nvPr/>
        </p:nvSpPr>
        <p:spPr>
          <a:xfrm>
            <a:off x="597960" y="2571840"/>
            <a:ext cx="8221680" cy="43272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None/>
            </a:pPr>
            <a:r>
              <a:rPr b="1" i="0" lang="en-GB" sz="2740" u="none" cap="none" strike="noStrike">
                <a:solidFill>
                  <a:srgbClr val="FFFFFF"/>
                </a:solidFill>
                <a:latin typeface="Roboto"/>
                <a:ea typeface="Roboto"/>
                <a:cs typeface="Roboto"/>
                <a:sym typeface="Roboto"/>
              </a:rPr>
              <a:t>Unit 3</a:t>
            </a:r>
            <a:endParaRPr b="0" i="0" sz="274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contd…</a:t>
            </a:r>
            <a:endParaRPr b="0" sz="3000" strike="noStrike">
              <a:solidFill>
                <a:srgbClr val="000000"/>
              </a:solidFill>
              <a:latin typeface="Arial"/>
              <a:ea typeface="Arial"/>
              <a:cs typeface="Arial"/>
              <a:sym typeface="Arial"/>
            </a:endParaRPr>
          </a:p>
        </p:txBody>
      </p:sp>
      <p:sp>
        <p:nvSpPr>
          <p:cNvPr id="184" name="Google Shape;184;p10"/>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185" name="Google Shape;185;p10"/>
          <p:cNvPicPr preferRelativeResize="0"/>
          <p:nvPr/>
        </p:nvPicPr>
        <p:blipFill rotWithShape="1">
          <a:blip r:embed="rId3">
            <a:alphaModFix/>
          </a:blip>
          <a:srcRect b="0" l="0" r="0" t="0"/>
          <a:stretch/>
        </p:blipFill>
        <p:spPr>
          <a:xfrm>
            <a:off x="311760" y="1229760"/>
            <a:ext cx="8520120" cy="1341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NEED FOR RESEARCH DESIGN</a:t>
            </a:r>
            <a:endParaRPr b="0" sz="3000" strike="noStrike">
              <a:solidFill>
                <a:srgbClr val="000000"/>
              </a:solidFill>
              <a:latin typeface="Arial"/>
              <a:ea typeface="Arial"/>
              <a:cs typeface="Arial"/>
              <a:sym typeface="Arial"/>
            </a:endParaRPr>
          </a:p>
        </p:txBody>
      </p:sp>
      <p:sp>
        <p:nvSpPr>
          <p:cNvPr id="191" name="Google Shape;191;p11"/>
          <p:cNvSpPr txBox="1"/>
          <p:nvPr/>
        </p:nvSpPr>
        <p:spPr>
          <a:xfrm>
            <a:off x="311760" y="1017720"/>
            <a:ext cx="8520120" cy="3550680"/>
          </a:xfrm>
          <a:prstGeom prst="rect">
            <a:avLst/>
          </a:prstGeom>
          <a:noFill/>
          <a:ln>
            <a:noFill/>
          </a:ln>
        </p:spPr>
        <p:txBody>
          <a:bodyPr anchorCtr="0" anchor="t" bIns="91425" lIns="91425" spcFirstLastPara="1" rIns="91425" wrap="square" tIns="91425">
            <a:normAutofit/>
          </a:bodyPr>
          <a:lstStyle/>
          <a:p>
            <a:pPr indent="-356400" lvl="0" marL="457200" marR="0" rtl="0" algn="just">
              <a:lnSpc>
                <a:spcPct val="115000"/>
              </a:lnSpc>
              <a:spcBef>
                <a:spcPts val="0"/>
              </a:spcBef>
              <a:spcAft>
                <a:spcPts val="0"/>
              </a:spcAft>
              <a:buClr>
                <a:srgbClr val="434343"/>
              </a:buClr>
              <a:buSzPts val="2020"/>
              <a:buFont typeface="Roboto"/>
              <a:buChar char="●"/>
            </a:pPr>
            <a:r>
              <a:rPr b="0" lang="en-GB" sz="2020" strike="noStrike">
                <a:solidFill>
                  <a:srgbClr val="434343"/>
                </a:solidFill>
                <a:latin typeface="Roboto"/>
                <a:ea typeface="Roboto"/>
                <a:cs typeface="Roboto"/>
                <a:sym typeface="Roboto"/>
              </a:rPr>
              <a:t>Research design is needed because it </a:t>
            </a:r>
            <a:r>
              <a:rPr b="0" lang="en-GB" sz="2020" strike="noStrike">
                <a:solidFill>
                  <a:srgbClr val="9C254D"/>
                </a:solidFill>
                <a:latin typeface="Roboto"/>
                <a:ea typeface="Roboto"/>
                <a:cs typeface="Roboto"/>
                <a:sym typeface="Roboto"/>
              </a:rPr>
              <a:t>facilitates the smooth sailing of the various research operations,</a:t>
            </a:r>
            <a:r>
              <a:rPr b="0" lang="en-GB" sz="2020" strike="noStrike">
                <a:solidFill>
                  <a:srgbClr val="434343"/>
                </a:solidFill>
                <a:latin typeface="Roboto"/>
                <a:ea typeface="Roboto"/>
                <a:cs typeface="Roboto"/>
                <a:sym typeface="Roboto"/>
              </a:rPr>
              <a:t> thereby making research as efficient as possible yielding maximal information with minimal expenditure of effort, time and money.</a:t>
            </a:r>
            <a:endParaRPr b="0" sz="2020" strike="noStrike">
              <a:solidFill>
                <a:srgbClr val="000000"/>
              </a:solidFill>
              <a:latin typeface="Arial"/>
              <a:ea typeface="Arial"/>
              <a:cs typeface="Arial"/>
              <a:sym typeface="Arial"/>
            </a:endParaRPr>
          </a:p>
          <a:p>
            <a:pPr indent="-356400" lvl="0" marL="457200" marR="0" rtl="0" algn="just">
              <a:lnSpc>
                <a:spcPct val="115000"/>
              </a:lnSpc>
              <a:spcBef>
                <a:spcPts val="0"/>
              </a:spcBef>
              <a:spcAft>
                <a:spcPts val="0"/>
              </a:spcAft>
              <a:buClr>
                <a:srgbClr val="434343"/>
              </a:buClr>
              <a:buSzPts val="2020"/>
              <a:buFont typeface="Roboto"/>
              <a:buChar char="●"/>
            </a:pPr>
            <a:r>
              <a:rPr b="0" lang="en-GB" sz="2020" strike="noStrike">
                <a:solidFill>
                  <a:srgbClr val="434343"/>
                </a:solidFill>
                <a:latin typeface="Roboto"/>
                <a:ea typeface="Roboto"/>
                <a:cs typeface="Roboto"/>
                <a:sym typeface="Roboto"/>
              </a:rPr>
              <a:t>We need a </a:t>
            </a:r>
            <a:r>
              <a:rPr b="0" lang="en-GB" sz="2020" strike="noStrike">
                <a:solidFill>
                  <a:srgbClr val="9C254D"/>
                </a:solidFill>
                <a:latin typeface="Roboto"/>
                <a:ea typeface="Roboto"/>
                <a:cs typeface="Roboto"/>
                <a:sym typeface="Roboto"/>
              </a:rPr>
              <a:t>research design or a plan in advance of data collection and analysis f</a:t>
            </a:r>
            <a:r>
              <a:rPr b="0" lang="en-GB" sz="2020" strike="noStrike">
                <a:solidFill>
                  <a:srgbClr val="434343"/>
                </a:solidFill>
                <a:latin typeface="Roboto"/>
                <a:ea typeface="Roboto"/>
                <a:cs typeface="Roboto"/>
                <a:sym typeface="Roboto"/>
              </a:rPr>
              <a:t>or our research project. </a:t>
            </a:r>
            <a:endParaRPr b="0" sz="2020" strike="noStrike">
              <a:solidFill>
                <a:srgbClr val="000000"/>
              </a:solidFill>
              <a:latin typeface="Arial"/>
              <a:ea typeface="Arial"/>
              <a:cs typeface="Arial"/>
              <a:sym typeface="Arial"/>
            </a:endParaRPr>
          </a:p>
          <a:p>
            <a:pPr indent="-340200" lvl="0" marL="457200" marR="0" rtl="0" algn="just">
              <a:lnSpc>
                <a:spcPct val="115000"/>
              </a:lnSpc>
              <a:spcBef>
                <a:spcPts val="0"/>
              </a:spcBef>
              <a:spcAft>
                <a:spcPts val="0"/>
              </a:spcAft>
              <a:buClr>
                <a:srgbClr val="434343"/>
              </a:buClr>
              <a:buSzPts val="1770"/>
              <a:buFont typeface="Roboto"/>
              <a:buChar char="●"/>
            </a:pPr>
            <a:r>
              <a:rPr b="0" lang="en-GB" sz="1770" strike="noStrike">
                <a:solidFill>
                  <a:srgbClr val="434343"/>
                </a:solidFill>
                <a:latin typeface="Roboto"/>
                <a:ea typeface="Roboto"/>
                <a:cs typeface="Roboto"/>
                <a:sym typeface="Roboto"/>
              </a:rPr>
              <a:t>Preparation of the research design should be d</a:t>
            </a:r>
            <a:r>
              <a:rPr b="0" lang="en-GB" sz="1770" strike="noStrike">
                <a:solidFill>
                  <a:srgbClr val="9C254D"/>
                </a:solidFill>
                <a:latin typeface="Roboto"/>
                <a:ea typeface="Roboto"/>
                <a:cs typeface="Roboto"/>
                <a:sym typeface="Roboto"/>
              </a:rPr>
              <a:t>one with great care as any error in it may upset the entire project.</a:t>
            </a:r>
            <a:endParaRPr b="0" sz="1770"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contd…</a:t>
            </a:r>
            <a:endParaRPr b="0" sz="3000" strike="noStrike">
              <a:solidFill>
                <a:srgbClr val="000000"/>
              </a:solidFill>
              <a:latin typeface="Arial"/>
              <a:ea typeface="Arial"/>
              <a:cs typeface="Arial"/>
              <a:sym typeface="Arial"/>
            </a:endParaRPr>
          </a:p>
        </p:txBody>
      </p:sp>
      <p:sp>
        <p:nvSpPr>
          <p:cNvPr id="197" name="Google Shape;197;p12"/>
          <p:cNvSpPr txBox="1"/>
          <p:nvPr/>
        </p:nvSpPr>
        <p:spPr>
          <a:xfrm>
            <a:off x="311760" y="1017720"/>
            <a:ext cx="8520120" cy="3550680"/>
          </a:xfrm>
          <a:prstGeom prst="rect">
            <a:avLst/>
          </a:prstGeom>
          <a:noFill/>
          <a:ln>
            <a:noFill/>
          </a:ln>
        </p:spPr>
        <p:txBody>
          <a:bodyPr anchorCtr="0" anchor="t" bIns="91425" lIns="91425" spcFirstLastPara="1" rIns="91425" wrap="square" tIns="91425">
            <a:noAutofit/>
          </a:bodyPr>
          <a:lstStyle/>
          <a:p>
            <a:pPr indent="-340200" lvl="0" marL="457200" marR="0" rtl="0" algn="just">
              <a:lnSpc>
                <a:spcPct val="115000"/>
              </a:lnSpc>
              <a:spcBef>
                <a:spcPts val="0"/>
              </a:spcBef>
              <a:spcAft>
                <a:spcPts val="0"/>
              </a:spcAft>
              <a:buClr>
                <a:srgbClr val="434343"/>
              </a:buClr>
              <a:buSzPts val="1770"/>
              <a:buFont typeface="Roboto"/>
              <a:buChar char="●"/>
            </a:pPr>
            <a:r>
              <a:rPr b="0" lang="en-GB" sz="1770" strike="noStrike">
                <a:solidFill>
                  <a:srgbClr val="434343"/>
                </a:solidFill>
                <a:latin typeface="Roboto"/>
                <a:ea typeface="Roboto"/>
                <a:cs typeface="Roboto"/>
                <a:sym typeface="Roboto"/>
              </a:rPr>
              <a:t>The design helps the researcher to organize his ideas in a form whereby it will be possible for him to look for flaws and inadequacies. </a:t>
            </a:r>
            <a:endParaRPr b="0" sz="1770" strike="noStrike">
              <a:solidFill>
                <a:srgbClr val="000000"/>
              </a:solidFill>
              <a:latin typeface="Arial"/>
              <a:ea typeface="Arial"/>
              <a:cs typeface="Arial"/>
              <a:sym typeface="Arial"/>
            </a:endParaRPr>
          </a:p>
          <a:p>
            <a:pPr indent="-340200" lvl="0" marL="457200" marR="0" rtl="0" algn="just">
              <a:lnSpc>
                <a:spcPct val="115000"/>
              </a:lnSpc>
              <a:spcBef>
                <a:spcPts val="0"/>
              </a:spcBef>
              <a:spcAft>
                <a:spcPts val="0"/>
              </a:spcAft>
              <a:buClr>
                <a:srgbClr val="434343"/>
              </a:buClr>
              <a:buSzPts val="1770"/>
              <a:buFont typeface="Roboto"/>
              <a:buChar char="●"/>
            </a:pPr>
            <a:r>
              <a:rPr b="0" lang="en-GB" sz="1770" strike="noStrike">
                <a:solidFill>
                  <a:srgbClr val="434343"/>
                </a:solidFill>
                <a:latin typeface="Roboto"/>
                <a:ea typeface="Roboto"/>
                <a:cs typeface="Roboto"/>
                <a:sym typeface="Roboto"/>
              </a:rPr>
              <a:t>Such a design c</a:t>
            </a:r>
            <a:r>
              <a:rPr b="0" lang="en-GB" sz="1770" strike="noStrike">
                <a:solidFill>
                  <a:srgbClr val="9C254D"/>
                </a:solidFill>
                <a:latin typeface="Roboto"/>
                <a:ea typeface="Roboto"/>
                <a:cs typeface="Roboto"/>
                <a:sym typeface="Roboto"/>
              </a:rPr>
              <a:t>an even be given to others for their comments and critical evaluation. </a:t>
            </a:r>
            <a:endParaRPr b="0" sz="1770" strike="noStrike">
              <a:solidFill>
                <a:srgbClr val="000000"/>
              </a:solidFill>
              <a:latin typeface="Arial"/>
              <a:ea typeface="Arial"/>
              <a:cs typeface="Arial"/>
              <a:sym typeface="Arial"/>
            </a:endParaRPr>
          </a:p>
          <a:p>
            <a:pPr indent="-340200" lvl="0" marL="457200" marR="0" rtl="0" algn="just">
              <a:lnSpc>
                <a:spcPct val="115000"/>
              </a:lnSpc>
              <a:spcBef>
                <a:spcPts val="0"/>
              </a:spcBef>
              <a:spcAft>
                <a:spcPts val="0"/>
              </a:spcAft>
              <a:buClr>
                <a:srgbClr val="434343"/>
              </a:buClr>
              <a:buSzPts val="1770"/>
              <a:buFont typeface="Roboto"/>
              <a:buChar char="●"/>
            </a:pPr>
            <a:r>
              <a:rPr b="0" lang="en-GB" sz="1770" strike="noStrike">
                <a:solidFill>
                  <a:srgbClr val="434343"/>
                </a:solidFill>
                <a:latin typeface="Roboto"/>
                <a:ea typeface="Roboto"/>
                <a:cs typeface="Roboto"/>
                <a:sym typeface="Roboto"/>
              </a:rPr>
              <a:t>In the absence of such a course of action, it will be difficult for the critic to provide a comprehensive review of the proposed study.</a:t>
            </a:r>
            <a:endParaRPr b="0" sz="1770"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FEATURES OF A GOOD DESIGN</a:t>
            </a:r>
            <a:endParaRPr b="0" sz="3000" strike="noStrike">
              <a:solidFill>
                <a:srgbClr val="000000"/>
              </a:solidFill>
              <a:latin typeface="Arial"/>
              <a:ea typeface="Arial"/>
              <a:cs typeface="Arial"/>
              <a:sym typeface="Arial"/>
            </a:endParaRPr>
          </a:p>
        </p:txBody>
      </p:sp>
      <p:sp>
        <p:nvSpPr>
          <p:cNvPr id="203" name="Google Shape;203;p13"/>
          <p:cNvSpPr txBox="1"/>
          <p:nvPr/>
        </p:nvSpPr>
        <p:spPr>
          <a:xfrm>
            <a:off x="311760" y="882720"/>
            <a:ext cx="8520120" cy="3780720"/>
          </a:xfrm>
          <a:prstGeom prst="rect">
            <a:avLst/>
          </a:prstGeom>
          <a:noFill/>
          <a:ln>
            <a:noFill/>
          </a:ln>
        </p:spPr>
        <p:txBody>
          <a:bodyPr anchorCtr="0" anchor="t" bIns="91425" lIns="91425" spcFirstLastPara="1" rIns="91425" wrap="square" tIns="91425">
            <a:noAutofit/>
          </a:bodyPr>
          <a:lstStyle/>
          <a:p>
            <a:pPr indent="-34884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Roboto"/>
                <a:ea typeface="Roboto"/>
                <a:cs typeface="Roboto"/>
                <a:sym typeface="Roboto"/>
              </a:rPr>
              <a:t>Generally, the design which </a:t>
            </a:r>
            <a:r>
              <a:rPr b="0" lang="en-GB" sz="1900" strike="noStrike">
                <a:solidFill>
                  <a:srgbClr val="9C254D"/>
                </a:solidFill>
                <a:latin typeface="Roboto"/>
                <a:ea typeface="Roboto"/>
                <a:cs typeface="Roboto"/>
                <a:sym typeface="Roboto"/>
              </a:rPr>
              <a:t>minimises bias and maximises the reliability of the data collected and analysed</a:t>
            </a:r>
            <a:r>
              <a:rPr b="0" lang="en-GB" sz="1900" strike="noStrike">
                <a:solidFill>
                  <a:srgbClr val="434343"/>
                </a:solidFill>
                <a:latin typeface="Roboto"/>
                <a:ea typeface="Roboto"/>
                <a:cs typeface="Roboto"/>
                <a:sym typeface="Roboto"/>
              </a:rPr>
              <a:t> is considered a </a:t>
            </a:r>
            <a:r>
              <a:rPr b="0" lang="en-GB" sz="1900" strike="noStrike">
                <a:solidFill>
                  <a:srgbClr val="9C254D"/>
                </a:solidFill>
                <a:latin typeface="Roboto"/>
                <a:ea typeface="Roboto"/>
                <a:cs typeface="Roboto"/>
                <a:sym typeface="Roboto"/>
              </a:rPr>
              <a:t>good design</a:t>
            </a:r>
            <a:r>
              <a:rPr b="0" lang="en-GB" sz="1900" strike="noStrike">
                <a:solidFill>
                  <a:srgbClr val="434343"/>
                </a:solidFill>
                <a:latin typeface="Roboto"/>
                <a:ea typeface="Roboto"/>
                <a:cs typeface="Roboto"/>
                <a:sym typeface="Roboto"/>
              </a:rPr>
              <a:t>. </a:t>
            </a:r>
            <a:endParaRPr b="0" sz="1900" strike="noStrike">
              <a:solidFill>
                <a:srgbClr val="000000"/>
              </a:solidFill>
              <a:latin typeface="Arial"/>
              <a:ea typeface="Arial"/>
              <a:cs typeface="Arial"/>
              <a:sym typeface="Arial"/>
            </a:endParaRPr>
          </a:p>
          <a:p>
            <a:pPr indent="-34884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Roboto"/>
                <a:ea typeface="Roboto"/>
                <a:cs typeface="Roboto"/>
                <a:sym typeface="Roboto"/>
              </a:rPr>
              <a:t>The design which gives </a:t>
            </a:r>
            <a:r>
              <a:rPr b="0" lang="en-GB" sz="1900" strike="noStrike">
                <a:solidFill>
                  <a:srgbClr val="9C254D"/>
                </a:solidFill>
                <a:latin typeface="Roboto"/>
                <a:ea typeface="Roboto"/>
                <a:cs typeface="Roboto"/>
                <a:sym typeface="Roboto"/>
              </a:rPr>
              <a:t>the smallest experimental error</a:t>
            </a:r>
            <a:r>
              <a:rPr b="0" lang="en-GB" sz="1900" strike="noStrike">
                <a:solidFill>
                  <a:srgbClr val="434343"/>
                </a:solidFill>
                <a:latin typeface="Roboto"/>
                <a:ea typeface="Roboto"/>
                <a:cs typeface="Roboto"/>
                <a:sym typeface="Roboto"/>
              </a:rPr>
              <a:t> is supposed to be the best design in many investigations. </a:t>
            </a:r>
            <a:endParaRPr b="0" sz="1900" strike="noStrike">
              <a:solidFill>
                <a:srgbClr val="000000"/>
              </a:solidFill>
              <a:latin typeface="Arial"/>
              <a:ea typeface="Arial"/>
              <a:cs typeface="Arial"/>
              <a:sym typeface="Arial"/>
            </a:endParaRPr>
          </a:p>
          <a:p>
            <a:pPr indent="-34884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Roboto"/>
                <a:ea typeface="Roboto"/>
                <a:cs typeface="Roboto"/>
                <a:sym typeface="Roboto"/>
              </a:rPr>
              <a:t>Similarly, a design which yields </a:t>
            </a:r>
            <a:r>
              <a:rPr b="0" lang="en-GB" sz="1900" strike="noStrike">
                <a:solidFill>
                  <a:srgbClr val="9C254D"/>
                </a:solidFill>
                <a:latin typeface="Roboto"/>
                <a:ea typeface="Roboto"/>
                <a:cs typeface="Roboto"/>
                <a:sym typeface="Roboto"/>
              </a:rPr>
              <a:t>maximal information</a:t>
            </a:r>
            <a:r>
              <a:rPr b="0" lang="en-GB" sz="1900" strike="noStrike">
                <a:solidFill>
                  <a:srgbClr val="434343"/>
                </a:solidFill>
                <a:latin typeface="Roboto"/>
                <a:ea typeface="Roboto"/>
                <a:cs typeface="Roboto"/>
                <a:sym typeface="Roboto"/>
              </a:rPr>
              <a:t> and provides an opportunity for considering many different aspects of a problem is considered most appropriate and efficient design in respect of many research problems. </a:t>
            </a:r>
            <a:endParaRPr b="0" sz="1900" strike="noStrike">
              <a:solidFill>
                <a:srgbClr val="000000"/>
              </a:solidFill>
              <a:latin typeface="Arial"/>
              <a:ea typeface="Arial"/>
              <a:cs typeface="Arial"/>
              <a:sym typeface="Arial"/>
            </a:endParaRPr>
          </a:p>
          <a:p>
            <a:pPr indent="-34884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Roboto"/>
                <a:ea typeface="Roboto"/>
                <a:cs typeface="Roboto"/>
                <a:sym typeface="Roboto"/>
              </a:rPr>
              <a:t>Thus, the question of good design is related to the purpose or objective of the research problem and also with the nature of the problem to be studied.</a:t>
            </a:r>
            <a:endParaRPr b="0" sz="1900"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contd…</a:t>
            </a:r>
            <a:endParaRPr b="0" sz="3000" strike="noStrike">
              <a:solidFill>
                <a:srgbClr val="000000"/>
              </a:solidFill>
              <a:latin typeface="Arial"/>
              <a:ea typeface="Arial"/>
              <a:cs typeface="Arial"/>
              <a:sym typeface="Arial"/>
            </a:endParaRPr>
          </a:p>
        </p:txBody>
      </p:sp>
      <p:sp>
        <p:nvSpPr>
          <p:cNvPr id="209" name="Google Shape;209;p14"/>
          <p:cNvSpPr txBox="1"/>
          <p:nvPr/>
        </p:nvSpPr>
        <p:spPr>
          <a:xfrm>
            <a:off x="311760" y="1229760"/>
            <a:ext cx="8520120" cy="3338640"/>
          </a:xfrm>
          <a:prstGeom prst="rect">
            <a:avLst/>
          </a:prstGeom>
          <a:noFill/>
          <a:ln>
            <a:noFill/>
          </a:ln>
        </p:spPr>
        <p:txBody>
          <a:bodyPr anchorCtr="0" anchor="t" bIns="91425" lIns="91425" spcFirstLastPara="1" rIns="91425" wrap="square" tIns="91425">
            <a:normAutofit fontScale="90000"/>
          </a:bodyPr>
          <a:lstStyle/>
          <a:p>
            <a:pPr indent="0" lvl="0" marL="0" marR="0" rtl="0" algn="just">
              <a:lnSpc>
                <a:spcPct val="115000"/>
              </a:lnSpc>
              <a:spcBef>
                <a:spcPts val="0"/>
              </a:spcBef>
              <a:spcAft>
                <a:spcPts val="0"/>
              </a:spcAft>
              <a:buNone/>
            </a:pPr>
            <a:r>
              <a:rPr b="0" lang="en-GB" sz="2100" strike="noStrike">
                <a:solidFill>
                  <a:srgbClr val="434343"/>
                </a:solidFill>
                <a:latin typeface="Roboto"/>
                <a:ea typeface="Roboto"/>
                <a:cs typeface="Roboto"/>
                <a:sym typeface="Roboto"/>
              </a:rPr>
              <a:t>A research design appropriate for a particular research problem, usually involves the consideration of the following factors:</a:t>
            </a:r>
            <a:endParaRPr b="0" sz="2100" strike="noStrike">
              <a:solidFill>
                <a:srgbClr val="000000"/>
              </a:solidFill>
              <a:latin typeface="Arial"/>
              <a:ea typeface="Arial"/>
              <a:cs typeface="Arial"/>
              <a:sym typeface="Arial"/>
            </a:endParaRPr>
          </a:p>
          <a:p>
            <a:pPr indent="-361440" lvl="0" marL="457200" marR="0" rtl="0" algn="just">
              <a:lnSpc>
                <a:spcPct val="115000"/>
              </a:lnSpc>
              <a:spcBef>
                <a:spcPts val="1199"/>
              </a:spcBef>
              <a:spcAft>
                <a:spcPts val="0"/>
              </a:spcAft>
              <a:buClr>
                <a:srgbClr val="434343"/>
              </a:buClr>
              <a:buSzPct val="100000"/>
              <a:buFont typeface="Roboto"/>
              <a:buAutoNum type="arabicPeriod"/>
            </a:pPr>
            <a:r>
              <a:rPr b="0" lang="en-GB" sz="2100" strike="noStrike">
                <a:solidFill>
                  <a:srgbClr val="434343"/>
                </a:solidFill>
                <a:latin typeface="Roboto"/>
                <a:ea typeface="Roboto"/>
                <a:cs typeface="Roboto"/>
                <a:sym typeface="Roboto"/>
              </a:rPr>
              <a:t>the means of obtaining information;</a:t>
            </a:r>
            <a:endParaRPr b="0" sz="2100" strike="noStrike">
              <a:solidFill>
                <a:srgbClr val="000000"/>
              </a:solidFill>
              <a:latin typeface="Arial"/>
              <a:ea typeface="Arial"/>
              <a:cs typeface="Arial"/>
              <a:sym typeface="Arial"/>
            </a:endParaRPr>
          </a:p>
          <a:p>
            <a:pPr indent="-361440" lvl="0" marL="457200" marR="0" rtl="0" algn="just">
              <a:lnSpc>
                <a:spcPct val="115000"/>
              </a:lnSpc>
              <a:spcBef>
                <a:spcPts val="0"/>
              </a:spcBef>
              <a:spcAft>
                <a:spcPts val="0"/>
              </a:spcAft>
              <a:buClr>
                <a:srgbClr val="434343"/>
              </a:buClr>
              <a:buSzPct val="100000"/>
              <a:buFont typeface="Roboto"/>
              <a:buAutoNum type="arabicPeriod"/>
            </a:pPr>
            <a:r>
              <a:rPr b="0" lang="en-GB" sz="2100" strike="noStrike">
                <a:solidFill>
                  <a:srgbClr val="434343"/>
                </a:solidFill>
                <a:latin typeface="Roboto"/>
                <a:ea typeface="Roboto"/>
                <a:cs typeface="Roboto"/>
                <a:sym typeface="Roboto"/>
              </a:rPr>
              <a:t>the availability and skills of the researcher and his staff, if any;</a:t>
            </a:r>
            <a:endParaRPr b="0" sz="2100" strike="noStrike">
              <a:solidFill>
                <a:srgbClr val="000000"/>
              </a:solidFill>
              <a:latin typeface="Arial"/>
              <a:ea typeface="Arial"/>
              <a:cs typeface="Arial"/>
              <a:sym typeface="Arial"/>
            </a:endParaRPr>
          </a:p>
          <a:p>
            <a:pPr indent="-361440" lvl="0" marL="457200" marR="0" rtl="0" algn="just">
              <a:lnSpc>
                <a:spcPct val="115000"/>
              </a:lnSpc>
              <a:spcBef>
                <a:spcPts val="0"/>
              </a:spcBef>
              <a:spcAft>
                <a:spcPts val="0"/>
              </a:spcAft>
              <a:buClr>
                <a:srgbClr val="434343"/>
              </a:buClr>
              <a:buSzPct val="100000"/>
              <a:buFont typeface="Roboto"/>
              <a:buAutoNum type="arabicPeriod"/>
            </a:pPr>
            <a:r>
              <a:rPr b="0" lang="en-GB" sz="2100" strike="noStrike">
                <a:solidFill>
                  <a:srgbClr val="434343"/>
                </a:solidFill>
                <a:latin typeface="Roboto"/>
                <a:ea typeface="Roboto"/>
                <a:cs typeface="Roboto"/>
                <a:sym typeface="Roboto"/>
              </a:rPr>
              <a:t>the objective of the problem to be studied;</a:t>
            </a:r>
            <a:endParaRPr b="0" sz="2100" strike="noStrike">
              <a:solidFill>
                <a:srgbClr val="000000"/>
              </a:solidFill>
              <a:latin typeface="Arial"/>
              <a:ea typeface="Arial"/>
              <a:cs typeface="Arial"/>
              <a:sym typeface="Arial"/>
            </a:endParaRPr>
          </a:p>
          <a:p>
            <a:pPr indent="-361440" lvl="0" marL="457200" marR="0" rtl="0" algn="just">
              <a:lnSpc>
                <a:spcPct val="115000"/>
              </a:lnSpc>
              <a:spcBef>
                <a:spcPts val="0"/>
              </a:spcBef>
              <a:spcAft>
                <a:spcPts val="0"/>
              </a:spcAft>
              <a:buClr>
                <a:srgbClr val="434343"/>
              </a:buClr>
              <a:buSzPct val="100000"/>
              <a:buFont typeface="Roboto"/>
              <a:buAutoNum type="arabicPeriod"/>
            </a:pPr>
            <a:r>
              <a:rPr b="0" lang="en-GB" sz="2100" strike="noStrike">
                <a:solidFill>
                  <a:srgbClr val="434343"/>
                </a:solidFill>
                <a:latin typeface="Roboto"/>
                <a:ea typeface="Roboto"/>
                <a:cs typeface="Roboto"/>
                <a:sym typeface="Roboto"/>
              </a:rPr>
              <a:t>the nature of the problem to be studied; and</a:t>
            </a:r>
            <a:endParaRPr b="0" sz="2100" strike="noStrike">
              <a:solidFill>
                <a:srgbClr val="000000"/>
              </a:solidFill>
              <a:latin typeface="Arial"/>
              <a:ea typeface="Arial"/>
              <a:cs typeface="Arial"/>
              <a:sym typeface="Arial"/>
            </a:endParaRPr>
          </a:p>
          <a:p>
            <a:pPr indent="-361440" lvl="0" marL="457200" marR="0" rtl="0" algn="just">
              <a:lnSpc>
                <a:spcPct val="115000"/>
              </a:lnSpc>
              <a:spcBef>
                <a:spcPts val="0"/>
              </a:spcBef>
              <a:spcAft>
                <a:spcPts val="0"/>
              </a:spcAft>
              <a:buClr>
                <a:srgbClr val="434343"/>
              </a:buClr>
              <a:buSzPct val="100000"/>
              <a:buFont typeface="Roboto"/>
              <a:buAutoNum type="arabicPeriod"/>
            </a:pPr>
            <a:r>
              <a:rPr b="0" lang="en-GB" sz="2100" strike="noStrike">
                <a:solidFill>
                  <a:srgbClr val="434343"/>
                </a:solidFill>
                <a:latin typeface="Roboto"/>
                <a:ea typeface="Roboto"/>
                <a:cs typeface="Roboto"/>
                <a:sym typeface="Roboto"/>
              </a:rPr>
              <a:t>the availability of time and money for the research work.</a:t>
            </a:r>
            <a:endParaRPr b="0" sz="21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21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nvSpPr>
        <p:spPr>
          <a:xfrm>
            <a:off x="311760" y="93960"/>
            <a:ext cx="8520120" cy="846360"/>
          </a:xfrm>
          <a:prstGeom prst="rect">
            <a:avLst/>
          </a:prstGeom>
          <a:noFill/>
          <a:ln>
            <a:noFill/>
          </a:ln>
        </p:spPr>
        <p:txBody>
          <a:bodyPr anchorCtr="0" anchor="t" bIns="91425" lIns="91425" spcFirstLastPara="1" rIns="91425" wrap="square" tIns="91425">
            <a:normAutofit fontScale="84000"/>
          </a:bodyPr>
          <a:lstStyle/>
          <a:p>
            <a:pPr indent="0" lvl="0" marL="0" marR="0" rtl="0" algn="l">
              <a:lnSpc>
                <a:spcPct val="100000"/>
              </a:lnSpc>
              <a:spcBef>
                <a:spcPts val="0"/>
              </a:spcBef>
              <a:spcAft>
                <a:spcPts val="0"/>
              </a:spcAft>
              <a:buNone/>
            </a:pPr>
            <a:r>
              <a:rPr b="0" lang="en-GB" sz="2500" strike="noStrike">
                <a:solidFill>
                  <a:srgbClr val="2A3990"/>
                </a:solidFill>
                <a:latin typeface="Roboto"/>
                <a:ea typeface="Roboto"/>
                <a:cs typeface="Roboto"/>
                <a:sym typeface="Roboto"/>
              </a:rPr>
              <a:t>IMPORTANT CONCEPTS RELATING TO RESEARCH DESIGN</a:t>
            </a:r>
            <a:endParaRPr b="0" sz="2500" strike="noStrike">
              <a:solidFill>
                <a:srgbClr val="000000"/>
              </a:solidFill>
              <a:latin typeface="Arial"/>
              <a:ea typeface="Arial"/>
              <a:cs typeface="Arial"/>
              <a:sym typeface="Arial"/>
            </a:endParaRPr>
          </a:p>
        </p:txBody>
      </p:sp>
      <p:sp>
        <p:nvSpPr>
          <p:cNvPr id="215" name="Google Shape;215;p15"/>
          <p:cNvSpPr txBox="1"/>
          <p:nvPr/>
        </p:nvSpPr>
        <p:spPr>
          <a:xfrm>
            <a:off x="311760" y="786960"/>
            <a:ext cx="8520120" cy="3781800"/>
          </a:xfrm>
          <a:prstGeom prst="rect">
            <a:avLst/>
          </a:prstGeom>
          <a:noFill/>
          <a:ln>
            <a:noFill/>
          </a:ln>
        </p:spPr>
        <p:txBody>
          <a:bodyPr anchorCtr="0" anchor="t" bIns="91425" lIns="91425" spcFirstLastPara="1" rIns="91425" wrap="square" tIns="91425">
            <a:normAutofit fontScale="47000"/>
          </a:bodyPr>
          <a:lstStyle/>
          <a:p>
            <a:pPr indent="0" lvl="0" marL="0" marR="0" rtl="0" algn="l">
              <a:lnSpc>
                <a:spcPct val="115000"/>
              </a:lnSpc>
              <a:spcBef>
                <a:spcPts val="0"/>
              </a:spcBef>
              <a:spcAft>
                <a:spcPts val="0"/>
              </a:spcAft>
              <a:buNone/>
            </a:pPr>
            <a:r>
              <a:rPr b="0" lang="en-GB" sz="2090" strike="noStrike">
                <a:solidFill>
                  <a:srgbClr val="9C254D"/>
                </a:solidFill>
                <a:latin typeface="Roboto"/>
                <a:ea typeface="Roboto"/>
                <a:cs typeface="Roboto"/>
                <a:sym typeface="Roboto"/>
              </a:rPr>
              <a:t>1. Dependent and independent variables: </a:t>
            </a:r>
            <a:endParaRPr b="0" sz="2090" strike="noStrike">
              <a:solidFill>
                <a:srgbClr val="000000"/>
              </a:solidFill>
              <a:latin typeface="Arial"/>
              <a:ea typeface="Arial"/>
              <a:cs typeface="Arial"/>
              <a:sym typeface="Arial"/>
            </a:endParaRPr>
          </a:p>
          <a:p>
            <a:pPr indent="-340939" lvl="0" marL="457200" marR="0" rtl="0" algn="just">
              <a:lnSpc>
                <a:spcPct val="115000"/>
              </a:lnSpc>
              <a:spcBef>
                <a:spcPts val="1199"/>
              </a:spcBef>
              <a:spcAft>
                <a:spcPts val="0"/>
              </a:spcAft>
              <a:buClr>
                <a:srgbClr val="434343"/>
              </a:buClr>
              <a:buSzPct val="100000"/>
              <a:buFont typeface="Roboto"/>
              <a:buChar char="●"/>
            </a:pPr>
            <a:r>
              <a:rPr b="0" lang="en-GB" sz="2090" strike="noStrike">
                <a:solidFill>
                  <a:srgbClr val="434343"/>
                </a:solidFill>
                <a:latin typeface="Roboto"/>
                <a:ea typeface="Roboto"/>
                <a:cs typeface="Roboto"/>
                <a:sym typeface="Roboto"/>
              </a:rPr>
              <a:t>A concept which can take on different quantitative values is called a variable. (Ex:  concepts like weight, height, income)</a:t>
            </a:r>
            <a:endParaRPr b="0" sz="2090" strike="noStrike">
              <a:solidFill>
                <a:srgbClr val="000000"/>
              </a:solidFill>
              <a:latin typeface="Arial"/>
              <a:ea typeface="Arial"/>
              <a:cs typeface="Arial"/>
              <a:sym typeface="Arial"/>
            </a:endParaRPr>
          </a:p>
          <a:p>
            <a:pPr indent="-340939" lvl="0" marL="457200" marR="0" rtl="0" algn="just">
              <a:lnSpc>
                <a:spcPct val="115000"/>
              </a:lnSpc>
              <a:spcBef>
                <a:spcPts val="0"/>
              </a:spcBef>
              <a:spcAft>
                <a:spcPts val="0"/>
              </a:spcAft>
              <a:buClr>
                <a:srgbClr val="434343"/>
              </a:buClr>
              <a:buSzPct val="100000"/>
              <a:buFont typeface="Roboto"/>
              <a:buChar char="●"/>
            </a:pPr>
            <a:r>
              <a:rPr b="0" lang="en-GB" sz="2090" strike="noStrike">
                <a:solidFill>
                  <a:srgbClr val="434343"/>
                </a:solidFill>
                <a:latin typeface="Roboto"/>
                <a:ea typeface="Roboto"/>
                <a:cs typeface="Roboto"/>
                <a:sym typeface="Roboto"/>
              </a:rPr>
              <a:t>Qualitative phenomena (or the attributes) are also quantified on the basis of the presence or absence of the concerning attribute(s). Phenomena which can take on quantitatively different values even in decimal points are called ‘continuous variables’. (Ex: Age)</a:t>
            </a:r>
            <a:endParaRPr b="0" sz="2090" strike="noStrike">
              <a:solidFill>
                <a:srgbClr val="000000"/>
              </a:solidFill>
              <a:latin typeface="Arial"/>
              <a:ea typeface="Arial"/>
              <a:cs typeface="Arial"/>
              <a:sym typeface="Arial"/>
            </a:endParaRPr>
          </a:p>
          <a:p>
            <a:pPr indent="-340939" lvl="0" marL="457200" marR="0" rtl="0" algn="just">
              <a:lnSpc>
                <a:spcPct val="115000"/>
              </a:lnSpc>
              <a:spcBef>
                <a:spcPts val="0"/>
              </a:spcBef>
              <a:spcAft>
                <a:spcPts val="0"/>
              </a:spcAft>
              <a:buClr>
                <a:srgbClr val="434343"/>
              </a:buClr>
              <a:buSzPct val="100000"/>
              <a:buFont typeface="Roboto"/>
              <a:buChar char="●"/>
            </a:pPr>
            <a:r>
              <a:rPr b="0" lang="en-GB" sz="2090" strike="noStrike">
                <a:solidFill>
                  <a:srgbClr val="434343"/>
                </a:solidFill>
                <a:latin typeface="Roboto"/>
                <a:ea typeface="Roboto"/>
                <a:cs typeface="Roboto"/>
                <a:sym typeface="Roboto"/>
              </a:rPr>
              <a:t>But all variables are not continuous. If they can only be expressed in integer values, they are non-continuous variables or in statistical language ‘discrete variables’.</a:t>
            </a:r>
            <a:endParaRPr b="0" sz="2090" strike="noStrike">
              <a:solidFill>
                <a:srgbClr val="000000"/>
              </a:solidFill>
              <a:latin typeface="Arial"/>
              <a:ea typeface="Arial"/>
              <a:cs typeface="Arial"/>
              <a:sym typeface="Arial"/>
            </a:endParaRPr>
          </a:p>
          <a:p>
            <a:pPr indent="-340939" lvl="0" marL="457200" marR="0" rtl="0" algn="just">
              <a:lnSpc>
                <a:spcPct val="115000"/>
              </a:lnSpc>
              <a:spcBef>
                <a:spcPts val="0"/>
              </a:spcBef>
              <a:spcAft>
                <a:spcPts val="0"/>
              </a:spcAft>
              <a:buClr>
                <a:srgbClr val="434343"/>
              </a:buClr>
              <a:buSzPct val="100000"/>
              <a:buFont typeface="Roboto"/>
              <a:buChar char="●"/>
            </a:pPr>
            <a:r>
              <a:rPr b="0" lang="en-GB" sz="2090" strike="noStrike">
                <a:solidFill>
                  <a:srgbClr val="434343"/>
                </a:solidFill>
                <a:latin typeface="Roboto"/>
                <a:ea typeface="Roboto"/>
                <a:cs typeface="Roboto"/>
                <a:sym typeface="Roboto"/>
              </a:rPr>
              <a:t>If one variable depends upon or is a consequence of the other variable, it is termed as a dependent variable, and the variable that is antecedent to the dependent variable is termed as an independent variable.</a:t>
            </a:r>
            <a:endParaRPr b="0" sz="2090"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21" name="Google Shape;221;p16"/>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3">
            <a:alphaModFix/>
          </a:blip>
          <a:srcRect b="0" l="0" r="0" t="0"/>
          <a:stretch/>
        </p:blipFill>
        <p:spPr>
          <a:xfrm>
            <a:off x="311760" y="0"/>
            <a:ext cx="8631360" cy="5143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contd…</a:t>
            </a:r>
            <a:endParaRPr b="0" sz="3000" strike="noStrike">
              <a:solidFill>
                <a:srgbClr val="000000"/>
              </a:solidFill>
              <a:latin typeface="Arial"/>
              <a:ea typeface="Arial"/>
              <a:cs typeface="Arial"/>
              <a:sym typeface="Arial"/>
            </a:endParaRPr>
          </a:p>
        </p:txBody>
      </p:sp>
      <p:sp>
        <p:nvSpPr>
          <p:cNvPr id="228" name="Google Shape;228;p17"/>
          <p:cNvSpPr txBox="1"/>
          <p:nvPr/>
        </p:nvSpPr>
        <p:spPr>
          <a:xfrm>
            <a:off x="311760" y="1229760"/>
            <a:ext cx="8520120" cy="3338640"/>
          </a:xfrm>
          <a:prstGeom prst="rect">
            <a:avLst/>
          </a:prstGeom>
          <a:noFill/>
          <a:ln>
            <a:noFill/>
          </a:ln>
        </p:spPr>
        <p:txBody>
          <a:bodyPr anchorCtr="0" anchor="t" bIns="91425" lIns="91425" spcFirstLastPara="1" rIns="91425" wrap="square" tIns="91425">
            <a:normAutofit fontScale="83000"/>
          </a:bodyPr>
          <a:lstStyle/>
          <a:p>
            <a:pPr indent="0" lvl="0" marL="0" marR="0" rtl="0" algn="l">
              <a:lnSpc>
                <a:spcPct val="115000"/>
              </a:lnSpc>
              <a:spcBef>
                <a:spcPts val="0"/>
              </a:spcBef>
              <a:spcAft>
                <a:spcPts val="0"/>
              </a:spcAft>
              <a:buNone/>
            </a:pPr>
            <a:r>
              <a:rPr b="0" lang="en-GB" sz="1910" strike="noStrike">
                <a:solidFill>
                  <a:srgbClr val="9C254D"/>
                </a:solidFill>
                <a:latin typeface="Roboto"/>
                <a:ea typeface="Roboto"/>
                <a:cs typeface="Roboto"/>
                <a:sym typeface="Roboto"/>
              </a:rPr>
              <a:t>2. Extraneous variable: </a:t>
            </a:r>
            <a:endParaRPr b="0" sz="1910" strike="noStrike">
              <a:solidFill>
                <a:srgbClr val="000000"/>
              </a:solidFill>
              <a:latin typeface="Arial"/>
              <a:ea typeface="Arial"/>
              <a:cs typeface="Arial"/>
              <a:sym typeface="Arial"/>
            </a:endParaRPr>
          </a:p>
          <a:p>
            <a:pPr indent="-355699" lvl="0" marL="457200" marR="0" rtl="0" algn="just">
              <a:lnSpc>
                <a:spcPct val="115000"/>
              </a:lnSpc>
              <a:spcBef>
                <a:spcPts val="1199"/>
              </a:spcBef>
              <a:spcAft>
                <a:spcPts val="0"/>
              </a:spcAft>
              <a:buClr>
                <a:srgbClr val="434343"/>
              </a:buClr>
              <a:buSzPct val="100000"/>
              <a:buFont typeface="Roboto"/>
              <a:buChar char="●"/>
            </a:pPr>
            <a:r>
              <a:rPr b="0" lang="en-GB" sz="2010" strike="noStrike">
                <a:solidFill>
                  <a:srgbClr val="434343"/>
                </a:solidFill>
                <a:latin typeface="Roboto"/>
                <a:ea typeface="Roboto"/>
                <a:cs typeface="Roboto"/>
                <a:sym typeface="Roboto"/>
              </a:rPr>
              <a:t>Independent variables that are not related to the purpose of the study, but may affect the dependent variable are termed as extraneous variables.</a:t>
            </a:r>
            <a:endParaRPr b="0" sz="2010" strike="noStrike">
              <a:solidFill>
                <a:srgbClr val="000000"/>
              </a:solidFill>
              <a:latin typeface="Arial"/>
              <a:ea typeface="Arial"/>
              <a:cs typeface="Arial"/>
              <a:sym typeface="Arial"/>
            </a:endParaRPr>
          </a:p>
          <a:p>
            <a:pPr indent="-355699" lvl="0" marL="457200" marR="0" rtl="0" algn="just">
              <a:lnSpc>
                <a:spcPct val="115000"/>
              </a:lnSpc>
              <a:spcBef>
                <a:spcPts val="0"/>
              </a:spcBef>
              <a:spcAft>
                <a:spcPts val="0"/>
              </a:spcAft>
              <a:buClr>
                <a:srgbClr val="434343"/>
              </a:buClr>
              <a:buSzPct val="100000"/>
              <a:buFont typeface="Roboto"/>
              <a:buChar char="●"/>
            </a:pPr>
            <a:r>
              <a:rPr b="0" lang="en-GB" sz="2010" strike="noStrike">
                <a:solidFill>
                  <a:srgbClr val="434343"/>
                </a:solidFill>
                <a:latin typeface="Roboto"/>
                <a:ea typeface="Roboto"/>
                <a:cs typeface="Roboto"/>
                <a:sym typeface="Roboto"/>
              </a:rPr>
              <a:t>Whatever effect is noticed on dependent variable as a result of extraneous variable(s) is technically described as an ‘experimental error’. </a:t>
            </a:r>
            <a:endParaRPr b="0" sz="2010" strike="noStrike">
              <a:solidFill>
                <a:srgbClr val="000000"/>
              </a:solidFill>
              <a:latin typeface="Arial"/>
              <a:ea typeface="Arial"/>
              <a:cs typeface="Arial"/>
              <a:sym typeface="Arial"/>
            </a:endParaRPr>
          </a:p>
          <a:p>
            <a:pPr indent="-355699" lvl="0" marL="457200" marR="0" rtl="0" algn="just">
              <a:lnSpc>
                <a:spcPct val="115000"/>
              </a:lnSpc>
              <a:spcBef>
                <a:spcPts val="0"/>
              </a:spcBef>
              <a:spcAft>
                <a:spcPts val="0"/>
              </a:spcAft>
              <a:buClr>
                <a:srgbClr val="434343"/>
              </a:buClr>
              <a:buSzPct val="100000"/>
              <a:buFont typeface="Roboto"/>
              <a:buChar char="●"/>
            </a:pPr>
            <a:r>
              <a:rPr b="0" lang="en-GB" sz="2010" strike="noStrike">
                <a:solidFill>
                  <a:srgbClr val="434343"/>
                </a:solidFill>
                <a:latin typeface="Roboto"/>
                <a:ea typeface="Roboto"/>
                <a:cs typeface="Roboto"/>
                <a:sym typeface="Roboto"/>
              </a:rPr>
              <a:t>Ex: test the hypothesis that there is a relationship between children’s gains in social studies achievement and their self-concepts.</a:t>
            </a:r>
            <a:endParaRPr b="0" sz="201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contd…</a:t>
            </a:r>
            <a:endParaRPr b="0" sz="3000" strike="noStrike">
              <a:solidFill>
                <a:srgbClr val="000000"/>
              </a:solidFill>
              <a:latin typeface="Arial"/>
              <a:ea typeface="Arial"/>
              <a:cs typeface="Arial"/>
              <a:sym typeface="Arial"/>
            </a:endParaRPr>
          </a:p>
        </p:txBody>
      </p:sp>
      <p:sp>
        <p:nvSpPr>
          <p:cNvPr id="234" name="Google Shape;234;p18"/>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n-GB" sz="1800" strike="noStrike">
                <a:solidFill>
                  <a:srgbClr val="9C254D"/>
                </a:solidFill>
                <a:latin typeface="Roboto"/>
                <a:ea typeface="Roboto"/>
                <a:cs typeface="Roboto"/>
                <a:sym typeface="Roboto"/>
              </a:rPr>
              <a:t>3. Control: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One important characteristic of a good research design is to minimise the influence or effect of extraneous variable(s). </a:t>
            </a:r>
            <a:endParaRPr b="0" sz="1800" strike="noStrike">
              <a:solidFill>
                <a:srgbClr val="000000"/>
              </a:solidFill>
              <a:latin typeface="Arial"/>
              <a:ea typeface="Arial"/>
              <a:cs typeface="Arial"/>
              <a:sym typeface="Arial"/>
            </a:endParaRPr>
          </a:p>
          <a:p>
            <a:pPr indent="0" lvl="0" marL="457200" marR="0" rtl="0" algn="just">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technical term ‘control’ is used when we design the study minimising the effects of extraneous independent variables. In experimental researches, the term ‘control’ is used to refer to restrain experimental conditions.</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40" name="Google Shape;240;p19"/>
          <p:cNvSpPr txBox="1"/>
          <p:nvPr/>
        </p:nvSpPr>
        <p:spPr>
          <a:xfrm>
            <a:off x="311760" y="410040"/>
            <a:ext cx="8520120" cy="415872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0" lang="en-GB" sz="2000" strike="noStrike">
                <a:solidFill>
                  <a:srgbClr val="9C254D"/>
                </a:solidFill>
                <a:latin typeface="Roboto"/>
                <a:ea typeface="Roboto"/>
                <a:cs typeface="Roboto"/>
                <a:sym typeface="Roboto"/>
              </a:rPr>
              <a:t>4. Confounded relationship: </a:t>
            </a:r>
            <a:endParaRPr b="0" sz="2000" strike="noStrike">
              <a:solidFill>
                <a:srgbClr val="000000"/>
              </a:solidFill>
              <a:latin typeface="Arial"/>
              <a:ea typeface="Arial"/>
              <a:cs typeface="Arial"/>
              <a:sym typeface="Arial"/>
            </a:endParaRPr>
          </a:p>
          <a:p>
            <a:pPr indent="-355320" lvl="0" marL="457200" marR="0" rtl="0" algn="just">
              <a:lnSpc>
                <a:spcPct val="115000"/>
              </a:lnSpc>
              <a:spcBef>
                <a:spcPts val="1199"/>
              </a:spcBef>
              <a:spcAft>
                <a:spcPts val="0"/>
              </a:spcAft>
              <a:buClr>
                <a:srgbClr val="434343"/>
              </a:buClr>
              <a:buSzPts val="2000"/>
              <a:buFont typeface="Roboto"/>
              <a:buChar char="●"/>
            </a:pPr>
            <a:r>
              <a:rPr b="0" lang="en-GB" sz="2000" strike="noStrike">
                <a:solidFill>
                  <a:srgbClr val="434343"/>
                </a:solidFill>
                <a:latin typeface="Roboto"/>
                <a:ea typeface="Roboto"/>
                <a:cs typeface="Roboto"/>
                <a:sym typeface="Roboto"/>
              </a:rPr>
              <a:t>When the dependent variable is not free from the influence of extraneous variable(s), the relationship between the dependent and independent variables is said to be confounded by an extraneous variable(s).</a:t>
            </a:r>
            <a:endParaRPr b="0" sz="20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20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132" name="Google Shape;132;p2"/>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133" name="Google Shape;133;p2"/>
          <p:cNvPicPr preferRelativeResize="0"/>
          <p:nvPr/>
        </p:nvPicPr>
        <p:blipFill rotWithShape="1">
          <a:blip r:embed="rId3">
            <a:alphaModFix/>
          </a:blip>
          <a:srcRect b="0" l="0" r="0" t="0"/>
          <a:stretch/>
        </p:blipFill>
        <p:spPr>
          <a:xfrm>
            <a:off x="311760" y="447840"/>
            <a:ext cx="8520120" cy="42476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46" name="Google Shape;246;p20"/>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247" name="Google Shape;247;p20"/>
          <p:cNvPicPr preferRelativeResize="0"/>
          <p:nvPr/>
        </p:nvPicPr>
        <p:blipFill rotWithShape="1">
          <a:blip r:embed="rId3">
            <a:alphaModFix/>
          </a:blip>
          <a:srcRect b="0" l="0" r="0" t="0"/>
          <a:stretch/>
        </p:blipFill>
        <p:spPr>
          <a:xfrm>
            <a:off x="311760" y="0"/>
            <a:ext cx="8520120" cy="5143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53" name="Google Shape;253;p21"/>
          <p:cNvSpPr txBox="1"/>
          <p:nvPr/>
        </p:nvSpPr>
        <p:spPr>
          <a:xfrm>
            <a:off x="311760" y="410040"/>
            <a:ext cx="8520120" cy="415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n-GB" sz="1800" strike="noStrike">
                <a:solidFill>
                  <a:srgbClr val="9C254D"/>
                </a:solidFill>
                <a:latin typeface="Roboto"/>
                <a:ea typeface="Roboto"/>
                <a:cs typeface="Roboto"/>
                <a:sym typeface="Roboto"/>
              </a:rPr>
              <a:t>5. Research hypothesis: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When a </a:t>
            </a:r>
            <a:r>
              <a:rPr b="0" lang="en-GB" sz="1800" strike="noStrike">
                <a:solidFill>
                  <a:srgbClr val="D23369"/>
                </a:solidFill>
                <a:latin typeface="Roboto"/>
                <a:ea typeface="Roboto"/>
                <a:cs typeface="Roboto"/>
                <a:sym typeface="Roboto"/>
              </a:rPr>
              <a:t>prediction or a hypothesised relationship </a:t>
            </a:r>
            <a:r>
              <a:rPr b="0" lang="en-GB" sz="1800" strike="noStrike">
                <a:solidFill>
                  <a:srgbClr val="434343"/>
                </a:solidFill>
                <a:latin typeface="Roboto"/>
                <a:ea typeface="Roboto"/>
                <a:cs typeface="Roboto"/>
                <a:sym typeface="Roboto"/>
              </a:rPr>
              <a:t>is to be </a:t>
            </a:r>
            <a:r>
              <a:rPr b="0" lang="en-GB" sz="1800" strike="noStrike">
                <a:solidFill>
                  <a:srgbClr val="D23369"/>
                </a:solidFill>
                <a:latin typeface="Roboto"/>
                <a:ea typeface="Roboto"/>
                <a:cs typeface="Roboto"/>
                <a:sym typeface="Roboto"/>
              </a:rPr>
              <a:t>tested by scientific methods</a:t>
            </a:r>
            <a:r>
              <a:rPr b="0" lang="en-GB" sz="1800" strike="noStrike">
                <a:solidFill>
                  <a:srgbClr val="434343"/>
                </a:solidFill>
                <a:latin typeface="Roboto"/>
                <a:ea typeface="Roboto"/>
                <a:cs typeface="Roboto"/>
                <a:sym typeface="Roboto"/>
              </a:rPr>
              <a:t>, it is termed as </a:t>
            </a:r>
            <a:r>
              <a:rPr b="0" lang="en-GB" sz="1800" strike="noStrike">
                <a:solidFill>
                  <a:srgbClr val="D23369"/>
                </a:solidFill>
                <a:latin typeface="Roboto"/>
                <a:ea typeface="Roboto"/>
                <a:cs typeface="Roboto"/>
                <a:sym typeface="Roboto"/>
              </a:rPr>
              <a:t>research hypothesis.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research hypothesis is a predictive statement that relates an independent variable to a dependent variable.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Usually a research hypothesis must contain, at least, one independent and one dependent variable.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Predictive statements which are not to be objectively verified or the relationships that are assumed but not to be tested, are not termed research hypotheses.</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Ex: </a:t>
            </a:r>
            <a:r>
              <a:rPr b="1" lang="en-GB" sz="1700" strike="noStrike">
                <a:solidFill>
                  <a:srgbClr val="14182C"/>
                </a:solidFill>
                <a:highlight>
                  <a:srgbClr val="FFFFFF"/>
                </a:highlight>
                <a:latin typeface="Arial"/>
                <a:ea typeface="Arial"/>
                <a:cs typeface="Arial"/>
                <a:sym typeface="Arial"/>
              </a:rPr>
              <a:t>“Smoking is a prominent cause of lung cancer." The dependent variable, lung cancer, is dependent on the independent variable, smoking.</a:t>
            </a:r>
            <a:endParaRPr b="0" sz="1700"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59" name="Google Shape;259;p22"/>
          <p:cNvSpPr txBox="1"/>
          <p:nvPr/>
        </p:nvSpPr>
        <p:spPr>
          <a:xfrm>
            <a:off x="311760" y="486360"/>
            <a:ext cx="8520120" cy="415872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n-GB" sz="1800" strike="noStrike">
                <a:solidFill>
                  <a:srgbClr val="9C254D"/>
                </a:solidFill>
                <a:latin typeface="Roboto"/>
                <a:ea typeface="Roboto"/>
                <a:cs typeface="Roboto"/>
                <a:sym typeface="Roboto"/>
              </a:rPr>
              <a:t>6. Experimental and non-experimental hypothesis-testing research: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When the purpose of research is to test a research hypothesis, it is termed as hypothesis-testing research..</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Research in which the independent variable is manipulated is termed ‘experimental hypothesis-testing research’ and a research in which an independent variable is not manipulated is called ‘non-experimental hypothesis-testing research’.</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Ex: </a:t>
            </a:r>
            <a:r>
              <a:rPr b="1" lang="en-GB" sz="1500" strike="noStrike">
                <a:solidFill>
                  <a:srgbClr val="202124"/>
                </a:solidFill>
                <a:highlight>
                  <a:srgbClr val="FFFFFF"/>
                </a:highlight>
                <a:latin typeface="Arial"/>
                <a:ea typeface="Arial"/>
                <a:cs typeface="Arial"/>
                <a:sym typeface="Arial"/>
              </a:rPr>
              <a:t>"If I do not study, then I will fail the test."</a:t>
            </a:r>
            <a:endParaRPr b="0" sz="15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500"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65" name="Google Shape;265;p23"/>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0" lang="en-GB" sz="1800" strike="noStrike">
                <a:solidFill>
                  <a:srgbClr val="9C254D"/>
                </a:solidFill>
                <a:latin typeface="Roboto"/>
                <a:ea typeface="Roboto"/>
                <a:cs typeface="Roboto"/>
                <a:sym typeface="Roboto"/>
              </a:rPr>
              <a:t>7. Experimental and control groups: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In an experimental hypothesis-testing research when a group is exposed to usual conditions, it is termed a ‘control group’, but when the group is exposed to some novel or special condition, it is termed an ‘experimental group’.</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71" name="Google Shape;271;p24"/>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lang="en-GB" sz="1800" strike="noStrike">
                <a:solidFill>
                  <a:srgbClr val="9C254D"/>
                </a:solidFill>
                <a:latin typeface="Roboto"/>
                <a:ea typeface="Roboto"/>
                <a:cs typeface="Roboto"/>
                <a:sym typeface="Roboto"/>
              </a:rPr>
              <a:t>8. Treatments: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different conditions under which experimental and control groups are put are usually referred to as ‘treatments’.</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Ex: </a:t>
            </a:r>
            <a:r>
              <a:rPr b="1" lang="en-GB" sz="1600" strike="noStrike">
                <a:solidFill>
                  <a:srgbClr val="212529"/>
                </a:solidFill>
                <a:highlight>
                  <a:srgbClr val="FFFFFF"/>
                </a:highlight>
                <a:latin typeface="Arial"/>
                <a:ea typeface="Arial"/>
                <a:cs typeface="Arial"/>
                <a:sym typeface="Arial"/>
              </a:rPr>
              <a:t>a medical doctor can prescribe three different types of drugs to three different groups of patients respectively to see the effectiveness of each drug. </a:t>
            </a:r>
            <a:endParaRPr b="0" sz="1600" strike="noStrike">
              <a:solidFill>
                <a:srgbClr val="000000"/>
              </a:solidFill>
              <a:latin typeface="Arial"/>
              <a:ea typeface="Arial"/>
              <a:cs typeface="Arial"/>
              <a:sym typeface="Arial"/>
            </a:endParaRPr>
          </a:p>
          <a:p>
            <a:pPr indent="-329760" lvl="0" marL="457200" marR="0" rtl="0" algn="just">
              <a:lnSpc>
                <a:spcPct val="115000"/>
              </a:lnSpc>
              <a:spcBef>
                <a:spcPts val="0"/>
              </a:spcBef>
              <a:spcAft>
                <a:spcPts val="0"/>
              </a:spcAft>
              <a:buClr>
                <a:srgbClr val="212529"/>
              </a:buClr>
              <a:buSzPts val="1600"/>
              <a:buFont typeface="Arial"/>
              <a:buChar char="●"/>
            </a:pPr>
            <a:r>
              <a:rPr b="1" lang="en-GB" sz="1600" strike="noStrike">
                <a:solidFill>
                  <a:srgbClr val="212529"/>
                </a:solidFill>
                <a:highlight>
                  <a:srgbClr val="FFFFFF"/>
                </a:highlight>
                <a:latin typeface="Arial"/>
                <a:ea typeface="Arial"/>
                <a:cs typeface="Arial"/>
                <a:sym typeface="Arial"/>
              </a:rPr>
              <a:t>Ex: A teacher, A farmer etc.</a:t>
            </a:r>
            <a:endParaRPr b="0" sz="16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600"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77" name="Google Shape;277;p25"/>
          <p:cNvSpPr txBox="1"/>
          <p:nvPr/>
        </p:nvSpPr>
        <p:spPr>
          <a:xfrm>
            <a:off x="311760" y="410040"/>
            <a:ext cx="8520120" cy="415872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0" lang="en-GB" sz="2320" strike="noStrike">
                <a:solidFill>
                  <a:srgbClr val="9C254D"/>
                </a:solidFill>
                <a:latin typeface="Roboto"/>
                <a:ea typeface="Roboto"/>
                <a:cs typeface="Roboto"/>
                <a:sym typeface="Roboto"/>
              </a:rPr>
              <a:t>9. Experiment: </a:t>
            </a:r>
            <a:endParaRPr b="0" sz="232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a:t>
            </a:r>
            <a:r>
              <a:rPr b="0" lang="en-GB" sz="1800" strike="noStrike">
                <a:solidFill>
                  <a:srgbClr val="9C254D"/>
                </a:solidFill>
                <a:latin typeface="Roboto"/>
                <a:ea typeface="Roboto"/>
                <a:cs typeface="Roboto"/>
                <a:sym typeface="Roboto"/>
              </a:rPr>
              <a:t>process of examining the truth of a statistical hypothesis, relating to some research problem, is known as an experiment.</a:t>
            </a:r>
            <a:r>
              <a:rPr b="0" lang="en-GB" sz="1800" strike="noStrike">
                <a:solidFill>
                  <a:srgbClr val="434343"/>
                </a:solidFill>
                <a:latin typeface="Roboto"/>
                <a:ea typeface="Roboto"/>
                <a:cs typeface="Roboto"/>
                <a:sym typeface="Roboto"/>
              </a:rPr>
              <a:t>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For example, we can </a:t>
            </a:r>
            <a:r>
              <a:rPr b="0" lang="en-GB" sz="1800" strike="noStrike">
                <a:solidFill>
                  <a:srgbClr val="9C254D"/>
                </a:solidFill>
                <a:latin typeface="Roboto"/>
                <a:ea typeface="Roboto"/>
                <a:cs typeface="Roboto"/>
                <a:sym typeface="Roboto"/>
              </a:rPr>
              <a:t>conduct an experiment to examine the usefulness of a certain newly developed drug</a:t>
            </a:r>
            <a:r>
              <a:rPr b="0" lang="en-GB" sz="1800" strike="noStrike">
                <a:solidFill>
                  <a:srgbClr val="434343"/>
                </a:solidFill>
                <a:latin typeface="Roboto"/>
                <a:ea typeface="Roboto"/>
                <a:cs typeface="Roboto"/>
                <a:sym typeface="Roboto"/>
              </a:rPr>
              <a:t>.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Experiments can be of two types viz., </a:t>
            </a:r>
            <a:r>
              <a:rPr b="0" lang="en-GB" sz="1800" strike="noStrike">
                <a:solidFill>
                  <a:srgbClr val="9C254D"/>
                </a:solidFill>
                <a:latin typeface="Roboto"/>
                <a:ea typeface="Roboto"/>
                <a:cs typeface="Roboto"/>
                <a:sym typeface="Roboto"/>
              </a:rPr>
              <a:t>absolute experiment and comparative experiment.</a:t>
            </a:r>
            <a:r>
              <a:rPr b="0" lang="en-GB" sz="1800" strike="noStrike">
                <a:solidFill>
                  <a:srgbClr val="434343"/>
                </a:solidFill>
                <a:latin typeface="Roboto"/>
                <a:ea typeface="Roboto"/>
                <a:cs typeface="Roboto"/>
                <a:sym typeface="Roboto"/>
              </a:rPr>
              <a:t> If we want to determine the impact of a fertilizer on the yield of a crop, it is a case of absolute experiment; but if we want to determine the impact of one fertilizer as compared to the impact of some other fertilizer, our experiment then will be termed as a comparative experiment. Often, we undertake comparative experiments when we talk of designs of experiments.</a:t>
            </a:r>
            <a:endParaRPr b="0" sz="1800"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83" name="Google Shape;283;p26"/>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0" lang="en-GB" sz="1800" strike="noStrike">
                <a:solidFill>
                  <a:srgbClr val="9C254D"/>
                </a:solidFill>
                <a:latin typeface="Roboto"/>
                <a:ea typeface="Roboto"/>
                <a:cs typeface="Roboto"/>
                <a:sym typeface="Roboto"/>
              </a:rPr>
              <a:t>10. Experimental unit(s):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predetermined plots or the blocks, where different treatments are used, are known as experimental units. Such experimental units must be selected (defined) very carefully.</a:t>
            </a:r>
            <a:endParaRPr b="0" sz="18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32000" lnSpcReduction="20000"/>
          </a:bodyPr>
          <a:lstStyle/>
          <a:p>
            <a:pPr indent="0" lvl="0" marL="0" marR="0" rtl="0" algn="l">
              <a:lnSpc>
                <a:spcPct val="100000"/>
              </a:lnSpc>
              <a:spcBef>
                <a:spcPts val="0"/>
              </a:spcBef>
              <a:spcAft>
                <a:spcPts val="0"/>
              </a:spcAft>
              <a:buNone/>
            </a:pPr>
            <a:r>
              <a:rPr b="0" lang="en-GB" sz="7500" strike="noStrike">
                <a:solidFill>
                  <a:srgbClr val="2A3990"/>
                </a:solidFill>
                <a:latin typeface="Roboto"/>
                <a:ea typeface="Roboto"/>
                <a:cs typeface="Roboto"/>
                <a:sym typeface="Roboto"/>
              </a:rPr>
              <a:t>SAMPLE DESIGN</a:t>
            </a:r>
            <a:br>
              <a:rPr lang="en-GB" sz="1800"/>
            </a:br>
            <a:endParaRPr b="0" sz="3000" strike="noStrike">
              <a:solidFill>
                <a:srgbClr val="000000"/>
              </a:solidFill>
              <a:latin typeface="Arial"/>
              <a:ea typeface="Arial"/>
              <a:cs typeface="Arial"/>
              <a:sym typeface="Arial"/>
            </a:endParaRPr>
          </a:p>
        </p:txBody>
      </p:sp>
      <p:sp>
        <p:nvSpPr>
          <p:cNvPr id="289" name="Google Shape;289;p27"/>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114480" marR="0" rtl="0" algn="l">
              <a:lnSpc>
                <a:spcPct val="115000"/>
              </a:lnSpc>
              <a:spcBef>
                <a:spcPts val="0"/>
              </a:spcBef>
              <a:spcAft>
                <a:spcPts val="0"/>
              </a:spcAft>
              <a:buNone/>
            </a:pPr>
            <a:r>
              <a:rPr b="0" lang="en-GB" sz="1800" strike="noStrike">
                <a:solidFill>
                  <a:srgbClr val="D23369"/>
                </a:solidFill>
                <a:latin typeface="Arial"/>
                <a:ea typeface="Arial"/>
                <a:cs typeface="Arial"/>
                <a:sym typeface="Arial"/>
              </a:rPr>
              <a:t>CENSUS AND SAMPLE SURVEY</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Roboto"/>
              <a:buChar char="●"/>
            </a:pPr>
            <a:r>
              <a:rPr b="0" lang="en-GB" sz="1800" strike="noStrike">
                <a:solidFill>
                  <a:srgbClr val="000000"/>
                </a:solidFill>
                <a:latin typeface="Times New Roman"/>
                <a:ea typeface="Times New Roman"/>
                <a:cs typeface="Times New Roman"/>
                <a:sym typeface="Times New Roman"/>
              </a:rPr>
              <a:t>All items in any field of inquiry constitute a ‘Universe’ or ‘Population.’ A complete enumeration of all items in the ‘population’ is known as a census inquiry.</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When field studies are undertaken in practical life, considerations of time and cost almost invariably lead to a selection of respondents i.e., selection of only a few items. </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The respondents selected should be as representative of the total population as possible in order to produce a miniature cross-section. </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The selected respondents constitute what is technically called a </a:t>
            </a:r>
            <a:r>
              <a:rPr b="0" lang="en-GB" sz="1800" strike="noStrike">
                <a:solidFill>
                  <a:srgbClr val="D23369"/>
                </a:solidFill>
                <a:latin typeface="Times New Roman"/>
                <a:ea typeface="Times New Roman"/>
                <a:cs typeface="Times New Roman"/>
                <a:sym typeface="Times New Roman"/>
              </a:rPr>
              <a:t>‘sample</a:t>
            </a:r>
            <a:r>
              <a:rPr b="0" lang="en-GB" sz="1800" strike="noStrike">
                <a:solidFill>
                  <a:srgbClr val="434343"/>
                </a:solidFill>
                <a:latin typeface="Times New Roman"/>
                <a:ea typeface="Times New Roman"/>
                <a:cs typeface="Times New Roman"/>
                <a:sym typeface="Times New Roman"/>
              </a:rPr>
              <a:t>’ and the selection process is called </a:t>
            </a:r>
            <a:r>
              <a:rPr b="0" lang="en-GB" sz="1800" strike="noStrike">
                <a:solidFill>
                  <a:srgbClr val="D23369"/>
                </a:solidFill>
                <a:latin typeface="Times New Roman"/>
                <a:ea typeface="Times New Roman"/>
                <a:cs typeface="Times New Roman"/>
                <a:sym typeface="Times New Roman"/>
              </a:rPr>
              <a:t>‘sampling technique</a:t>
            </a:r>
            <a:r>
              <a:rPr b="0" lang="en-GB" sz="1800" strike="noStrike">
                <a:solidFill>
                  <a:srgbClr val="434343"/>
                </a:solidFill>
                <a:latin typeface="Times New Roman"/>
                <a:ea typeface="Times New Roman"/>
                <a:cs typeface="Times New Roman"/>
                <a:sym typeface="Times New Roman"/>
              </a:rPr>
              <a:t>.’ The survey so conducted is known as </a:t>
            </a:r>
            <a:r>
              <a:rPr b="0" lang="en-GB" sz="1800" strike="noStrike">
                <a:solidFill>
                  <a:srgbClr val="D23369"/>
                </a:solidFill>
                <a:latin typeface="Times New Roman"/>
                <a:ea typeface="Times New Roman"/>
                <a:cs typeface="Times New Roman"/>
                <a:sym typeface="Times New Roman"/>
              </a:rPr>
              <a:t>‘sample survey’.</a:t>
            </a:r>
            <a:endParaRPr b="0" sz="1800"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e8a5d14dff_0_12"/>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95" name="Google Shape;295;g1e8a5d14dff_0_12"/>
          <p:cNvSpPr txBox="1"/>
          <p:nvPr>
            <p:ph idx="1" type="body"/>
          </p:nvPr>
        </p:nvSpPr>
        <p:spPr>
          <a:xfrm>
            <a:off x="311760" y="1229760"/>
            <a:ext cx="8520000" cy="3338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296" name="Google Shape;296;g1e8a5d14dff_0_12"/>
          <p:cNvPicPr preferRelativeResize="0"/>
          <p:nvPr/>
        </p:nvPicPr>
        <p:blipFill>
          <a:blip r:embed="rId3">
            <a:alphaModFix/>
          </a:blip>
          <a:stretch>
            <a:fillRect/>
          </a:stretch>
        </p:blipFill>
        <p:spPr>
          <a:xfrm>
            <a:off x="311750" y="410050"/>
            <a:ext cx="8520001" cy="3971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SAMPLE DESIGN</a:t>
            </a:r>
            <a:endParaRPr b="0" sz="3000" strike="noStrike">
              <a:solidFill>
                <a:srgbClr val="000000"/>
              </a:solidFill>
              <a:latin typeface="Arial"/>
              <a:ea typeface="Arial"/>
              <a:cs typeface="Arial"/>
              <a:sym typeface="Arial"/>
            </a:endParaRPr>
          </a:p>
        </p:txBody>
      </p:sp>
      <p:sp>
        <p:nvSpPr>
          <p:cNvPr id="302" name="Google Shape;302;p28"/>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342720" lvl="0" marL="457200" marR="0" rtl="0" algn="just">
              <a:lnSpc>
                <a:spcPct val="115000"/>
              </a:lnSpc>
              <a:spcBef>
                <a:spcPts val="0"/>
              </a:spcBef>
              <a:spcAft>
                <a:spcPts val="0"/>
              </a:spcAft>
              <a:buClr>
                <a:srgbClr val="434343"/>
              </a:buClr>
              <a:buSzPts val="2400"/>
              <a:buFont typeface="Roboto"/>
              <a:buChar char="●"/>
            </a:pPr>
            <a:r>
              <a:rPr b="0" lang="en-GB" sz="2400" strike="noStrike">
                <a:solidFill>
                  <a:srgbClr val="434343"/>
                </a:solidFill>
                <a:latin typeface="Times New Roman"/>
                <a:ea typeface="Times New Roman"/>
                <a:cs typeface="Times New Roman"/>
                <a:sym typeface="Times New Roman"/>
              </a:rPr>
              <a:t>A sample design is a definite plan for obtaining a sample from a given population. </a:t>
            </a:r>
            <a:endParaRPr b="0" sz="24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2400"/>
              <a:buFont typeface="Roboto"/>
              <a:buChar char="●"/>
            </a:pPr>
            <a:r>
              <a:rPr b="0" lang="en-GB" sz="2400" strike="noStrike">
                <a:solidFill>
                  <a:srgbClr val="434343"/>
                </a:solidFill>
                <a:latin typeface="Times New Roman"/>
                <a:ea typeface="Times New Roman"/>
                <a:cs typeface="Times New Roman"/>
                <a:sym typeface="Times New Roman"/>
              </a:rPr>
              <a:t>It refers to the technique or the procedure the researcher would adopt in selecting items for the sample. </a:t>
            </a:r>
            <a:endParaRPr b="0" sz="24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24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2400"/>
              <a:buFont typeface="Roboto"/>
              <a:buChar char="●"/>
            </a:pPr>
            <a:r>
              <a:rPr b="0" lang="en-GB" sz="2400" strike="noStrike">
                <a:solidFill>
                  <a:srgbClr val="434343"/>
                </a:solidFill>
                <a:latin typeface="Times New Roman"/>
                <a:ea typeface="Times New Roman"/>
                <a:cs typeface="Times New Roman"/>
                <a:sym typeface="Times New Roman"/>
              </a:rPr>
              <a:t>Sample design is determined before data are collected.</a:t>
            </a:r>
            <a:endParaRPr b="0" sz="240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Research Design</a:t>
            </a:r>
            <a:endParaRPr b="0" sz="3000" strike="noStrike">
              <a:solidFill>
                <a:srgbClr val="000000"/>
              </a:solidFill>
              <a:latin typeface="Arial"/>
              <a:ea typeface="Arial"/>
              <a:cs typeface="Arial"/>
              <a:sym typeface="Arial"/>
            </a:endParaRPr>
          </a:p>
        </p:txBody>
      </p:sp>
      <p:sp>
        <p:nvSpPr>
          <p:cNvPr id="139" name="Google Shape;139;p3"/>
          <p:cNvSpPr txBox="1"/>
          <p:nvPr/>
        </p:nvSpPr>
        <p:spPr>
          <a:xfrm>
            <a:off x="311760" y="1017720"/>
            <a:ext cx="8520120" cy="3550680"/>
          </a:xfrm>
          <a:prstGeom prst="rect">
            <a:avLst/>
          </a:prstGeom>
          <a:noFill/>
          <a:ln>
            <a:noFill/>
          </a:ln>
        </p:spPr>
        <p:txBody>
          <a:bodyPr anchorCtr="0" anchor="t" bIns="91425" lIns="91425" spcFirstLastPara="1" rIns="91425" wrap="square" tIns="91425">
            <a:normAutofit fontScale="70000"/>
          </a:bodyPr>
          <a:lstStyle/>
          <a:p>
            <a:pPr indent="-370800" lvl="0" marL="457200" marR="0" rtl="0" algn="just">
              <a:lnSpc>
                <a:spcPct val="115000"/>
              </a:lnSpc>
              <a:spcBef>
                <a:spcPts val="0"/>
              </a:spcBef>
              <a:spcAft>
                <a:spcPts val="0"/>
              </a:spcAft>
              <a:buClr>
                <a:srgbClr val="434343"/>
              </a:buClr>
              <a:buSzPct val="100000"/>
              <a:buFont typeface="Roboto"/>
              <a:buChar char="●"/>
            </a:pPr>
            <a:r>
              <a:rPr b="0" lang="en-GB" sz="2250" strike="noStrike">
                <a:solidFill>
                  <a:srgbClr val="434343"/>
                </a:solidFill>
                <a:latin typeface="Roboto"/>
                <a:ea typeface="Roboto"/>
                <a:cs typeface="Roboto"/>
                <a:sym typeface="Roboto"/>
              </a:rPr>
              <a:t>The formidable problem that follows the task of defining the research problem is the preparation of the design of the research project, popularly known as the “research design”. </a:t>
            </a:r>
            <a:endParaRPr b="0" sz="2250" strike="noStrike">
              <a:solidFill>
                <a:srgbClr val="000000"/>
              </a:solidFill>
              <a:latin typeface="Arial"/>
              <a:ea typeface="Arial"/>
              <a:cs typeface="Arial"/>
              <a:sym typeface="Arial"/>
            </a:endParaRPr>
          </a:p>
          <a:p>
            <a:pPr indent="-370800" lvl="0" marL="457200" marR="0" rtl="0" algn="just">
              <a:lnSpc>
                <a:spcPct val="115000"/>
              </a:lnSpc>
              <a:spcBef>
                <a:spcPts val="0"/>
              </a:spcBef>
              <a:spcAft>
                <a:spcPts val="0"/>
              </a:spcAft>
              <a:buClr>
                <a:srgbClr val="434343"/>
              </a:buClr>
              <a:buSzPct val="100000"/>
              <a:buFont typeface="Roboto"/>
              <a:buChar char="●"/>
            </a:pPr>
            <a:r>
              <a:rPr b="0" lang="en-GB" sz="2250" strike="noStrike">
                <a:solidFill>
                  <a:srgbClr val="434343"/>
                </a:solidFill>
                <a:latin typeface="Roboto"/>
                <a:ea typeface="Roboto"/>
                <a:cs typeface="Roboto"/>
                <a:sym typeface="Roboto"/>
              </a:rPr>
              <a:t>Decisions regarding </a:t>
            </a:r>
            <a:r>
              <a:rPr b="0" lang="en-GB" sz="2250" strike="noStrike">
                <a:solidFill>
                  <a:srgbClr val="9C254D"/>
                </a:solidFill>
                <a:latin typeface="Roboto"/>
                <a:ea typeface="Roboto"/>
                <a:cs typeface="Roboto"/>
                <a:sym typeface="Roboto"/>
              </a:rPr>
              <a:t>what, where, when, how much, by what means</a:t>
            </a:r>
            <a:r>
              <a:rPr b="0" lang="en-GB" sz="2250" strike="noStrike">
                <a:solidFill>
                  <a:srgbClr val="434343"/>
                </a:solidFill>
                <a:latin typeface="Roboto"/>
                <a:ea typeface="Roboto"/>
                <a:cs typeface="Roboto"/>
                <a:sym typeface="Roboto"/>
              </a:rPr>
              <a:t> concerning an inquiry or a research study constitute a research design. </a:t>
            </a:r>
            <a:endParaRPr b="0" sz="2250" strike="noStrike">
              <a:solidFill>
                <a:srgbClr val="000000"/>
              </a:solidFill>
              <a:latin typeface="Arial"/>
              <a:ea typeface="Arial"/>
              <a:cs typeface="Arial"/>
              <a:sym typeface="Arial"/>
            </a:endParaRPr>
          </a:p>
          <a:p>
            <a:pPr indent="-370800" lvl="0" marL="457200" marR="0" rtl="0" algn="just">
              <a:lnSpc>
                <a:spcPct val="115000"/>
              </a:lnSpc>
              <a:spcBef>
                <a:spcPts val="0"/>
              </a:spcBef>
              <a:spcAft>
                <a:spcPts val="0"/>
              </a:spcAft>
              <a:buClr>
                <a:srgbClr val="434343"/>
              </a:buClr>
              <a:buSzPct val="100000"/>
              <a:buFont typeface="Roboto"/>
              <a:buChar char="●"/>
            </a:pPr>
            <a:r>
              <a:rPr b="0" lang="en-GB" sz="2250" strike="noStrike">
                <a:solidFill>
                  <a:srgbClr val="434343"/>
                </a:solidFill>
                <a:latin typeface="Roboto"/>
                <a:ea typeface="Roboto"/>
                <a:cs typeface="Roboto"/>
                <a:sym typeface="Roboto"/>
              </a:rPr>
              <a:t>“</a:t>
            </a:r>
            <a:r>
              <a:rPr b="0" lang="en-GB" sz="2250" strike="noStrike">
                <a:solidFill>
                  <a:srgbClr val="9C254D"/>
                </a:solidFill>
                <a:latin typeface="Roboto"/>
                <a:ea typeface="Roboto"/>
                <a:cs typeface="Roboto"/>
                <a:sym typeface="Roboto"/>
              </a:rPr>
              <a:t>A research design is the arrangement of conditions for collection and analysis of data in a manner that aims to combine relevance to the research purpose with economy in procedure.</a:t>
            </a:r>
            <a:r>
              <a:rPr b="0" lang="en-GB" sz="2250" strike="noStrike">
                <a:solidFill>
                  <a:srgbClr val="434343"/>
                </a:solidFill>
                <a:latin typeface="Roboto"/>
                <a:ea typeface="Roboto"/>
                <a:cs typeface="Roboto"/>
                <a:sym typeface="Roboto"/>
              </a:rPr>
              <a:t>”</a:t>
            </a:r>
            <a:endParaRPr b="0" sz="2250"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08" name="Google Shape;308;p29"/>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342720" lvl="0" marL="343080" marR="0" rtl="0" algn="l">
              <a:lnSpc>
                <a:spcPct val="115000"/>
              </a:lnSpc>
              <a:spcBef>
                <a:spcPts val="0"/>
              </a:spcBef>
              <a:spcAft>
                <a:spcPts val="0"/>
              </a:spcAft>
              <a:buClr>
                <a:srgbClr val="434343"/>
              </a:buClr>
              <a:buSzPts val="1800"/>
              <a:buFont typeface="Roboto"/>
              <a:buAutoNum type="arabicPeriod"/>
            </a:pPr>
            <a:r>
              <a:rPr b="0" lang="en-GB" sz="1800" strike="noStrike">
                <a:solidFill>
                  <a:srgbClr val="D23369"/>
                </a:solidFill>
                <a:latin typeface="Roboto"/>
                <a:ea typeface="Roboto"/>
                <a:cs typeface="Roboto"/>
                <a:sym typeface="Roboto"/>
              </a:rPr>
              <a:t>Objective:</a:t>
            </a:r>
            <a:endParaRPr b="0" sz="1800" strike="noStrike">
              <a:solidFill>
                <a:srgbClr val="000000"/>
              </a:solidFill>
              <a:latin typeface="Arial"/>
              <a:ea typeface="Arial"/>
              <a:cs typeface="Arial"/>
              <a:sym typeface="Arial"/>
            </a:endParaRPr>
          </a:p>
          <a:p>
            <a:pPr indent="-285480" lvl="0" marL="28584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This is the first step in sampling design where-in the objectives of survey should be clear.</a:t>
            </a:r>
            <a:endParaRPr b="0" sz="1800" strike="noStrike">
              <a:solidFill>
                <a:srgbClr val="000000"/>
              </a:solidFill>
              <a:latin typeface="Arial"/>
              <a:ea typeface="Arial"/>
              <a:cs typeface="Arial"/>
              <a:sym typeface="Arial"/>
            </a:endParaRPr>
          </a:p>
          <a:p>
            <a:pPr indent="-285480" lvl="0" marL="285840" marR="0" rtl="0" algn="just">
              <a:lnSpc>
                <a:spcPct val="115000"/>
              </a:lnSpc>
              <a:spcBef>
                <a:spcPts val="1199"/>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researchers of the survey should confirm that the objectives are in accordance with respect to money, manpower and time limitations available for survey.</a:t>
            </a:r>
            <a:endParaRPr b="0" sz="1800"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14" name="Google Shape;314;p30"/>
          <p:cNvSpPr txBox="1"/>
          <p:nvPr/>
        </p:nvSpPr>
        <p:spPr>
          <a:xfrm>
            <a:off x="311760" y="1265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lang="en-GB" sz="1800" strike="noStrike">
                <a:solidFill>
                  <a:srgbClr val="D23369"/>
                </a:solidFill>
                <a:latin typeface="Roboto"/>
                <a:ea typeface="Roboto"/>
                <a:cs typeface="Roboto"/>
                <a:sym typeface="Roboto"/>
              </a:rPr>
              <a:t>2. Population:</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In order to meet the objectives of the study, what should be the population?</a:t>
            </a:r>
            <a:endParaRPr b="0" sz="1800"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This question should be answered in the second step. The population should be clearly defined.</a:t>
            </a:r>
            <a:endParaRPr b="0" sz="1800"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20" name="Google Shape;320;p31"/>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lang="en-GB" sz="1800" strike="noStrike">
                <a:solidFill>
                  <a:srgbClr val="D23369"/>
                </a:solidFill>
                <a:latin typeface="Roboto"/>
                <a:ea typeface="Roboto"/>
                <a:cs typeface="Roboto"/>
                <a:sym typeface="Roboto"/>
              </a:rPr>
              <a:t>3. Sampling Units &amp; Frame:</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A decision has to be taken concerning a sampling unit before selecting sample.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Sampling unit may be a geographical one such as state, district, village, etc., or a construction unit such as house, flat, etc., or it may be a social unit such as family, club, school, etc., or it may be an individual.</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 The researcher will have to decide one or more of such units that he has to select for his study.</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The list of sampling units is called </a:t>
            </a:r>
            <a:r>
              <a:rPr b="0" lang="en-GB" sz="1800" strike="noStrike">
                <a:solidFill>
                  <a:srgbClr val="D23369"/>
                </a:solidFill>
                <a:latin typeface="Times New Roman"/>
                <a:ea typeface="Times New Roman"/>
                <a:cs typeface="Times New Roman"/>
                <a:sym typeface="Times New Roman"/>
              </a:rPr>
              <a:t>a ‘frame’ or ‘sampling frame’.</a:t>
            </a:r>
            <a:endParaRPr b="0" sz="1800"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26" name="Google Shape;326;p32"/>
          <p:cNvSpPr txBox="1"/>
          <p:nvPr/>
        </p:nvSpPr>
        <p:spPr>
          <a:xfrm>
            <a:off x="311760" y="891720"/>
            <a:ext cx="8520120" cy="3841200"/>
          </a:xfrm>
          <a:prstGeom prst="rect">
            <a:avLst/>
          </a:prstGeom>
          <a:noFill/>
          <a:ln>
            <a:noFill/>
          </a:ln>
        </p:spPr>
        <p:txBody>
          <a:bodyPr anchorCtr="0" anchor="t" bIns="91425" lIns="91425" spcFirstLastPara="1" rIns="91425" wrap="square" tIns="91425">
            <a:normAutofit/>
          </a:bodyPr>
          <a:lstStyle/>
          <a:p>
            <a:pPr indent="0" lvl="0" marL="114480" marR="0" rtl="0" algn="l">
              <a:lnSpc>
                <a:spcPct val="115000"/>
              </a:lnSpc>
              <a:spcBef>
                <a:spcPts val="0"/>
              </a:spcBef>
              <a:spcAft>
                <a:spcPts val="0"/>
              </a:spcAft>
              <a:buNone/>
            </a:pPr>
            <a:r>
              <a:rPr b="0" lang="en-GB" sz="1800" strike="noStrike">
                <a:solidFill>
                  <a:srgbClr val="D23369"/>
                </a:solidFill>
                <a:latin typeface="Roboto"/>
                <a:ea typeface="Roboto"/>
                <a:cs typeface="Roboto"/>
                <a:sym typeface="Roboto"/>
              </a:rPr>
              <a:t>4. Size of sample:</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Times New Roman"/>
                <a:ea typeface="Times New Roman"/>
                <a:cs typeface="Times New Roman"/>
                <a:sym typeface="Times New Roman"/>
              </a:rPr>
              <a:t>This refers to the </a:t>
            </a:r>
            <a:r>
              <a:rPr b="0" lang="en-GB" sz="1900" strike="noStrike">
                <a:solidFill>
                  <a:srgbClr val="D23369"/>
                </a:solidFill>
                <a:latin typeface="Times New Roman"/>
                <a:ea typeface="Times New Roman"/>
                <a:cs typeface="Times New Roman"/>
                <a:sym typeface="Times New Roman"/>
              </a:rPr>
              <a:t>number of items to be selected from the universe</a:t>
            </a:r>
            <a:r>
              <a:rPr b="0" lang="en-GB" sz="1900" strike="noStrike">
                <a:solidFill>
                  <a:srgbClr val="434343"/>
                </a:solidFill>
                <a:latin typeface="Times New Roman"/>
                <a:ea typeface="Times New Roman"/>
                <a:cs typeface="Times New Roman"/>
                <a:sym typeface="Times New Roman"/>
              </a:rPr>
              <a:t> to constitute a sample. This a </a:t>
            </a:r>
            <a:r>
              <a:rPr b="0" lang="en-GB" sz="1900" strike="noStrike">
                <a:solidFill>
                  <a:srgbClr val="D23369"/>
                </a:solidFill>
                <a:latin typeface="Times New Roman"/>
                <a:ea typeface="Times New Roman"/>
                <a:cs typeface="Times New Roman"/>
                <a:sym typeface="Times New Roman"/>
              </a:rPr>
              <a:t>major problem before a researcher. </a:t>
            </a:r>
            <a:endParaRPr b="0" sz="19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Times New Roman"/>
                <a:ea typeface="Times New Roman"/>
                <a:cs typeface="Times New Roman"/>
                <a:sym typeface="Times New Roman"/>
              </a:rPr>
              <a:t>The </a:t>
            </a:r>
            <a:r>
              <a:rPr b="0" lang="en-GB" sz="1900" strike="noStrike">
                <a:solidFill>
                  <a:srgbClr val="D23369"/>
                </a:solidFill>
                <a:latin typeface="Times New Roman"/>
                <a:ea typeface="Times New Roman"/>
                <a:cs typeface="Times New Roman"/>
                <a:sym typeface="Times New Roman"/>
              </a:rPr>
              <a:t>size of sample </a:t>
            </a:r>
            <a:r>
              <a:rPr b="0" lang="en-GB" sz="1900" strike="noStrike">
                <a:solidFill>
                  <a:srgbClr val="434343"/>
                </a:solidFill>
                <a:latin typeface="Times New Roman"/>
                <a:ea typeface="Times New Roman"/>
                <a:cs typeface="Times New Roman"/>
                <a:sym typeface="Times New Roman"/>
              </a:rPr>
              <a:t>should neither be excessively large, nor too small. It should be </a:t>
            </a:r>
            <a:r>
              <a:rPr b="0" lang="en-GB" sz="1900" strike="noStrike">
                <a:solidFill>
                  <a:srgbClr val="D23369"/>
                </a:solidFill>
                <a:latin typeface="Times New Roman"/>
                <a:ea typeface="Times New Roman"/>
                <a:cs typeface="Times New Roman"/>
                <a:sym typeface="Times New Roman"/>
              </a:rPr>
              <a:t>optimum</a:t>
            </a:r>
            <a:r>
              <a:rPr b="0" lang="en-GB" sz="1900" strike="noStrike">
                <a:solidFill>
                  <a:srgbClr val="434343"/>
                </a:solidFill>
                <a:latin typeface="Times New Roman"/>
                <a:ea typeface="Times New Roman"/>
                <a:cs typeface="Times New Roman"/>
                <a:sym typeface="Times New Roman"/>
              </a:rPr>
              <a:t>. </a:t>
            </a:r>
            <a:endParaRPr b="0" sz="19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Times New Roman"/>
                <a:ea typeface="Times New Roman"/>
                <a:cs typeface="Times New Roman"/>
                <a:sym typeface="Times New Roman"/>
              </a:rPr>
              <a:t>An optimum sample is one which fulfills the requirements of efficiency, representativeness, reliability and flexibility.</a:t>
            </a:r>
            <a:endParaRPr b="0" sz="19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434343"/>
                </a:solidFill>
                <a:latin typeface="Times New Roman"/>
                <a:ea typeface="Times New Roman"/>
                <a:cs typeface="Times New Roman"/>
                <a:sym typeface="Times New Roman"/>
              </a:rPr>
              <a:t>The parameters of interest in a research study must be kept in view, while deciding the size of the sample.</a:t>
            </a:r>
            <a:endParaRPr b="0" sz="19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900"/>
              <a:buFont typeface="Roboto"/>
              <a:buChar char="●"/>
            </a:pPr>
            <a:r>
              <a:rPr b="0" lang="en-GB" sz="1900" strike="noStrike">
                <a:solidFill>
                  <a:srgbClr val="D23369"/>
                </a:solidFill>
                <a:latin typeface="Times New Roman"/>
                <a:ea typeface="Times New Roman"/>
                <a:cs typeface="Times New Roman"/>
                <a:sym typeface="Times New Roman"/>
              </a:rPr>
              <a:t>Costs</a:t>
            </a:r>
            <a:r>
              <a:rPr b="0" lang="en-GB" sz="1900" strike="noStrike">
                <a:solidFill>
                  <a:srgbClr val="434343"/>
                </a:solidFill>
                <a:latin typeface="Times New Roman"/>
                <a:ea typeface="Times New Roman"/>
                <a:cs typeface="Times New Roman"/>
                <a:sym typeface="Times New Roman"/>
              </a:rPr>
              <a:t> too dictate the size of sample that we can draw. As such, budgetary constraint must  be taken into consideration when we decide the sample size.</a:t>
            </a:r>
            <a:endParaRPr b="0" sz="1900"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32" name="Google Shape;332;p33"/>
          <p:cNvSpPr txBox="1"/>
          <p:nvPr/>
        </p:nvSpPr>
        <p:spPr>
          <a:xfrm>
            <a:off x="311760" y="1229760"/>
            <a:ext cx="8520120" cy="3503160"/>
          </a:xfrm>
          <a:prstGeom prst="rect">
            <a:avLst/>
          </a:prstGeom>
          <a:noFill/>
          <a:ln>
            <a:noFill/>
          </a:ln>
        </p:spPr>
        <p:txBody>
          <a:bodyPr anchorCtr="0" anchor="t" bIns="91425" lIns="91425" spcFirstLastPara="1" rIns="91425" wrap="square" tIns="91425">
            <a:normAutofit/>
          </a:bodyPr>
          <a:lstStyle/>
          <a:p>
            <a:pPr indent="0" lvl="0" marL="114480" marR="0" rtl="0" algn="just">
              <a:lnSpc>
                <a:spcPct val="115000"/>
              </a:lnSpc>
              <a:spcBef>
                <a:spcPts val="0"/>
              </a:spcBef>
              <a:spcAft>
                <a:spcPts val="0"/>
              </a:spcAft>
              <a:buNone/>
            </a:pPr>
            <a:r>
              <a:rPr b="0" lang="en-GB" sz="1800" strike="noStrike">
                <a:solidFill>
                  <a:srgbClr val="D23369"/>
                </a:solidFill>
                <a:latin typeface="Roboto"/>
                <a:ea typeface="Roboto"/>
                <a:cs typeface="Roboto"/>
                <a:sym typeface="Roboto"/>
              </a:rPr>
              <a:t>5. Parameters of interest:</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Statistical constants of the population are called as parameters.</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Ex: Population mean, Population proportion.</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When we do census survey we get the actual value of parameters.</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When we do sample survey we get estimates of unknown population parameters in place of their actual values.</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In determining the sample design, one must consider the question of the specific population parameters which are of interest.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For instance, we may be interested in estimating the proportion of persons with some characteristic in the population, or we may be interested in knowing some average or the other measure concerning the population.</a:t>
            </a:r>
            <a:endParaRPr b="0" sz="1800"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4"/>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38" name="Google Shape;338;p34"/>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b="0" lang="en-GB" sz="1800" strike="noStrike">
                <a:solidFill>
                  <a:srgbClr val="434343"/>
                </a:solidFill>
                <a:latin typeface="Roboto"/>
                <a:ea typeface="Roboto"/>
                <a:cs typeface="Roboto"/>
                <a:sym typeface="Roboto"/>
              </a:rPr>
              <a:t>6. </a:t>
            </a:r>
            <a:r>
              <a:rPr b="0" lang="en-GB" sz="1800" strike="noStrike">
                <a:solidFill>
                  <a:srgbClr val="9C254D"/>
                </a:solidFill>
                <a:latin typeface="Roboto"/>
                <a:ea typeface="Roboto"/>
                <a:cs typeface="Roboto"/>
                <a:sym typeface="Roboto"/>
              </a:rPr>
              <a:t>Data Collection:</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No irrelevant information should be collected and no essential information should be discarded.</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objective of the survey has be very clear in the mind of the researcher.</a:t>
            </a:r>
            <a:endParaRPr b="0" sz="1800"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44" name="Google Shape;344;p35"/>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b="0" lang="en-GB" sz="1800" strike="noStrike">
                <a:solidFill>
                  <a:srgbClr val="434343"/>
                </a:solidFill>
                <a:latin typeface="Roboto"/>
                <a:ea typeface="Roboto"/>
                <a:cs typeface="Roboto"/>
                <a:sym typeface="Roboto"/>
              </a:rPr>
              <a:t>7. </a:t>
            </a:r>
            <a:r>
              <a:rPr b="0" lang="en-GB" sz="1800" strike="noStrike">
                <a:solidFill>
                  <a:srgbClr val="9C254D"/>
                </a:solidFill>
                <a:latin typeface="Roboto"/>
                <a:ea typeface="Roboto"/>
                <a:cs typeface="Roboto"/>
                <a:sym typeface="Roboto"/>
              </a:rPr>
              <a:t>Non – respondents:</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Sometimes data may not be collected for all the sampled units. This non-respondents tends to change the results.</a:t>
            </a:r>
            <a:endParaRPr b="0" sz="1800"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reason for non-respondents must be recorded and handled carefully by the investigator.</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50" name="Google Shape;350;p36"/>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b="0" lang="en-GB" sz="1800" strike="noStrike">
                <a:solidFill>
                  <a:srgbClr val="434343"/>
                </a:solidFill>
                <a:latin typeface="Roboto"/>
                <a:ea typeface="Roboto"/>
                <a:cs typeface="Roboto"/>
                <a:sym typeface="Roboto"/>
              </a:rPr>
              <a:t>8.</a:t>
            </a:r>
            <a:r>
              <a:rPr b="0" lang="en-GB" sz="1800" strike="noStrike">
                <a:solidFill>
                  <a:srgbClr val="9C254D"/>
                </a:solidFill>
                <a:latin typeface="Roboto"/>
                <a:ea typeface="Roboto"/>
                <a:cs typeface="Roboto"/>
                <a:sym typeface="Roboto"/>
              </a:rPr>
              <a:t> Selection of proper sampling design:</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The researcher must decide the type of sample he will use i.e., he must decide about the technique to be used in selecting the items for the sample.</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 In fact, this technique or procedure stands for the sample design itself.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There are several sample designs out of which the researcher must choose one for his study.</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 Obviously, he must select that design which, for a given sample size and for a given cost, has a smaller sampling error.</a:t>
            </a:r>
            <a:endParaRPr b="0" sz="1800"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56" name="Google Shape;356;p37"/>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b="0" lang="en-GB" sz="1800" strike="noStrike">
                <a:solidFill>
                  <a:srgbClr val="434343"/>
                </a:solidFill>
                <a:latin typeface="Roboto"/>
                <a:ea typeface="Roboto"/>
                <a:cs typeface="Roboto"/>
                <a:sym typeface="Roboto"/>
              </a:rPr>
              <a:t>9. </a:t>
            </a:r>
            <a:r>
              <a:rPr b="0" lang="en-GB" sz="1800" strike="noStrike">
                <a:solidFill>
                  <a:srgbClr val="9C254D"/>
                </a:solidFill>
                <a:latin typeface="Roboto"/>
                <a:ea typeface="Roboto"/>
                <a:cs typeface="Roboto"/>
                <a:sym typeface="Roboto"/>
              </a:rPr>
              <a:t>Organizing field work:</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 success of a survey depends on the reliable filed work.</a:t>
            </a:r>
            <a:endParaRPr b="0" sz="1800"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There should be efficient supervisory staff and trained personnel's for the field work. </a:t>
            </a:r>
            <a:endParaRPr b="0" sz="1800"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62" name="Google Shape;362;p38"/>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b="0" lang="en-GB" sz="1800" strike="noStrike">
                <a:solidFill>
                  <a:srgbClr val="434343"/>
                </a:solidFill>
                <a:latin typeface="Roboto"/>
                <a:ea typeface="Roboto"/>
                <a:cs typeface="Roboto"/>
                <a:sym typeface="Roboto"/>
              </a:rPr>
              <a:t>10. </a:t>
            </a:r>
            <a:r>
              <a:rPr b="0" lang="en-GB" sz="1800" strike="noStrike">
                <a:solidFill>
                  <a:srgbClr val="9C254D"/>
                </a:solidFill>
                <a:latin typeface="Roboto"/>
                <a:ea typeface="Roboto"/>
                <a:cs typeface="Roboto"/>
                <a:sym typeface="Roboto"/>
              </a:rPr>
              <a:t>Pilot survey:</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It is always helpful to try out the research design on a small scale before going to the field. This is called ‘pilot survey’ or ‘pretest’.</a:t>
            </a:r>
            <a:endParaRPr b="0" sz="1800"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It might also give the better idea of the practical problems and troubles.</a:t>
            </a:r>
            <a:endParaRPr b="0" sz="1800"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Roboto"/>
                <a:ea typeface="Roboto"/>
                <a:cs typeface="Roboto"/>
                <a:sym typeface="Roboto"/>
              </a:rPr>
              <a:t>Ex: Mock tests</a:t>
            </a:r>
            <a:endParaRPr b="0" sz="18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32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Research Design</a:t>
            </a:r>
            <a:br>
              <a:rPr lang="en-GB" sz="1800"/>
            </a:br>
            <a:endParaRPr b="0" sz="3000" strike="noStrike">
              <a:solidFill>
                <a:srgbClr val="000000"/>
              </a:solidFill>
              <a:latin typeface="Arial"/>
              <a:ea typeface="Arial"/>
              <a:cs typeface="Arial"/>
              <a:sym typeface="Arial"/>
            </a:endParaRPr>
          </a:p>
        </p:txBody>
      </p:sp>
      <p:sp>
        <p:nvSpPr>
          <p:cNvPr id="145" name="Google Shape;145;p4"/>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367920" lvl="0" marL="457200" marR="0" rtl="0" algn="just">
              <a:lnSpc>
                <a:spcPct val="115000"/>
              </a:lnSpc>
              <a:spcBef>
                <a:spcPts val="0"/>
              </a:spcBef>
              <a:spcAft>
                <a:spcPts val="0"/>
              </a:spcAft>
              <a:buClr>
                <a:srgbClr val="434343"/>
              </a:buClr>
              <a:buSzPts val="2200"/>
              <a:buFont typeface="Roboto"/>
              <a:buChar char="●"/>
            </a:pPr>
            <a:r>
              <a:rPr b="0" lang="en-GB" sz="2200" strike="noStrike">
                <a:solidFill>
                  <a:srgbClr val="434343"/>
                </a:solidFill>
                <a:latin typeface="Roboto"/>
                <a:ea typeface="Roboto"/>
                <a:cs typeface="Roboto"/>
                <a:sym typeface="Roboto"/>
              </a:rPr>
              <a:t>The research design is the conceptual structure within which research is conducted; it constitutes the blueprint for the collection, measurement and analysis of data. </a:t>
            </a:r>
            <a:endParaRPr b="0" sz="2200" strike="noStrike">
              <a:solidFill>
                <a:srgbClr val="000000"/>
              </a:solidFill>
              <a:latin typeface="Arial"/>
              <a:ea typeface="Arial"/>
              <a:cs typeface="Arial"/>
              <a:sym typeface="Arial"/>
            </a:endParaRPr>
          </a:p>
          <a:p>
            <a:pPr indent="-367920" lvl="0" marL="457200" marR="0" rtl="0" algn="just">
              <a:lnSpc>
                <a:spcPct val="115000"/>
              </a:lnSpc>
              <a:spcBef>
                <a:spcPts val="0"/>
              </a:spcBef>
              <a:spcAft>
                <a:spcPts val="0"/>
              </a:spcAft>
              <a:buClr>
                <a:srgbClr val="434343"/>
              </a:buClr>
              <a:buSzPts val="2200"/>
              <a:buFont typeface="Roboto"/>
              <a:buChar char="●"/>
            </a:pPr>
            <a:r>
              <a:rPr b="0" lang="en-GB" sz="2200" strike="noStrike">
                <a:solidFill>
                  <a:srgbClr val="434343"/>
                </a:solidFill>
                <a:latin typeface="Roboto"/>
                <a:ea typeface="Roboto"/>
                <a:cs typeface="Roboto"/>
                <a:sym typeface="Roboto"/>
              </a:rPr>
              <a:t>As such the design includes an outline of what the researcher will do from writing the hypothesis and its operational implications to the final analysis of data.</a:t>
            </a:r>
            <a:endParaRPr b="0" sz="22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2200"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STEPS IN SAMPLE DESIGN</a:t>
            </a:r>
            <a:endParaRPr b="0" sz="3000" strike="noStrike">
              <a:solidFill>
                <a:srgbClr val="000000"/>
              </a:solidFill>
              <a:latin typeface="Arial"/>
              <a:ea typeface="Arial"/>
              <a:cs typeface="Arial"/>
              <a:sym typeface="Arial"/>
            </a:endParaRPr>
          </a:p>
        </p:txBody>
      </p:sp>
      <p:sp>
        <p:nvSpPr>
          <p:cNvPr id="368" name="Google Shape;368;p39"/>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0" lvl="0" marL="114480" marR="0" rtl="0" algn="just">
              <a:lnSpc>
                <a:spcPct val="115000"/>
              </a:lnSpc>
              <a:spcBef>
                <a:spcPts val="0"/>
              </a:spcBef>
              <a:spcAft>
                <a:spcPts val="0"/>
              </a:spcAft>
              <a:buNone/>
            </a:pPr>
            <a:r>
              <a:rPr b="0" lang="en-GB" sz="1800" strike="noStrike">
                <a:solidFill>
                  <a:srgbClr val="434343"/>
                </a:solidFill>
                <a:latin typeface="Roboto"/>
                <a:ea typeface="Roboto"/>
                <a:cs typeface="Roboto"/>
                <a:sym typeface="Roboto"/>
              </a:rPr>
              <a:t>11</a:t>
            </a:r>
            <a:r>
              <a:rPr b="0" lang="en-GB" sz="1800" strike="noStrike">
                <a:solidFill>
                  <a:srgbClr val="9C254D"/>
                </a:solidFill>
                <a:latin typeface="Roboto"/>
                <a:ea typeface="Roboto"/>
                <a:cs typeface="Roboto"/>
                <a:sym typeface="Roboto"/>
              </a:rPr>
              <a:t>. Budgetary constraints:</a:t>
            </a:r>
            <a:endParaRPr b="0" sz="1800" strike="noStrike">
              <a:solidFill>
                <a:srgbClr val="000000"/>
              </a:solidFill>
              <a:latin typeface="Arial"/>
              <a:ea typeface="Arial"/>
              <a:cs typeface="Arial"/>
              <a:sym typeface="Arial"/>
            </a:endParaRPr>
          </a:p>
          <a:p>
            <a:pPr indent="0" lvl="0" marL="11448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Cost considerations, from practical point of view, have a major impact upon decisions relating to not only the size of the sample but also to the type of sample. </a:t>
            </a:r>
            <a:endParaRPr b="0" sz="1800"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This fact can even lead to the use of a non-probability sample.</a:t>
            </a:r>
            <a:endParaRPr b="0" sz="1800"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nvSpPr>
        <p:spPr>
          <a:xfrm>
            <a:off x="311760" y="410040"/>
            <a:ext cx="8520120" cy="60732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None/>
            </a:pPr>
            <a:r>
              <a:rPr lang="en-GB" sz="3000">
                <a:solidFill>
                  <a:srgbClr val="2A3990"/>
                </a:solidFill>
                <a:latin typeface="Roboto"/>
                <a:ea typeface="Roboto"/>
                <a:cs typeface="Roboto"/>
                <a:sym typeface="Roboto"/>
              </a:rPr>
              <a:t>CHARACTERISTICS OF A GOOD SAMPLE DESIGN</a:t>
            </a:r>
            <a:endParaRPr b="0" sz="3000" strike="noStrike">
              <a:solidFill>
                <a:srgbClr val="000000"/>
              </a:solidFill>
              <a:latin typeface="Arial"/>
              <a:ea typeface="Arial"/>
              <a:cs typeface="Arial"/>
              <a:sym typeface="Arial"/>
            </a:endParaRPr>
          </a:p>
        </p:txBody>
      </p:sp>
      <p:sp>
        <p:nvSpPr>
          <p:cNvPr id="374" name="Google Shape;374;p41"/>
          <p:cNvSpPr txBox="1"/>
          <p:nvPr/>
        </p:nvSpPr>
        <p:spPr>
          <a:xfrm>
            <a:off x="311750" y="940425"/>
            <a:ext cx="8520000" cy="38190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2"/>
              </a:buClr>
              <a:buSzPts val="2100"/>
              <a:buFont typeface="Roboto"/>
              <a:buChar char="●"/>
            </a:pPr>
            <a:r>
              <a:rPr lang="en-GB" sz="2100">
                <a:solidFill>
                  <a:schemeClr val="dk2"/>
                </a:solidFill>
                <a:latin typeface="Roboto"/>
                <a:ea typeface="Roboto"/>
                <a:cs typeface="Roboto"/>
                <a:sym typeface="Roboto"/>
              </a:rPr>
              <a:t>Sample design must result in a </a:t>
            </a:r>
            <a:r>
              <a:rPr lang="en-GB" sz="2100">
                <a:solidFill>
                  <a:schemeClr val="accent3"/>
                </a:solidFill>
                <a:latin typeface="Roboto"/>
                <a:ea typeface="Roboto"/>
                <a:cs typeface="Roboto"/>
                <a:sym typeface="Roboto"/>
              </a:rPr>
              <a:t>truly representative sample.</a:t>
            </a:r>
            <a:endParaRPr sz="2100">
              <a:solidFill>
                <a:schemeClr val="accent3"/>
              </a:solidFill>
            </a:endParaRPr>
          </a:p>
          <a:p>
            <a:pPr indent="-361950" lvl="0" marL="457200" rtl="0" algn="l">
              <a:lnSpc>
                <a:spcPct val="115000"/>
              </a:lnSpc>
              <a:spcBef>
                <a:spcPts val="0"/>
              </a:spcBef>
              <a:spcAft>
                <a:spcPts val="0"/>
              </a:spcAft>
              <a:buClr>
                <a:schemeClr val="dk2"/>
              </a:buClr>
              <a:buSzPts val="2100"/>
              <a:buFont typeface="Roboto"/>
              <a:buChar char="●"/>
            </a:pPr>
            <a:r>
              <a:rPr lang="en-GB" sz="2100">
                <a:solidFill>
                  <a:schemeClr val="dk2"/>
                </a:solidFill>
                <a:latin typeface="Roboto"/>
                <a:ea typeface="Roboto"/>
                <a:cs typeface="Roboto"/>
                <a:sym typeface="Roboto"/>
              </a:rPr>
              <a:t>Sample design must be such which results in a s</a:t>
            </a:r>
            <a:r>
              <a:rPr lang="en-GB" sz="2100">
                <a:solidFill>
                  <a:schemeClr val="accent3"/>
                </a:solidFill>
                <a:latin typeface="Roboto"/>
                <a:ea typeface="Roboto"/>
                <a:cs typeface="Roboto"/>
                <a:sym typeface="Roboto"/>
              </a:rPr>
              <a:t>mall sampling error/ free from error.</a:t>
            </a:r>
            <a:endParaRPr sz="2100">
              <a:solidFill>
                <a:schemeClr val="accent3"/>
              </a:solidFill>
            </a:endParaRPr>
          </a:p>
          <a:p>
            <a:pPr indent="-361950" lvl="0" marL="457200" rtl="0" algn="l">
              <a:lnSpc>
                <a:spcPct val="115000"/>
              </a:lnSpc>
              <a:spcBef>
                <a:spcPts val="0"/>
              </a:spcBef>
              <a:spcAft>
                <a:spcPts val="0"/>
              </a:spcAft>
              <a:buClr>
                <a:schemeClr val="dk2"/>
              </a:buClr>
              <a:buSzPts val="2100"/>
              <a:buFont typeface="Roboto"/>
              <a:buChar char="●"/>
            </a:pPr>
            <a:r>
              <a:rPr lang="en-GB" sz="2100">
                <a:solidFill>
                  <a:schemeClr val="dk2"/>
                </a:solidFill>
                <a:latin typeface="Roboto"/>
                <a:ea typeface="Roboto"/>
                <a:cs typeface="Roboto"/>
                <a:sym typeface="Roboto"/>
              </a:rPr>
              <a:t>Sample design must be </a:t>
            </a:r>
            <a:r>
              <a:rPr lang="en-GB" sz="2100">
                <a:solidFill>
                  <a:schemeClr val="accent3"/>
                </a:solidFill>
                <a:latin typeface="Roboto"/>
                <a:ea typeface="Roboto"/>
                <a:cs typeface="Roboto"/>
                <a:sym typeface="Roboto"/>
              </a:rPr>
              <a:t>viable in the context of funds</a:t>
            </a:r>
            <a:r>
              <a:rPr lang="en-GB" sz="2100">
                <a:solidFill>
                  <a:schemeClr val="dk2"/>
                </a:solidFill>
                <a:latin typeface="Roboto"/>
                <a:ea typeface="Roboto"/>
                <a:cs typeface="Roboto"/>
                <a:sym typeface="Roboto"/>
              </a:rPr>
              <a:t> available for the research study.</a:t>
            </a:r>
            <a:endParaRPr sz="2100">
              <a:solidFill>
                <a:schemeClr val="dk1"/>
              </a:solidFill>
            </a:endParaRPr>
          </a:p>
          <a:p>
            <a:pPr indent="-361950" lvl="0" marL="457200" rtl="0" algn="l">
              <a:lnSpc>
                <a:spcPct val="115000"/>
              </a:lnSpc>
              <a:spcBef>
                <a:spcPts val="0"/>
              </a:spcBef>
              <a:spcAft>
                <a:spcPts val="0"/>
              </a:spcAft>
              <a:buClr>
                <a:schemeClr val="dk2"/>
              </a:buClr>
              <a:buSzPts val="2100"/>
              <a:buFont typeface="Roboto"/>
              <a:buChar char="●"/>
            </a:pPr>
            <a:r>
              <a:rPr lang="en-GB" sz="2100">
                <a:solidFill>
                  <a:schemeClr val="dk2"/>
                </a:solidFill>
                <a:latin typeface="Roboto"/>
                <a:ea typeface="Roboto"/>
                <a:cs typeface="Roboto"/>
                <a:sym typeface="Roboto"/>
              </a:rPr>
              <a:t>Sample design must be such so that systematic bias can be controlled in a better way.</a:t>
            </a:r>
            <a:endParaRPr sz="2100">
              <a:solidFill>
                <a:schemeClr val="dk1"/>
              </a:solidFill>
            </a:endParaRPr>
          </a:p>
          <a:p>
            <a:pPr indent="-361950" lvl="0" marL="457200" rtl="0" algn="l">
              <a:lnSpc>
                <a:spcPct val="115000"/>
              </a:lnSpc>
              <a:spcBef>
                <a:spcPts val="0"/>
              </a:spcBef>
              <a:spcAft>
                <a:spcPts val="0"/>
              </a:spcAft>
              <a:buClr>
                <a:schemeClr val="dk2"/>
              </a:buClr>
              <a:buSzPts val="2100"/>
              <a:buFont typeface="Roboto"/>
              <a:buChar char="●"/>
            </a:pPr>
            <a:r>
              <a:rPr lang="en-GB" sz="2100">
                <a:solidFill>
                  <a:schemeClr val="dk2"/>
                </a:solidFill>
                <a:latin typeface="Roboto"/>
                <a:ea typeface="Roboto"/>
                <a:cs typeface="Roboto"/>
                <a:sym typeface="Roboto"/>
              </a:rPr>
              <a:t>Sample should be such that the results of the sample </a:t>
            </a:r>
            <a:r>
              <a:rPr lang="en-GB" sz="2100">
                <a:solidFill>
                  <a:schemeClr val="accent3"/>
                </a:solidFill>
                <a:latin typeface="Roboto"/>
                <a:ea typeface="Roboto"/>
                <a:cs typeface="Roboto"/>
                <a:sym typeface="Roboto"/>
              </a:rPr>
              <a:t>study can be applied, in general, for</a:t>
            </a:r>
            <a:r>
              <a:rPr lang="en-GB" sz="2100">
                <a:solidFill>
                  <a:schemeClr val="accent3"/>
                </a:solidFill>
              </a:rPr>
              <a:t> </a:t>
            </a:r>
            <a:r>
              <a:rPr lang="en-GB" sz="2100">
                <a:solidFill>
                  <a:schemeClr val="accent3"/>
                </a:solidFill>
                <a:latin typeface="Roboto"/>
                <a:ea typeface="Roboto"/>
                <a:cs typeface="Roboto"/>
                <a:sym typeface="Roboto"/>
              </a:rPr>
              <a:t>the universe</a:t>
            </a:r>
            <a:r>
              <a:rPr lang="en-GB" sz="2100">
                <a:solidFill>
                  <a:schemeClr val="dk2"/>
                </a:solidFill>
                <a:latin typeface="Roboto"/>
                <a:ea typeface="Roboto"/>
                <a:cs typeface="Roboto"/>
                <a:sym typeface="Roboto"/>
              </a:rPr>
              <a:t> with a reasonable level of confidence.</a:t>
            </a:r>
            <a:endParaRPr sz="21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e8a5d14dff_0_82"/>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80" name="Google Shape;380;g1e8a5d14dff_0_82"/>
          <p:cNvSpPr txBox="1"/>
          <p:nvPr>
            <p:ph idx="1" type="body"/>
          </p:nvPr>
        </p:nvSpPr>
        <p:spPr>
          <a:xfrm>
            <a:off x="311760" y="1229760"/>
            <a:ext cx="8520000" cy="3338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381" name="Google Shape;381;g1e8a5d14dff_0_82"/>
          <p:cNvPicPr preferRelativeResize="0"/>
          <p:nvPr/>
        </p:nvPicPr>
        <p:blipFill>
          <a:blip r:embed="rId3">
            <a:alphaModFix/>
          </a:blip>
          <a:stretch>
            <a:fillRect/>
          </a:stretch>
        </p:blipFill>
        <p:spPr>
          <a:xfrm>
            <a:off x="311750" y="410050"/>
            <a:ext cx="8520000" cy="4158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e8a5d14dff_0_5"/>
          <p:cNvSpPr txBox="1"/>
          <p:nvPr/>
        </p:nvSpPr>
        <p:spPr>
          <a:xfrm>
            <a:off x="311760" y="410040"/>
            <a:ext cx="8520000" cy="6072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TYPES OF SAMPLE DESIGNS</a:t>
            </a:r>
            <a:endParaRPr b="0" sz="3000" strike="noStrike">
              <a:solidFill>
                <a:srgbClr val="000000"/>
              </a:solidFill>
              <a:latin typeface="Arial"/>
              <a:ea typeface="Arial"/>
              <a:cs typeface="Arial"/>
              <a:sym typeface="Arial"/>
            </a:endParaRPr>
          </a:p>
        </p:txBody>
      </p:sp>
      <p:sp>
        <p:nvSpPr>
          <p:cNvPr id="387" name="Google Shape;387;g1e8a5d14dff_0_5"/>
          <p:cNvSpPr txBox="1"/>
          <p:nvPr/>
        </p:nvSpPr>
        <p:spPr>
          <a:xfrm>
            <a:off x="311760" y="1229760"/>
            <a:ext cx="8520000" cy="333870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388" name="Google Shape;388;g1e8a5d14dff_0_5"/>
          <p:cNvPicPr preferRelativeResize="0"/>
          <p:nvPr/>
        </p:nvPicPr>
        <p:blipFill>
          <a:blip r:embed="rId3">
            <a:alphaModFix/>
          </a:blip>
          <a:stretch>
            <a:fillRect/>
          </a:stretch>
        </p:blipFill>
        <p:spPr>
          <a:xfrm>
            <a:off x="460600" y="1017250"/>
            <a:ext cx="8214250" cy="3551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Non- probability Sampling</a:t>
            </a:r>
            <a:endParaRPr b="0" sz="3000" strike="noStrike">
              <a:solidFill>
                <a:srgbClr val="000000"/>
              </a:solidFill>
              <a:latin typeface="Arial"/>
              <a:ea typeface="Arial"/>
              <a:cs typeface="Arial"/>
              <a:sym typeface="Arial"/>
            </a:endParaRPr>
          </a:p>
        </p:txBody>
      </p:sp>
      <p:sp>
        <p:nvSpPr>
          <p:cNvPr id="394" name="Google Shape;394;p42"/>
          <p:cNvSpPr txBox="1"/>
          <p:nvPr/>
        </p:nvSpPr>
        <p:spPr>
          <a:xfrm>
            <a:off x="311760" y="1017720"/>
            <a:ext cx="8520120" cy="3632760"/>
          </a:xfrm>
          <a:prstGeom prst="rect">
            <a:avLst/>
          </a:prstGeom>
          <a:noFill/>
          <a:ln>
            <a:noFill/>
          </a:ln>
        </p:spPr>
        <p:txBody>
          <a:bodyPr anchorCtr="0" anchor="t" bIns="91425" lIns="91425" spcFirstLastPara="1" rIns="91425" wrap="square" tIns="91425">
            <a:normAutofit fontScale="97000" lnSpcReduction="10000"/>
          </a:bodyPr>
          <a:lstStyle/>
          <a:p>
            <a:pPr indent="-342720" lvl="0" marL="457200" marR="0" rtl="0" algn="just">
              <a:lnSpc>
                <a:spcPct val="115000"/>
              </a:lnSpc>
              <a:spcBef>
                <a:spcPts val="0"/>
              </a:spcBef>
              <a:spcAft>
                <a:spcPts val="0"/>
              </a:spcAft>
              <a:buClr>
                <a:srgbClr val="434343"/>
              </a:buClr>
              <a:buSzPct val="100000"/>
              <a:buFont typeface="Roboto"/>
              <a:buChar char="●"/>
            </a:pPr>
            <a:r>
              <a:rPr b="0" lang="en-GB" sz="1800" strike="noStrike">
                <a:solidFill>
                  <a:srgbClr val="434343"/>
                </a:solidFill>
                <a:latin typeface="Times New Roman"/>
                <a:ea typeface="Times New Roman"/>
                <a:cs typeface="Times New Roman"/>
                <a:sym typeface="Times New Roman"/>
              </a:rPr>
              <a:t>Non-probability sampling is that sampling procedure which does not afford any basis for estimating the probability that each item in the population has of being included in the sample.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ct val="100000"/>
              <a:buFont typeface="Roboto"/>
              <a:buChar char="●"/>
            </a:pPr>
            <a:r>
              <a:rPr b="0" lang="en-GB" sz="1800" strike="noStrike">
                <a:solidFill>
                  <a:srgbClr val="434343"/>
                </a:solidFill>
                <a:latin typeface="Times New Roman"/>
                <a:ea typeface="Times New Roman"/>
                <a:cs typeface="Times New Roman"/>
                <a:sym typeface="Times New Roman"/>
              </a:rPr>
              <a:t>Non-probability sampling is also known by different names such as deliberate sampling, purposive sampling and judgement sampling. </a:t>
            </a:r>
            <a:endParaRPr b="0" sz="1800" strike="noStrike">
              <a:solidFill>
                <a:srgbClr val="000000"/>
              </a:solidFill>
              <a:latin typeface="Arial"/>
              <a:ea typeface="Arial"/>
              <a:cs typeface="Arial"/>
              <a:sym typeface="Arial"/>
            </a:endParaRPr>
          </a:p>
          <a:p>
            <a:pPr indent="-342720" lvl="0" marL="457200" marR="0" rtl="0" algn="just">
              <a:lnSpc>
                <a:spcPct val="115000"/>
              </a:lnSpc>
              <a:spcBef>
                <a:spcPts val="0"/>
              </a:spcBef>
              <a:spcAft>
                <a:spcPts val="0"/>
              </a:spcAft>
              <a:buClr>
                <a:srgbClr val="434343"/>
              </a:buClr>
              <a:buSzPct val="100000"/>
              <a:buFont typeface="Roboto"/>
              <a:buChar char="●"/>
            </a:pPr>
            <a:r>
              <a:rPr b="0" lang="en-GB" sz="1800" strike="noStrike">
                <a:solidFill>
                  <a:srgbClr val="434343"/>
                </a:solidFill>
                <a:latin typeface="Times New Roman"/>
                <a:ea typeface="Times New Roman"/>
                <a:cs typeface="Times New Roman"/>
                <a:sym typeface="Times New Roman"/>
              </a:rPr>
              <a:t>In this type of sampling, i</a:t>
            </a:r>
            <a:r>
              <a:rPr b="0" lang="en-GB" sz="1800" strike="noStrike">
                <a:solidFill>
                  <a:schemeClr val="accent3"/>
                </a:solidFill>
                <a:latin typeface="Times New Roman"/>
                <a:ea typeface="Times New Roman"/>
                <a:cs typeface="Times New Roman"/>
                <a:sym typeface="Times New Roman"/>
              </a:rPr>
              <a:t>tems for the sample are selected deliberately by the researcher;</a:t>
            </a:r>
            <a:r>
              <a:rPr b="0" lang="en-GB" sz="1800" strike="noStrike">
                <a:solidFill>
                  <a:srgbClr val="434343"/>
                </a:solidFill>
                <a:latin typeface="Times New Roman"/>
                <a:ea typeface="Times New Roman"/>
                <a:cs typeface="Times New Roman"/>
                <a:sym typeface="Times New Roman"/>
              </a:rPr>
              <a:t> </a:t>
            </a:r>
            <a:r>
              <a:rPr b="0" lang="en-GB" sz="1800" strike="noStrike">
                <a:solidFill>
                  <a:schemeClr val="accent3"/>
                </a:solidFill>
                <a:latin typeface="Times New Roman"/>
                <a:ea typeface="Times New Roman"/>
                <a:cs typeface="Times New Roman"/>
                <a:sym typeface="Times New Roman"/>
              </a:rPr>
              <a:t>his choice concerning the items remains supreme</a:t>
            </a:r>
            <a:r>
              <a:rPr b="0" lang="en-GB" sz="1800" strike="noStrike">
                <a:solidFill>
                  <a:srgbClr val="434343"/>
                </a:solidFill>
                <a:latin typeface="Times New Roman"/>
                <a:ea typeface="Times New Roman"/>
                <a:cs typeface="Times New Roman"/>
                <a:sym typeface="Times New Roman"/>
              </a:rPr>
              <a:t>.</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ct val="100000"/>
              <a:buFont typeface="Roboto"/>
              <a:buChar char="●"/>
            </a:pPr>
            <a:r>
              <a:rPr b="0" lang="en-GB" sz="1800" strike="noStrike">
                <a:solidFill>
                  <a:srgbClr val="434343"/>
                </a:solidFill>
                <a:latin typeface="Times New Roman"/>
                <a:ea typeface="Times New Roman"/>
                <a:cs typeface="Times New Roman"/>
                <a:sym typeface="Times New Roman"/>
              </a:rPr>
              <a:t>Ex: if economic conditions of people living in a state are to be studied, a few towns and villages may be purposively selected for intensive study on the principle that they can be representative of the entire state. </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ct val="100000"/>
              <a:buFont typeface="Roboto"/>
              <a:buChar char="●"/>
            </a:pPr>
            <a:r>
              <a:rPr b="0" lang="en-GB" sz="1800" strike="noStrike">
                <a:solidFill>
                  <a:srgbClr val="434343"/>
                </a:solidFill>
                <a:latin typeface="Times New Roman"/>
                <a:ea typeface="Times New Roman"/>
                <a:cs typeface="Times New Roman"/>
                <a:sym typeface="Times New Roman"/>
              </a:rPr>
              <a:t>Thus, the </a:t>
            </a:r>
            <a:r>
              <a:rPr b="0" lang="en-GB" sz="1800" strike="noStrike">
                <a:solidFill>
                  <a:schemeClr val="accent3"/>
                </a:solidFill>
                <a:latin typeface="Times New Roman"/>
                <a:ea typeface="Times New Roman"/>
                <a:cs typeface="Times New Roman"/>
                <a:sym typeface="Times New Roman"/>
              </a:rPr>
              <a:t>judgement of the organizers of the study plays an important </a:t>
            </a:r>
            <a:r>
              <a:rPr b="0" lang="en-GB" sz="1800" strike="noStrike">
                <a:solidFill>
                  <a:srgbClr val="434343"/>
                </a:solidFill>
                <a:latin typeface="Times New Roman"/>
                <a:ea typeface="Times New Roman"/>
                <a:cs typeface="Times New Roman"/>
                <a:sym typeface="Times New Roman"/>
              </a:rPr>
              <a:t>part in this sampling design.</a:t>
            </a:r>
            <a:endParaRPr b="0" sz="1800"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Non- probability Sampling</a:t>
            </a:r>
            <a:endParaRPr b="0" sz="3000" strike="noStrike">
              <a:solidFill>
                <a:srgbClr val="000000"/>
              </a:solidFill>
              <a:latin typeface="Arial"/>
              <a:ea typeface="Arial"/>
              <a:cs typeface="Arial"/>
              <a:sym typeface="Arial"/>
            </a:endParaRPr>
          </a:p>
        </p:txBody>
      </p:sp>
      <p:sp>
        <p:nvSpPr>
          <p:cNvPr id="400" name="Google Shape;400;p43"/>
          <p:cNvSpPr txBox="1"/>
          <p:nvPr/>
        </p:nvSpPr>
        <p:spPr>
          <a:xfrm>
            <a:off x="311760" y="1017720"/>
            <a:ext cx="8520120" cy="3632760"/>
          </a:xfrm>
          <a:prstGeom prst="rect">
            <a:avLst/>
          </a:prstGeom>
          <a:noFill/>
          <a:ln>
            <a:noFill/>
          </a:ln>
        </p:spPr>
        <p:txBody>
          <a:bodyPr anchorCtr="0" anchor="t" bIns="91425" lIns="91425" spcFirstLastPara="1" rIns="91425" wrap="square" tIns="91425">
            <a:normAutofit/>
          </a:bodyPr>
          <a:lstStyle/>
          <a:p>
            <a:pPr indent="-361770" lvl="0" marL="457200" marR="0" rtl="0" algn="just">
              <a:lnSpc>
                <a:spcPct val="115000"/>
              </a:lnSpc>
              <a:spcBef>
                <a:spcPts val="0"/>
              </a:spcBef>
              <a:spcAft>
                <a:spcPts val="0"/>
              </a:spcAft>
              <a:buClr>
                <a:srgbClr val="434343"/>
              </a:buClr>
              <a:buSzPts val="2100"/>
              <a:buFont typeface="Roboto"/>
              <a:buChar char="●"/>
            </a:pPr>
            <a:r>
              <a:rPr b="0" i="1" lang="en-GB" sz="2100" strike="noStrike">
                <a:solidFill>
                  <a:srgbClr val="434343"/>
                </a:solidFill>
                <a:latin typeface="Times New Roman"/>
                <a:ea typeface="Times New Roman"/>
                <a:cs typeface="Times New Roman"/>
                <a:sym typeface="Times New Roman"/>
              </a:rPr>
              <a:t>Example: Quota sampling </a:t>
            </a:r>
            <a:r>
              <a:rPr b="0" lang="en-GB" sz="2100" strike="noStrike">
                <a:solidFill>
                  <a:srgbClr val="434343"/>
                </a:solidFill>
                <a:latin typeface="Times New Roman"/>
                <a:ea typeface="Times New Roman"/>
                <a:cs typeface="Times New Roman"/>
                <a:sym typeface="Times New Roman"/>
              </a:rPr>
              <a:t>is also an example of non-probability sampling. </a:t>
            </a:r>
            <a:endParaRPr b="0" sz="2100" strike="noStrike">
              <a:solidFill>
                <a:srgbClr val="000000"/>
              </a:solidFill>
              <a:latin typeface="Arial"/>
              <a:ea typeface="Arial"/>
              <a:cs typeface="Arial"/>
              <a:sym typeface="Arial"/>
            </a:endParaRPr>
          </a:p>
          <a:p>
            <a:pPr indent="-361770" lvl="0" marL="457200" marR="0" rtl="0" algn="just">
              <a:lnSpc>
                <a:spcPct val="115000"/>
              </a:lnSpc>
              <a:spcBef>
                <a:spcPts val="0"/>
              </a:spcBef>
              <a:spcAft>
                <a:spcPts val="0"/>
              </a:spcAft>
              <a:buClr>
                <a:srgbClr val="434343"/>
              </a:buClr>
              <a:buSzPts val="2100"/>
              <a:buFont typeface="Roboto"/>
              <a:buChar char="●"/>
            </a:pPr>
            <a:r>
              <a:rPr b="0" lang="en-GB" sz="2100" strike="noStrike">
                <a:solidFill>
                  <a:srgbClr val="434343"/>
                </a:solidFill>
                <a:latin typeface="Times New Roman"/>
                <a:ea typeface="Times New Roman"/>
                <a:cs typeface="Times New Roman"/>
                <a:sym typeface="Times New Roman"/>
              </a:rPr>
              <a:t>Under quota sampling the interviewers are simply given quotas to be filled from the different strata, with some restrictions on how they are to be filled. </a:t>
            </a:r>
            <a:endParaRPr b="0" sz="2100" strike="noStrike">
              <a:solidFill>
                <a:srgbClr val="000000"/>
              </a:solidFill>
              <a:latin typeface="Arial"/>
              <a:ea typeface="Arial"/>
              <a:cs typeface="Arial"/>
              <a:sym typeface="Arial"/>
            </a:endParaRPr>
          </a:p>
          <a:p>
            <a:pPr indent="-361769" lvl="0" marL="457200" marR="0" rtl="0" algn="just">
              <a:lnSpc>
                <a:spcPct val="115000"/>
              </a:lnSpc>
              <a:spcBef>
                <a:spcPts val="0"/>
              </a:spcBef>
              <a:spcAft>
                <a:spcPts val="0"/>
              </a:spcAft>
              <a:buClr>
                <a:srgbClr val="434343"/>
              </a:buClr>
              <a:buSzPts val="2100"/>
              <a:buFont typeface="Roboto"/>
              <a:buChar char="●"/>
            </a:pPr>
            <a:r>
              <a:rPr b="0" lang="en-GB" sz="2100" strike="noStrike">
                <a:solidFill>
                  <a:srgbClr val="434343"/>
                </a:solidFill>
                <a:latin typeface="Times New Roman"/>
                <a:ea typeface="Times New Roman"/>
                <a:cs typeface="Times New Roman"/>
                <a:sym typeface="Times New Roman"/>
              </a:rPr>
              <a:t>In other words, the actual selection of the items for the sample is left to the interviewer’s discretion. This type of sampling is very convenient</a:t>
            </a:r>
            <a:r>
              <a:rPr lang="en-GB" sz="2100"/>
              <a:t> </a:t>
            </a:r>
            <a:r>
              <a:rPr b="0" lang="en-GB" sz="2100" strike="noStrike">
                <a:solidFill>
                  <a:srgbClr val="434343"/>
                </a:solidFill>
                <a:latin typeface="Times New Roman"/>
                <a:ea typeface="Times New Roman"/>
                <a:cs typeface="Times New Roman"/>
                <a:sym typeface="Times New Roman"/>
              </a:rPr>
              <a:t>and is relatively inexpensive. </a:t>
            </a:r>
            <a:endParaRPr b="0" sz="2100"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e8a5d14dff_0_18"/>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06" name="Google Shape;406;g1e8a5d14dff_0_18"/>
          <p:cNvSpPr txBox="1"/>
          <p:nvPr>
            <p:ph idx="1" type="body"/>
          </p:nvPr>
        </p:nvSpPr>
        <p:spPr>
          <a:xfrm>
            <a:off x="311760" y="1229760"/>
            <a:ext cx="8520000" cy="3338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407" name="Google Shape;407;g1e8a5d14dff_0_18"/>
          <p:cNvPicPr preferRelativeResize="0"/>
          <p:nvPr/>
        </p:nvPicPr>
        <p:blipFill>
          <a:blip r:embed="rId3">
            <a:alphaModFix/>
          </a:blip>
          <a:stretch>
            <a:fillRect/>
          </a:stretch>
        </p:blipFill>
        <p:spPr>
          <a:xfrm>
            <a:off x="311750" y="410050"/>
            <a:ext cx="8520000" cy="42667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Probability Sampling</a:t>
            </a:r>
            <a:endParaRPr b="0" sz="3000" strike="noStrike">
              <a:solidFill>
                <a:srgbClr val="000000"/>
              </a:solidFill>
              <a:latin typeface="Arial"/>
              <a:ea typeface="Arial"/>
              <a:cs typeface="Arial"/>
              <a:sym typeface="Arial"/>
            </a:endParaRPr>
          </a:p>
        </p:txBody>
      </p:sp>
      <p:sp>
        <p:nvSpPr>
          <p:cNvPr id="413" name="Google Shape;413;p44"/>
          <p:cNvSpPr txBox="1"/>
          <p:nvPr/>
        </p:nvSpPr>
        <p:spPr>
          <a:xfrm>
            <a:off x="311750" y="1017350"/>
            <a:ext cx="8520000" cy="3723000"/>
          </a:xfrm>
          <a:prstGeom prst="rect">
            <a:avLst/>
          </a:prstGeom>
          <a:noFill/>
          <a:ln>
            <a:noFill/>
          </a:ln>
        </p:spPr>
        <p:txBody>
          <a:bodyPr anchorCtr="0" anchor="t" bIns="91425" lIns="91425" spcFirstLastPara="1" rIns="91425" wrap="square" tIns="91425">
            <a:normAutofit/>
          </a:bodyPr>
          <a:lstStyle/>
          <a:p>
            <a:pPr indent="-355420" lvl="0" marL="457200" marR="0" rtl="0" algn="just">
              <a:lnSpc>
                <a:spcPct val="115000"/>
              </a:lnSpc>
              <a:spcBef>
                <a:spcPts val="0"/>
              </a:spcBef>
              <a:spcAft>
                <a:spcPts val="0"/>
              </a:spcAft>
              <a:buClr>
                <a:srgbClr val="434343"/>
              </a:buClr>
              <a:buSzPts val="2000"/>
              <a:buFont typeface="Roboto"/>
              <a:buChar char="●"/>
            </a:pPr>
            <a:r>
              <a:rPr b="0" lang="en-GB" sz="2000" strike="noStrike">
                <a:solidFill>
                  <a:srgbClr val="434343"/>
                </a:solidFill>
                <a:latin typeface="Times New Roman"/>
                <a:ea typeface="Times New Roman"/>
                <a:cs typeface="Times New Roman"/>
                <a:sym typeface="Times New Roman"/>
              </a:rPr>
              <a:t>Probability sampling is also known as ‘random sampling’ or ‘chance sampling’. </a:t>
            </a:r>
            <a:endParaRPr b="0" sz="2000" strike="noStrike">
              <a:solidFill>
                <a:srgbClr val="000000"/>
              </a:solidFill>
              <a:latin typeface="Arial"/>
              <a:ea typeface="Arial"/>
              <a:cs typeface="Arial"/>
              <a:sym typeface="Arial"/>
            </a:endParaRPr>
          </a:p>
          <a:p>
            <a:pPr indent="-355420" lvl="0" marL="457200" marR="0" rtl="0" algn="just">
              <a:lnSpc>
                <a:spcPct val="115000"/>
              </a:lnSpc>
              <a:spcBef>
                <a:spcPts val="0"/>
              </a:spcBef>
              <a:spcAft>
                <a:spcPts val="0"/>
              </a:spcAft>
              <a:buClr>
                <a:srgbClr val="434343"/>
              </a:buClr>
              <a:buSzPts val="2000"/>
              <a:buFont typeface="Roboto"/>
              <a:buChar char="●"/>
            </a:pPr>
            <a:r>
              <a:rPr b="0" lang="en-GB" sz="2000" strike="noStrike">
                <a:solidFill>
                  <a:srgbClr val="434343"/>
                </a:solidFill>
                <a:latin typeface="Times New Roman"/>
                <a:ea typeface="Times New Roman"/>
                <a:cs typeface="Times New Roman"/>
                <a:sym typeface="Times New Roman"/>
              </a:rPr>
              <a:t>Under this sampling design, e</a:t>
            </a:r>
            <a:r>
              <a:rPr b="0" lang="en-GB" sz="2000" strike="noStrike">
                <a:solidFill>
                  <a:schemeClr val="accent3"/>
                </a:solidFill>
                <a:latin typeface="Times New Roman"/>
                <a:ea typeface="Times New Roman"/>
                <a:cs typeface="Times New Roman"/>
                <a:sym typeface="Times New Roman"/>
              </a:rPr>
              <a:t>very item of the universe has an equal chance of inclusion</a:t>
            </a:r>
            <a:r>
              <a:rPr b="0" lang="en-GB" sz="2000" strike="noStrike">
                <a:solidFill>
                  <a:srgbClr val="434343"/>
                </a:solidFill>
                <a:latin typeface="Times New Roman"/>
                <a:ea typeface="Times New Roman"/>
                <a:cs typeface="Times New Roman"/>
                <a:sym typeface="Times New Roman"/>
              </a:rPr>
              <a:t> in the sample.</a:t>
            </a:r>
            <a:endParaRPr b="0" sz="2000" strike="noStrike">
              <a:solidFill>
                <a:srgbClr val="000000"/>
              </a:solidFill>
              <a:latin typeface="Arial"/>
              <a:ea typeface="Arial"/>
              <a:cs typeface="Arial"/>
              <a:sym typeface="Arial"/>
            </a:endParaRPr>
          </a:p>
          <a:p>
            <a:pPr indent="-355420" lvl="0" marL="457200" marR="0" rtl="0" algn="just">
              <a:lnSpc>
                <a:spcPct val="115000"/>
              </a:lnSpc>
              <a:spcBef>
                <a:spcPts val="0"/>
              </a:spcBef>
              <a:spcAft>
                <a:spcPts val="0"/>
              </a:spcAft>
              <a:buClr>
                <a:srgbClr val="434343"/>
              </a:buClr>
              <a:buSzPts val="2000"/>
              <a:buFont typeface="Roboto"/>
              <a:buChar char="●"/>
            </a:pPr>
            <a:r>
              <a:rPr b="0" lang="en-GB" sz="2000" strike="noStrike">
                <a:solidFill>
                  <a:srgbClr val="434343"/>
                </a:solidFill>
                <a:latin typeface="Times New Roman"/>
                <a:ea typeface="Times New Roman"/>
                <a:cs typeface="Times New Roman"/>
                <a:sym typeface="Times New Roman"/>
              </a:rPr>
              <a:t>Ex:, a lottery method/ Lucky draw</a:t>
            </a:r>
            <a:endParaRPr b="0" sz="2000" strike="noStrike">
              <a:solidFill>
                <a:srgbClr val="000000"/>
              </a:solidFill>
              <a:latin typeface="Arial"/>
              <a:ea typeface="Arial"/>
              <a:cs typeface="Arial"/>
              <a:sym typeface="Arial"/>
            </a:endParaRPr>
          </a:p>
          <a:p>
            <a:pPr indent="-355420" lvl="0" marL="457200" marR="0" rtl="0" algn="just">
              <a:lnSpc>
                <a:spcPct val="115000"/>
              </a:lnSpc>
              <a:spcBef>
                <a:spcPts val="0"/>
              </a:spcBef>
              <a:spcAft>
                <a:spcPts val="0"/>
              </a:spcAft>
              <a:buClr>
                <a:srgbClr val="434343"/>
              </a:buClr>
              <a:buSzPts val="2000"/>
              <a:buFont typeface="Roboto"/>
              <a:buChar char="●"/>
            </a:pPr>
            <a:r>
              <a:rPr b="0" lang="en-GB" sz="2000" strike="noStrike">
                <a:solidFill>
                  <a:srgbClr val="434343"/>
                </a:solidFill>
                <a:latin typeface="Times New Roman"/>
                <a:ea typeface="Times New Roman"/>
                <a:cs typeface="Times New Roman"/>
                <a:sym typeface="Times New Roman"/>
              </a:rPr>
              <a:t> Random sampling ensures the law of Statistical Regularity which states that if on an average the sample chosen is a random one, the sample will have the same composition and characteristics as the universe. </a:t>
            </a:r>
            <a:endParaRPr b="0" sz="2000" strike="noStrike">
              <a:solidFill>
                <a:srgbClr val="000000"/>
              </a:solidFill>
              <a:latin typeface="Arial"/>
              <a:ea typeface="Arial"/>
              <a:cs typeface="Arial"/>
              <a:sym typeface="Arial"/>
            </a:endParaRPr>
          </a:p>
          <a:p>
            <a:pPr indent="-355420" lvl="0" marL="457200" marR="0" rtl="0" algn="just">
              <a:lnSpc>
                <a:spcPct val="115000"/>
              </a:lnSpc>
              <a:spcBef>
                <a:spcPts val="0"/>
              </a:spcBef>
              <a:spcAft>
                <a:spcPts val="0"/>
              </a:spcAft>
              <a:buClr>
                <a:srgbClr val="434343"/>
              </a:buClr>
              <a:buSzPts val="2000"/>
              <a:buFont typeface="Roboto"/>
              <a:buChar char="●"/>
            </a:pPr>
            <a:r>
              <a:rPr b="0" lang="en-GB" sz="2000" strike="noStrike">
                <a:solidFill>
                  <a:srgbClr val="434343"/>
                </a:solidFill>
                <a:latin typeface="Times New Roman"/>
                <a:ea typeface="Times New Roman"/>
                <a:cs typeface="Times New Roman"/>
                <a:sym typeface="Times New Roman"/>
              </a:rPr>
              <a:t>This is the reason why random sampling is considered as the best technique of selecting a representative sample.</a:t>
            </a:r>
            <a:endParaRPr b="0" sz="2000"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e8a5d14dff_0_24"/>
          <p:cNvSpPr txBox="1"/>
          <p:nvPr>
            <p:ph type="title"/>
          </p:nvPr>
        </p:nvSpPr>
        <p:spPr>
          <a:xfrm>
            <a:off x="311750" y="249501"/>
            <a:ext cx="8520000" cy="575700"/>
          </a:xfrm>
          <a:prstGeom prst="rect">
            <a:avLst/>
          </a:prstGeom>
        </p:spPr>
        <p:txBody>
          <a:bodyPr anchorCtr="0" anchor="ctr" bIns="0" lIns="0" spcFirstLastPara="1" rIns="0" wrap="square" tIns="0">
            <a:noAutofit/>
          </a:bodyPr>
          <a:lstStyle/>
          <a:p>
            <a:pPr indent="0" lvl="0" marL="0" rtl="0" algn="l">
              <a:lnSpc>
                <a:spcPct val="110000"/>
              </a:lnSpc>
              <a:spcBef>
                <a:spcPts val="1300"/>
              </a:spcBef>
              <a:spcAft>
                <a:spcPts val="0"/>
              </a:spcAft>
              <a:buClr>
                <a:schemeClr val="dk1"/>
              </a:buClr>
              <a:buSzPts val="1100"/>
              <a:buFont typeface="Arial"/>
              <a:buNone/>
            </a:pPr>
            <a:r>
              <a:rPr b="1" lang="en-GB" sz="2800">
                <a:solidFill>
                  <a:srgbClr val="1F80E8"/>
                </a:solidFill>
                <a:uFill>
                  <a:noFill/>
                </a:uFill>
                <a:hlinkClick r:id="rId3">
                  <a:extLst>
                    <a:ext uri="{A12FA001-AC4F-418D-AE19-62706E023703}">
                      <ahyp:hlinkClr val="tx"/>
                    </a:ext>
                  </a:extLst>
                </a:hlinkClick>
              </a:rPr>
              <a:t>Simple random sampling</a:t>
            </a:r>
            <a:endParaRPr b="1" sz="2800">
              <a:solidFill>
                <a:srgbClr val="1F80E8"/>
              </a:solidFill>
            </a:endParaRPr>
          </a:p>
          <a:p>
            <a:pPr indent="0" lvl="0" marL="0" rtl="0" algn="l">
              <a:spcBef>
                <a:spcPts val="700"/>
              </a:spcBef>
              <a:spcAft>
                <a:spcPts val="0"/>
              </a:spcAft>
              <a:buNone/>
            </a:pPr>
            <a:r>
              <a:t/>
            </a:r>
            <a:endParaRPr/>
          </a:p>
        </p:txBody>
      </p:sp>
      <p:sp>
        <p:nvSpPr>
          <p:cNvPr id="419" name="Google Shape;419;g1e8a5d14dff_0_24"/>
          <p:cNvSpPr txBox="1"/>
          <p:nvPr>
            <p:ph idx="1" type="body"/>
          </p:nvPr>
        </p:nvSpPr>
        <p:spPr>
          <a:xfrm>
            <a:off x="311750" y="652523"/>
            <a:ext cx="8520000" cy="3915900"/>
          </a:xfrm>
          <a:prstGeom prst="rect">
            <a:avLst/>
          </a:prstGeom>
        </p:spPr>
        <p:txBody>
          <a:bodyPr anchorCtr="0" anchor="t" bIns="0" lIns="0" spcFirstLastPara="1" rIns="0" wrap="square" tIns="0">
            <a:noAutofit/>
          </a:bodyPr>
          <a:lstStyle/>
          <a:p>
            <a:pPr indent="-349250" lvl="0" marL="457200" rtl="0" algn="just">
              <a:lnSpc>
                <a:spcPct val="180000"/>
              </a:lnSpc>
              <a:spcBef>
                <a:spcPts val="0"/>
              </a:spcBef>
              <a:spcAft>
                <a:spcPts val="0"/>
              </a:spcAft>
              <a:buClr>
                <a:srgbClr val="0D405F"/>
              </a:buClr>
              <a:buSzPts val="1900"/>
              <a:buChar char="●"/>
            </a:pPr>
            <a:r>
              <a:rPr lang="en-GB" sz="1900">
                <a:solidFill>
                  <a:srgbClr val="0D405F"/>
                </a:solidFill>
              </a:rPr>
              <a:t>In a simple random sample, </a:t>
            </a:r>
            <a:r>
              <a:rPr lang="en-GB" sz="1900">
                <a:solidFill>
                  <a:schemeClr val="accent3"/>
                </a:solidFill>
              </a:rPr>
              <a:t>every member of the population has an equal chance of being selected</a:t>
            </a:r>
            <a:r>
              <a:rPr lang="en-GB" sz="1900">
                <a:solidFill>
                  <a:srgbClr val="0D405F"/>
                </a:solidFill>
              </a:rPr>
              <a:t>. Your </a:t>
            </a:r>
            <a:r>
              <a:rPr lang="en-GB" sz="1900">
                <a:solidFill>
                  <a:schemeClr val="accent3"/>
                </a:solidFill>
              </a:rPr>
              <a:t>sampling frame should include the whole population.</a:t>
            </a:r>
            <a:endParaRPr sz="1900">
              <a:solidFill>
                <a:schemeClr val="accent3"/>
              </a:solidFill>
            </a:endParaRPr>
          </a:p>
          <a:p>
            <a:pPr indent="-349250" lvl="0" marL="457200" rtl="0" algn="just">
              <a:lnSpc>
                <a:spcPct val="180000"/>
              </a:lnSpc>
              <a:spcBef>
                <a:spcPts val="0"/>
              </a:spcBef>
              <a:spcAft>
                <a:spcPts val="0"/>
              </a:spcAft>
              <a:buClr>
                <a:srgbClr val="0D405F"/>
              </a:buClr>
              <a:buSzPts val="1900"/>
              <a:buChar char="●"/>
            </a:pPr>
            <a:r>
              <a:rPr lang="en-GB" sz="1900">
                <a:solidFill>
                  <a:srgbClr val="0D405F"/>
                </a:solidFill>
              </a:rPr>
              <a:t>To conduct this type of sampling, you can use tools like random number generators or other techniques that are based entirely on chance.</a:t>
            </a:r>
            <a:endParaRPr sz="1900">
              <a:solidFill>
                <a:srgbClr val="0D405F"/>
              </a:solidFill>
            </a:endParaRPr>
          </a:p>
          <a:p>
            <a:pPr indent="-349250" lvl="0" marL="457200" rtl="0" algn="just">
              <a:spcBef>
                <a:spcPts val="0"/>
              </a:spcBef>
              <a:spcAft>
                <a:spcPts val="0"/>
              </a:spcAft>
              <a:buClr>
                <a:srgbClr val="274E13"/>
              </a:buClr>
              <a:buSzPts val="1900"/>
              <a:buChar char="●"/>
            </a:pPr>
            <a:r>
              <a:rPr lang="en-GB" sz="1900">
                <a:solidFill>
                  <a:srgbClr val="274E13"/>
                </a:solidFill>
                <a:highlight>
                  <a:srgbClr val="F9F9FB"/>
                </a:highlight>
              </a:rPr>
              <a:t>Ex: You want to select a simple random sample of 1000 employees of a social media marketing company. You assign a number to every employee in the company database from 1 to 1000, and use a random number generator to select 100 numbers.</a:t>
            </a:r>
            <a:endParaRPr sz="1900">
              <a:solidFill>
                <a:srgbClr val="274E1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e8a5d14dff_0_64"/>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25" name="Google Shape;425;g1e8a5d14dff_0_64"/>
          <p:cNvSpPr txBox="1"/>
          <p:nvPr>
            <p:ph idx="1" type="body"/>
          </p:nvPr>
        </p:nvSpPr>
        <p:spPr>
          <a:xfrm>
            <a:off x="311760" y="1229760"/>
            <a:ext cx="8520000" cy="3338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426" name="Google Shape;426;g1e8a5d14dff_0_64"/>
          <p:cNvPicPr preferRelativeResize="0"/>
          <p:nvPr/>
        </p:nvPicPr>
        <p:blipFill>
          <a:blip r:embed="rId3">
            <a:alphaModFix/>
          </a:blip>
          <a:stretch>
            <a:fillRect/>
          </a:stretch>
        </p:blipFill>
        <p:spPr>
          <a:xfrm>
            <a:off x="1036375" y="410050"/>
            <a:ext cx="4859600" cy="415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151" name="Google Shape;151;p5"/>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152" name="Google Shape;152;p5"/>
          <p:cNvPicPr preferRelativeResize="0"/>
          <p:nvPr/>
        </p:nvPicPr>
        <p:blipFill rotWithShape="1">
          <a:blip r:embed="rId3">
            <a:alphaModFix/>
          </a:blip>
          <a:srcRect b="0" l="0" r="0" t="0"/>
          <a:stretch/>
        </p:blipFill>
        <p:spPr>
          <a:xfrm>
            <a:off x="311760" y="171360"/>
            <a:ext cx="8520120" cy="480024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e8a5d14dff_0_31"/>
          <p:cNvSpPr txBox="1"/>
          <p:nvPr>
            <p:ph type="title"/>
          </p:nvPr>
        </p:nvSpPr>
        <p:spPr>
          <a:xfrm>
            <a:off x="311750" y="153527"/>
            <a:ext cx="8520000" cy="498900"/>
          </a:xfrm>
          <a:prstGeom prst="rect">
            <a:avLst/>
          </a:prstGeom>
        </p:spPr>
        <p:txBody>
          <a:bodyPr anchorCtr="0" anchor="ctr" bIns="0" lIns="0" spcFirstLastPara="1" rIns="0" wrap="square" tIns="0">
            <a:noAutofit/>
          </a:bodyPr>
          <a:lstStyle/>
          <a:p>
            <a:pPr indent="0" lvl="0" marL="0" rtl="0" algn="l">
              <a:lnSpc>
                <a:spcPct val="110000"/>
              </a:lnSpc>
              <a:spcBef>
                <a:spcPts val="1300"/>
              </a:spcBef>
              <a:spcAft>
                <a:spcPts val="0"/>
              </a:spcAft>
              <a:buNone/>
            </a:pPr>
            <a:r>
              <a:rPr b="1" lang="en-GB" sz="3000">
                <a:solidFill>
                  <a:srgbClr val="1B2B68"/>
                </a:solidFill>
              </a:rPr>
              <a:t> </a:t>
            </a:r>
            <a:endParaRPr b="1" sz="3000">
              <a:solidFill>
                <a:srgbClr val="1B2B68"/>
              </a:solidFill>
            </a:endParaRPr>
          </a:p>
          <a:p>
            <a:pPr indent="0" lvl="0" marL="0" rtl="0" algn="l">
              <a:lnSpc>
                <a:spcPct val="110000"/>
              </a:lnSpc>
              <a:spcBef>
                <a:spcPts val="1300"/>
              </a:spcBef>
              <a:spcAft>
                <a:spcPts val="0"/>
              </a:spcAft>
              <a:buClr>
                <a:schemeClr val="dk1"/>
              </a:buClr>
              <a:buSzPts val="1100"/>
              <a:buFont typeface="Arial"/>
              <a:buNone/>
            </a:pPr>
            <a:r>
              <a:rPr b="1" lang="en-GB" sz="3000">
                <a:solidFill>
                  <a:srgbClr val="1F80E8"/>
                </a:solidFill>
                <a:uFill>
                  <a:noFill/>
                </a:uFill>
                <a:hlinkClick r:id="rId3">
                  <a:extLst>
                    <a:ext uri="{A12FA001-AC4F-418D-AE19-62706E023703}">
                      <ahyp:hlinkClr val="tx"/>
                    </a:ext>
                  </a:extLst>
                </a:hlinkClick>
              </a:rPr>
              <a:t>Systematic sampling</a:t>
            </a:r>
            <a:endParaRPr b="1" sz="3000">
              <a:solidFill>
                <a:srgbClr val="1F80E8"/>
              </a:solidFill>
            </a:endParaRPr>
          </a:p>
          <a:p>
            <a:pPr indent="0" lvl="0" marL="0" rtl="0" algn="just">
              <a:lnSpc>
                <a:spcPct val="180000"/>
              </a:lnSpc>
              <a:spcBef>
                <a:spcPts val="700"/>
              </a:spcBef>
              <a:spcAft>
                <a:spcPts val="1200"/>
              </a:spcAft>
              <a:buNone/>
            </a:pPr>
            <a:r>
              <a:t/>
            </a:r>
            <a:endParaRPr sz="3000">
              <a:solidFill>
                <a:srgbClr val="0D405F"/>
              </a:solidFill>
            </a:endParaRPr>
          </a:p>
        </p:txBody>
      </p:sp>
      <p:sp>
        <p:nvSpPr>
          <p:cNvPr id="432" name="Google Shape;432;g1e8a5d14dff_0_31"/>
          <p:cNvSpPr txBox="1"/>
          <p:nvPr>
            <p:ph idx="1" type="body"/>
          </p:nvPr>
        </p:nvSpPr>
        <p:spPr>
          <a:xfrm>
            <a:off x="311750" y="729300"/>
            <a:ext cx="8520000" cy="4045800"/>
          </a:xfrm>
          <a:prstGeom prst="rect">
            <a:avLst/>
          </a:prstGeom>
        </p:spPr>
        <p:txBody>
          <a:bodyPr anchorCtr="0" anchor="t" bIns="0" lIns="0" spcFirstLastPara="1" rIns="0" wrap="square" tIns="0">
            <a:noAutofit/>
          </a:bodyPr>
          <a:lstStyle/>
          <a:p>
            <a:pPr indent="-330200" lvl="0" marL="457200" rtl="0" algn="just">
              <a:lnSpc>
                <a:spcPct val="180000"/>
              </a:lnSpc>
              <a:spcBef>
                <a:spcPts val="0"/>
              </a:spcBef>
              <a:spcAft>
                <a:spcPts val="0"/>
              </a:spcAft>
              <a:buClr>
                <a:srgbClr val="0D405F"/>
              </a:buClr>
              <a:buSzPts val="1600"/>
              <a:buChar char="●"/>
            </a:pPr>
            <a:r>
              <a:rPr lang="en-GB" sz="2000">
                <a:solidFill>
                  <a:srgbClr val="0D405F"/>
                </a:solidFill>
              </a:rPr>
              <a:t>Systematic sampling is similar to simple random sampling, but it is usually slightly easier to conduct. </a:t>
            </a:r>
            <a:endParaRPr sz="2000">
              <a:solidFill>
                <a:srgbClr val="0D405F"/>
              </a:solidFill>
            </a:endParaRPr>
          </a:p>
          <a:p>
            <a:pPr indent="-330200" lvl="0" marL="457200" rtl="0" algn="just">
              <a:lnSpc>
                <a:spcPct val="180000"/>
              </a:lnSpc>
              <a:spcBef>
                <a:spcPts val="0"/>
              </a:spcBef>
              <a:spcAft>
                <a:spcPts val="0"/>
              </a:spcAft>
              <a:buClr>
                <a:srgbClr val="0D405F"/>
              </a:buClr>
              <a:buSzPts val="1600"/>
              <a:buChar char="●"/>
            </a:pPr>
            <a:r>
              <a:rPr lang="en-GB" sz="2000">
                <a:solidFill>
                  <a:srgbClr val="0D405F"/>
                </a:solidFill>
              </a:rPr>
              <a:t>Every member of the population is listed with a number, but instead of randomly generating numbers, individuals are chosen at regular intervals.</a:t>
            </a:r>
            <a:endParaRPr sz="2000">
              <a:solidFill>
                <a:srgbClr val="0D405F"/>
              </a:solidFill>
            </a:endParaRPr>
          </a:p>
          <a:p>
            <a:pPr indent="-330200" lvl="0" marL="457200" rtl="0" algn="just">
              <a:spcBef>
                <a:spcPts val="0"/>
              </a:spcBef>
              <a:spcAft>
                <a:spcPts val="0"/>
              </a:spcAft>
              <a:buSzPts val="1600"/>
              <a:buChar char="●"/>
            </a:pPr>
            <a:r>
              <a:rPr lang="en-GB" sz="2000">
                <a:solidFill>
                  <a:srgbClr val="707DA7"/>
                </a:solidFill>
                <a:highlight>
                  <a:srgbClr val="F9F9FB"/>
                </a:highlight>
              </a:rPr>
              <a:t>Example: </a:t>
            </a:r>
            <a:r>
              <a:rPr lang="en-GB" sz="2000">
                <a:solidFill>
                  <a:srgbClr val="0D405F"/>
                </a:solidFill>
                <a:highlight>
                  <a:srgbClr val="F9F9FB"/>
                </a:highlight>
              </a:rPr>
              <a:t>All employees of the company are listed in alphabetical order. From the first 10 numbers, you randomly select a starting point: number 6. From number 6 onwards, every 10th person on the list is selected (6, 16, 26, 36, and so on), and you end up with a sample of 100 people.</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e8a5d14dff_0_70"/>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38" name="Google Shape;438;g1e8a5d14dff_0_70"/>
          <p:cNvSpPr txBox="1"/>
          <p:nvPr>
            <p:ph idx="1" type="body"/>
          </p:nvPr>
        </p:nvSpPr>
        <p:spPr>
          <a:xfrm>
            <a:off x="311760" y="1229760"/>
            <a:ext cx="8520000" cy="3338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439" name="Google Shape;439;g1e8a5d14dff_0_70"/>
          <p:cNvPicPr preferRelativeResize="0"/>
          <p:nvPr/>
        </p:nvPicPr>
        <p:blipFill>
          <a:blip r:embed="rId3">
            <a:alphaModFix/>
          </a:blip>
          <a:stretch>
            <a:fillRect/>
          </a:stretch>
        </p:blipFill>
        <p:spPr>
          <a:xfrm>
            <a:off x="2514050" y="511700"/>
            <a:ext cx="4293900" cy="405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e8a5d14dff_0_38"/>
          <p:cNvSpPr txBox="1"/>
          <p:nvPr>
            <p:ph type="title"/>
          </p:nvPr>
        </p:nvSpPr>
        <p:spPr>
          <a:xfrm>
            <a:off x="311750" y="191929"/>
            <a:ext cx="8520000" cy="825300"/>
          </a:xfrm>
          <a:prstGeom prst="rect">
            <a:avLst/>
          </a:prstGeom>
        </p:spPr>
        <p:txBody>
          <a:bodyPr anchorCtr="0" anchor="ctr" bIns="0" lIns="0" spcFirstLastPara="1" rIns="0" wrap="square" tIns="0">
            <a:noAutofit/>
          </a:bodyPr>
          <a:lstStyle/>
          <a:p>
            <a:pPr indent="0" lvl="0" marL="0" rtl="0" algn="l">
              <a:lnSpc>
                <a:spcPct val="110000"/>
              </a:lnSpc>
              <a:spcBef>
                <a:spcPts val="1300"/>
              </a:spcBef>
              <a:spcAft>
                <a:spcPts val="0"/>
              </a:spcAft>
              <a:buNone/>
            </a:pPr>
            <a:r>
              <a:rPr b="1" lang="en-GB" sz="3000">
                <a:solidFill>
                  <a:srgbClr val="1B2B68"/>
                </a:solidFill>
              </a:rPr>
              <a:t> </a:t>
            </a:r>
            <a:endParaRPr b="1" sz="3000">
              <a:solidFill>
                <a:srgbClr val="1B2B68"/>
              </a:solidFill>
            </a:endParaRPr>
          </a:p>
          <a:p>
            <a:pPr indent="0" lvl="0" marL="0" rtl="0" algn="l">
              <a:lnSpc>
                <a:spcPct val="110000"/>
              </a:lnSpc>
              <a:spcBef>
                <a:spcPts val="1300"/>
              </a:spcBef>
              <a:spcAft>
                <a:spcPts val="0"/>
              </a:spcAft>
              <a:buClr>
                <a:schemeClr val="dk1"/>
              </a:buClr>
              <a:buSzPts val="1100"/>
              <a:buFont typeface="Arial"/>
              <a:buNone/>
            </a:pPr>
            <a:r>
              <a:rPr b="1" lang="en-GB" sz="3000">
                <a:solidFill>
                  <a:srgbClr val="1F80E8"/>
                </a:solidFill>
                <a:uFill>
                  <a:noFill/>
                </a:uFill>
                <a:hlinkClick r:id="rId3">
                  <a:extLst>
                    <a:ext uri="{A12FA001-AC4F-418D-AE19-62706E023703}">
                      <ahyp:hlinkClr val="tx"/>
                    </a:ext>
                  </a:extLst>
                </a:hlinkClick>
              </a:rPr>
              <a:t>Stratified sampling</a:t>
            </a:r>
            <a:endParaRPr b="1" sz="3000">
              <a:solidFill>
                <a:srgbClr val="1F80E8"/>
              </a:solidFill>
            </a:endParaRPr>
          </a:p>
          <a:p>
            <a:pPr indent="0" lvl="0" marL="0" rtl="0" algn="l">
              <a:spcBef>
                <a:spcPts val="700"/>
              </a:spcBef>
              <a:spcAft>
                <a:spcPts val="0"/>
              </a:spcAft>
              <a:buNone/>
            </a:pPr>
            <a:r>
              <a:t/>
            </a:r>
            <a:endParaRPr sz="3000"/>
          </a:p>
        </p:txBody>
      </p:sp>
      <p:sp>
        <p:nvSpPr>
          <p:cNvPr id="445" name="Google Shape;445;g1e8a5d14dff_0_38"/>
          <p:cNvSpPr txBox="1"/>
          <p:nvPr>
            <p:ph idx="1" type="body"/>
          </p:nvPr>
        </p:nvSpPr>
        <p:spPr>
          <a:xfrm>
            <a:off x="311760" y="1229760"/>
            <a:ext cx="8520000" cy="3338700"/>
          </a:xfrm>
          <a:prstGeom prst="rect">
            <a:avLst/>
          </a:prstGeom>
        </p:spPr>
        <p:txBody>
          <a:bodyPr anchorCtr="0" anchor="t" bIns="0" lIns="0" spcFirstLastPara="1" rIns="0" wrap="square" tIns="0">
            <a:noAutofit/>
          </a:bodyPr>
          <a:lstStyle/>
          <a:p>
            <a:pPr indent="-349250" lvl="0" marL="457200" rtl="0" algn="just">
              <a:lnSpc>
                <a:spcPct val="180000"/>
              </a:lnSpc>
              <a:spcBef>
                <a:spcPts val="0"/>
              </a:spcBef>
              <a:spcAft>
                <a:spcPts val="0"/>
              </a:spcAft>
              <a:buClr>
                <a:srgbClr val="0D405F"/>
              </a:buClr>
              <a:buSzPts val="1900"/>
              <a:buChar char="●"/>
            </a:pPr>
            <a:r>
              <a:rPr lang="en-GB" sz="1900">
                <a:solidFill>
                  <a:srgbClr val="0D405F"/>
                </a:solidFill>
              </a:rPr>
              <a:t>Stratified sampling involves </a:t>
            </a:r>
            <a:r>
              <a:rPr lang="en-GB" sz="1900">
                <a:solidFill>
                  <a:schemeClr val="accent3"/>
                </a:solidFill>
              </a:rPr>
              <a:t>dividing the population into subpopulations that may differ</a:t>
            </a:r>
            <a:r>
              <a:rPr lang="en-GB" sz="1900">
                <a:solidFill>
                  <a:srgbClr val="0D405F"/>
                </a:solidFill>
              </a:rPr>
              <a:t> in important ways. </a:t>
            </a:r>
            <a:endParaRPr sz="1900">
              <a:solidFill>
                <a:srgbClr val="0D405F"/>
              </a:solidFill>
            </a:endParaRPr>
          </a:p>
          <a:p>
            <a:pPr indent="-349250" lvl="0" marL="457200" rtl="0" algn="just">
              <a:lnSpc>
                <a:spcPct val="180000"/>
              </a:lnSpc>
              <a:spcBef>
                <a:spcPts val="0"/>
              </a:spcBef>
              <a:spcAft>
                <a:spcPts val="0"/>
              </a:spcAft>
              <a:buClr>
                <a:srgbClr val="0D405F"/>
              </a:buClr>
              <a:buSzPts val="1900"/>
              <a:buChar char="●"/>
            </a:pPr>
            <a:r>
              <a:rPr lang="en-GB" sz="1900">
                <a:solidFill>
                  <a:srgbClr val="0D405F"/>
                </a:solidFill>
              </a:rPr>
              <a:t>To use this sampling method, you divide the population into subgroups (called strata) based on the relevant characteristic (e.g., gender identity, age range, income bracket, job role).</a:t>
            </a:r>
            <a:endParaRPr sz="1900">
              <a:solidFill>
                <a:srgbClr val="0D405F"/>
              </a:solidFill>
            </a:endParaRPr>
          </a:p>
          <a:p>
            <a:pPr indent="0" lvl="0" marL="457200" rtl="0" algn="just">
              <a:spcBef>
                <a:spcPts val="1200"/>
              </a:spcBef>
              <a:spcAft>
                <a:spcPts val="0"/>
              </a:spcAft>
              <a:buNone/>
            </a:pPr>
            <a:r>
              <a:t/>
            </a:r>
            <a:endParaRPr sz="19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e8a5d14dff_0_45"/>
          <p:cNvSpPr txBox="1"/>
          <p:nvPr>
            <p:ph type="title"/>
          </p:nvPr>
        </p:nvSpPr>
        <p:spPr>
          <a:xfrm>
            <a:off x="311750" y="191929"/>
            <a:ext cx="8520000" cy="825300"/>
          </a:xfrm>
          <a:prstGeom prst="rect">
            <a:avLst/>
          </a:prstGeom>
        </p:spPr>
        <p:txBody>
          <a:bodyPr anchorCtr="0" anchor="ctr" bIns="0" lIns="0" spcFirstLastPara="1" rIns="0" wrap="square" tIns="0">
            <a:noAutofit/>
          </a:bodyPr>
          <a:lstStyle/>
          <a:p>
            <a:pPr indent="0" lvl="0" marL="0" rtl="0" algn="l">
              <a:lnSpc>
                <a:spcPct val="110000"/>
              </a:lnSpc>
              <a:spcBef>
                <a:spcPts val="1300"/>
              </a:spcBef>
              <a:spcAft>
                <a:spcPts val="0"/>
              </a:spcAft>
              <a:buNone/>
            </a:pPr>
            <a:r>
              <a:rPr b="1" lang="en-GB" sz="3000">
                <a:solidFill>
                  <a:srgbClr val="1B2B68"/>
                </a:solidFill>
              </a:rPr>
              <a:t> </a:t>
            </a:r>
            <a:endParaRPr b="1" sz="3000">
              <a:solidFill>
                <a:srgbClr val="1B2B68"/>
              </a:solidFill>
            </a:endParaRPr>
          </a:p>
          <a:p>
            <a:pPr indent="0" lvl="0" marL="0" rtl="0" algn="l">
              <a:lnSpc>
                <a:spcPct val="110000"/>
              </a:lnSpc>
              <a:spcBef>
                <a:spcPts val="1300"/>
              </a:spcBef>
              <a:spcAft>
                <a:spcPts val="0"/>
              </a:spcAft>
              <a:buNone/>
            </a:pPr>
            <a:r>
              <a:rPr b="1" lang="en-GB" sz="3000">
                <a:solidFill>
                  <a:srgbClr val="1F80E8"/>
                </a:solidFill>
                <a:uFill>
                  <a:noFill/>
                </a:uFill>
                <a:hlinkClick r:id="rId3">
                  <a:extLst>
                    <a:ext uri="{A12FA001-AC4F-418D-AE19-62706E023703}">
                      <ahyp:hlinkClr val="tx"/>
                    </a:ext>
                  </a:extLst>
                </a:hlinkClick>
              </a:rPr>
              <a:t>Stratified sampling</a:t>
            </a:r>
            <a:endParaRPr b="1" sz="3000">
              <a:solidFill>
                <a:srgbClr val="1F80E8"/>
              </a:solidFill>
            </a:endParaRPr>
          </a:p>
          <a:p>
            <a:pPr indent="0" lvl="0" marL="0" rtl="0" algn="l">
              <a:spcBef>
                <a:spcPts val="700"/>
              </a:spcBef>
              <a:spcAft>
                <a:spcPts val="0"/>
              </a:spcAft>
              <a:buNone/>
            </a:pPr>
            <a:r>
              <a:t/>
            </a:r>
            <a:endParaRPr sz="3000"/>
          </a:p>
        </p:txBody>
      </p:sp>
      <p:sp>
        <p:nvSpPr>
          <p:cNvPr id="451" name="Google Shape;451;g1e8a5d14dff_0_45"/>
          <p:cNvSpPr txBox="1"/>
          <p:nvPr>
            <p:ph idx="1" type="body"/>
          </p:nvPr>
        </p:nvSpPr>
        <p:spPr>
          <a:xfrm>
            <a:off x="311750" y="878999"/>
            <a:ext cx="8520000" cy="3689400"/>
          </a:xfrm>
          <a:prstGeom prst="rect">
            <a:avLst/>
          </a:prstGeom>
        </p:spPr>
        <p:txBody>
          <a:bodyPr anchorCtr="0" anchor="t" bIns="0" lIns="0" spcFirstLastPara="1" rIns="0" wrap="square" tIns="0">
            <a:noAutofit/>
          </a:bodyPr>
          <a:lstStyle/>
          <a:p>
            <a:pPr indent="-342900" lvl="0" marL="457200" rtl="0" algn="just">
              <a:lnSpc>
                <a:spcPct val="180000"/>
              </a:lnSpc>
              <a:spcBef>
                <a:spcPts val="0"/>
              </a:spcBef>
              <a:spcAft>
                <a:spcPts val="0"/>
              </a:spcAft>
              <a:buClr>
                <a:srgbClr val="0D405F"/>
              </a:buClr>
              <a:buSzPts val="1800"/>
              <a:buChar char="●"/>
            </a:pPr>
            <a:r>
              <a:rPr lang="en-GB">
                <a:solidFill>
                  <a:srgbClr val="0D405F"/>
                </a:solidFill>
              </a:rPr>
              <a:t>Based on the overall proportions of the population, you calculate how many people should be sampled from each subgroup. Then you use random or </a:t>
            </a:r>
            <a:r>
              <a:rPr lang="en-GB">
                <a:solidFill>
                  <a:srgbClr val="1F80E8"/>
                </a:solidFill>
                <a:uFill>
                  <a:noFill/>
                </a:uFill>
                <a:hlinkClick r:id="rId4">
                  <a:extLst>
                    <a:ext uri="{A12FA001-AC4F-418D-AE19-62706E023703}">
                      <ahyp:hlinkClr val="tx"/>
                    </a:ext>
                  </a:extLst>
                </a:hlinkClick>
              </a:rPr>
              <a:t>systematic sampling</a:t>
            </a:r>
            <a:r>
              <a:rPr lang="en-GB">
                <a:solidFill>
                  <a:srgbClr val="0D405F"/>
                </a:solidFill>
              </a:rPr>
              <a:t> to select a sample from each subgroup.</a:t>
            </a:r>
            <a:endParaRPr>
              <a:solidFill>
                <a:srgbClr val="0D405F"/>
              </a:solidFill>
            </a:endParaRPr>
          </a:p>
          <a:p>
            <a:pPr indent="-342900" lvl="0" marL="457200" rtl="0" algn="just">
              <a:lnSpc>
                <a:spcPct val="180000"/>
              </a:lnSpc>
              <a:spcBef>
                <a:spcPts val="0"/>
              </a:spcBef>
              <a:spcAft>
                <a:spcPts val="0"/>
              </a:spcAft>
              <a:buClr>
                <a:srgbClr val="0D405F"/>
              </a:buClr>
              <a:buSzPts val="1800"/>
              <a:buChar char="●"/>
            </a:pPr>
            <a:r>
              <a:rPr lang="en-GB">
                <a:solidFill>
                  <a:srgbClr val="707DA7"/>
                </a:solidFill>
                <a:highlight>
                  <a:srgbClr val="F9F9FB"/>
                </a:highlight>
              </a:rPr>
              <a:t>Ex: </a:t>
            </a:r>
            <a:r>
              <a:rPr lang="en-GB">
                <a:solidFill>
                  <a:srgbClr val="0D405F"/>
                </a:solidFill>
                <a:highlight>
                  <a:srgbClr val="F9F9FB"/>
                </a:highlight>
              </a:rPr>
              <a:t>The company has 800 female employees and 200 male employees. You want to ensure that the sample reflects the gender balance of the company, so you sort the population into two strata based on gender. Then you use random sampling on each group, selecting 80 women and 20 men, which gives you a representative sample of 100 people.</a:t>
            </a:r>
            <a:endParaRPr>
              <a:solidFill>
                <a:srgbClr val="0D405F"/>
              </a:solidFill>
            </a:endParaRPr>
          </a:p>
          <a:p>
            <a:pPr indent="-342900" lvl="0" marL="457200" rtl="0" algn="just">
              <a:spcBef>
                <a:spcPts val="0"/>
              </a:spcBef>
              <a:spcAft>
                <a:spcPts val="0"/>
              </a:spcAft>
              <a:buSzPts val="1800"/>
              <a:buChar char="●"/>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1e8a5d14dff_0_51"/>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lnSpc>
                <a:spcPct val="110000"/>
              </a:lnSpc>
              <a:spcBef>
                <a:spcPts val="1300"/>
              </a:spcBef>
              <a:spcAft>
                <a:spcPts val="0"/>
              </a:spcAft>
              <a:buClr>
                <a:schemeClr val="dk1"/>
              </a:buClr>
              <a:buSzPts val="1100"/>
              <a:buFont typeface="Arial"/>
              <a:buNone/>
            </a:pPr>
            <a:r>
              <a:rPr b="1" lang="en-GB" sz="3000">
                <a:solidFill>
                  <a:schemeClr val="accent2"/>
                </a:solidFill>
              </a:rPr>
              <a:t> </a:t>
            </a:r>
            <a:r>
              <a:rPr b="1" lang="en-GB" sz="3000">
                <a:solidFill>
                  <a:schemeClr val="accent2"/>
                </a:solidFill>
                <a:uFill>
                  <a:noFill/>
                </a:uFill>
                <a:hlinkClick r:id="rId3">
                  <a:extLst>
                    <a:ext uri="{A12FA001-AC4F-418D-AE19-62706E023703}">
                      <ahyp:hlinkClr val="tx"/>
                    </a:ext>
                  </a:extLst>
                </a:hlinkClick>
              </a:rPr>
              <a:t>Cluster sampling</a:t>
            </a:r>
            <a:endParaRPr b="1" sz="3000">
              <a:solidFill>
                <a:schemeClr val="accent2"/>
              </a:solidFill>
            </a:endParaRPr>
          </a:p>
          <a:p>
            <a:pPr indent="0" lvl="0" marL="0" rtl="0" algn="l">
              <a:spcBef>
                <a:spcPts val="700"/>
              </a:spcBef>
              <a:spcAft>
                <a:spcPts val="0"/>
              </a:spcAft>
              <a:buNone/>
            </a:pPr>
            <a:r>
              <a:t/>
            </a:r>
            <a:endParaRPr/>
          </a:p>
        </p:txBody>
      </p:sp>
      <p:sp>
        <p:nvSpPr>
          <p:cNvPr id="457" name="Google Shape;457;g1e8a5d14dff_0_51"/>
          <p:cNvSpPr txBox="1"/>
          <p:nvPr>
            <p:ph idx="1" type="body"/>
          </p:nvPr>
        </p:nvSpPr>
        <p:spPr>
          <a:xfrm>
            <a:off x="311750" y="806074"/>
            <a:ext cx="8520000" cy="3762300"/>
          </a:xfrm>
          <a:prstGeom prst="rect">
            <a:avLst/>
          </a:prstGeom>
        </p:spPr>
        <p:txBody>
          <a:bodyPr anchorCtr="0" anchor="t" bIns="0" lIns="0" spcFirstLastPara="1" rIns="0" wrap="square" tIns="0">
            <a:noAutofit/>
          </a:bodyPr>
          <a:lstStyle/>
          <a:p>
            <a:pPr indent="-317500" lvl="0" marL="457200" rtl="0" algn="just">
              <a:lnSpc>
                <a:spcPct val="180000"/>
              </a:lnSpc>
              <a:spcBef>
                <a:spcPts val="0"/>
              </a:spcBef>
              <a:spcAft>
                <a:spcPts val="0"/>
              </a:spcAft>
              <a:buClr>
                <a:srgbClr val="0D405F"/>
              </a:buClr>
              <a:buSzPts val="1400"/>
              <a:buChar char="●"/>
            </a:pPr>
            <a:r>
              <a:rPr lang="en-GB">
                <a:solidFill>
                  <a:srgbClr val="0D405F"/>
                </a:solidFill>
              </a:rPr>
              <a:t>Cluster sampling also </a:t>
            </a:r>
            <a:r>
              <a:rPr lang="en-GB">
                <a:solidFill>
                  <a:schemeClr val="accent3"/>
                </a:solidFill>
              </a:rPr>
              <a:t>involves dividing the population into subgroups, but each subgroup should have similar characteristics to the whole sample.</a:t>
            </a:r>
            <a:r>
              <a:rPr lang="en-GB">
                <a:solidFill>
                  <a:srgbClr val="0D405F"/>
                </a:solidFill>
              </a:rPr>
              <a:t> Instead of sampling individuals from each subgroup, you randomly select entire subgroups.</a:t>
            </a:r>
            <a:endParaRPr>
              <a:solidFill>
                <a:srgbClr val="0D405F"/>
              </a:solidFill>
            </a:endParaRPr>
          </a:p>
          <a:p>
            <a:pPr indent="-317500" lvl="0" marL="457200" rtl="0" algn="just">
              <a:lnSpc>
                <a:spcPct val="180000"/>
              </a:lnSpc>
              <a:spcBef>
                <a:spcPts val="0"/>
              </a:spcBef>
              <a:spcAft>
                <a:spcPts val="0"/>
              </a:spcAft>
              <a:buSzPts val="1400"/>
              <a:buChar char="●"/>
            </a:pPr>
            <a:r>
              <a:rPr lang="en-GB">
                <a:solidFill>
                  <a:srgbClr val="0D405F"/>
                </a:solidFill>
              </a:rPr>
              <a:t>If it is practically possible, you might include every individual from each sampled cluster. If the clusters themselves are large, you can also sample individuals from within each cluster using one of the techniques above. This is called </a:t>
            </a:r>
            <a:r>
              <a:rPr lang="en-GB">
                <a:solidFill>
                  <a:srgbClr val="1F80E8"/>
                </a:solidFill>
                <a:uFill>
                  <a:noFill/>
                </a:uFill>
                <a:hlinkClick r:id="rId4">
                  <a:extLst>
                    <a:ext uri="{A12FA001-AC4F-418D-AE19-62706E023703}">
                      <ahyp:hlinkClr val="tx"/>
                    </a:ext>
                  </a:extLst>
                </a:hlinkClick>
              </a:rPr>
              <a:t>multistage sampling</a:t>
            </a:r>
            <a:r>
              <a:rPr lang="en-GB">
                <a:solidFill>
                  <a:srgbClr val="0D405F"/>
                </a:solidFill>
              </a:rPr>
              <a:t>.</a:t>
            </a:r>
            <a:endParaRPr>
              <a:solidFill>
                <a:srgbClr val="0D405F"/>
              </a:solidFill>
            </a:endParaRPr>
          </a:p>
          <a:p>
            <a:pPr indent="-317500" lvl="0" marL="457200" rtl="0" algn="just">
              <a:spcBef>
                <a:spcPts val="0"/>
              </a:spcBef>
              <a:spcAft>
                <a:spcPts val="0"/>
              </a:spcAft>
              <a:buSzPts val="1400"/>
              <a:buChar char="●"/>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e8a5d14dff_0_58"/>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lnSpc>
                <a:spcPct val="110000"/>
              </a:lnSpc>
              <a:spcBef>
                <a:spcPts val="1300"/>
              </a:spcBef>
              <a:spcAft>
                <a:spcPts val="0"/>
              </a:spcAft>
              <a:buNone/>
            </a:pPr>
            <a:r>
              <a:rPr b="1" lang="en-GB" sz="3000">
                <a:solidFill>
                  <a:schemeClr val="accent2"/>
                </a:solidFill>
              </a:rPr>
              <a:t> </a:t>
            </a:r>
            <a:r>
              <a:rPr b="1" lang="en-GB" sz="3000">
                <a:solidFill>
                  <a:schemeClr val="accent2"/>
                </a:solidFill>
                <a:uFill>
                  <a:noFill/>
                </a:uFill>
                <a:hlinkClick r:id="rId3">
                  <a:extLst>
                    <a:ext uri="{A12FA001-AC4F-418D-AE19-62706E023703}">
                      <ahyp:hlinkClr val="tx"/>
                    </a:ext>
                  </a:extLst>
                </a:hlinkClick>
              </a:rPr>
              <a:t>Cluster sampling</a:t>
            </a:r>
            <a:endParaRPr b="1" sz="3000">
              <a:solidFill>
                <a:schemeClr val="accent2"/>
              </a:solidFill>
            </a:endParaRPr>
          </a:p>
          <a:p>
            <a:pPr indent="0" lvl="0" marL="0" rtl="0" algn="l">
              <a:spcBef>
                <a:spcPts val="700"/>
              </a:spcBef>
              <a:spcAft>
                <a:spcPts val="0"/>
              </a:spcAft>
              <a:buNone/>
            </a:pPr>
            <a:r>
              <a:t/>
            </a:r>
            <a:endParaRPr/>
          </a:p>
        </p:txBody>
      </p:sp>
      <p:sp>
        <p:nvSpPr>
          <p:cNvPr id="463" name="Google Shape;463;g1e8a5d14dff_0_58"/>
          <p:cNvSpPr txBox="1"/>
          <p:nvPr>
            <p:ph idx="1" type="body"/>
          </p:nvPr>
        </p:nvSpPr>
        <p:spPr>
          <a:xfrm>
            <a:off x="311750" y="806074"/>
            <a:ext cx="8520000" cy="3762300"/>
          </a:xfrm>
          <a:prstGeom prst="rect">
            <a:avLst/>
          </a:prstGeom>
        </p:spPr>
        <p:txBody>
          <a:bodyPr anchorCtr="0" anchor="t" bIns="0" lIns="0" spcFirstLastPara="1" rIns="0" wrap="square" tIns="0">
            <a:noAutofit/>
          </a:bodyPr>
          <a:lstStyle/>
          <a:p>
            <a:pPr indent="-355600" lvl="0" marL="457200" rtl="0" algn="just">
              <a:lnSpc>
                <a:spcPct val="180000"/>
              </a:lnSpc>
              <a:spcBef>
                <a:spcPts val="0"/>
              </a:spcBef>
              <a:spcAft>
                <a:spcPts val="0"/>
              </a:spcAft>
              <a:buSzPts val="2000"/>
              <a:buChar char="●"/>
            </a:pPr>
            <a:r>
              <a:rPr lang="en-GB" sz="2000">
                <a:solidFill>
                  <a:srgbClr val="0D405F"/>
                </a:solidFill>
              </a:rPr>
              <a:t>This method is g</a:t>
            </a:r>
            <a:r>
              <a:rPr lang="en-GB" sz="2000">
                <a:solidFill>
                  <a:schemeClr val="accent3"/>
                </a:solidFill>
              </a:rPr>
              <a:t>ood for dealing with large and dispersed populations, </a:t>
            </a:r>
            <a:endParaRPr sz="2000">
              <a:solidFill>
                <a:srgbClr val="0D405F"/>
              </a:solidFill>
            </a:endParaRPr>
          </a:p>
          <a:p>
            <a:pPr indent="-355600" lvl="0" marL="457200" rtl="0" algn="just">
              <a:lnSpc>
                <a:spcPct val="180000"/>
              </a:lnSpc>
              <a:spcBef>
                <a:spcPts val="0"/>
              </a:spcBef>
              <a:spcAft>
                <a:spcPts val="0"/>
              </a:spcAft>
              <a:buSzPts val="2000"/>
              <a:buChar char="●"/>
            </a:pPr>
            <a:r>
              <a:rPr lang="en-GB" sz="2000">
                <a:solidFill>
                  <a:srgbClr val="0D405F"/>
                </a:solidFill>
              </a:rPr>
              <a:t>It’s difficult to guarantee that the sampled clusters are really representative of the whole population.</a:t>
            </a:r>
            <a:endParaRPr sz="2000">
              <a:solidFill>
                <a:srgbClr val="0D405F"/>
              </a:solidFill>
            </a:endParaRPr>
          </a:p>
          <a:p>
            <a:pPr indent="-355600" lvl="0" marL="457200" rtl="0" algn="just">
              <a:spcBef>
                <a:spcPts val="0"/>
              </a:spcBef>
              <a:spcAft>
                <a:spcPts val="0"/>
              </a:spcAft>
              <a:buSzPts val="2000"/>
              <a:buChar char="●"/>
            </a:pPr>
            <a:r>
              <a:rPr lang="en-GB" sz="2000">
                <a:solidFill>
                  <a:srgbClr val="707DA7"/>
                </a:solidFill>
                <a:highlight>
                  <a:srgbClr val="F9F9FB"/>
                </a:highlight>
              </a:rPr>
              <a:t>Ex: </a:t>
            </a:r>
            <a:r>
              <a:rPr lang="en-GB" sz="2000">
                <a:solidFill>
                  <a:srgbClr val="0D405F"/>
                </a:solidFill>
                <a:highlight>
                  <a:srgbClr val="F9F9FB"/>
                </a:highlight>
              </a:rPr>
              <a:t>The company has offices in 10 cities across the country (all with roughly the same number of employees in similar roles). You don’t have the capacity to travel to every office to collect your data, so you use random sampling to select 3 offices – these are your clusters.</a:t>
            </a:r>
            <a:endParaRPr sz="2000">
              <a:solidFill>
                <a:srgbClr val="0D405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1e8a5d14dff_0_76"/>
          <p:cNvSpPr txBox="1"/>
          <p:nvPr>
            <p:ph type="title"/>
          </p:nvPr>
        </p:nvSpPr>
        <p:spPr>
          <a:xfrm>
            <a:off x="311760" y="410040"/>
            <a:ext cx="8520000" cy="60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69" name="Google Shape;469;g1e8a5d14dff_0_76"/>
          <p:cNvSpPr txBox="1"/>
          <p:nvPr>
            <p:ph idx="1" type="body"/>
          </p:nvPr>
        </p:nvSpPr>
        <p:spPr>
          <a:xfrm>
            <a:off x="311760" y="1229760"/>
            <a:ext cx="8520000" cy="3338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pic>
        <p:nvPicPr>
          <p:cNvPr id="470" name="Google Shape;470;g1e8a5d14dff_0_76"/>
          <p:cNvPicPr preferRelativeResize="0"/>
          <p:nvPr/>
        </p:nvPicPr>
        <p:blipFill>
          <a:blip r:embed="rId3">
            <a:alphaModFix/>
          </a:blip>
          <a:stretch>
            <a:fillRect/>
          </a:stretch>
        </p:blipFill>
        <p:spPr>
          <a:xfrm>
            <a:off x="311750" y="410050"/>
            <a:ext cx="8519999" cy="305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MEASUREMENT AND SCALING TECHNIQUES</a:t>
            </a:r>
            <a:endParaRPr b="0" sz="3000" strike="noStrike">
              <a:solidFill>
                <a:srgbClr val="000000"/>
              </a:solidFill>
              <a:latin typeface="Arial"/>
              <a:ea typeface="Arial"/>
              <a:cs typeface="Arial"/>
              <a:sym typeface="Arial"/>
            </a:endParaRPr>
          </a:p>
        </p:txBody>
      </p:sp>
      <p:sp>
        <p:nvSpPr>
          <p:cNvPr id="476" name="Google Shape;476;p45"/>
          <p:cNvSpPr txBox="1"/>
          <p:nvPr/>
        </p:nvSpPr>
        <p:spPr>
          <a:xfrm>
            <a:off x="311760" y="1229760"/>
            <a:ext cx="8520120" cy="333864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Technically speaking, measurement is a process of mapping aspects of a domain onto other aspects of a range according to some rule of correspondence.</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Roboto"/>
              <a:buChar char="●"/>
            </a:pPr>
            <a:r>
              <a:rPr b="0" lang="en-GB" sz="1800" strike="noStrike">
                <a:solidFill>
                  <a:srgbClr val="434343"/>
                </a:solidFill>
                <a:latin typeface="Times New Roman"/>
                <a:ea typeface="Times New Roman"/>
                <a:cs typeface="Times New Roman"/>
                <a:sym typeface="Times New Roman"/>
              </a:rPr>
              <a:t> In measuring, we devise some form of scale in the range and then transform or map the properties of objects from the domain onto this scale.</a:t>
            </a:r>
            <a:endParaRPr b="0" sz="1800" strike="noStrike">
              <a:solidFill>
                <a:srgbClr val="000000"/>
              </a:solidFill>
              <a:latin typeface="Arial"/>
              <a:ea typeface="Arial"/>
              <a:cs typeface="Arial"/>
              <a:sym typeface="Arial"/>
            </a:endParaRPr>
          </a:p>
          <a:p>
            <a:pPr indent="0" lvl="0" marL="114480" marR="0" rtl="0" algn="l">
              <a:lnSpc>
                <a:spcPct val="115000"/>
              </a:lnSpc>
              <a:spcBef>
                <a:spcPts val="0"/>
              </a:spcBef>
              <a:spcAft>
                <a:spcPts val="0"/>
              </a:spcAft>
              <a:buNone/>
            </a:pPr>
            <a:r>
              <a:rPr b="0" lang="en-GB" sz="1800" strike="noStrike">
                <a:solidFill>
                  <a:srgbClr val="434343"/>
                </a:solidFill>
                <a:latin typeface="Times New Roman"/>
                <a:ea typeface="Times New Roman"/>
                <a:cs typeface="Times New Roman"/>
                <a:sym typeface="Times New Roman"/>
              </a:rPr>
              <a:t>Types of Data</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Arial"/>
              <a:buAutoNum type="arabicPeriod"/>
            </a:pPr>
            <a:r>
              <a:rPr b="0" lang="en-GB" sz="1800" strike="noStrike">
                <a:solidFill>
                  <a:srgbClr val="434343"/>
                </a:solidFill>
                <a:latin typeface="Times New Roman"/>
                <a:ea typeface="Times New Roman"/>
                <a:cs typeface="Times New Roman"/>
                <a:sym typeface="Times New Roman"/>
              </a:rPr>
              <a:t>Nominal</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Arial"/>
              <a:buAutoNum type="arabicPeriod"/>
            </a:pPr>
            <a:r>
              <a:rPr b="0" lang="en-GB" sz="1800" strike="noStrike">
                <a:solidFill>
                  <a:srgbClr val="434343"/>
                </a:solidFill>
                <a:latin typeface="Times New Roman"/>
                <a:ea typeface="Times New Roman"/>
                <a:cs typeface="Times New Roman"/>
                <a:sym typeface="Times New Roman"/>
              </a:rPr>
              <a:t>Ordinal</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Arial"/>
              <a:buAutoNum type="arabicPeriod"/>
            </a:pPr>
            <a:r>
              <a:rPr b="0" lang="en-GB" sz="1800" strike="noStrike">
                <a:solidFill>
                  <a:srgbClr val="434343"/>
                </a:solidFill>
                <a:latin typeface="Times New Roman"/>
                <a:ea typeface="Times New Roman"/>
                <a:cs typeface="Times New Roman"/>
                <a:sym typeface="Times New Roman"/>
              </a:rPr>
              <a:t>Interval </a:t>
            </a:r>
            <a:endParaRPr b="0" sz="1800"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434343"/>
              </a:buClr>
              <a:buSzPts val="1800"/>
              <a:buFont typeface="Arial"/>
              <a:buAutoNum type="arabicPeriod"/>
            </a:pPr>
            <a:r>
              <a:rPr b="0" lang="en-GB" sz="1800" strike="noStrike">
                <a:solidFill>
                  <a:srgbClr val="434343"/>
                </a:solidFill>
                <a:latin typeface="Times New Roman"/>
                <a:ea typeface="Times New Roman"/>
                <a:cs typeface="Times New Roman"/>
                <a:sym typeface="Times New Roman"/>
              </a:rPr>
              <a:t>Ratio </a:t>
            </a:r>
            <a:endParaRPr b="0" sz="18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158" name="Google Shape;158;p6"/>
          <p:cNvSpPr txBox="1"/>
          <p:nvPr/>
        </p:nvSpPr>
        <p:spPr>
          <a:xfrm>
            <a:off x="311760" y="410040"/>
            <a:ext cx="8520120" cy="4158720"/>
          </a:xfrm>
          <a:prstGeom prst="rect">
            <a:avLst/>
          </a:prstGeom>
          <a:noFill/>
          <a:ln>
            <a:noFill/>
          </a:ln>
        </p:spPr>
        <p:txBody>
          <a:bodyPr anchorCtr="0" anchor="t" bIns="91425" lIns="91425" spcFirstLastPara="1" rIns="91425" wrap="square" tIns="91425">
            <a:normAutofit fontScale="75000"/>
          </a:bodyPr>
          <a:lstStyle/>
          <a:p>
            <a:pPr indent="0" lvl="0" marL="0" marR="0" rtl="0" algn="just">
              <a:lnSpc>
                <a:spcPct val="115000"/>
              </a:lnSpc>
              <a:spcBef>
                <a:spcPts val="0"/>
              </a:spcBef>
              <a:spcAft>
                <a:spcPts val="0"/>
              </a:spcAft>
              <a:buNone/>
            </a:pPr>
            <a:r>
              <a:rPr b="0" lang="en-GB" sz="2040" strike="noStrike">
                <a:solidFill>
                  <a:srgbClr val="434343"/>
                </a:solidFill>
                <a:latin typeface="Roboto"/>
                <a:ea typeface="Roboto"/>
                <a:cs typeface="Roboto"/>
                <a:sym typeface="Roboto"/>
              </a:rPr>
              <a:t>The overall research design into can be divided into the following parts:</a:t>
            </a:r>
            <a:endParaRPr b="0" sz="204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0" lang="en-GB" sz="2040" strike="noStrike">
                <a:solidFill>
                  <a:srgbClr val="434343"/>
                </a:solidFill>
                <a:latin typeface="Roboto"/>
                <a:ea typeface="Roboto"/>
                <a:cs typeface="Roboto"/>
                <a:sym typeface="Roboto"/>
              </a:rPr>
              <a:t>(a) the </a:t>
            </a:r>
            <a:r>
              <a:rPr b="0" lang="en-GB" sz="2040" strike="noStrike">
                <a:solidFill>
                  <a:srgbClr val="9C254D"/>
                </a:solidFill>
                <a:latin typeface="Roboto"/>
                <a:ea typeface="Roboto"/>
                <a:cs typeface="Roboto"/>
                <a:sym typeface="Roboto"/>
              </a:rPr>
              <a:t>sampling design</a:t>
            </a:r>
            <a:r>
              <a:rPr b="0" lang="en-GB" sz="2040" strike="noStrike">
                <a:solidFill>
                  <a:srgbClr val="434343"/>
                </a:solidFill>
                <a:latin typeface="Roboto"/>
                <a:ea typeface="Roboto"/>
                <a:cs typeface="Roboto"/>
                <a:sym typeface="Roboto"/>
              </a:rPr>
              <a:t> which deals with the method of </a:t>
            </a:r>
            <a:r>
              <a:rPr b="0" lang="en-GB" sz="2040" strike="noStrike">
                <a:solidFill>
                  <a:srgbClr val="9C254D"/>
                </a:solidFill>
                <a:latin typeface="Roboto"/>
                <a:ea typeface="Roboto"/>
                <a:cs typeface="Roboto"/>
                <a:sym typeface="Roboto"/>
              </a:rPr>
              <a:t>selecting items to be observed</a:t>
            </a:r>
            <a:r>
              <a:rPr b="0" lang="en-GB" sz="2040" strike="noStrike">
                <a:solidFill>
                  <a:srgbClr val="434343"/>
                </a:solidFill>
                <a:latin typeface="Roboto"/>
                <a:ea typeface="Roboto"/>
                <a:cs typeface="Roboto"/>
                <a:sym typeface="Roboto"/>
              </a:rPr>
              <a:t> for they given study;</a:t>
            </a:r>
            <a:endParaRPr b="0" sz="204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0" lang="en-GB" sz="2040" strike="noStrike">
                <a:solidFill>
                  <a:srgbClr val="434343"/>
                </a:solidFill>
                <a:latin typeface="Roboto"/>
                <a:ea typeface="Roboto"/>
                <a:cs typeface="Roboto"/>
                <a:sym typeface="Roboto"/>
              </a:rPr>
              <a:t>(b) the </a:t>
            </a:r>
            <a:r>
              <a:rPr b="0" lang="en-GB" sz="2040" strike="noStrike">
                <a:solidFill>
                  <a:srgbClr val="9C254D"/>
                </a:solidFill>
                <a:latin typeface="Roboto"/>
                <a:ea typeface="Roboto"/>
                <a:cs typeface="Roboto"/>
                <a:sym typeface="Roboto"/>
              </a:rPr>
              <a:t>observational design </a:t>
            </a:r>
            <a:r>
              <a:rPr b="0" lang="en-GB" sz="2040" strike="noStrike">
                <a:solidFill>
                  <a:srgbClr val="434343"/>
                </a:solidFill>
                <a:latin typeface="Roboto"/>
                <a:ea typeface="Roboto"/>
                <a:cs typeface="Roboto"/>
                <a:sym typeface="Roboto"/>
              </a:rPr>
              <a:t>which relates to the c</a:t>
            </a:r>
            <a:r>
              <a:rPr b="0" lang="en-GB" sz="2040" strike="noStrike">
                <a:solidFill>
                  <a:srgbClr val="9C254D"/>
                </a:solidFill>
                <a:latin typeface="Roboto"/>
                <a:ea typeface="Roboto"/>
                <a:cs typeface="Roboto"/>
                <a:sym typeface="Roboto"/>
              </a:rPr>
              <a:t>onditions under which the observations are to be made;</a:t>
            </a:r>
            <a:endParaRPr b="0" sz="204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0" lang="en-GB" sz="2040" strike="noStrike">
                <a:solidFill>
                  <a:srgbClr val="434343"/>
                </a:solidFill>
                <a:latin typeface="Roboto"/>
                <a:ea typeface="Roboto"/>
                <a:cs typeface="Roboto"/>
                <a:sym typeface="Roboto"/>
              </a:rPr>
              <a:t>(c) the </a:t>
            </a:r>
            <a:r>
              <a:rPr b="0" lang="en-GB" sz="2040" strike="noStrike">
                <a:solidFill>
                  <a:srgbClr val="9C254D"/>
                </a:solidFill>
                <a:latin typeface="Roboto"/>
                <a:ea typeface="Roboto"/>
                <a:cs typeface="Roboto"/>
                <a:sym typeface="Roboto"/>
              </a:rPr>
              <a:t>statistical design</a:t>
            </a:r>
            <a:r>
              <a:rPr b="0" lang="en-GB" sz="2040" strike="noStrike">
                <a:solidFill>
                  <a:srgbClr val="434343"/>
                </a:solidFill>
                <a:latin typeface="Roboto"/>
                <a:ea typeface="Roboto"/>
                <a:cs typeface="Roboto"/>
                <a:sym typeface="Roboto"/>
              </a:rPr>
              <a:t> which concerns with the </a:t>
            </a:r>
            <a:r>
              <a:rPr b="0" lang="en-GB" sz="2040" strike="noStrike">
                <a:solidFill>
                  <a:srgbClr val="9C254D"/>
                </a:solidFill>
                <a:latin typeface="Roboto"/>
                <a:ea typeface="Roboto"/>
                <a:cs typeface="Roboto"/>
                <a:sym typeface="Roboto"/>
              </a:rPr>
              <a:t>question of how many items are to be observed and how the information and data gathered are to be analysed</a:t>
            </a:r>
            <a:r>
              <a:rPr b="0" lang="en-GB" sz="2040" strike="noStrike">
                <a:solidFill>
                  <a:srgbClr val="434343"/>
                </a:solidFill>
                <a:latin typeface="Roboto"/>
                <a:ea typeface="Roboto"/>
                <a:cs typeface="Roboto"/>
                <a:sym typeface="Roboto"/>
              </a:rPr>
              <a:t>; and</a:t>
            </a:r>
            <a:endParaRPr b="0" sz="204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0" lang="en-GB" sz="2040" strike="noStrike">
                <a:solidFill>
                  <a:srgbClr val="434343"/>
                </a:solidFill>
                <a:latin typeface="Roboto"/>
                <a:ea typeface="Roboto"/>
                <a:cs typeface="Roboto"/>
                <a:sym typeface="Roboto"/>
              </a:rPr>
              <a:t>(d) the </a:t>
            </a:r>
            <a:r>
              <a:rPr b="0" lang="en-GB" sz="2040" strike="noStrike">
                <a:solidFill>
                  <a:srgbClr val="9C254D"/>
                </a:solidFill>
                <a:latin typeface="Roboto"/>
                <a:ea typeface="Roboto"/>
                <a:cs typeface="Roboto"/>
                <a:sym typeface="Roboto"/>
              </a:rPr>
              <a:t>operational design</a:t>
            </a:r>
            <a:r>
              <a:rPr b="0" lang="en-GB" sz="2040" strike="noStrike">
                <a:solidFill>
                  <a:srgbClr val="434343"/>
                </a:solidFill>
                <a:latin typeface="Roboto"/>
                <a:ea typeface="Roboto"/>
                <a:cs typeface="Roboto"/>
                <a:sym typeface="Roboto"/>
              </a:rPr>
              <a:t> which deals with the t</a:t>
            </a:r>
            <a:r>
              <a:rPr b="0" lang="en-GB" sz="2040" strike="noStrike">
                <a:solidFill>
                  <a:srgbClr val="9C254D"/>
                </a:solidFill>
                <a:latin typeface="Roboto"/>
                <a:ea typeface="Roboto"/>
                <a:cs typeface="Roboto"/>
                <a:sym typeface="Roboto"/>
              </a:rPr>
              <a:t>echniques by which the procedures specified in the sampling, statistical and observational designs can be carried out.</a:t>
            </a:r>
            <a:endParaRPr b="0" sz="204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164" name="Google Shape;164;p7"/>
          <p:cNvSpPr txBox="1"/>
          <p:nvPr/>
        </p:nvSpPr>
        <p:spPr>
          <a:xfrm>
            <a:off x="311760" y="540000"/>
            <a:ext cx="8520120" cy="4028400"/>
          </a:xfrm>
          <a:prstGeom prst="rect">
            <a:avLst/>
          </a:prstGeom>
          <a:noFill/>
          <a:ln>
            <a:noFill/>
          </a:ln>
        </p:spPr>
        <p:txBody>
          <a:bodyPr anchorCtr="0" anchor="t" bIns="91425" lIns="91425" spcFirstLastPara="1" rIns="91425" wrap="square" tIns="91425">
            <a:normAutofit/>
          </a:bodyPr>
          <a:lstStyle/>
          <a:p>
            <a:pPr indent="-361440" lvl="0" marL="457200" marR="0" rtl="0" algn="just">
              <a:lnSpc>
                <a:spcPct val="115000"/>
              </a:lnSpc>
              <a:spcBef>
                <a:spcPts val="0"/>
              </a:spcBef>
              <a:spcAft>
                <a:spcPts val="0"/>
              </a:spcAft>
              <a:buClr>
                <a:srgbClr val="434343"/>
              </a:buClr>
              <a:buSzPts val="2100"/>
              <a:buFont typeface="Roboto"/>
              <a:buChar char="●"/>
            </a:pPr>
            <a:r>
              <a:rPr b="0" lang="en-GB" sz="2100" strike="noStrike">
                <a:solidFill>
                  <a:srgbClr val="434343"/>
                </a:solidFill>
                <a:latin typeface="Roboto"/>
                <a:ea typeface="Roboto"/>
                <a:cs typeface="Roboto"/>
                <a:sym typeface="Roboto"/>
              </a:rPr>
              <a:t>The  important features of a research design are:</a:t>
            </a:r>
            <a:endParaRPr b="0" sz="210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0" lang="en-GB" sz="2100" strike="noStrike">
                <a:solidFill>
                  <a:srgbClr val="434343"/>
                </a:solidFill>
                <a:latin typeface="Roboto"/>
                <a:ea typeface="Roboto"/>
                <a:cs typeface="Roboto"/>
                <a:sym typeface="Roboto"/>
              </a:rPr>
              <a:t>(i) It is a plan that specifies the sources and types of information relevant to the research problem.</a:t>
            </a:r>
            <a:endParaRPr b="0" sz="210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0" lang="en-GB" sz="2100" strike="noStrike">
                <a:solidFill>
                  <a:srgbClr val="434343"/>
                </a:solidFill>
                <a:latin typeface="Roboto"/>
                <a:ea typeface="Roboto"/>
                <a:cs typeface="Roboto"/>
                <a:sym typeface="Roboto"/>
              </a:rPr>
              <a:t>(ii) It is a strategy specifying which approach will be used for gathering and analysing the data.</a:t>
            </a:r>
            <a:endParaRPr b="0" sz="210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0" lang="en-GB" sz="2100" strike="noStrike">
                <a:solidFill>
                  <a:srgbClr val="434343"/>
                </a:solidFill>
                <a:latin typeface="Roboto"/>
                <a:ea typeface="Roboto"/>
                <a:cs typeface="Roboto"/>
                <a:sym typeface="Roboto"/>
              </a:rPr>
              <a:t>(iii) It also includes the time and cost budgets since most studies are done under these two constraints.</a:t>
            </a:r>
            <a:endParaRPr b="0" sz="2100"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sz="21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Research Design- basic principles</a:t>
            </a:r>
            <a:endParaRPr b="0" sz="3000" strike="noStrike">
              <a:solidFill>
                <a:srgbClr val="000000"/>
              </a:solidFill>
              <a:latin typeface="Arial"/>
              <a:ea typeface="Arial"/>
              <a:cs typeface="Arial"/>
              <a:sym typeface="Arial"/>
            </a:endParaRPr>
          </a:p>
        </p:txBody>
      </p:sp>
      <p:sp>
        <p:nvSpPr>
          <p:cNvPr id="170" name="Google Shape;170;p8"/>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171" name="Google Shape;171;p8"/>
          <p:cNvPicPr preferRelativeResize="0"/>
          <p:nvPr/>
        </p:nvPicPr>
        <p:blipFill rotWithShape="1">
          <a:blip r:embed="rId3">
            <a:alphaModFix/>
          </a:blip>
          <a:srcRect b="0" l="0" r="0" t="0"/>
          <a:stretch/>
        </p:blipFill>
        <p:spPr>
          <a:xfrm>
            <a:off x="311760" y="1229760"/>
            <a:ext cx="8520120" cy="28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nvSpPr>
        <p:spPr>
          <a:xfrm>
            <a:off x="311760" y="410040"/>
            <a:ext cx="8520120" cy="607320"/>
          </a:xfrm>
          <a:prstGeom prst="rect">
            <a:avLst/>
          </a:prstGeom>
          <a:noFill/>
          <a:ln>
            <a:noFill/>
          </a:ln>
        </p:spPr>
        <p:txBody>
          <a:bodyPr anchorCtr="0" anchor="t" bIns="91425" lIns="91425" spcFirstLastPara="1" rIns="91425" wrap="square" tIns="91425">
            <a:normAutofit fontScale="91000"/>
          </a:bodyPr>
          <a:lstStyle/>
          <a:p>
            <a:pPr indent="0" lvl="0" marL="0" marR="0" rtl="0" algn="l">
              <a:lnSpc>
                <a:spcPct val="100000"/>
              </a:lnSpc>
              <a:spcBef>
                <a:spcPts val="0"/>
              </a:spcBef>
              <a:spcAft>
                <a:spcPts val="0"/>
              </a:spcAft>
              <a:buNone/>
            </a:pPr>
            <a:r>
              <a:rPr b="0" lang="en-GB" sz="3000" strike="noStrike">
                <a:solidFill>
                  <a:srgbClr val="2A3990"/>
                </a:solidFill>
                <a:latin typeface="Roboto"/>
                <a:ea typeface="Roboto"/>
                <a:cs typeface="Roboto"/>
                <a:sym typeface="Roboto"/>
              </a:rPr>
              <a:t>contd…</a:t>
            </a:r>
            <a:endParaRPr b="0" sz="3000" strike="noStrike">
              <a:solidFill>
                <a:srgbClr val="000000"/>
              </a:solidFill>
              <a:latin typeface="Arial"/>
              <a:ea typeface="Arial"/>
              <a:cs typeface="Arial"/>
              <a:sym typeface="Arial"/>
            </a:endParaRPr>
          </a:p>
        </p:txBody>
      </p:sp>
      <p:sp>
        <p:nvSpPr>
          <p:cNvPr id="177" name="Google Shape;177;p9"/>
          <p:cNvSpPr txBox="1"/>
          <p:nvPr/>
        </p:nvSpPr>
        <p:spPr>
          <a:xfrm>
            <a:off x="311760" y="1229760"/>
            <a:ext cx="8520120" cy="3338640"/>
          </a:xfrm>
          <a:prstGeom prst="rect">
            <a:avLst/>
          </a:prstGeom>
          <a:noFill/>
          <a:ln>
            <a:noFill/>
          </a:ln>
        </p:spPr>
        <p:txBody>
          <a:bodyPr anchorCtr="0" anchor="t" bIns="91425" lIns="91425" spcFirstLastPara="1" rIns="91425" wrap="square" tIns="91425">
            <a:norm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178" name="Google Shape;178;p9"/>
          <p:cNvPicPr preferRelativeResize="0"/>
          <p:nvPr/>
        </p:nvPicPr>
        <p:blipFill rotWithShape="1">
          <a:blip r:embed="rId3">
            <a:alphaModFix/>
          </a:blip>
          <a:srcRect b="0" l="0" r="0" t="0"/>
          <a:stretch/>
        </p:blipFill>
        <p:spPr>
          <a:xfrm>
            <a:off x="311760" y="1229760"/>
            <a:ext cx="8520120" cy="27388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45</vt:i4>
  </property>
</Properties>
</file>