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8" r:id="rId2"/>
    <p:sldId id="319" r:id="rId3"/>
    <p:sldId id="318" r:id="rId4"/>
    <p:sldId id="313" r:id="rId5"/>
    <p:sldId id="305" r:id="rId6"/>
    <p:sldId id="304" r:id="rId7"/>
    <p:sldId id="314" r:id="rId8"/>
    <p:sldId id="303" r:id="rId9"/>
    <p:sldId id="299" r:id="rId10"/>
    <p:sldId id="258" r:id="rId11"/>
    <p:sldId id="259" r:id="rId12"/>
    <p:sldId id="264" r:id="rId13"/>
    <p:sldId id="270" r:id="rId14"/>
    <p:sldId id="271" r:id="rId15"/>
    <p:sldId id="272" r:id="rId16"/>
    <p:sldId id="275" r:id="rId17"/>
    <p:sldId id="277" r:id="rId18"/>
    <p:sldId id="278" r:id="rId19"/>
    <p:sldId id="279" r:id="rId20"/>
    <p:sldId id="296" r:id="rId21"/>
    <p:sldId id="306" r:id="rId22"/>
    <p:sldId id="282" r:id="rId23"/>
    <p:sldId id="307" r:id="rId24"/>
    <p:sldId id="295" r:id="rId25"/>
    <p:sldId id="309" r:id="rId26"/>
    <p:sldId id="285" r:id="rId27"/>
    <p:sldId id="287" r:id="rId28"/>
    <p:sldId id="288" r:id="rId29"/>
    <p:sldId id="289" r:id="rId30"/>
    <p:sldId id="310" r:id="rId31"/>
    <p:sldId id="291" r:id="rId32"/>
    <p:sldId id="311" r:id="rId33"/>
    <p:sldId id="302" r:id="rId34"/>
    <p:sldId id="315" r:id="rId35"/>
    <p:sldId id="317" r:id="rId36"/>
    <p:sldId id="312" r:id="rId37"/>
    <p:sldId id="316" r:id="rId38"/>
    <p:sldId id="30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93B3"/>
    <a:srgbClr val="AFE91F"/>
    <a:srgbClr val="F7F7F7"/>
    <a:srgbClr val="9E5ECE"/>
    <a:srgbClr val="17375D"/>
    <a:srgbClr val="FE7C6E"/>
    <a:srgbClr val="FD5341"/>
    <a:srgbClr val="FD3823"/>
    <a:srgbClr val="EEB5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8EBAB-A597-46F8-B3D3-456E5AD87C93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C0012-F669-4C2A-B821-260A876F3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86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C0012-F669-4C2A-B821-260A876F386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09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6"/>
          <a:stretch/>
        </p:blipFill>
        <p:spPr>
          <a:xfrm>
            <a:off x="0" y="-1"/>
            <a:ext cx="9144000" cy="36714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168676"/>
            <a:ext cx="54102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"/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Statistical Analysis </a:t>
            </a:r>
          </a:p>
          <a:p>
            <a:pPr algn="ctr"/>
            <a:r>
              <a:rPr lang="en-US" sz="4800" b="1" dirty="0" smtClean="0">
                <a:ln w="1905"/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on </a:t>
            </a:r>
          </a:p>
          <a:p>
            <a:pPr algn="ctr"/>
            <a:r>
              <a:rPr lang="en-US" sz="4800" b="1" dirty="0" smtClean="0">
                <a:ln w="1905"/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Health of People</a:t>
            </a:r>
            <a:endParaRPr lang="en-US" sz="4800" b="1" dirty="0">
              <a:ln w="1905"/>
              <a:solidFill>
                <a:schemeClr val="tx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9800" y="3984010"/>
            <a:ext cx="30895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IN" sz="2400" b="1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Project Guide: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err="1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Mrs.</a:t>
            </a:r>
            <a:r>
              <a:rPr lang="en-IN" sz="24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Sarika</a:t>
            </a:r>
            <a:r>
              <a:rPr lang="en-IN" sz="24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Khirid</a:t>
            </a:r>
            <a:r>
              <a:rPr lang="en-IN" sz="24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  <a:endParaRPr lang="en-IN" sz="24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endParaRPr lang="en-IN" sz="24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b="1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Project By:</a:t>
            </a:r>
          </a:p>
          <a:p>
            <a:pPr marL="285750" indent="-285750">
              <a:buFontTx/>
              <a:buChar char="-"/>
            </a:pPr>
            <a:r>
              <a:rPr lang="en-IN" sz="2400" dirty="0" err="1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Mrudula</a:t>
            </a:r>
            <a:r>
              <a:rPr lang="en-IN" sz="24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Mutha</a:t>
            </a:r>
            <a:endParaRPr lang="en-IN" sz="24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en-IN" sz="24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Mahesh </a:t>
            </a:r>
            <a:r>
              <a:rPr lang="en-IN" sz="2400" dirty="0" err="1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Gurav</a:t>
            </a:r>
            <a:endParaRPr lang="en-IN" sz="24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en-IN" sz="2400" dirty="0" err="1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Nihal</a:t>
            </a:r>
            <a:r>
              <a:rPr lang="en-IN" sz="24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Maulavi</a:t>
            </a:r>
            <a:endParaRPr lang="en-IN" sz="240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4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5812"/>
            <a:ext cx="5638800" cy="488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5352871"/>
            <a:ext cx="8382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IN" b="1" dirty="0" smtClean="0"/>
              <a:t>Comment :</a:t>
            </a:r>
          </a:p>
          <a:p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We can clearly observe that the majority of people prefer Vegetarian food. Nearly, 40% people prefers Non-vegetarian food  and remaining 7% people are </a:t>
            </a:r>
            <a:r>
              <a:rPr lang="en-IN" dirty="0" err="1" smtClean="0"/>
              <a:t>Eggetarian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2882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639" y="76200"/>
            <a:ext cx="6298561" cy="429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4473476"/>
            <a:ext cx="8686800" cy="23083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IN" sz="1600" b="1" dirty="0" smtClean="0"/>
              <a:t>Comment :</a:t>
            </a:r>
          </a:p>
          <a:p>
            <a:endParaRPr lang="en-IN" sz="16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b="1" dirty="0" smtClean="0"/>
              <a:t>We </a:t>
            </a:r>
            <a:r>
              <a:rPr lang="en-IN" sz="1600" b="1" dirty="0"/>
              <a:t>clearly observe that males and females both mostly prefers 'Daily(Medium)' type of breakfast. </a:t>
            </a:r>
            <a:endParaRPr lang="en-IN" sz="1600" b="1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b="1" dirty="0" smtClean="0"/>
              <a:t>People </a:t>
            </a:r>
            <a:r>
              <a:rPr lang="en-IN" sz="1600" b="1" dirty="0"/>
              <a:t>mostly prefers to have breakfast  since percentage of people not having breakfast seems to </a:t>
            </a:r>
            <a:r>
              <a:rPr lang="en-IN" sz="1600" b="1" dirty="0" smtClean="0"/>
              <a:t>be </a:t>
            </a:r>
            <a:r>
              <a:rPr lang="en-IN" sz="1600" b="1" dirty="0"/>
              <a:t>very low. </a:t>
            </a:r>
            <a:endParaRPr lang="en-IN" sz="16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b="1" dirty="0" smtClean="0"/>
              <a:t>It </a:t>
            </a:r>
            <a:r>
              <a:rPr lang="en-IN" sz="1600" b="1" dirty="0"/>
              <a:t>seems that proportion of males having medium or heavy breakfast is more than that of females.</a:t>
            </a:r>
            <a:endParaRPr lang="en-IN" sz="16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b="1" dirty="0" smtClean="0"/>
              <a:t>Proportion </a:t>
            </a:r>
            <a:r>
              <a:rPr lang="en-IN" sz="1600" b="1" dirty="0"/>
              <a:t>of females having breakfast sometimes is more than that of males</a:t>
            </a:r>
            <a:r>
              <a:rPr lang="en-IN" sz="1600" b="1" dirty="0" smtClean="0"/>
              <a:t>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0057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460796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25" y="3478213"/>
            <a:ext cx="5730875" cy="330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76800" y="76200"/>
            <a:ext cx="4114800" cy="15696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IN" sz="1600" b="1" dirty="0"/>
              <a:t>Comment </a:t>
            </a:r>
            <a:r>
              <a:rPr lang="en-IN" sz="1600" b="1" dirty="0" smtClean="0"/>
              <a:t>:</a:t>
            </a:r>
          </a:p>
          <a:p>
            <a:r>
              <a:rPr lang="en-IN" sz="1600" b="1" dirty="0" smtClean="0"/>
              <a:t> </a:t>
            </a:r>
            <a:endParaRPr lang="en-IN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1600" b="1" dirty="0"/>
              <a:t>We can see that proportion of people who exercise is nearly equal to the proportion of people who do </a:t>
            </a:r>
            <a:r>
              <a:rPr lang="en-IN" sz="1600" b="1" dirty="0" smtClean="0"/>
              <a:t>not </a:t>
            </a:r>
            <a:r>
              <a:rPr lang="en-IN" sz="1600" b="1" dirty="0"/>
              <a:t>exercise.</a:t>
            </a:r>
            <a:endParaRPr lang="en-IN" sz="1600" dirty="0"/>
          </a:p>
          <a:p>
            <a:endParaRPr lang="en-IN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3981033"/>
            <a:ext cx="3124200" cy="280076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IN" sz="1600" b="1" dirty="0"/>
              <a:t>Comment </a:t>
            </a:r>
            <a:r>
              <a:rPr lang="en-IN" sz="1600" b="1" dirty="0" smtClean="0"/>
              <a:t>:</a:t>
            </a:r>
          </a:p>
          <a:p>
            <a:endParaRPr lang="en-IN" sz="16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b="1" dirty="0"/>
              <a:t>It seems that, most of the people do not exercise due to lack of time or lack of continuity in exercise.</a:t>
            </a:r>
            <a:endParaRPr lang="en-IN" sz="16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b="1" dirty="0"/>
              <a:t>While 7% of the people who do not exercise feels that exercise is boring and, to some exercise is uncomfortable or hard.</a:t>
            </a:r>
            <a:endParaRPr lang="en-IN" sz="1600" dirty="0"/>
          </a:p>
          <a:p>
            <a:endParaRPr lang="en-IN" sz="1600" dirty="0"/>
          </a:p>
        </p:txBody>
      </p:sp>
      <p:sp>
        <p:nvSpPr>
          <p:cNvPr id="15" name="Half Frame 14"/>
          <p:cNvSpPr/>
          <p:nvPr/>
        </p:nvSpPr>
        <p:spPr>
          <a:xfrm rot="10800000">
            <a:off x="4419600" y="1904999"/>
            <a:ext cx="573633" cy="1295400"/>
          </a:xfrm>
          <a:prstGeom prst="halfFrame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</a:gsLst>
            <a:lin ang="8100000" scaled="0"/>
            <a:tileRect/>
          </a:gra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Half Frame 15"/>
          <p:cNvSpPr/>
          <p:nvPr/>
        </p:nvSpPr>
        <p:spPr>
          <a:xfrm>
            <a:off x="3048000" y="3200399"/>
            <a:ext cx="990600" cy="609601"/>
          </a:xfrm>
          <a:prstGeom prst="halfFrame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</a:gsLst>
            <a:lin ang="8100000" scaled="0"/>
            <a:tileRect/>
          </a:gra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993233" y="1828800"/>
            <a:ext cx="3998367" cy="381000"/>
          </a:xfrm>
          <a:prstGeom prst="rightArrow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</a:gsLst>
            <a:lin ang="8100000" scaled="0"/>
            <a:tileRect/>
          </a:gra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Arrow 18"/>
          <p:cNvSpPr/>
          <p:nvPr/>
        </p:nvSpPr>
        <p:spPr>
          <a:xfrm flipH="1">
            <a:off x="76200" y="3505200"/>
            <a:ext cx="2971800" cy="381000"/>
          </a:xfrm>
          <a:prstGeom prst="rightArrow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</a:gsLst>
            <a:lin ang="8100000" scaled="0"/>
            <a:tileRect/>
          </a:gra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1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37" y="63500"/>
            <a:ext cx="4754563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63500"/>
            <a:ext cx="4584700" cy="276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10100" y="4267200"/>
            <a:ext cx="76200" cy="206210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3500" y="4267200"/>
            <a:ext cx="4356100" cy="20621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IN" sz="1600" b="1" dirty="0"/>
              <a:t>Comment </a:t>
            </a:r>
            <a:r>
              <a:rPr lang="en-IN" sz="1600" b="1" dirty="0" smtClean="0"/>
              <a:t>:</a:t>
            </a:r>
          </a:p>
          <a:p>
            <a:endParaRPr lang="en-IN" sz="16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b="1" dirty="0"/>
              <a:t>We can see that more number of males prefer to play outdoor sports occasionally.</a:t>
            </a:r>
            <a:endParaRPr lang="en-IN" sz="16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b="1" dirty="0"/>
              <a:t>Around one third of males never play outdoor sports.</a:t>
            </a:r>
            <a:endParaRPr lang="en-IN" sz="16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b="1" dirty="0" smtClean="0"/>
              <a:t>Only 12% of the males play outdoor sports on a regular basis.</a:t>
            </a:r>
            <a:endParaRPr lang="en-IN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4267200"/>
            <a:ext cx="4191000" cy="20621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IN" sz="1600" b="1" dirty="0"/>
              <a:t>Comment </a:t>
            </a:r>
            <a:r>
              <a:rPr lang="en-IN" sz="1600" b="1" dirty="0" smtClean="0"/>
              <a:t>:</a:t>
            </a:r>
          </a:p>
          <a:p>
            <a:pPr marL="285750" indent="-285750">
              <a:buBlip>
                <a:blip r:embed="rId4"/>
              </a:buBlip>
            </a:pPr>
            <a:endParaRPr lang="en-IN" sz="16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b="1" dirty="0"/>
              <a:t>It seems that more than half of the females never play outdoor sports.</a:t>
            </a:r>
            <a:endParaRPr lang="en-IN" sz="16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b="1" dirty="0"/>
              <a:t>Around one third of the females </a:t>
            </a:r>
            <a:r>
              <a:rPr lang="en-IN" sz="1600" b="1" dirty="0" smtClean="0"/>
              <a:t>occasionally play outdoor sports.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b="1" dirty="0" smtClean="0"/>
              <a:t>Just </a:t>
            </a:r>
            <a:r>
              <a:rPr lang="en-IN" sz="1600" b="1" dirty="0"/>
              <a:t>3% of the females go for the outdoor sports on a regular basis</a:t>
            </a:r>
            <a:r>
              <a:rPr lang="en-IN" sz="1600" b="1" dirty="0" smtClean="0"/>
              <a:t>.</a:t>
            </a:r>
            <a:endParaRPr lang="en-IN" sz="1600" dirty="0"/>
          </a:p>
        </p:txBody>
      </p:sp>
      <p:sp>
        <p:nvSpPr>
          <p:cNvPr id="11" name="Up-Down Arrow 10"/>
          <p:cNvSpPr/>
          <p:nvPr/>
        </p:nvSpPr>
        <p:spPr>
          <a:xfrm>
            <a:off x="1974850" y="2914650"/>
            <a:ext cx="762000" cy="1206500"/>
          </a:xfrm>
          <a:prstGeom prst="upDownArrow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Up-Down Arrow 11"/>
          <p:cNvSpPr/>
          <p:nvPr/>
        </p:nvSpPr>
        <p:spPr>
          <a:xfrm>
            <a:off x="6591300" y="2908300"/>
            <a:ext cx="762000" cy="1206500"/>
          </a:xfrm>
          <a:prstGeom prst="upDownArrow">
            <a:avLst/>
          </a:prstGeom>
          <a:solidFill>
            <a:srgbClr val="99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84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886200"/>
            <a:ext cx="4621213" cy="28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4356533" cy="3060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76800" y="1067705"/>
            <a:ext cx="3810000" cy="10772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IN" sz="1600" b="1" dirty="0" smtClean="0"/>
              <a:t>Comment :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6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1600" b="1" dirty="0" smtClean="0"/>
              <a:t>16 % of people consume liquor or cigarette or tobacco, etc. </a:t>
            </a:r>
            <a:endParaRPr lang="en-IN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534088"/>
            <a:ext cx="3810000" cy="15696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Comment :</a:t>
            </a:r>
          </a:p>
          <a:p>
            <a:endParaRPr lang="en-IN" sz="1600" dirty="0"/>
          </a:p>
          <a:p>
            <a:r>
              <a:rPr lang="en-US" sz="1600" b="1" dirty="0"/>
              <a:t>Most people consume alcohol, and subsequently, some people consume cigarettes or tobacco out of those who intake any of them.</a:t>
            </a:r>
            <a:endParaRPr lang="en-IN" sz="1600" dirty="0"/>
          </a:p>
        </p:txBody>
      </p:sp>
      <p:sp>
        <p:nvSpPr>
          <p:cNvPr id="10" name="Notched Right Arrow 9"/>
          <p:cNvSpPr/>
          <p:nvPr/>
        </p:nvSpPr>
        <p:spPr>
          <a:xfrm>
            <a:off x="4588351" y="2514600"/>
            <a:ext cx="4283710" cy="228600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Notched Right Arrow 10"/>
          <p:cNvSpPr/>
          <p:nvPr/>
        </p:nvSpPr>
        <p:spPr>
          <a:xfrm flipH="1">
            <a:off x="48491" y="3958936"/>
            <a:ext cx="4191000" cy="228600"/>
          </a:xfrm>
          <a:prstGeom prst="notched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9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886200"/>
            <a:ext cx="4803775" cy="287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" y="76200"/>
            <a:ext cx="4621213" cy="287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81600" y="533400"/>
            <a:ext cx="3657600" cy="15696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IN" sz="1600" b="1" dirty="0" smtClean="0"/>
              <a:t>Comment :</a:t>
            </a:r>
          </a:p>
          <a:p>
            <a:pPr marL="285750" indent="-285750">
              <a:buBlip>
                <a:blip r:embed="rId4"/>
              </a:buBlip>
            </a:pPr>
            <a:endParaRPr lang="en-IN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1600" b="1" dirty="0"/>
              <a:t>Most of the people feel happy most of the times, but some people feel happy sometimes or rarely.</a:t>
            </a:r>
            <a:endParaRPr lang="en-IN" sz="1600" dirty="0"/>
          </a:p>
          <a:p>
            <a:pPr marL="285750" indent="-285750">
              <a:buBlip>
                <a:blip r:embed="rId4"/>
              </a:buBlip>
            </a:pPr>
            <a:endParaRPr lang="en-IN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4572000"/>
            <a:ext cx="3429000" cy="18158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IN" sz="1600" b="1" dirty="0" smtClean="0"/>
              <a:t>Comment :</a:t>
            </a:r>
          </a:p>
          <a:p>
            <a:endParaRPr lang="en-IN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1600" b="1" dirty="0"/>
              <a:t>Most of the people feel stressed sometimes, but one fourth of the people feel stressed </a:t>
            </a:r>
            <a:r>
              <a:rPr lang="en-IN" sz="1600" b="1" dirty="0" err="1"/>
              <a:t>everytime</a:t>
            </a:r>
            <a:r>
              <a:rPr lang="en-IN" sz="1600" b="1" dirty="0"/>
              <a:t> or most of the times.</a:t>
            </a:r>
            <a:endParaRPr lang="en-IN" sz="1600" dirty="0"/>
          </a:p>
          <a:p>
            <a:pPr marL="285750" indent="-285750">
              <a:buFont typeface="Arial" pitchFamily="34" charset="0"/>
              <a:buChar char="•"/>
            </a:pPr>
            <a:endParaRPr lang="en-IN" sz="1600" dirty="0"/>
          </a:p>
        </p:txBody>
      </p:sp>
      <p:sp>
        <p:nvSpPr>
          <p:cNvPr id="11" name="Half Frame 10"/>
          <p:cNvSpPr/>
          <p:nvPr/>
        </p:nvSpPr>
        <p:spPr>
          <a:xfrm rot="10800000">
            <a:off x="4572000" y="2410690"/>
            <a:ext cx="573633" cy="1194954"/>
          </a:xfrm>
          <a:prstGeom prst="halfFrame">
            <a:avLst/>
          </a:prstGeom>
          <a:gradFill flip="none" rotWithShape="1"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8100000" scaled="1"/>
            <a:tileRect/>
          </a:gra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Half Frame 11"/>
          <p:cNvSpPr/>
          <p:nvPr/>
        </p:nvSpPr>
        <p:spPr>
          <a:xfrm>
            <a:off x="3733800" y="3605645"/>
            <a:ext cx="685800" cy="609601"/>
          </a:xfrm>
          <a:prstGeom prst="halfFrame">
            <a:avLst/>
          </a:prstGeom>
          <a:gradFill flip="none" rotWithShape="1"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8100000" scaled="1"/>
            <a:tileRect/>
          </a:gra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181600" y="2362200"/>
            <a:ext cx="3810000" cy="381000"/>
          </a:xfrm>
          <a:prstGeom prst="rightArrow">
            <a:avLst/>
          </a:prstGeom>
          <a:gradFill flip="none" rotWithShape="1"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8100000" scaled="1"/>
            <a:tileRect/>
          </a:gra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 flipH="1">
            <a:off x="76200" y="3910445"/>
            <a:ext cx="3657600" cy="381000"/>
          </a:xfrm>
          <a:prstGeom prst="rightArrow">
            <a:avLst/>
          </a:prstGeom>
          <a:gradFill flip="none" rotWithShape="1"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8100000" scaled="1"/>
            <a:tileRect/>
          </a:gra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63500"/>
            <a:ext cx="45847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3886200"/>
            <a:ext cx="464502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7818" y="625842"/>
            <a:ext cx="3962400" cy="16312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IN" sz="1600" b="1" dirty="0" smtClean="0"/>
              <a:t>Comment :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6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1600" b="1" dirty="0" smtClean="0"/>
              <a:t>Most of the people get sick 2 to 3 times in 6 months.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b="1" dirty="0" smtClean="0"/>
              <a:t>Very few people get sick more than 5 times in 6 months.</a:t>
            </a:r>
            <a:endParaRPr lang="en-IN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0" y="4518392"/>
            <a:ext cx="3962400" cy="18158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IN" sz="1600" b="1" dirty="0" smtClean="0"/>
              <a:t>Comment :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6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1600" b="1" dirty="0" smtClean="0"/>
              <a:t>It seems that more males get sick as compared to females  for less than 4 times in 6 months.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b="1" dirty="0" smtClean="0"/>
              <a:t>More females get sick as compared to males for more than 4 times in 6 months.</a:t>
            </a:r>
            <a:endParaRPr lang="en-IN" sz="1600" b="1" dirty="0"/>
          </a:p>
        </p:txBody>
      </p:sp>
      <p:sp>
        <p:nvSpPr>
          <p:cNvPr id="11" name="Notched Right Arrow 10"/>
          <p:cNvSpPr/>
          <p:nvPr/>
        </p:nvSpPr>
        <p:spPr>
          <a:xfrm>
            <a:off x="4724399" y="3276600"/>
            <a:ext cx="4281805" cy="228600"/>
          </a:xfrm>
          <a:prstGeom prst="notch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Notched Right Arrow 11"/>
          <p:cNvSpPr/>
          <p:nvPr/>
        </p:nvSpPr>
        <p:spPr>
          <a:xfrm flipH="1">
            <a:off x="207818" y="3276600"/>
            <a:ext cx="4135582" cy="228600"/>
          </a:xfrm>
          <a:prstGeom prst="notch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27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8" y="80903"/>
            <a:ext cx="4817104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05400" y="924918"/>
            <a:ext cx="3886200" cy="20621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IN" sz="1600" b="1" dirty="0" smtClean="0"/>
              <a:t>Comment :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1600" b="1" dirty="0" smtClean="0"/>
              <a:t>Almost  </a:t>
            </a:r>
            <a:r>
              <a:rPr lang="en-IN" sz="1600" b="1" dirty="0"/>
              <a:t>54</a:t>
            </a:r>
            <a:r>
              <a:rPr lang="en-IN" sz="1600" b="1" dirty="0" smtClean="0"/>
              <a:t>% </a:t>
            </a:r>
            <a:r>
              <a:rPr lang="en-IN" sz="1600" b="1" dirty="0"/>
              <a:t>people </a:t>
            </a:r>
            <a:r>
              <a:rPr lang="en-IN" sz="1600" b="1" dirty="0" smtClean="0"/>
              <a:t>falls under normal BMI category.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b="1" dirty="0" smtClean="0"/>
              <a:t>Around 13% people are either underweight or severely underweight.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b="1" dirty="0" smtClean="0"/>
              <a:t>One third of people </a:t>
            </a:r>
            <a:r>
              <a:rPr lang="en-IN" sz="1600" b="1" dirty="0"/>
              <a:t>are </a:t>
            </a:r>
            <a:r>
              <a:rPr lang="en-IN" sz="1600" b="1" dirty="0" smtClean="0"/>
              <a:t>either overweight or obese.</a:t>
            </a:r>
            <a:endParaRPr lang="en-IN" sz="1600" b="1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738503"/>
            <a:ext cx="4838232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05400" y="3752249"/>
            <a:ext cx="3886200" cy="20621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IN" sz="1600" b="1" dirty="0" smtClean="0"/>
              <a:t>Comment :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600" b="1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b="1" dirty="0" smtClean="0"/>
              <a:t>Almost </a:t>
            </a:r>
            <a:r>
              <a:rPr lang="en-IN" sz="1600" b="1" dirty="0"/>
              <a:t>half of the males and females have optimal BMI.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b="1" dirty="0" smtClean="0"/>
              <a:t>It seems that more males are overweight than the females.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b="1" dirty="0" smtClean="0"/>
              <a:t>More number of females falls under underweight category than the males.</a:t>
            </a:r>
            <a:endParaRPr lang="en-IN" sz="1600" b="1" dirty="0"/>
          </a:p>
        </p:txBody>
      </p:sp>
      <p:sp>
        <p:nvSpPr>
          <p:cNvPr id="11" name="Bent Arrow 10"/>
          <p:cNvSpPr/>
          <p:nvPr/>
        </p:nvSpPr>
        <p:spPr>
          <a:xfrm flipH="1" flipV="1">
            <a:off x="5808518" y="5943600"/>
            <a:ext cx="1506682" cy="635984"/>
          </a:xfrm>
          <a:prstGeom prst="bentArrow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 flipH="1">
            <a:off x="5808518" y="94758"/>
            <a:ext cx="1506682" cy="667905"/>
          </a:xfrm>
          <a:prstGeom prst="bentArrow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2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" y="76200"/>
            <a:ext cx="4621213" cy="28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886200"/>
            <a:ext cx="4627563" cy="28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76800" y="304800"/>
            <a:ext cx="4038600" cy="25545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IN" sz="1600" b="1" dirty="0" smtClean="0"/>
              <a:t>Comment :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6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1600" b="1" dirty="0" smtClean="0"/>
              <a:t>Around half of the people rated their fitness between 3 to 4 points out of 5.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b="1" dirty="0" smtClean="0"/>
              <a:t>Almost one third of people think their fitness level is between 2 to 3.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b="1" dirty="0" smtClean="0"/>
              <a:t>Some people have rated their fitness above 4 points out of 5.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b="1" dirty="0" smtClean="0"/>
              <a:t>Very few people think that they are not fit.</a:t>
            </a:r>
            <a:endParaRPr lang="en-IN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3187" y="4041645"/>
            <a:ext cx="4038600" cy="25545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IN" sz="1600" b="1" dirty="0" smtClean="0"/>
              <a:t>Comment :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6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1600" b="1" dirty="0" smtClean="0"/>
              <a:t>More males have rated their fitness between 2 to 3 or above 4 points than females.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b="1" dirty="0" smtClean="0"/>
              <a:t>Male and females who have rated their fitness level between 3 to 4 are equal in proportion.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b="1" dirty="0" smtClean="0"/>
              <a:t>More females think that they are not fit as compare to males.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28600" y="3276600"/>
            <a:ext cx="8686800" cy="304800"/>
          </a:xfrm>
          <a:prstGeom prst="rightArrow">
            <a:avLst/>
          </a:prstGeom>
          <a:solidFill>
            <a:schemeClr val="bg2">
              <a:lumMod val="5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49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4087812" cy="330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788" y="3276600"/>
            <a:ext cx="4434012" cy="3398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81388" y="152400"/>
            <a:ext cx="4434012" cy="10772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IN" sz="1600" b="1" dirty="0" smtClean="0"/>
              <a:t>Comment :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1600" b="1" dirty="0"/>
              <a:t>There are more people with health insurance as compared to that without health insurance</a:t>
            </a:r>
            <a:r>
              <a:rPr lang="en-IN" sz="1600" b="1" dirty="0" smtClean="0"/>
              <a:t>.</a:t>
            </a:r>
            <a:endParaRPr lang="en-IN" sz="1600" dirty="0"/>
          </a:p>
        </p:txBody>
      </p:sp>
      <p:cxnSp>
        <p:nvCxnSpPr>
          <p:cNvPr id="10" name="Elbow Connector 9"/>
          <p:cNvCxnSpPr/>
          <p:nvPr/>
        </p:nvCxnSpPr>
        <p:spPr>
          <a:xfrm rot="10800000" flipV="1">
            <a:off x="228600" y="3047998"/>
            <a:ext cx="8686801" cy="685802"/>
          </a:xfrm>
          <a:prstGeom prst="bentConnector3">
            <a:avLst>
              <a:gd name="adj1" fmla="val 52073"/>
            </a:avLst>
          </a:prstGeom>
          <a:ln w="76200">
            <a:solidFill>
              <a:srgbClr val="00B050"/>
            </a:solidFill>
            <a:prstDash val="solid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00" y="5562600"/>
            <a:ext cx="4434012" cy="10772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IN" sz="1600" b="1" dirty="0" smtClean="0"/>
              <a:t>Comment :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1600" b="1" dirty="0"/>
              <a:t>It shows proportion of having health insurance in male and female is approximately equal.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3972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639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895600"/>
            <a:ext cx="91440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905"/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Data Analysis Techniques</a:t>
            </a:r>
            <a:endParaRPr lang="en-US" sz="4800" b="1" cap="none" spc="0" dirty="0">
              <a:ln w="1905"/>
              <a:solidFill>
                <a:schemeClr val="tx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30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IN" dirty="0" smtClean="0"/>
              <a:t>Independency Test (Chi-square test)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337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304800"/>
            <a:ext cx="502920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600" b="1" dirty="0" smtClean="0"/>
              <a:t>Amount of breakfast and Gender</a:t>
            </a:r>
            <a:endParaRPr lang="en-IN" sz="2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3291" y="1182561"/>
            <a:ext cx="8534400" cy="15696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IN" sz="2400" b="1" dirty="0" smtClean="0"/>
              <a:t>Conclusion : </a:t>
            </a:r>
          </a:p>
          <a:p>
            <a:pPr latinLnBrk="1"/>
            <a:endParaRPr lang="en-IN" sz="2400" b="1" dirty="0" smtClean="0"/>
          </a:p>
          <a:p>
            <a:pPr latinLnBrk="1"/>
            <a:r>
              <a:rPr lang="en-IN" sz="2400" dirty="0" smtClean="0"/>
              <a:t>Gender(Male/Female</a:t>
            </a:r>
            <a:r>
              <a:rPr lang="en-IN" sz="2400" dirty="0"/>
              <a:t>) and </a:t>
            </a:r>
            <a:r>
              <a:rPr lang="en-IN" sz="2400" dirty="0" smtClean="0"/>
              <a:t>Amount of breakfast (No</a:t>
            </a:r>
            <a:r>
              <a:rPr lang="en-IN" sz="2400" dirty="0"/>
              <a:t>, Sometimes, </a:t>
            </a:r>
            <a:r>
              <a:rPr lang="en-IN" sz="2400" dirty="0" smtClean="0"/>
              <a:t>Daily(Light),</a:t>
            </a:r>
            <a:r>
              <a:rPr lang="en-IN" sz="2400" dirty="0"/>
              <a:t>Daily(Medium</a:t>
            </a:r>
            <a:r>
              <a:rPr lang="en-IN" sz="2400" dirty="0" smtClean="0"/>
              <a:t>), Daily(High)) are </a:t>
            </a:r>
            <a:r>
              <a:rPr lang="en-IN" sz="2400" dirty="0"/>
              <a:t>dependent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953491" y="3886200"/>
            <a:ext cx="502920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600" b="1" dirty="0" smtClean="0"/>
              <a:t>Type of food preferred and Gender</a:t>
            </a:r>
            <a:endParaRPr lang="en-IN" sz="2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4724400"/>
            <a:ext cx="8534400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IN" sz="2400" b="1" dirty="0" smtClean="0"/>
              <a:t>Conclusion : </a:t>
            </a:r>
          </a:p>
          <a:p>
            <a:pPr latinLnBrk="1"/>
            <a:r>
              <a:rPr lang="en-IN" sz="2400" dirty="0"/>
              <a:t>Gender(Male/Female) and Food preference(Vegetarian</a:t>
            </a:r>
            <a:r>
              <a:rPr lang="en-IN" sz="2400" dirty="0" smtClean="0"/>
              <a:t>, Non-Vegetarian, </a:t>
            </a:r>
            <a:r>
              <a:rPr lang="en-IN" sz="2400" dirty="0"/>
              <a:t> </a:t>
            </a:r>
            <a:r>
              <a:rPr lang="en-IN" sz="2400" dirty="0" err="1" smtClean="0"/>
              <a:t>Eggetarian</a:t>
            </a:r>
            <a:r>
              <a:rPr lang="en-IN" sz="2400" dirty="0" smtClean="0"/>
              <a:t>)are </a:t>
            </a:r>
            <a:r>
              <a:rPr lang="en-IN" sz="2400" dirty="0"/>
              <a:t>independent.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28600" y="3429000"/>
            <a:ext cx="8686800" cy="152400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84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IN" dirty="0" smtClean="0"/>
              <a:t>Proportion Test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16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90691"/>
            <a:ext cx="8458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IN" sz="2200" b="1" dirty="0"/>
              <a:t>Conclusion</a:t>
            </a:r>
            <a:r>
              <a:rPr lang="en-IN" sz="2200" b="1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2200" dirty="0"/>
              <a:t>Proportion of males doing exercise is </a:t>
            </a:r>
            <a:r>
              <a:rPr lang="en-IN" sz="2200" dirty="0" smtClean="0"/>
              <a:t>the </a:t>
            </a:r>
            <a:r>
              <a:rPr lang="en-IN" sz="2200" b="1" dirty="0" smtClean="0"/>
              <a:t>same </a:t>
            </a:r>
            <a:r>
              <a:rPr lang="en-IN" sz="2200" dirty="0"/>
              <a:t>as </a:t>
            </a:r>
            <a:r>
              <a:rPr lang="en-IN" sz="2200" dirty="0" smtClean="0"/>
              <a:t>that of females.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2200" dirty="0"/>
              <a:t>Proportion of males getting sick is </a:t>
            </a:r>
            <a:r>
              <a:rPr lang="en-IN" sz="2200" dirty="0" smtClean="0"/>
              <a:t>the </a:t>
            </a:r>
            <a:r>
              <a:rPr lang="en-IN" sz="2200" b="1" dirty="0" smtClean="0"/>
              <a:t>same</a:t>
            </a:r>
            <a:r>
              <a:rPr lang="en-IN" sz="2200" dirty="0" smtClean="0"/>
              <a:t> </a:t>
            </a:r>
            <a:r>
              <a:rPr lang="en-IN" sz="2200" dirty="0"/>
              <a:t>as </a:t>
            </a:r>
            <a:r>
              <a:rPr lang="en-IN" sz="2200" dirty="0" smtClean="0"/>
              <a:t>the proportion </a:t>
            </a:r>
            <a:r>
              <a:rPr lang="en-IN" sz="2200" dirty="0"/>
              <a:t>of females getting sick in 6 </a:t>
            </a:r>
            <a:r>
              <a:rPr lang="en-IN" sz="2200" dirty="0" smtClean="0"/>
              <a:t>months.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2200" dirty="0"/>
              <a:t>Proportion of males eating junk food is </a:t>
            </a:r>
            <a:r>
              <a:rPr lang="en-IN" sz="2200" dirty="0" smtClean="0"/>
              <a:t>the </a:t>
            </a:r>
            <a:r>
              <a:rPr lang="en-IN" sz="2200" b="1" dirty="0" smtClean="0"/>
              <a:t>same</a:t>
            </a:r>
            <a:r>
              <a:rPr lang="en-IN" sz="2200" dirty="0" smtClean="0"/>
              <a:t> </a:t>
            </a:r>
            <a:r>
              <a:rPr lang="en-IN" sz="2200" dirty="0"/>
              <a:t>as </a:t>
            </a:r>
            <a:r>
              <a:rPr lang="en-IN" sz="2200" dirty="0" smtClean="0"/>
              <a:t>the proportion </a:t>
            </a:r>
            <a:r>
              <a:rPr lang="en-IN" sz="2200" dirty="0"/>
              <a:t>of females eating junk food  in a week.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2200" dirty="0"/>
              <a:t>Proportion of males playing outdoor sports is </a:t>
            </a:r>
            <a:r>
              <a:rPr lang="en-IN" sz="2200" b="1" dirty="0"/>
              <a:t>not </a:t>
            </a:r>
            <a:r>
              <a:rPr lang="en-IN" sz="2200" b="1" dirty="0" smtClean="0"/>
              <a:t>the same</a:t>
            </a:r>
            <a:r>
              <a:rPr lang="en-IN" sz="2200" dirty="0" smtClean="0"/>
              <a:t> </a:t>
            </a:r>
            <a:r>
              <a:rPr lang="en-IN" sz="2200" dirty="0"/>
              <a:t>as </a:t>
            </a:r>
            <a:r>
              <a:rPr lang="en-IN" sz="2200" dirty="0" smtClean="0"/>
              <a:t>that of females.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2200" dirty="0"/>
              <a:t>Proportion of males consuming alcohol, </a:t>
            </a:r>
            <a:r>
              <a:rPr lang="en-IN" sz="2200" dirty="0" smtClean="0"/>
              <a:t>cigarette, tobacco, etc. </a:t>
            </a:r>
            <a:r>
              <a:rPr lang="en-IN" sz="2200" dirty="0"/>
              <a:t>is </a:t>
            </a:r>
            <a:r>
              <a:rPr lang="en-IN" sz="2200" b="1" dirty="0"/>
              <a:t>not </a:t>
            </a:r>
            <a:r>
              <a:rPr lang="en-IN" sz="2200" b="1" dirty="0" smtClean="0"/>
              <a:t>the same</a:t>
            </a:r>
            <a:r>
              <a:rPr lang="en-IN" sz="2200" dirty="0" smtClean="0"/>
              <a:t> </a:t>
            </a:r>
            <a:r>
              <a:rPr lang="en-IN" sz="2200" dirty="0"/>
              <a:t>as </a:t>
            </a:r>
            <a:r>
              <a:rPr lang="en-IN" sz="2200" dirty="0" smtClean="0"/>
              <a:t>that of females.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2200" dirty="0"/>
              <a:t>Proportion of males feeling happy most of the time is </a:t>
            </a:r>
            <a:r>
              <a:rPr lang="en-IN" sz="2200" dirty="0" smtClean="0"/>
              <a:t>the </a:t>
            </a:r>
            <a:r>
              <a:rPr lang="en-IN" sz="2200" b="1" dirty="0" smtClean="0"/>
              <a:t>same</a:t>
            </a:r>
            <a:r>
              <a:rPr lang="en-IN" sz="2200" dirty="0" smtClean="0"/>
              <a:t> </a:t>
            </a:r>
            <a:r>
              <a:rPr lang="en-IN" sz="2200" dirty="0"/>
              <a:t>as </a:t>
            </a:r>
            <a:r>
              <a:rPr lang="en-IN" sz="2200" dirty="0" smtClean="0"/>
              <a:t>that of females</a:t>
            </a:r>
            <a:r>
              <a:rPr lang="en-IN" sz="2200" dirty="0" smtClean="0"/>
              <a:t>.</a:t>
            </a:r>
            <a:endParaRPr lang="en-IN" sz="2200" dirty="0" smtClean="0"/>
          </a:p>
        </p:txBody>
      </p:sp>
    </p:spTree>
    <p:extLst>
      <p:ext uri="{BB962C8B-B14F-4D97-AF65-F5344CB8AC3E}">
        <p14:creationId xmlns:p14="http://schemas.microsoft.com/office/powerpoint/2010/main" val="31553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IN" dirty="0" smtClean="0"/>
              <a:t>Analysis of Variance (ANOVA)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58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01768"/>
            <a:ext cx="822960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600" b="1" dirty="0" smtClean="0"/>
              <a:t>Effect of amount of breakfast on BMI of a person</a:t>
            </a:r>
            <a:endParaRPr lang="en-IN" sz="2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038285"/>
            <a:ext cx="8001000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IN" sz="2400" b="1" dirty="0" smtClean="0"/>
              <a:t>Conclusion :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Light amount of breakfast taken daily affects differently on BMI than Heavy breakfast taken daily.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Irregular breakfast affects </a:t>
            </a:r>
            <a:r>
              <a:rPr lang="en-IN" sz="2400" dirty="0"/>
              <a:t>differently on BMI than Heavy </a:t>
            </a:r>
            <a:r>
              <a:rPr lang="en-IN" sz="2400" dirty="0" smtClean="0"/>
              <a:t>breakfast </a:t>
            </a:r>
            <a:r>
              <a:rPr lang="en-IN" sz="2400" dirty="0"/>
              <a:t>taken daily</a:t>
            </a:r>
            <a:r>
              <a:rPr lang="en-IN" sz="2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Light amount of breakfast taken daily affects differently on BMI than </a:t>
            </a:r>
            <a:r>
              <a:rPr lang="en-IN" sz="2400" dirty="0" smtClean="0"/>
              <a:t>Medium breakfast </a:t>
            </a:r>
            <a:r>
              <a:rPr lang="en-IN" sz="2400" dirty="0"/>
              <a:t>taken daily</a:t>
            </a:r>
            <a:r>
              <a:rPr lang="en-IN" sz="2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The effect of Light breakfast taken daily and no breakfast on  BMI is different from each other. </a:t>
            </a:r>
          </a:p>
        </p:txBody>
      </p:sp>
    </p:spTree>
    <p:extLst>
      <p:ext uri="{BB962C8B-B14F-4D97-AF65-F5344CB8AC3E}">
        <p14:creationId xmlns:p14="http://schemas.microsoft.com/office/powerpoint/2010/main" val="42724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52400"/>
            <a:ext cx="845820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600" b="1" dirty="0" smtClean="0"/>
              <a:t>Effect of total time spent for exercise on BMI of a person</a:t>
            </a:r>
            <a:endParaRPr lang="en-IN" sz="2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7982" y="1143000"/>
            <a:ext cx="8001000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IN" sz="2400" b="1" dirty="0" smtClean="0"/>
              <a:t>Conclusion :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Time spent on exercise between 30 to 45 minutes and 0 to 15 minutes affects differently on BMI of a person.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Time spent on exercise between </a:t>
            </a:r>
            <a:r>
              <a:rPr lang="en-IN" sz="2400" dirty="0" smtClean="0"/>
              <a:t>45 </a:t>
            </a:r>
            <a:r>
              <a:rPr lang="en-IN" sz="2400" dirty="0"/>
              <a:t>to </a:t>
            </a:r>
            <a:r>
              <a:rPr lang="en-IN" sz="2400" dirty="0" smtClean="0"/>
              <a:t>60 </a:t>
            </a:r>
            <a:r>
              <a:rPr lang="en-IN" sz="2400" dirty="0"/>
              <a:t>minutes and 0 to 15 minutes affects differently on BMI of a person. </a:t>
            </a:r>
            <a:endParaRPr lang="en-IN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IN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Time spent on exercise between </a:t>
            </a:r>
            <a:r>
              <a:rPr lang="en-IN" sz="2400" dirty="0" smtClean="0"/>
              <a:t>More than 60 minutes affects BMI differently than time spent between 0 to 15 minutes.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The effect on BMI of having </a:t>
            </a:r>
            <a:r>
              <a:rPr lang="en-IN" sz="2400" dirty="0"/>
              <a:t>no exercise </a:t>
            </a:r>
            <a:r>
              <a:rPr lang="en-IN" sz="2400" dirty="0" smtClean="0"/>
              <a:t>and exercise done for less than 15 minutes daily is different from each other.</a:t>
            </a:r>
          </a:p>
        </p:txBody>
      </p:sp>
    </p:spTree>
    <p:extLst>
      <p:ext uri="{BB962C8B-B14F-4D97-AF65-F5344CB8AC3E}">
        <p14:creationId xmlns:p14="http://schemas.microsoft.com/office/powerpoint/2010/main" val="315480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52400"/>
            <a:ext cx="838200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600" b="1" dirty="0" smtClean="0"/>
              <a:t>Effect of total time spent for exercise on fitness of a person</a:t>
            </a:r>
            <a:endParaRPr lang="en-IN" sz="2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1055" y="838200"/>
            <a:ext cx="8001000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IN" sz="2400" b="1" dirty="0" smtClean="0"/>
              <a:t>Conclusion :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Time </a:t>
            </a:r>
            <a:r>
              <a:rPr lang="en-IN" sz="2400" dirty="0"/>
              <a:t>spent on exercise between </a:t>
            </a:r>
            <a:r>
              <a:rPr lang="en-IN" sz="2400" dirty="0" smtClean="0"/>
              <a:t>More than 60 minutes affects the fitness of a person differently than time spent between 0 to 15 minutes.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effect on the fitness of a person due to having no exercise and </a:t>
            </a:r>
            <a:r>
              <a:rPr lang="en-US" sz="2400" dirty="0" smtClean="0"/>
              <a:t>daily exercise is </a:t>
            </a:r>
            <a:r>
              <a:rPr lang="en-US" sz="2400" dirty="0"/>
              <a:t>different from each other. </a:t>
            </a:r>
            <a:endParaRPr lang="en-IN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71055" y="4419600"/>
            <a:ext cx="8139545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600" b="1" dirty="0" smtClean="0"/>
              <a:t>Effect of amount of breakfast on fitness of a person</a:t>
            </a:r>
            <a:endParaRPr lang="en-IN" sz="2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" y="5105400"/>
            <a:ext cx="800100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IN" sz="2400" b="1" dirty="0" smtClean="0"/>
              <a:t>Conclusion :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The amount of breakfast taken has the same effect on fitness of a person.</a:t>
            </a:r>
          </a:p>
        </p:txBody>
      </p:sp>
    </p:spTree>
    <p:extLst>
      <p:ext uri="{BB962C8B-B14F-4D97-AF65-F5344CB8AC3E}">
        <p14:creationId xmlns:p14="http://schemas.microsoft.com/office/powerpoint/2010/main" val="390120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228600"/>
            <a:ext cx="838200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600" b="1" dirty="0" smtClean="0"/>
              <a:t>Effect of type of food preferred on BMI of a person</a:t>
            </a:r>
            <a:endParaRPr lang="en-IN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066800"/>
            <a:ext cx="80010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IN" sz="2400" b="1" dirty="0" smtClean="0"/>
              <a:t>Conclusion :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All the food types has same effect on BMI of a person.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3370421"/>
            <a:ext cx="838200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600" b="1" dirty="0" smtClean="0"/>
              <a:t>Effect of type of food preferred on fitness of a person</a:t>
            </a:r>
            <a:endParaRPr lang="en-IN" sz="2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4221540"/>
            <a:ext cx="800100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IN" sz="2400" b="1" dirty="0" smtClean="0"/>
              <a:t>Conclusion :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Vegetarian and Non-vegetarian food has different effect on the fitness of a person.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162204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Health </a:t>
            </a:r>
            <a:r>
              <a:rPr lang="en-US" dirty="0"/>
              <a:t>is a state of complete physical, mental and social well being. </a:t>
            </a:r>
            <a:r>
              <a:rPr lang="en-US" dirty="0" smtClean="0"/>
              <a:t>Good </a:t>
            </a:r>
            <a:r>
              <a:rPr lang="en-US" dirty="0"/>
              <a:t>health is central to handling stress and living a longer, more active life.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WHO defined health with a phrase that modern authorities still apply,</a:t>
            </a:r>
          </a:p>
          <a:p>
            <a:pPr lvl="1"/>
            <a:r>
              <a:rPr lang="en-US" dirty="0"/>
              <a:t>“Health is a state of complete physical, mental, and social well-being and not merely the absence of disease or infirmity.”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According to WHO, 60% of related factors to individual health and quality of life are correlated to </a:t>
            </a:r>
            <a:r>
              <a:rPr lang="en-US" dirty="0" smtClean="0"/>
              <a:t>lifestyle.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Hence we gave a thought to the lifestyle of people and its effect on their health. We </a:t>
            </a:r>
            <a:r>
              <a:rPr lang="en-US" dirty="0"/>
              <a:t>chose this topic so to analyze </a:t>
            </a:r>
            <a:r>
              <a:rPr lang="en-US" dirty="0" smtClean="0"/>
              <a:t>what routines </a:t>
            </a:r>
            <a:r>
              <a:rPr lang="en-US" dirty="0"/>
              <a:t>are affecting the health of a </a:t>
            </a:r>
            <a:r>
              <a:rPr lang="en-US" dirty="0" smtClean="0"/>
              <a:t>person.</a:t>
            </a:r>
          </a:p>
          <a:p>
            <a:endParaRPr lang="en-US" dirty="0" smtClean="0"/>
          </a:p>
          <a:p>
            <a:r>
              <a:rPr lang="en-US" dirty="0" smtClean="0"/>
              <a:t>By analyzing the data, we wished to make awareness about what factors have good or bad impact on health, and hence applying such a lifestyle that will improve the health.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62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IN" dirty="0" smtClean="0"/>
              <a:t>Linear 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90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193357"/>
            <a:ext cx="861060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600" b="1" dirty="0" smtClean="0"/>
              <a:t>Fitness of a person due to different factors</a:t>
            </a:r>
            <a:endParaRPr lang="en-IN" sz="2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1676400"/>
            <a:ext cx="8001000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IN" sz="2400" b="1" dirty="0" smtClean="0"/>
              <a:t>Conclusion :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We can see that, 23% of the variation in fitness of a person is due to BMI, intake of junk food, stress level, exercise, and  playing outdoor sports.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leep hours does not significantly affect the fitness of a person.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402765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IN" dirty="0" smtClean="0"/>
              <a:t>Logistic 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73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838200"/>
            <a:ext cx="8001000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IN" sz="2400" b="1" dirty="0" smtClean="0"/>
              <a:t>Conclusion :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84% times, the model is able to tell correctly that if a person has any medical condition or not.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E</a:t>
            </a:r>
            <a:r>
              <a:rPr lang="en-US" sz="2400" dirty="0" smtClean="0"/>
              <a:t>xercising helps to reduce the risk of having any medical condition.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Having a daily breakfast reduces the risk of developing any medical condition as compare to having no breakfast or irregular breakfast.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An aged person, a person taking higher number of meals per day, a person feeling stressed, or a person consuming tobacco/alcohol have higher chance of developing a medical condition.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93357"/>
            <a:ext cx="861060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600" b="1" dirty="0" smtClean="0"/>
              <a:t>Presence of medical condition due to different factors</a:t>
            </a:r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170173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676400"/>
            <a:ext cx="8001000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IN" sz="2400" b="1" dirty="0" smtClean="0"/>
              <a:t>Conclusion :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66% times, the model correctly predicts if a person will buy a health insurance or not.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 person will buy a health insurance if the person has annual income more than 8 lac/annum, or the person is aged.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The chance that a person with annual income less than 8 lac/annum, good </a:t>
            </a:r>
            <a:r>
              <a:rPr lang="en-US" sz="2400" dirty="0"/>
              <a:t>fitness </a:t>
            </a:r>
            <a:r>
              <a:rPr lang="en-US" sz="2400" dirty="0" smtClean="0"/>
              <a:t>level, or medical condition will buy a health insurance is low.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93357"/>
            <a:ext cx="861060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600" b="1" dirty="0" smtClean="0"/>
              <a:t>Values </a:t>
            </a:r>
            <a:r>
              <a:rPr lang="en-IN" sz="2600" b="1" dirty="0" smtClean="0"/>
              <a:t>motivating </a:t>
            </a:r>
            <a:r>
              <a:rPr lang="en-IN" sz="2600" b="1" dirty="0" smtClean="0"/>
              <a:t>to buy health insurance</a:t>
            </a:r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352868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371600"/>
            <a:ext cx="8001000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IN" sz="2400" b="1" dirty="0" smtClean="0"/>
              <a:t>Conclusion :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78% times, the model correctly predicts if a person is feeling stressed or not.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Presence of any medical condition, more working hours, frequent sickness, or intake of junk food are the reasons behind the stress of a person.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 male person or an aged person seems to have less stress.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Exercising, more sleep hours, consuming alcohol/tobacco seems to help to reduce the stress level of a person.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93357"/>
            <a:ext cx="861060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600" b="1" dirty="0" smtClean="0"/>
              <a:t>Reasons behind stress of a person</a:t>
            </a:r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393685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IN" dirty="0" smtClean="0"/>
              <a:t>Deep Neural Networks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9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120676"/>
            <a:ext cx="800100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IN" sz="2400" b="1" dirty="0" smtClean="0"/>
              <a:t>Conclusion :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72% times, the neural network correctly predicts if a person is healthy or not. (a person is healthy if fitness level &gt; 3.5)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93357"/>
            <a:ext cx="861060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600" b="1" dirty="0" smtClean="0"/>
              <a:t>Features affecting the health of a person</a:t>
            </a:r>
            <a:endParaRPr lang="en-IN" sz="2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343400"/>
            <a:ext cx="800100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IN" sz="2400" b="1" dirty="0" smtClean="0"/>
              <a:t>Conclusion :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75% times, the neural network correctly predicts if a person stays happy or not.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3393757"/>
            <a:ext cx="861060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600" b="1" dirty="0" smtClean="0"/>
              <a:t>Features affecting happiness of a person </a:t>
            </a:r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25056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9" cy="42794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5080337"/>
            <a:ext cx="9144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Lucida Calligraphy" pitchFamily="66" charset="0"/>
                <a:cs typeface="Times New Roman" pitchFamily="18" charset="0"/>
              </a:rPr>
              <a:t>Thank You..!</a:t>
            </a:r>
          </a:p>
        </p:txBody>
      </p:sp>
    </p:spTree>
    <p:extLst>
      <p:ext uri="{BB962C8B-B14F-4D97-AF65-F5344CB8AC3E}">
        <p14:creationId xmlns:p14="http://schemas.microsoft.com/office/powerpoint/2010/main" val="428102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76200" y="94448"/>
            <a:ext cx="2667000" cy="1277152"/>
            <a:chOff x="128155" y="202479"/>
            <a:chExt cx="2667000" cy="1277152"/>
          </a:xfrm>
        </p:grpSpPr>
        <p:sp>
          <p:nvSpPr>
            <p:cNvPr id="4" name="Rounded Rectangle 3"/>
            <p:cNvSpPr/>
            <p:nvPr/>
          </p:nvSpPr>
          <p:spPr>
            <a:xfrm>
              <a:off x="128155" y="202479"/>
              <a:ext cx="2667000" cy="127715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4355" y="610222"/>
              <a:ext cx="2514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 smtClean="0">
                  <a:solidFill>
                    <a:srgbClr val="F7F7F7"/>
                  </a:solidFill>
                </a:rPr>
                <a:t>Data Collection</a:t>
              </a:r>
              <a:endParaRPr lang="en-IN" sz="2400" b="1" dirty="0">
                <a:solidFill>
                  <a:srgbClr val="F7F7F7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48200" y="4133046"/>
            <a:ext cx="2667000" cy="1277154"/>
            <a:chOff x="685800" y="2438400"/>
            <a:chExt cx="2667000" cy="1277154"/>
          </a:xfrm>
        </p:grpSpPr>
        <p:sp>
          <p:nvSpPr>
            <p:cNvPr id="7" name="Rounded Rectangle 6"/>
            <p:cNvSpPr/>
            <p:nvPr/>
          </p:nvSpPr>
          <p:spPr>
            <a:xfrm>
              <a:off x="685800" y="2438400"/>
              <a:ext cx="2667000" cy="1277154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2000" y="2661478"/>
              <a:ext cx="2514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 smtClean="0">
                  <a:solidFill>
                    <a:srgbClr val="F7F7F7"/>
                  </a:solidFill>
                </a:rPr>
                <a:t>Data Analysis Techniques</a:t>
              </a:r>
              <a:endParaRPr lang="en-IN" sz="2400" b="1" dirty="0">
                <a:solidFill>
                  <a:srgbClr val="F7F7F7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971801" y="2770909"/>
            <a:ext cx="3124199" cy="1277152"/>
            <a:chOff x="6096000" y="202481"/>
            <a:chExt cx="3124199" cy="1277152"/>
          </a:xfrm>
        </p:grpSpPr>
        <p:sp>
          <p:nvSpPr>
            <p:cNvPr id="6" name="Rounded Rectangle 5"/>
            <p:cNvSpPr/>
            <p:nvPr/>
          </p:nvSpPr>
          <p:spPr>
            <a:xfrm>
              <a:off x="6324600" y="202481"/>
              <a:ext cx="2667000" cy="1277152"/>
            </a:xfrm>
            <a:prstGeom prst="roundRect">
              <a:avLst/>
            </a:prstGeom>
            <a:solidFill>
              <a:srgbClr val="EEB5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96000" y="610224"/>
              <a:ext cx="31241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 smtClean="0">
                  <a:solidFill>
                    <a:srgbClr val="F7F7F7"/>
                  </a:solidFill>
                </a:rPr>
                <a:t>Data Visualization</a:t>
              </a:r>
              <a:endParaRPr lang="en-IN" sz="2400" b="1" dirty="0">
                <a:solidFill>
                  <a:srgbClr val="F7F7F7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262255" y="5486400"/>
            <a:ext cx="2957945" cy="1277154"/>
            <a:chOff x="3366654" y="2667000"/>
            <a:chExt cx="2957945" cy="1277154"/>
          </a:xfrm>
        </p:grpSpPr>
        <p:sp>
          <p:nvSpPr>
            <p:cNvPr id="34" name="Rounded Rectangle 33"/>
            <p:cNvSpPr/>
            <p:nvPr/>
          </p:nvSpPr>
          <p:spPr>
            <a:xfrm>
              <a:off x="3522519" y="2667000"/>
              <a:ext cx="2646218" cy="1277154"/>
            </a:xfrm>
            <a:prstGeom prst="roundRect">
              <a:avLst/>
            </a:prstGeom>
            <a:solidFill>
              <a:srgbClr val="ED93B3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66654" y="3074744"/>
              <a:ext cx="2957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 smtClean="0">
                  <a:solidFill>
                    <a:srgbClr val="F7F7F7"/>
                  </a:solidFill>
                </a:rPr>
                <a:t>Conclusions</a:t>
              </a:r>
              <a:endParaRPr lang="en-IN" sz="2400" b="1" dirty="0">
                <a:solidFill>
                  <a:srgbClr val="F7F7F7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600200" y="1447800"/>
            <a:ext cx="2957945" cy="1277154"/>
            <a:chOff x="3065318" y="202479"/>
            <a:chExt cx="2957945" cy="1277154"/>
          </a:xfrm>
        </p:grpSpPr>
        <p:sp>
          <p:nvSpPr>
            <p:cNvPr id="38" name="Rounded Rectangle 37"/>
            <p:cNvSpPr/>
            <p:nvPr/>
          </p:nvSpPr>
          <p:spPr>
            <a:xfrm>
              <a:off x="3221182" y="202479"/>
              <a:ext cx="2646218" cy="1277154"/>
            </a:xfrm>
            <a:prstGeom prst="roundRect">
              <a:avLst/>
            </a:prstGeom>
            <a:solidFill>
              <a:srgbClr val="9E5ECE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65318" y="425557"/>
              <a:ext cx="29579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 smtClean="0">
                  <a:solidFill>
                    <a:srgbClr val="F7F7F7"/>
                  </a:solidFill>
                </a:rPr>
                <a:t>Tools and </a:t>
              </a:r>
            </a:p>
            <a:p>
              <a:pPr algn="ctr"/>
              <a:r>
                <a:rPr lang="en-IN" sz="2400" b="1" dirty="0" smtClean="0">
                  <a:solidFill>
                    <a:srgbClr val="F7F7F7"/>
                  </a:solidFill>
                </a:rPr>
                <a:t>Techniques</a:t>
              </a:r>
              <a:endParaRPr lang="en-IN" sz="2400" b="1" dirty="0">
                <a:solidFill>
                  <a:srgbClr val="F7F7F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7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Data Collection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8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Data is collected by taking information of a person using Google forms.</a:t>
            </a:r>
          </a:p>
          <a:p>
            <a:endParaRPr lang="en-IN" dirty="0" smtClean="0"/>
          </a:p>
          <a:p>
            <a:r>
              <a:rPr lang="en-IN" dirty="0"/>
              <a:t>Information based on food, exercise, mental health, drinks, and daily routines is collected from each individual.</a:t>
            </a:r>
          </a:p>
          <a:p>
            <a:endParaRPr lang="en-IN" dirty="0" smtClean="0"/>
          </a:p>
          <a:p>
            <a:r>
              <a:rPr lang="en-IN" dirty="0" smtClean="0"/>
              <a:t>Dataset contains information of 398 individuals.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The target variables are:</a:t>
            </a:r>
          </a:p>
          <a:p>
            <a:r>
              <a:rPr lang="en-IN" dirty="0" smtClean="0"/>
              <a:t>Health/Fitness of a person (out of 5)</a:t>
            </a:r>
          </a:p>
          <a:p>
            <a:r>
              <a:rPr lang="en-IN" dirty="0" smtClean="0"/>
              <a:t>Happiness and Stress </a:t>
            </a:r>
            <a:r>
              <a:rPr lang="en-IN" dirty="0" smtClean="0"/>
              <a:t>level of a person</a:t>
            </a:r>
          </a:p>
          <a:p>
            <a:r>
              <a:rPr lang="en-IN" dirty="0" smtClean="0"/>
              <a:t>Presence of any medical condition</a:t>
            </a:r>
          </a:p>
          <a:p>
            <a:r>
              <a:rPr lang="en-IN" dirty="0" smtClean="0"/>
              <a:t>Person has health insurance? (Yes/No)</a:t>
            </a:r>
          </a:p>
        </p:txBody>
      </p:sp>
    </p:spTree>
    <p:extLst>
      <p:ext uri="{BB962C8B-B14F-4D97-AF65-F5344CB8AC3E}">
        <p14:creationId xmlns:p14="http://schemas.microsoft.com/office/powerpoint/2010/main" val="337764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Tools and Techniques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36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019800"/>
          </a:xfrm>
        </p:spPr>
        <p:txBody>
          <a:bodyPr>
            <a:normAutofit fontScale="77500" lnSpcReduction="20000"/>
          </a:bodyPr>
          <a:lstStyle/>
          <a:p>
            <a:pPr>
              <a:buFont typeface="Courier New" pitchFamily="49" charset="0"/>
              <a:buChar char="o"/>
            </a:pPr>
            <a:r>
              <a:rPr lang="en-IN" b="1" dirty="0" smtClean="0"/>
              <a:t>Tools used:</a:t>
            </a:r>
          </a:p>
          <a:p>
            <a:pPr marL="0" indent="0">
              <a:buNone/>
            </a:pPr>
            <a:endParaRPr lang="en-IN" b="1" dirty="0" smtClean="0"/>
          </a:p>
          <a:p>
            <a:r>
              <a:rPr lang="en-IN" dirty="0" smtClean="0"/>
              <a:t>Python</a:t>
            </a:r>
          </a:p>
          <a:p>
            <a:r>
              <a:rPr lang="en-IN" dirty="0" smtClean="0"/>
              <a:t>R</a:t>
            </a:r>
          </a:p>
          <a:p>
            <a:r>
              <a:rPr lang="en-IN" dirty="0" smtClean="0"/>
              <a:t>Tableau</a:t>
            </a:r>
          </a:p>
          <a:p>
            <a:r>
              <a:rPr lang="en-IN" dirty="0" smtClean="0"/>
              <a:t>MS-Excel</a:t>
            </a:r>
          </a:p>
          <a:p>
            <a:r>
              <a:rPr lang="en-IN" dirty="0" smtClean="0"/>
              <a:t>Minitab</a:t>
            </a:r>
            <a:endParaRPr lang="en-IN" dirty="0"/>
          </a:p>
          <a:p>
            <a:endParaRPr lang="en-IN" dirty="0" smtClean="0"/>
          </a:p>
          <a:p>
            <a:pPr>
              <a:buFont typeface="Courier New" pitchFamily="49" charset="0"/>
              <a:buChar char="o"/>
            </a:pPr>
            <a:r>
              <a:rPr lang="en-IN" b="1" dirty="0" smtClean="0"/>
              <a:t>Statistical Techniques used:</a:t>
            </a:r>
          </a:p>
          <a:p>
            <a:pPr marL="0" indent="0">
              <a:buNone/>
            </a:pPr>
            <a:endParaRPr lang="en-IN" b="1" dirty="0" smtClean="0"/>
          </a:p>
          <a:p>
            <a:r>
              <a:rPr lang="en-IN" dirty="0" smtClean="0"/>
              <a:t>Hypothesis Tests</a:t>
            </a:r>
          </a:p>
          <a:p>
            <a:r>
              <a:rPr lang="en-IN" dirty="0" smtClean="0"/>
              <a:t>Analysis of Variance(ANOVA)</a:t>
            </a:r>
          </a:p>
          <a:p>
            <a:r>
              <a:rPr lang="en-IN" dirty="0" smtClean="0"/>
              <a:t>Logistic/Linear Regression</a:t>
            </a:r>
          </a:p>
          <a:p>
            <a:r>
              <a:rPr lang="en-IN" dirty="0" smtClean="0"/>
              <a:t>Confusion matrix</a:t>
            </a:r>
          </a:p>
          <a:p>
            <a:r>
              <a:rPr lang="en-IN" dirty="0" smtClean="0"/>
              <a:t>Deep Neural Networks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14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895600"/>
            <a:ext cx="91440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905"/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80616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1649</Words>
  <Application>Microsoft Office PowerPoint</Application>
  <PresentationFormat>On-screen Show (4:3)</PresentationFormat>
  <Paragraphs>241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Introduction</vt:lpstr>
      <vt:lpstr>PowerPoint Presentation</vt:lpstr>
      <vt:lpstr>PowerPoint Presentation</vt:lpstr>
      <vt:lpstr>Data Collection</vt:lpstr>
      <vt:lpstr>PowerPoint Presentation</vt:lpstr>
      <vt:lpstr>Tools and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Independency Test (Chi-square test)</vt:lpstr>
      <vt:lpstr>PowerPoint Presentation</vt:lpstr>
      <vt:lpstr>Proportion Test</vt:lpstr>
      <vt:lpstr>PowerPoint Presentation</vt:lpstr>
      <vt:lpstr>Analysis of Variance (ANOVA)</vt:lpstr>
      <vt:lpstr>PowerPoint Presentation</vt:lpstr>
      <vt:lpstr>PowerPoint Presentation</vt:lpstr>
      <vt:lpstr>PowerPoint Presentation</vt:lpstr>
      <vt:lpstr>PowerPoint Presentation</vt:lpstr>
      <vt:lpstr>Linear Regression</vt:lpstr>
      <vt:lpstr>PowerPoint Presentation</vt:lpstr>
      <vt:lpstr>Logistic Regression</vt:lpstr>
      <vt:lpstr>PowerPoint Presentation</vt:lpstr>
      <vt:lpstr>PowerPoint Presentation</vt:lpstr>
      <vt:lpstr>PowerPoint Presentation</vt:lpstr>
      <vt:lpstr>Deep Neural Networks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142</cp:revision>
  <dcterms:created xsi:type="dcterms:W3CDTF">2006-08-16T00:00:00Z</dcterms:created>
  <dcterms:modified xsi:type="dcterms:W3CDTF">2020-09-23T08:39:04Z</dcterms:modified>
</cp:coreProperties>
</file>