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9044" y="1040384"/>
            <a:ext cx="5288915" cy="8705850"/>
          </a:xfrm>
          <a:prstGeom prst="rect">
            <a:avLst/>
          </a:prstGeom>
        </p:spPr>
        <p:txBody>
          <a:bodyPr wrap="square" lIns="0" tIns="12700" rIns="0" bIns="0" rtlCol="0" vert="horz">
            <a:spAutoFit/>
          </a:bodyPr>
          <a:lstStyle/>
          <a:p>
            <a:pPr marL="13335">
              <a:lnSpc>
                <a:spcPct val="100000"/>
              </a:lnSpc>
              <a:spcBef>
                <a:spcPts val="100"/>
              </a:spcBef>
            </a:pPr>
            <a:r>
              <a:rPr dirty="0" sz="1600" spc="-5">
                <a:solidFill>
                  <a:srgbClr val="2E5395"/>
                </a:solidFill>
                <a:latin typeface="Times New Roman"/>
                <a:cs typeface="Times New Roman"/>
              </a:rPr>
              <a:t>Seattle City Car Accident Case Study</a:t>
            </a:r>
            <a:endParaRPr sz="1600">
              <a:latin typeface="Times New Roman"/>
              <a:cs typeface="Times New Roman"/>
            </a:endParaRPr>
          </a:p>
          <a:p>
            <a:pPr>
              <a:lnSpc>
                <a:spcPct val="100000"/>
              </a:lnSpc>
              <a:spcBef>
                <a:spcPts val="30"/>
              </a:spcBef>
            </a:pPr>
            <a:endParaRPr sz="2150">
              <a:latin typeface="Times New Roman"/>
              <a:cs typeface="Times New Roman"/>
            </a:endParaRPr>
          </a:p>
          <a:p>
            <a:pPr marL="241935" indent="-229235">
              <a:lnSpc>
                <a:spcPct val="100000"/>
              </a:lnSpc>
              <a:buAutoNum type="arabicPeriod"/>
              <a:tabLst>
                <a:tab pos="242570" algn="l"/>
              </a:tabLst>
            </a:pPr>
            <a:r>
              <a:rPr dirty="0" sz="1100" spc="-5">
                <a:latin typeface="Times New Roman"/>
                <a:cs typeface="Times New Roman"/>
              </a:rPr>
              <a:t>Business</a:t>
            </a:r>
            <a:r>
              <a:rPr dirty="0" sz="1100" spc="-10">
                <a:latin typeface="Times New Roman"/>
                <a:cs typeface="Times New Roman"/>
              </a:rPr>
              <a:t> </a:t>
            </a:r>
            <a:r>
              <a:rPr dirty="0" sz="1100" spc="-5">
                <a:latin typeface="Times New Roman"/>
                <a:cs typeface="Times New Roman"/>
              </a:rPr>
              <a:t>Understanding</a:t>
            </a:r>
            <a:endParaRPr sz="1100">
              <a:latin typeface="Times New Roman"/>
              <a:cs typeface="Times New Roman"/>
            </a:endParaRPr>
          </a:p>
          <a:p>
            <a:pPr marL="470534" marR="118745" indent="441959">
              <a:lnSpc>
                <a:spcPct val="103400"/>
              </a:lnSpc>
              <a:spcBef>
                <a:spcPts val="5"/>
              </a:spcBef>
            </a:pPr>
            <a:r>
              <a:rPr dirty="0" sz="1100" spc="-5">
                <a:latin typeface="Times New Roman"/>
                <a:cs typeface="Times New Roman"/>
              </a:rPr>
              <a:t>A rational person is always trying </a:t>
            </a:r>
            <a:r>
              <a:rPr dirty="0" sz="1100" spc="-10">
                <a:latin typeface="Times New Roman"/>
                <a:cs typeface="Times New Roman"/>
              </a:rPr>
              <a:t>to </a:t>
            </a:r>
            <a:r>
              <a:rPr dirty="0" sz="1100" spc="-5">
                <a:latin typeface="Times New Roman"/>
                <a:cs typeface="Times New Roman"/>
              </a:rPr>
              <a:t>avoid car collisions, one of the ways to  do so is to pay more attention while driving. However, human is not a machine, </a:t>
            </a:r>
            <a:r>
              <a:rPr dirty="0" sz="1100" spc="-10">
                <a:latin typeface="Times New Roman"/>
                <a:cs typeface="Times New Roman"/>
              </a:rPr>
              <a:t>we  </a:t>
            </a:r>
            <a:r>
              <a:rPr dirty="0" sz="1100" spc="-5">
                <a:latin typeface="Times New Roman"/>
                <a:cs typeface="Times New Roman"/>
              </a:rPr>
              <a:t>cannot expect people always be on their guard. So, for the sake of efficiency, our  question is if there is a possible method that can tell people when to pay more  attention on driving or maybe stop from</a:t>
            </a:r>
            <a:r>
              <a:rPr dirty="0" sz="1100" spc="5">
                <a:latin typeface="Times New Roman"/>
                <a:cs typeface="Times New Roman"/>
              </a:rPr>
              <a:t> </a:t>
            </a:r>
            <a:r>
              <a:rPr dirty="0" sz="1100" spc="-5">
                <a:latin typeface="Times New Roman"/>
                <a:cs typeface="Times New Roman"/>
              </a:rPr>
              <a:t>driving.</a:t>
            </a:r>
            <a:endParaRPr sz="1100">
              <a:latin typeface="Times New Roman"/>
              <a:cs typeface="Times New Roman"/>
            </a:endParaRPr>
          </a:p>
          <a:p>
            <a:pPr marL="469900" indent="441959">
              <a:lnSpc>
                <a:spcPct val="100000"/>
              </a:lnSpc>
              <a:spcBef>
                <a:spcPts val="40"/>
              </a:spcBef>
            </a:pPr>
            <a:r>
              <a:rPr dirty="0" sz="1100" spc="-5">
                <a:latin typeface="Times New Roman"/>
                <a:cs typeface="Times New Roman"/>
              </a:rPr>
              <a:t>By my intuition, horrible weather or road conditions might lead to higher</a:t>
            </a:r>
            <a:r>
              <a:rPr dirty="0" sz="1100" spc="120">
                <a:latin typeface="Times New Roman"/>
                <a:cs typeface="Times New Roman"/>
              </a:rPr>
              <a:t> </a:t>
            </a:r>
            <a:r>
              <a:rPr dirty="0" sz="1100" spc="-5">
                <a:latin typeface="Times New Roman"/>
                <a:cs typeface="Times New Roman"/>
              </a:rPr>
              <a:t>risk</a:t>
            </a:r>
            <a:endParaRPr sz="1100">
              <a:latin typeface="Times New Roman"/>
              <a:cs typeface="Times New Roman"/>
            </a:endParaRPr>
          </a:p>
          <a:p>
            <a:pPr marL="469900" marR="26670">
              <a:lnSpc>
                <a:spcPct val="103299"/>
              </a:lnSpc>
              <a:spcBef>
                <a:spcPts val="5"/>
              </a:spcBef>
            </a:pPr>
            <a:r>
              <a:rPr dirty="0" sz="1100" spc="-5">
                <a:latin typeface="Times New Roman"/>
                <a:cs typeface="Times New Roman"/>
              </a:rPr>
              <a:t>of car collisions. Based on this assumption, the main purpose of </a:t>
            </a:r>
            <a:r>
              <a:rPr dirty="0" sz="1100" spc="-10">
                <a:latin typeface="Times New Roman"/>
                <a:cs typeface="Times New Roman"/>
              </a:rPr>
              <a:t>this </a:t>
            </a:r>
            <a:r>
              <a:rPr dirty="0" sz="1100" spc="-5">
                <a:latin typeface="Times New Roman"/>
                <a:cs typeface="Times New Roman"/>
              </a:rPr>
              <a:t>project is to alert  drivers to be more careful under some certain weather and road conditions. To  achieve this purpose, similar studies suggested that we should build a machine  learning model to predict the severity of an accident given related</a:t>
            </a:r>
            <a:r>
              <a:rPr dirty="0" sz="1100" spc="65">
                <a:latin typeface="Times New Roman"/>
                <a:cs typeface="Times New Roman"/>
              </a:rPr>
              <a:t> </a:t>
            </a:r>
            <a:r>
              <a:rPr dirty="0" sz="1100" spc="-5">
                <a:latin typeface="Times New Roman"/>
                <a:cs typeface="Times New Roman"/>
              </a:rPr>
              <a:t>attributes.</a:t>
            </a:r>
            <a:endParaRPr sz="1100">
              <a:latin typeface="Times New Roman"/>
              <a:cs typeface="Times New Roman"/>
            </a:endParaRPr>
          </a:p>
          <a:p>
            <a:pPr>
              <a:lnSpc>
                <a:spcPct val="100000"/>
              </a:lnSpc>
              <a:spcBef>
                <a:spcPts val="30"/>
              </a:spcBef>
            </a:pPr>
            <a:endParaRPr sz="1200">
              <a:latin typeface="Times New Roman"/>
              <a:cs typeface="Times New Roman"/>
            </a:endParaRPr>
          </a:p>
          <a:p>
            <a:pPr marL="240665" indent="-228600">
              <a:lnSpc>
                <a:spcPct val="100000"/>
              </a:lnSpc>
              <a:buAutoNum type="arabicPeriod" startAt="2"/>
              <a:tabLst>
                <a:tab pos="241300" algn="l"/>
              </a:tabLst>
            </a:pPr>
            <a:r>
              <a:rPr dirty="0" sz="1100" spc="-5">
                <a:latin typeface="Times New Roman"/>
                <a:cs typeface="Times New Roman"/>
              </a:rPr>
              <a:t>Data</a:t>
            </a:r>
            <a:r>
              <a:rPr dirty="0" sz="1100" spc="-10">
                <a:latin typeface="Times New Roman"/>
                <a:cs typeface="Times New Roman"/>
              </a:rPr>
              <a:t> </a:t>
            </a:r>
            <a:r>
              <a:rPr dirty="0" sz="1100" spc="-5">
                <a:latin typeface="Times New Roman"/>
                <a:cs typeface="Times New Roman"/>
              </a:rPr>
              <a:t>Understanding</a:t>
            </a:r>
            <a:endParaRPr sz="1100">
              <a:latin typeface="Times New Roman"/>
              <a:cs typeface="Times New Roman"/>
            </a:endParaRPr>
          </a:p>
          <a:p>
            <a:pPr marL="461645" marR="5080" indent="236220">
              <a:lnSpc>
                <a:spcPct val="103400"/>
              </a:lnSpc>
              <a:spcBef>
                <a:spcPts val="800"/>
              </a:spcBef>
            </a:pPr>
            <a:r>
              <a:rPr dirty="0" sz="1100" spc="-5">
                <a:latin typeface="Times New Roman"/>
                <a:cs typeface="Times New Roman"/>
              </a:rPr>
              <a:t>This project is based on the data set provided by Seattle Police Department and  recorded by Traffic Records of the City of Seattle City. The purpose of analyzing this  data set is to find the conditions that will lead to car collisions (84 types of</a:t>
            </a:r>
            <a:r>
              <a:rPr dirty="0" sz="1100" spc="145">
                <a:latin typeface="Times New Roman"/>
                <a:cs typeface="Times New Roman"/>
              </a:rPr>
              <a:t> </a:t>
            </a:r>
            <a:r>
              <a:rPr dirty="0" sz="1100" spc="-5">
                <a:latin typeface="Times New Roman"/>
                <a:cs typeface="Times New Roman"/>
              </a:rPr>
              <a:t>collisions).</a:t>
            </a:r>
            <a:endParaRPr sz="1100">
              <a:latin typeface="Times New Roman"/>
              <a:cs typeface="Times New Roman"/>
            </a:endParaRPr>
          </a:p>
          <a:p>
            <a:pPr marL="697865">
              <a:lnSpc>
                <a:spcPct val="100000"/>
              </a:lnSpc>
              <a:spcBef>
                <a:spcPts val="850"/>
              </a:spcBef>
            </a:pPr>
            <a:r>
              <a:rPr dirty="0" sz="1100" spc="-5">
                <a:latin typeface="Times New Roman"/>
                <a:cs typeface="Times New Roman"/>
              </a:rPr>
              <a:t>The data set consist 38 columns and 194,673</a:t>
            </a:r>
            <a:r>
              <a:rPr dirty="0" sz="1100" spc="15">
                <a:latin typeface="Times New Roman"/>
                <a:cs typeface="Times New Roman"/>
              </a:rPr>
              <a:t> </a:t>
            </a:r>
            <a:r>
              <a:rPr dirty="0" sz="1100" spc="-5">
                <a:latin typeface="Times New Roman"/>
                <a:cs typeface="Times New Roman"/>
              </a:rPr>
              <a:t>rows,</a:t>
            </a:r>
            <a:endParaRPr sz="1100">
              <a:latin typeface="Times New Roman"/>
              <a:cs typeface="Times New Roman"/>
            </a:endParaRPr>
          </a:p>
          <a:p>
            <a:pPr marL="461009" marR="374650" indent="236220">
              <a:lnSpc>
                <a:spcPct val="103099"/>
              </a:lnSpc>
              <a:spcBef>
                <a:spcPts val="805"/>
              </a:spcBef>
            </a:pPr>
            <a:r>
              <a:rPr dirty="0" sz="1100" spc="-5">
                <a:latin typeface="Times New Roman"/>
                <a:cs typeface="Times New Roman"/>
              </a:rPr>
              <a:t>The dependent variable is “SEVERITYCODE” and for simplicity we use  “WEATHER”,” ROADCOND” and “LIGHTCOND” as independent</a:t>
            </a:r>
            <a:r>
              <a:rPr dirty="0" sz="1100" spc="35">
                <a:latin typeface="Times New Roman"/>
                <a:cs typeface="Times New Roman"/>
              </a:rPr>
              <a:t> </a:t>
            </a:r>
            <a:r>
              <a:rPr dirty="0" sz="1100" spc="-5">
                <a:latin typeface="Times New Roman"/>
                <a:cs typeface="Times New Roman"/>
              </a:rPr>
              <a:t>variables.</a:t>
            </a:r>
            <a:endParaRPr sz="1100">
              <a:latin typeface="Times New Roman"/>
              <a:cs typeface="Times New Roman"/>
            </a:endParaRPr>
          </a:p>
          <a:p>
            <a:pPr marL="461009" marR="339725" indent="236220">
              <a:lnSpc>
                <a:spcPct val="103600"/>
              </a:lnSpc>
              <a:spcBef>
                <a:spcPts val="800"/>
              </a:spcBef>
            </a:pPr>
            <a:r>
              <a:rPr dirty="0" sz="1100" spc="-5">
                <a:latin typeface="Times New Roman"/>
                <a:cs typeface="Times New Roman"/>
              </a:rPr>
              <a:t>Before starting data analysis, we need to pre-process </a:t>
            </a:r>
            <a:r>
              <a:rPr dirty="0" sz="1100">
                <a:latin typeface="Times New Roman"/>
                <a:cs typeface="Times New Roman"/>
              </a:rPr>
              <a:t>the </a:t>
            </a:r>
            <a:r>
              <a:rPr dirty="0" sz="1100" spc="-5">
                <a:latin typeface="Times New Roman"/>
                <a:cs typeface="Times New Roman"/>
              </a:rPr>
              <a:t>data set due to the  existence of null values in some records and imbalance of</a:t>
            </a:r>
            <a:r>
              <a:rPr dirty="0" sz="1100" spc="70">
                <a:latin typeface="Times New Roman"/>
                <a:cs typeface="Times New Roman"/>
              </a:rPr>
              <a:t> </a:t>
            </a:r>
            <a:r>
              <a:rPr dirty="0" sz="1100" spc="-5">
                <a:latin typeface="Times New Roman"/>
                <a:cs typeface="Times New Roman"/>
              </a:rPr>
              <a:t>“SEVERITYCODE”.</a:t>
            </a:r>
            <a:endParaRPr sz="1100">
              <a:latin typeface="Times New Roman"/>
              <a:cs typeface="Times New Roman"/>
            </a:endParaRPr>
          </a:p>
          <a:p>
            <a:pPr lvl="1" marL="514350" indent="-274955">
              <a:lnSpc>
                <a:spcPct val="100000"/>
              </a:lnSpc>
              <a:spcBef>
                <a:spcPts val="844"/>
              </a:spcBef>
              <a:buAutoNum type="arabicPeriod"/>
              <a:tabLst>
                <a:tab pos="514984" algn="l"/>
              </a:tabLst>
            </a:pPr>
            <a:r>
              <a:rPr dirty="0" sz="1100" spc="-5">
                <a:latin typeface="Times New Roman"/>
                <a:cs typeface="Times New Roman"/>
              </a:rPr>
              <a:t>Dependent variable “SEVERITYCODE”</a:t>
            </a:r>
            <a:endParaRPr sz="1100">
              <a:latin typeface="Times New Roman"/>
              <a:cs typeface="Times New Roman"/>
            </a:endParaRPr>
          </a:p>
          <a:p>
            <a:pPr marL="468630" marR="562610" indent="441959">
              <a:lnSpc>
                <a:spcPct val="103600"/>
              </a:lnSpc>
              <a:spcBef>
                <a:spcPts val="790"/>
              </a:spcBef>
            </a:pPr>
            <a:r>
              <a:rPr dirty="0" sz="1100" spc="-5">
                <a:latin typeface="Times New Roman"/>
                <a:cs typeface="Times New Roman"/>
              </a:rPr>
              <a:t>The “SEVERITYCODE” stated the severity of the collision into the  following 5 baskets using corresponded codes in the data</a:t>
            </a:r>
            <a:r>
              <a:rPr dirty="0" sz="1100" spc="15">
                <a:latin typeface="Times New Roman"/>
                <a:cs typeface="Times New Roman"/>
              </a:rPr>
              <a:t> </a:t>
            </a:r>
            <a:r>
              <a:rPr dirty="0" sz="1100" spc="-5">
                <a:latin typeface="Times New Roman"/>
                <a:cs typeface="Times New Roman"/>
              </a:rPr>
              <a:t>set:</a:t>
            </a:r>
            <a:endParaRPr sz="1100">
              <a:latin typeface="Times New Roman"/>
              <a:cs typeface="Times New Roman"/>
            </a:endParaRPr>
          </a:p>
          <a:p>
            <a:pPr lvl="2" marL="918210" indent="-310515">
              <a:lnSpc>
                <a:spcPct val="100000"/>
              </a:lnSpc>
              <a:spcBef>
                <a:spcPts val="850"/>
              </a:spcBef>
              <a:buAutoNum type="romanUcPeriod"/>
              <a:tabLst>
                <a:tab pos="918210" algn="l"/>
                <a:tab pos="918844" algn="l"/>
              </a:tabLst>
            </a:pPr>
            <a:r>
              <a:rPr dirty="0" sz="1100" spc="-5">
                <a:latin typeface="Times New Roman"/>
                <a:cs typeface="Times New Roman"/>
              </a:rPr>
              <a:t>Fatality-3</a:t>
            </a:r>
            <a:endParaRPr sz="1100">
              <a:latin typeface="Times New Roman"/>
              <a:cs typeface="Times New Roman"/>
            </a:endParaRPr>
          </a:p>
          <a:p>
            <a:pPr lvl="2" marL="918210" indent="-357505">
              <a:lnSpc>
                <a:spcPct val="100000"/>
              </a:lnSpc>
              <a:spcBef>
                <a:spcPts val="40"/>
              </a:spcBef>
              <a:buAutoNum type="romanUcPeriod"/>
              <a:tabLst>
                <a:tab pos="918210" algn="l"/>
                <a:tab pos="918844" algn="l"/>
              </a:tabLst>
            </a:pPr>
            <a:r>
              <a:rPr dirty="0" sz="1100" spc="-5">
                <a:latin typeface="Times New Roman"/>
                <a:cs typeface="Times New Roman"/>
              </a:rPr>
              <a:t>Serious</a:t>
            </a:r>
            <a:r>
              <a:rPr dirty="0" sz="1100" spc="-10">
                <a:latin typeface="Times New Roman"/>
                <a:cs typeface="Times New Roman"/>
              </a:rPr>
              <a:t> </a:t>
            </a:r>
            <a:r>
              <a:rPr dirty="0" sz="1100" spc="-5">
                <a:latin typeface="Times New Roman"/>
                <a:cs typeface="Times New Roman"/>
              </a:rPr>
              <a:t>injury-2b</a:t>
            </a:r>
            <a:endParaRPr sz="1100">
              <a:latin typeface="Times New Roman"/>
              <a:cs typeface="Times New Roman"/>
            </a:endParaRPr>
          </a:p>
          <a:p>
            <a:pPr lvl="2" marL="918210" indent="-403860">
              <a:lnSpc>
                <a:spcPct val="100000"/>
              </a:lnSpc>
              <a:spcBef>
                <a:spcPts val="45"/>
              </a:spcBef>
              <a:buAutoNum type="romanUcPeriod"/>
              <a:tabLst>
                <a:tab pos="917575" algn="l"/>
                <a:tab pos="918844" algn="l"/>
              </a:tabLst>
            </a:pPr>
            <a:r>
              <a:rPr dirty="0" sz="1100" spc="-5">
                <a:latin typeface="Times New Roman"/>
                <a:cs typeface="Times New Roman"/>
              </a:rPr>
              <a:t>Injury-2</a:t>
            </a:r>
            <a:endParaRPr sz="1100">
              <a:latin typeface="Times New Roman"/>
              <a:cs typeface="Times New Roman"/>
            </a:endParaRPr>
          </a:p>
          <a:p>
            <a:pPr lvl="2" marL="918210" indent="-411480">
              <a:lnSpc>
                <a:spcPct val="100000"/>
              </a:lnSpc>
              <a:spcBef>
                <a:spcPts val="45"/>
              </a:spcBef>
              <a:buAutoNum type="romanUcPeriod"/>
              <a:tabLst>
                <a:tab pos="917575" algn="l"/>
                <a:tab pos="918844" algn="l"/>
              </a:tabLst>
            </a:pPr>
            <a:r>
              <a:rPr dirty="0" sz="1100" spc="-5">
                <a:latin typeface="Times New Roman"/>
                <a:cs typeface="Times New Roman"/>
              </a:rPr>
              <a:t>Prop damage-1</a:t>
            </a:r>
            <a:endParaRPr sz="1100">
              <a:latin typeface="Times New Roman"/>
              <a:cs typeface="Times New Roman"/>
            </a:endParaRPr>
          </a:p>
          <a:p>
            <a:pPr lvl="2" marL="918210" indent="-365125">
              <a:lnSpc>
                <a:spcPct val="100000"/>
              </a:lnSpc>
              <a:spcBef>
                <a:spcPts val="45"/>
              </a:spcBef>
              <a:buAutoNum type="romanUcPeriod"/>
              <a:tabLst>
                <a:tab pos="917575" algn="l"/>
                <a:tab pos="918844" algn="l"/>
              </a:tabLst>
            </a:pPr>
            <a:r>
              <a:rPr dirty="0" sz="1100" spc="-5">
                <a:latin typeface="Times New Roman"/>
                <a:cs typeface="Times New Roman"/>
              </a:rPr>
              <a:t>Unknown-0</a:t>
            </a:r>
            <a:endParaRPr sz="1100">
              <a:latin typeface="Times New Roman"/>
              <a:cs typeface="Times New Roman"/>
            </a:endParaRPr>
          </a:p>
          <a:p>
            <a:pPr marL="918210" marR="48260">
              <a:lnSpc>
                <a:spcPct val="103099"/>
              </a:lnSpc>
              <a:spcBef>
                <a:spcPts val="805"/>
              </a:spcBef>
            </a:pPr>
            <a:r>
              <a:rPr dirty="0" sz="1100" spc="-5">
                <a:latin typeface="Times New Roman"/>
                <a:cs typeface="Times New Roman"/>
              </a:rPr>
              <a:t>After using value_counts(), I find there is only level 1 prop damage and level  2 injury in our data</a:t>
            </a:r>
            <a:r>
              <a:rPr dirty="0" sz="1100" spc="5">
                <a:latin typeface="Times New Roman"/>
                <a:cs typeface="Times New Roman"/>
              </a:rPr>
              <a:t> </a:t>
            </a:r>
            <a:r>
              <a:rPr dirty="0" sz="1100" spc="-5">
                <a:latin typeface="Times New Roman"/>
                <a:cs typeface="Times New Roman"/>
              </a:rPr>
              <a:t>set.</a:t>
            </a:r>
            <a:endParaRPr sz="1100">
              <a:latin typeface="Times New Roman"/>
              <a:cs typeface="Times New Roman"/>
            </a:endParaRPr>
          </a:p>
          <a:p>
            <a:pPr>
              <a:lnSpc>
                <a:spcPct val="100000"/>
              </a:lnSpc>
            </a:pPr>
            <a:endParaRPr sz="1200">
              <a:latin typeface="Times New Roman"/>
              <a:cs typeface="Times New Roman"/>
            </a:endParaRPr>
          </a:p>
          <a:p>
            <a:pPr algn="r" lvl="1" marL="274320" marR="3043555" indent="-274320">
              <a:lnSpc>
                <a:spcPct val="100000"/>
              </a:lnSpc>
              <a:spcBef>
                <a:spcPts val="830"/>
              </a:spcBef>
              <a:buAutoNum type="arabicPeriod" startAt="2"/>
              <a:tabLst>
                <a:tab pos="274320" algn="l"/>
              </a:tabLst>
            </a:pPr>
            <a:r>
              <a:rPr dirty="0" sz="1100" spc="-5">
                <a:latin typeface="Times New Roman"/>
                <a:cs typeface="Times New Roman"/>
              </a:rPr>
              <a:t>Possible independent</a:t>
            </a:r>
            <a:r>
              <a:rPr dirty="0" sz="1100" spc="-25">
                <a:latin typeface="Times New Roman"/>
                <a:cs typeface="Times New Roman"/>
              </a:rPr>
              <a:t> </a:t>
            </a:r>
            <a:r>
              <a:rPr dirty="0" sz="1100" spc="-5">
                <a:latin typeface="Times New Roman"/>
                <a:cs typeface="Times New Roman"/>
              </a:rPr>
              <a:t>variables</a:t>
            </a:r>
            <a:endParaRPr sz="1100">
              <a:latin typeface="Times New Roman"/>
              <a:cs typeface="Times New Roman"/>
            </a:endParaRPr>
          </a:p>
          <a:p>
            <a:pPr algn="r" marR="3054985">
              <a:lnSpc>
                <a:spcPct val="100000"/>
              </a:lnSpc>
              <a:spcBef>
                <a:spcPts val="50"/>
              </a:spcBef>
            </a:pPr>
            <a:r>
              <a:rPr dirty="0" sz="1100" spc="-5">
                <a:latin typeface="Times New Roman"/>
                <a:cs typeface="Times New Roman"/>
              </a:rPr>
              <a:t>Within the 38</a:t>
            </a:r>
            <a:r>
              <a:rPr dirty="0" sz="1100" spc="-45">
                <a:latin typeface="Times New Roman"/>
                <a:cs typeface="Times New Roman"/>
              </a:rPr>
              <a:t> </a:t>
            </a:r>
            <a:r>
              <a:rPr dirty="0" sz="1100" spc="-5">
                <a:latin typeface="Times New Roman"/>
                <a:cs typeface="Times New Roman"/>
              </a:rPr>
              <a:t>columns:</a:t>
            </a:r>
            <a:endParaRPr sz="1100">
              <a:latin typeface="Times New Roman"/>
              <a:cs typeface="Times New Roman"/>
            </a:endParaRPr>
          </a:p>
          <a:p>
            <a:pPr marL="910590" indent="-213360">
              <a:lnSpc>
                <a:spcPct val="100000"/>
              </a:lnSpc>
              <a:spcBef>
                <a:spcPts val="40"/>
              </a:spcBef>
              <a:buAutoNum type="arabicPeriod"/>
              <a:tabLst>
                <a:tab pos="910590" algn="l"/>
              </a:tabLst>
            </a:pPr>
            <a:r>
              <a:rPr dirty="0" sz="1100" spc="-5">
                <a:latin typeface="Times New Roman"/>
                <a:cs typeface="Times New Roman"/>
              </a:rPr>
              <a:t>2 of them are dependent variable</a:t>
            </a:r>
            <a:r>
              <a:rPr dirty="0" sz="1100" spc="10">
                <a:latin typeface="Times New Roman"/>
                <a:cs typeface="Times New Roman"/>
              </a:rPr>
              <a:t> </a:t>
            </a:r>
            <a:r>
              <a:rPr dirty="0" sz="1100" spc="-5">
                <a:latin typeface="Times New Roman"/>
                <a:cs typeface="Times New Roman"/>
              </a:rPr>
              <a:t>“SEVERITYCODE”</a:t>
            </a:r>
            <a:endParaRPr sz="1100">
              <a:latin typeface="Times New Roman"/>
              <a:cs typeface="Times New Roman"/>
            </a:endParaRPr>
          </a:p>
          <a:p>
            <a:pPr marL="910590" indent="-213360">
              <a:lnSpc>
                <a:spcPct val="100000"/>
              </a:lnSpc>
              <a:spcBef>
                <a:spcPts val="50"/>
              </a:spcBef>
              <a:buAutoNum type="arabicPeriod"/>
              <a:tabLst>
                <a:tab pos="910590" algn="l"/>
              </a:tabLst>
            </a:pPr>
            <a:r>
              <a:rPr dirty="0" sz="1100" spc="-5">
                <a:latin typeface="Times New Roman"/>
                <a:cs typeface="Times New Roman"/>
              </a:rPr>
              <a:t>2 of them are</a:t>
            </a:r>
            <a:r>
              <a:rPr dirty="0" sz="1100">
                <a:latin typeface="Times New Roman"/>
                <a:cs typeface="Times New Roman"/>
              </a:rPr>
              <a:t> </a:t>
            </a:r>
            <a:r>
              <a:rPr dirty="0" sz="1100" spc="-5">
                <a:latin typeface="Times New Roman"/>
                <a:cs typeface="Times New Roman"/>
              </a:rPr>
              <a:t>coordinates</a:t>
            </a:r>
            <a:endParaRPr sz="1100">
              <a:latin typeface="Times New Roman"/>
              <a:cs typeface="Times New Roman"/>
            </a:endParaRPr>
          </a:p>
          <a:p>
            <a:pPr marL="910590" indent="-213360">
              <a:lnSpc>
                <a:spcPct val="100000"/>
              </a:lnSpc>
              <a:spcBef>
                <a:spcPts val="40"/>
              </a:spcBef>
              <a:buAutoNum type="arabicPeriod"/>
              <a:tabLst>
                <a:tab pos="910590" algn="l"/>
              </a:tabLst>
            </a:pPr>
            <a:r>
              <a:rPr dirty="0" sz="1100" spc="-5">
                <a:latin typeface="Times New Roman"/>
                <a:cs typeface="Times New Roman"/>
              </a:rPr>
              <a:t>2 of them are</a:t>
            </a:r>
            <a:r>
              <a:rPr dirty="0" sz="1100">
                <a:latin typeface="Times New Roman"/>
                <a:cs typeface="Times New Roman"/>
              </a:rPr>
              <a:t> </a:t>
            </a:r>
            <a:r>
              <a:rPr dirty="0" sz="1100" spc="-5">
                <a:latin typeface="Times New Roman"/>
                <a:cs typeface="Times New Roman"/>
              </a:rPr>
              <a:t>time</a:t>
            </a:r>
            <a:endParaRPr sz="1100">
              <a:latin typeface="Times New Roman"/>
              <a:cs typeface="Times New Roman"/>
            </a:endParaRPr>
          </a:p>
          <a:p>
            <a:pPr marL="910590" indent="-213360">
              <a:lnSpc>
                <a:spcPct val="100000"/>
              </a:lnSpc>
              <a:spcBef>
                <a:spcPts val="50"/>
              </a:spcBef>
              <a:buAutoNum type="arabicPeriod"/>
              <a:tabLst>
                <a:tab pos="910590" algn="l"/>
              </a:tabLst>
            </a:pPr>
            <a:r>
              <a:rPr dirty="0" sz="1100" spc="-5">
                <a:latin typeface="Times New Roman"/>
                <a:cs typeface="Times New Roman"/>
              </a:rPr>
              <a:t>29 of them are either code or unrelated</a:t>
            </a:r>
            <a:r>
              <a:rPr dirty="0" sz="1100" spc="20">
                <a:latin typeface="Times New Roman"/>
                <a:cs typeface="Times New Roman"/>
              </a:rPr>
              <a:t> </a:t>
            </a:r>
            <a:r>
              <a:rPr dirty="0" sz="1100" spc="-5">
                <a:latin typeface="Times New Roman"/>
                <a:cs typeface="Times New Roman"/>
              </a:rPr>
              <a:t>information</a:t>
            </a:r>
            <a:endParaRPr sz="1100">
              <a:latin typeface="Times New Roman"/>
              <a:cs typeface="Times New Roman"/>
            </a:endParaRPr>
          </a:p>
          <a:p>
            <a:pPr marL="910590" indent="-213360">
              <a:lnSpc>
                <a:spcPct val="100000"/>
              </a:lnSpc>
              <a:spcBef>
                <a:spcPts val="40"/>
              </a:spcBef>
              <a:buAutoNum type="arabicPeriod"/>
              <a:tabLst>
                <a:tab pos="910590" algn="l"/>
              </a:tabLst>
            </a:pPr>
            <a:r>
              <a:rPr dirty="0" sz="1100" spc="-5">
                <a:latin typeface="Times New Roman"/>
                <a:cs typeface="Times New Roman"/>
              </a:rPr>
              <a:t>The rest 3 of them are useful in this</a:t>
            </a:r>
            <a:r>
              <a:rPr dirty="0" sz="1100" spc="15">
                <a:latin typeface="Times New Roman"/>
                <a:cs typeface="Times New Roman"/>
              </a:rPr>
              <a:t> </a:t>
            </a:r>
            <a:r>
              <a:rPr dirty="0" sz="1100" spc="-5">
                <a:latin typeface="Times New Roman"/>
                <a:cs typeface="Times New Roman"/>
              </a:rPr>
              <a:t>study</a:t>
            </a:r>
            <a:endParaRPr sz="1100">
              <a:latin typeface="Times New Roman"/>
              <a:cs typeface="Times New Roman"/>
            </a:endParaRPr>
          </a:p>
          <a:p>
            <a:pPr marL="696595" marR="247650">
              <a:lnSpc>
                <a:spcPct val="103600"/>
              </a:lnSpc>
              <a:spcBef>
                <a:spcPts val="800"/>
              </a:spcBef>
            </a:pPr>
            <a:r>
              <a:rPr dirty="0" sz="1100" spc="-5">
                <a:latin typeface="Times New Roman"/>
                <a:cs typeface="Times New Roman"/>
              </a:rPr>
              <a:t>After examining all variables, I find that the useful independent variables are:  WEATHER, ROADCOND and</a:t>
            </a:r>
            <a:r>
              <a:rPr dirty="0" sz="1100" spc="5">
                <a:latin typeface="Times New Roman"/>
                <a:cs typeface="Times New Roman"/>
              </a:rPr>
              <a:t> </a:t>
            </a:r>
            <a:r>
              <a:rPr dirty="0" sz="1100" spc="-5">
                <a:latin typeface="Times New Roman"/>
                <a:cs typeface="Times New Roman"/>
              </a:rPr>
              <a:t>LIGHTCOND.</a:t>
            </a:r>
            <a:endParaRPr sz="1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8900" y="892556"/>
            <a:ext cx="5036185" cy="1233170"/>
          </a:xfrm>
          <a:prstGeom prst="rect">
            <a:avLst/>
          </a:prstGeom>
        </p:spPr>
        <p:txBody>
          <a:bodyPr wrap="square" lIns="0" tIns="6350" rIns="0" bIns="0" rtlCol="0" vert="horz">
            <a:spAutoFit/>
          </a:bodyPr>
          <a:lstStyle/>
          <a:p>
            <a:pPr marL="234315" marR="2757805" indent="-222250">
              <a:lnSpc>
                <a:spcPct val="103600"/>
              </a:lnSpc>
              <a:spcBef>
                <a:spcPts val="50"/>
              </a:spcBef>
            </a:pPr>
            <a:r>
              <a:rPr dirty="0" sz="1100" spc="-5">
                <a:latin typeface="Times New Roman"/>
                <a:cs typeface="Times New Roman"/>
              </a:rPr>
              <a:t>2.3. Data Pre-processing (using python)  </a:t>
            </a:r>
            <a:r>
              <a:rPr dirty="0" sz="1100">
                <a:latin typeface="Times New Roman"/>
                <a:cs typeface="Times New Roman"/>
              </a:rPr>
              <a:t>2.3.1.Missing</a:t>
            </a:r>
            <a:r>
              <a:rPr dirty="0" sz="1100" spc="-5">
                <a:latin typeface="Times New Roman"/>
                <a:cs typeface="Times New Roman"/>
              </a:rPr>
              <a:t> Data</a:t>
            </a:r>
            <a:endParaRPr sz="1100">
              <a:latin typeface="Times New Roman"/>
              <a:cs typeface="Times New Roman"/>
            </a:endParaRPr>
          </a:p>
          <a:p>
            <a:pPr marL="561340" indent="-635">
              <a:lnSpc>
                <a:spcPct val="100000"/>
              </a:lnSpc>
              <a:spcBef>
                <a:spcPts val="40"/>
              </a:spcBef>
            </a:pPr>
            <a:r>
              <a:rPr dirty="0" sz="1100" spc="-5">
                <a:latin typeface="Times New Roman"/>
                <a:cs typeface="Times New Roman"/>
              </a:rPr>
              <a:t>By using isnull().sum(), I find that my independent variables have null</a:t>
            </a:r>
            <a:r>
              <a:rPr dirty="0" sz="1100" spc="95">
                <a:latin typeface="Times New Roman"/>
                <a:cs typeface="Times New Roman"/>
              </a:rPr>
              <a:t> </a:t>
            </a:r>
            <a:r>
              <a:rPr dirty="0" sz="1100" spc="-5">
                <a:latin typeface="Times New Roman"/>
                <a:cs typeface="Times New Roman"/>
              </a:rPr>
              <a:t>values.</a:t>
            </a:r>
            <a:endParaRPr sz="1100">
              <a:latin typeface="Times New Roman"/>
              <a:cs typeface="Times New Roman"/>
            </a:endParaRPr>
          </a:p>
          <a:p>
            <a:pPr marL="561340" marR="147955">
              <a:lnSpc>
                <a:spcPct val="103099"/>
              </a:lnSpc>
              <a:spcBef>
                <a:spcPts val="10"/>
              </a:spcBef>
            </a:pPr>
            <a:r>
              <a:rPr dirty="0" sz="1100" spc="-5">
                <a:latin typeface="Times New Roman"/>
                <a:cs typeface="Times New Roman"/>
              </a:rPr>
              <a:t>By using value_counts(), I find there is an ‘Unknown’ value which should be  treated as missing</a:t>
            </a:r>
            <a:r>
              <a:rPr dirty="0" sz="1100" spc="10">
                <a:latin typeface="Times New Roman"/>
                <a:cs typeface="Times New Roman"/>
              </a:rPr>
              <a:t> </a:t>
            </a:r>
            <a:r>
              <a:rPr dirty="0" sz="1100" spc="-5">
                <a:latin typeface="Times New Roman"/>
                <a:cs typeface="Times New Roman"/>
              </a:rPr>
              <a:t>value.</a:t>
            </a:r>
            <a:endParaRPr sz="1100">
              <a:latin typeface="Times New Roman"/>
              <a:cs typeface="Times New Roman"/>
            </a:endParaRPr>
          </a:p>
          <a:p>
            <a:pPr marL="561340" marR="5080">
              <a:lnSpc>
                <a:spcPct val="103099"/>
              </a:lnSpc>
              <a:spcBef>
                <a:spcPts val="5"/>
              </a:spcBef>
            </a:pPr>
            <a:r>
              <a:rPr dirty="0" sz="1100" spc="-5">
                <a:latin typeface="Times New Roman"/>
                <a:cs typeface="Times New Roman"/>
              </a:rPr>
              <a:t>So, I changed ‘Unknown’ </a:t>
            </a:r>
            <a:r>
              <a:rPr dirty="0" sz="1100" spc="-10">
                <a:latin typeface="Times New Roman"/>
                <a:cs typeface="Times New Roman"/>
              </a:rPr>
              <a:t>to </a:t>
            </a:r>
            <a:r>
              <a:rPr dirty="0" sz="1100" spc="-5">
                <a:latin typeface="Times New Roman"/>
                <a:cs typeface="Times New Roman"/>
              </a:rPr>
              <a:t>null and calculated the percentage of null values to  decide what should I do with null</a:t>
            </a:r>
            <a:r>
              <a:rPr dirty="0" sz="1100" spc="10">
                <a:latin typeface="Times New Roman"/>
                <a:cs typeface="Times New Roman"/>
              </a:rPr>
              <a:t> </a:t>
            </a:r>
            <a:r>
              <a:rPr dirty="0" sz="1100" spc="-5">
                <a:latin typeface="Times New Roman"/>
                <a:cs typeface="Times New Roman"/>
              </a:rPr>
              <a:t>values.</a:t>
            </a:r>
            <a:endParaRPr sz="1100">
              <a:latin typeface="Times New Roman"/>
              <a:cs typeface="Times New Roman"/>
            </a:endParaRPr>
          </a:p>
        </p:txBody>
      </p:sp>
      <p:sp>
        <p:nvSpPr>
          <p:cNvPr id="3" name="object 3"/>
          <p:cNvSpPr txBox="1"/>
          <p:nvPr/>
        </p:nvSpPr>
        <p:spPr>
          <a:xfrm>
            <a:off x="1907341" y="3606593"/>
            <a:ext cx="4518025" cy="886460"/>
          </a:xfrm>
          <a:prstGeom prst="rect">
            <a:avLst/>
          </a:prstGeom>
        </p:spPr>
        <p:txBody>
          <a:bodyPr wrap="square" lIns="0" tIns="6350" rIns="0" bIns="0" rtlCol="0" vert="horz">
            <a:spAutoFit/>
          </a:bodyPr>
          <a:lstStyle/>
          <a:p>
            <a:pPr marL="12700" marR="5080">
              <a:lnSpc>
                <a:spcPct val="103400"/>
              </a:lnSpc>
              <a:spcBef>
                <a:spcPts val="50"/>
              </a:spcBef>
            </a:pPr>
            <a:r>
              <a:rPr dirty="0" sz="1100" spc="-5">
                <a:latin typeface="Times New Roman"/>
                <a:cs typeface="Times New Roman"/>
              </a:rPr>
              <a:t>Since WEATHER, ROADCOND and LIGHTCOND are all categorical data  and the null percentages are lower than 20%, I decide to use the mode to replace  the null</a:t>
            </a:r>
            <a:r>
              <a:rPr dirty="0" sz="1100" spc="-10">
                <a:latin typeface="Times New Roman"/>
                <a:cs typeface="Times New Roman"/>
              </a:rPr>
              <a:t> </a:t>
            </a:r>
            <a:r>
              <a:rPr dirty="0" sz="1100" spc="-5">
                <a:latin typeface="Times New Roman"/>
                <a:cs typeface="Times New Roman"/>
              </a:rPr>
              <a:t>values.</a:t>
            </a:r>
            <a:endParaRPr sz="1100">
              <a:latin typeface="Times New Roman"/>
              <a:cs typeface="Times New Roman"/>
            </a:endParaRPr>
          </a:p>
          <a:p>
            <a:pPr marL="12700" marR="131445">
              <a:lnSpc>
                <a:spcPct val="103099"/>
              </a:lnSpc>
              <a:spcBef>
                <a:spcPts val="10"/>
              </a:spcBef>
            </a:pPr>
            <a:r>
              <a:rPr dirty="0" sz="1100" spc="-5">
                <a:latin typeface="Times New Roman"/>
                <a:cs typeface="Times New Roman"/>
              </a:rPr>
              <a:t>Also, I deleted columns with value ‘Others’ due to it </a:t>
            </a:r>
            <a:r>
              <a:rPr dirty="0" sz="1100" spc="-10">
                <a:latin typeface="Times New Roman"/>
                <a:cs typeface="Times New Roman"/>
              </a:rPr>
              <a:t>is </a:t>
            </a:r>
            <a:r>
              <a:rPr dirty="0" sz="1100" spc="-5">
                <a:latin typeface="Times New Roman"/>
                <a:cs typeface="Times New Roman"/>
              </a:rPr>
              <a:t>ambiguous and its low  percentage.</a:t>
            </a:r>
            <a:endParaRPr sz="1100">
              <a:latin typeface="Times New Roman"/>
              <a:cs typeface="Times New Roman"/>
            </a:endParaRPr>
          </a:p>
        </p:txBody>
      </p:sp>
      <p:sp>
        <p:nvSpPr>
          <p:cNvPr id="4" name="object 4"/>
          <p:cNvSpPr txBox="1"/>
          <p:nvPr/>
        </p:nvSpPr>
        <p:spPr>
          <a:xfrm>
            <a:off x="1580479" y="5369748"/>
            <a:ext cx="4081779" cy="367030"/>
          </a:xfrm>
          <a:prstGeom prst="rect">
            <a:avLst/>
          </a:prstGeom>
        </p:spPr>
        <p:txBody>
          <a:bodyPr wrap="square" lIns="0" tIns="12065" rIns="0" bIns="0" rtlCol="0" vert="horz">
            <a:spAutoFit/>
          </a:bodyPr>
          <a:lstStyle/>
          <a:p>
            <a:pPr marL="12700">
              <a:lnSpc>
                <a:spcPct val="100000"/>
              </a:lnSpc>
              <a:spcBef>
                <a:spcPts val="95"/>
              </a:spcBef>
            </a:pPr>
            <a:r>
              <a:rPr dirty="0" sz="1100">
                <a:latin typeface="Times New Roman"/>
                <a:cs typeface="Times New Roman"/>
              </a:rPr>
              <a:t>2.3.2.Balancing</a:t>
            </a:r>
            <a:r>
              <a:rPr dirty="0" sz="1100" spc="-5">
                <a:latin typeface="Times New Roman"/>
                <a:cs typeface="Times New Roman"/>
              </a:rPr>
              <a:t> Data</a:t>
            </a:r>
            <a:endParaRPr sz="1100">
              <a:latin typeface="Times New Roman"/>
              <a:cs typeface="Times New Roman"/>
            </a:endParaRPr>
          </a:p>
          <a:p>
            <a:pPr marL="332105">
              <a:lnSpc>
                <a:spcPct val="100000"/>
              </a:lnSpc>
              <a:spcBef>
                <a:spcPts val="50"/>
              </a:spcBef>
            </a:pPr>
            <a:r>
              <a:rPr dirty="0" sz="1100" spc="-5">
                <a:latin typeface="Times New Roman"/>
                <a:cs typeface="Times New Roman"/>
              </a:rPr>
              <a:t>After dealing with the missing data, I find that label is</a:t>
            </a:r>
            <a:r>
              <a:rPr dirty="0" sz="1100" spc="85">
                <a:latin typeface="Times New Roman"/>
                <a:cs typeface="Times New Roman"/>
              </a:rPr>
              <a:t> </a:t>
            </a:r>
            <a:r>
              <a:rPr dirty="0" sz="1100" spc="-5">
                <a:latin typeface="Times New Roman"/>
                <a:cs typeface="Times New Roman"/>
              </a:rPr>
              <a:t>imbalanced.</a:t>
            </a:r>
            <a:endParaRPr sz="1100">
              <a:latin typeface="Times New Roman"/>
              <a:cs typeface="Times New Roman"/>
            </a:endParaRPr>
          </a:p>
        </p:txBody>
      </p:sp>
      <p:sp>
        <p:nvSpPr>
          <p:cNvPr id="5" name="object 5"/>
          <p:cNvSpPr txBox="1"/>
          <p:nvPr/>
        </p:nvSpPr>
        <p:spPr>
          <a:xfrm>
            <a:off x="1900508" y="7198583"/>
            <a:ext cx="342074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Times New Roman"/>
                <a:cs typeface="Times New Roman"/>
              </a:rPr>
              <a:t>So, I used resample() function for down-sampling to fix</a:t>
            </a:r>
            <a:r>
              <a:rPr dirty="0" sz="1100" spc="65">
                <a:latin typeface="Times New Roman"/>
                <a:cs typeface="Times New Roman"/>
              </a:rPr>
              <a:t> </a:t>
            </a:r>
            <a:r>
              <a:rPr dirty="0" sz="1100" spc="-5">
                <a:latin typeface="Times New Roman"/>
                <a:cs typeface="Times New Roman"/>
              </a:rPr>
              <a:t>this.</a:t>
            </a:r>
            <a:endParaRPr sz="1100">
              <a:latin typeface="Times New Roman"/>
              <a:cs typeface="Times New Roman"/>
            </a:endParaRPr>
          </a:p>
        </p:txBody>
      </p:sp>
      <p:sp>
        <p:nvSpPr>
          <p:cNvPr id="6" name="object 6"/>
          <p:cNvSpPr txBox="1"/>
          <p:nvPr/>
        </p:nvSpPr>
        <p:spPr>
          <a:xfrm>
            <a:off x="1580479" y="9217900"/>
            <a:ext cx="4708525" cy="539750"/>
          </a:xfrm>
          <a:prstGeom prst="rect">
            <a:avLst/>
          </a:prstGeom>
        </p:spPr>
        <p:txBody>
          <a:bodyPr wrap="square" lIns="0" tIns="12065" rIns="0" bIns="0" rtlCol="0" vert="horz">
            <a:spAutoFit/>
          </a:bodyPr>
          <a:lstStyle/>
          <a:p>
            <a:pPr marL="12700">
              <a:lnSpc>
                <a:spcPct val="100000"/>
              </a:lnSpc>
              <a:spcBef>
                <a:spcPts val="95"/>
              </a:spcBef>
            </a:pPr>
            <a:r>
              <a:rPr dirty="0" sz="1100">
                <a:latin typeface="Times New Roman"/>
                <a:cs typeface="Times New Roman"/>
              </a:rPr>
              <a:t>2.3.3.Turning </a:t>
            </a:r>
            <a:r>
              <a:rPr dirty="0" sz="1100" spc="-5">
                <a:latin typeface="Times New Roman"/>
                <a:cs typeface="Times New Roman"/>
              </a:rPr>
              <a:t>categorical variables into quantitative</a:t>
            </a:r>
            <a:r>
              <a:rPr dirty="0" sz="1100">
                <a:latin typeface="Times New Roman"/>
                <a:cs typeface="Times New Roman"/>
              </a:rPr>
              <a:t> </a:t>
            </a:r>
            <a:r>
              <a:rPr dirty="0" sz="1100" spc="-5">
                <a:latin typeface="Times New Roman"/>
                <a:cs typeface="Times New Roman"/>
              </a:rPr>
              <a:t>variables</a:t>
            </a:r>
            <a:endParaRPr sz="1100">
              <a:latin typeface="Times New Roman"/>
              <a:cs typeface="Times New Roman"/>
            </a:endParaRPr>
          </a:p>
          <a:p>
            <a:pPr marL="339090" marR="5080">
              <a:lnSpc>
                <a:spcPts val="1370"/>
              </a:lnSpc>
              <a:spcBef>
                <a:spcPts val="45"/>
              </a:spcBef>
            </a:pPr>
            <a:r>
              <a:rPr dirty="0" sz="1100" spc="-5">
                <a:latin typeface="Times New Roman"/>
                <a:cs typeface="Times New Roman"/>
              </a:rPr>
              <a:t>By using pd.get_dummies() we get our new numerical variables. There are 24  columns in our new</a:t>
            </a:r>
            <a:r>
              <a:rPr dirty="0" sz="1100">
                <a:latin typeface="Times New Roman"/>
                <a:cs typeface="Times New Roman"/>
              </a:rPr>
              <a:t> </a:t>
            </a:r>
            <a:r>
              <a:rPr dirty="0" sz="1100" spc="-5">
                <a:latin typeface="Times New Roman"/>
                <a:cs typeface="Times New Roman"/>
              </a:rPr>
              <a:t>dataframe.</a:t>
            </a:r>
            <a:endParaRPr sz="1100">
              <a:latin typeface="Times New Roman"/>
              <a:cs typeface="Times New Roman"/>
            </a:endParaRPr>
          </a:p>
        </p:txBody>
      </p:sp>
      <p:sp>
        <p:nvSpPr>
          <p:cNvPr id="7" name="object 7"/>
          <p:cNvSpPr/>
          <p:nvPr/>
        </p:nvSpPr>
        <p:spPr>
          <a:xfrm>
            <a:off x="2044064" y="2290153"/>
            <a:ext cx="2971800" cy="1133213"/>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941829" y="5738952"/>
            <a:ext cx="3105137" cy="127635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970404" y="7423017"/>
            <a:ext cx="3095624" cy="1466578"/>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7560" y="3160232"/>
            <a:ext cx="4374515" cy="539750"/>
          </a:xfrm>
          <a:prstGeom prst="rect">
            <a:avLst/>
          </a:prstGeom>
        </p:spPr>
        <p:txBody>
          <a:bodyPr wrap="square" lIns="0" tIns="12065" rIns="0" bIns="0" rtlCol="0" vert="horz">
            <a:spAutoFit/>
          </a:bodyPr>
          <a:lstStyle/>
          <a:p>
            <a:pPr marL="12700">
              <a:lnSpc>
                <a:spcPct val="100000"/>
              </a:lnSpc>
              <a:spcBef>
                <a:spcPts val="95"/>
              </a:spcBef>
            </a:pPr>
            <a:r>
              <a:rPr dirty="0" sz="1100">
                <a:latin typeface="Times New Roman"/>
                <a:cs typeface="Times New Roman"/>
              </a:rPr>
              <a:t>2.3.4.Data</a:t>
            </a:r>
            <a:r>
              <a:rPr dirty="0" sz="1100" spc="-10">
                <a:latin typeface="Times New Roman"/>
                <a:cs typeface="Times New Roman"/>
              </a:rPr>
              <a:t> </a:t>
            </a:r>
            <a:r>
              <a:rPr dirty="0" sz="1100" spc="-5">
                <a:latin typeface="Times New Roman"/>
                <a:cs typeface="Times New Roman"/>
              </a:rPr>
              <a:t>Normalization</a:t>
            </a:r>
            <a:endParaRPr sz="1100">
              <a:latin typeface="Times New Roman"/>
              <a:cs typeface="Times New Roman"/>
            </a:endParaRPr>
          </a:p>
          <a:p>
            <a:pPr marL="332105" marR="5080">
              <a:lnSpc>
                <a:spcPct val="103099"/>
              </a:lnSpc>
              <a:spcBef>
                <a:spcPts val="10"/>
              </a:spcBef>
            </a:pPr>
            <a:r>
              <a:rPr dirty="0" sz="1100" spc="-5">
                <a:latin typeface="Times New Roman"/>
                <a:cs typeface="Times New Roman"/>
              </a:rPr>
              <a:t>I split the data into training set (70%) and test set (30%) and normalized  training set.</a:t>
            </a:r>
            <a:endParaRPr sz="1100">
              <a:latin typeface="Times New Roman"/>
              <a:cs typeface="Times New Roman"/>
            </a:endParaRPr>
          </a:p>
        </p:txBody>
      </p:sp>
      <p:sp>
        <p:nvSpPr>
          <p:cNvPr id="3" name="object 3"/>
          <p:cNvSpPr txBox="1"/>
          <p:nvPr/>
        </p:nvSpPr>
        <p:spPr>
          <a:xfrm>
            <a:off x="1130316" y="7788585"/>
            <a:ext cx="5164455" cy="886460"/>
          </a:xfrm>
          <a:prstGeom prst="rect">
            <a:avLst/>
          </a:prstGeom>
        </p:spPr>
        <p:txBody>
          <a:bodyPr wrap="square" lIns="0" tIns="12065" rIns="0" bIns="0" rtlCol="0" vert="horz">
            <a:spAutoFit/>
          </a:bodyPr>
          <a:lstStyle/>
          <a:p>
            <a:pPr marL="240665" indent="-228600">
              <a:lnSpc>
                <a:spcPct val="100000"/>
              </a:lnSpc>
              <a:spcBef>
                <a:spcPts val="95"/>
              </a:spcBef>
              <a:buAutoNum type="arabicPeriod" startAt="3"/>
              <a:tabLst>
                <a:tab pos="241300" algn="l"/>
              </a:tabLst>
            </a:pPr>
            <a:r>
              <a:rPr dirty="0" sz="1100" spc="-5">
                <a:latin typeface="Times New Roman"/>
                <a:cs typeface="Times New Roman"/>
              </a:rPr>
              <a:t>Data analysis using Machine</a:t>
            </a:r>
            <a:r>
              <a:rPr dirty="0" sz="1100" spc="5">
                <a:latin typeface="Times New Roman"/>
                <a:cs typeface="Times New Roman"/>
              </a:rPr>
              <a:t> </a:t>
            </a:r>
            <a:r>
              <a:rPr dirty="0" sz="1100" spc="-5">
                <a:latin typeface="Times New Roman"/>
                <a:cs typeface="Times New Roman"/>
              </a:rPr>
              <a:t>Learning</a:t>
            </a:r>
            <a:endParaRPr sz="1100">
              <a:latin typeface="Times New Roman"/>
              <a:cs typeface="Times New Roman"/>
            </a:endParaRPr>
          </a:p>
          <a:p>
            <a:pPr marL="240665" marR="5080" indent="220979">
              <a:lnSpc>
                <a:spcPct val="103099"/>
              </a:lnSpc>
              <a:spcBef>
                <a:spcPts val="10"/>
              </a:spcBef>
            </a:pPr>
            <a:r>
              <a:rPr dirty="0" sz="1100" spc="-5">
                <a:latin typeface="Times New Roman"/>
                <a:cs typeface="Times New Roman"/>
              </a:rPr>
              <a:t>In this project, I will use three machine learning models with sklearn and evaluate it  with Jaccard Score, F1 Score and</a:t>
            </a:r>
            <a:r>
              <a:rPr dirty="0" sz="1100" spc="15">
                <a:latin typeface="Times New Roman"/>
                <a:cs typeface="Times New Roman"/>
              </a:rPr>
              <a:t> </a:t>
            </a:r>
            <a:r>
              <a:rPr dirty="0" sz="1100" spc="-5">
                <a:latin typeface="Times New Roman"/>
                <a:cs typeface="Times New Roman"/>
              </a:rPr>
              <a:t>Accuracy.</a:t>
            </a:r>
            <a:endParaRPr sz="1100">
              <a:latin typeface="Times New Roman"/>
              <a:cs typeface="Times New Roman"/>
            </a:endParaRPr>
          </a:p>
          <a:p>
            <a:pPr>
              <a:lnSpc>
                <a:spcPct val="100000"/>
              </a:lnSpc>
              <a:spcBef>
                <a:spcPts val="25"/>
              </a:spcBef>
            </a:pPr>
            <a:endParaRPr sz="1200">
              <a:latin typeface="Times New Roman"/>
              <a:cs typeface="Times New Roman"/>
            </a:endParaRPr>
          </a:p>
          <a:p>
            <a:pPr lvl="1" marL="514984" indent="-274955">
              <a:lnSpc>
                <a:spcPct val="100000"/>
              </a:lnSpc>
              <a:spcBef>
                <a:spcPts val="5"/>
              </a:spcBef>
              <a:buAutoNum type="arabicPeriod"/>
              <a:tabLst>
                <a:tab pos="515620" algn="l"/>
              </a:tabLst>
            </a:pPr>
            <a:r>
              <a:rPr dirty="0" sz="1100" spc="-10">
                <a:latin typeface="Times New Roman"/>
                <a:cs typeface="Times New Roman"/>
              </a:rPr>
              <a:t>KNN</a:t>
            </a:r>
            <a:endParaRPr sz="1100">
              <a:latin typeface="Times New Roman"/>
              <a:cs typeface="Times New Roman"/>
            </a:endParaRPr>
          </a:p>
        </p:txBody>
      </p:sp>
      <p:sp>
        <p:nvSpPr>
          <p:cNvPr id="4" name="object 4"/>
          <p:cNvSpPr/>
          <p:nvPr/>
        </p:nvSpPr>
        <p:spPr>
          <a:xfrm>
            <a:off x="1931134" y="914399"/>
            <a:ext cx="5256430" cy="215463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920239" y="3702443"/>
            <a:ext cx="5067300" cy="340042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8864" y="3631910"/>
            <a:ext cx="1087120"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Times New Roman"/>
                <a:cs typeface="Times New Roman"/>
              </a:rPr>
              <a:t>3.2. Decision</a:t>
            </a:r>
            <a:r>
              <a:rPr dirty="0" sz="1100" spc="-90">
                <a:latin typeface="Times New Roman"/>
                <a:cs typeface="Times New Roman"/>
              </a:rPr>
              <a:t> </a:t>
            </a:r>
            <a:r>
              <a:rPr dirty="0" sz="1100" spc="-5">
                <a:latin typeface="Times New Roman"/>
                <a:cs typeface="Times New Roman"/>
              </a:rPr>
              <a:t>Tree</a:t>
            </a:r>
            <a:endParaRPr sz="1100">
              <a:latin typeface="Times New Roman"/>
              <a:cs typeface="Times New Roman"/>
            </a:endParaRPr>
          </a:p>
        </p:txBody>
      </p:sp>
      <p:sp>
        <p:nvSpPr>
          <p:cNvPr id="3" name="object 3"/>
          <p:cNvSpPr txBox="1"/>
          <p:nvPr/>
        </p:nvSpPr>
        <p:spPr>
          <a:xfrm>
            <a:off x="1358864" y="5712166"/>
            <a:ext cx="141287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Times New Roman"/>
                <a:cs typeface="Times New Roman"/>
              </a:rPr>
              <a:t>3.3. Logistic</a:t>
            </a:r>
            <a:r>
              <a:rPr dirty="0" sz="1100" spc="-80">
                <a:latin typeface="Times New Roman"/>
                <a:cs typeface="Times New Roman"/>
              </a:rPr>
              <a:t> </a:t>
            </a:r>
            <a:r>
              <a:rPr dirty="0" sz="1100" spc="-5">
                <a:latin typeface="Times New Roman"/>
                <a:cs typeface="Times New Roman"/>
              </a:rPr>
              <a:t>Regression</a:t>
            </a:r>
            <a:endParaRPr sz="1100">
              <a:latin typeface="Times New Roman"/>
              <a:cs typeface="Times New Roman"/>
            </a:endParaRPr>
          </a:p>
        </p:txBody>
      </p:sp>
      <p:sp>
        <p:nvSpPr>
          <p:cNvPr id="4" name="object 4"/>
          <p:cNvSpPr txBox="1"/>
          <p:nvPr/>
        </p:nvSpPr>
        <p:spPr>
          <a:xfrm>
            <a:off x="1358864" y="8094182"/>
            <a:ext cx="1071245" cy="193040"/>
          </a:xfrm>
          <a:prstGeom prst="rect">
            <a:avLst/>
          </a:prstGeom>
        </p:spPr>
        <p:txBody>
          <a:bodyPr wrap="square" lIns="0" tIns="12065" rIns="0" bIns="0" rtlCol="0" vert="horz">
            <a:spAutoFit/>
          </a:bodyPr>
          <a:lstStyle/>
          <a:p>
            <a:pPr marL="12700">
              <a:lnSpc>
                <a:spcPct val="100000"/>
              </a:lnSpc>
              <a:spcBef>
                <a:spcPts val="95"/>
              </a:spcBef>
            </a:pPr>
            <a:r>
              <a:rPr dirty="0" sz="1100" spc="-5">
                <a:latin typeface="Times New Roman"/>
                <a:cs typeface="Times New Roman"/>
              </a:rPr>
              <a:t>3.4. Jaccard</a:t>
            </a:r>
            <a:r>
              <a:rPr dirty="0" sz="1100" spc="-90">
                <a:latin typeface="Times New Roman"/>
                <a:cs typeface="Times New Roman"/>
              </a:rPr>
              <a:t> </a:t>
            </a:r>
            <a:r>
              <a:rPr dirty="0" sz="1100" spc="-5">
                <a:latin typeface="Times New Roman"/>
                <a:cs typeface="Times New Roman"/>
              </a:rPr>
              <a:t>Score</a:t>
            </a:r>
            <a:endParaRPr sz="1100">
              <a:latin typeface="Times New Roman"/>
              <a:cs typeface="Times New Roman"/>
            </a:endParaRPr>
          </a:p>
        </p:txBody>
      </p:sp>
      <p:sp>
        <p:nvSpPr>
          <p:cNvPr id="5" name="object 5"/>
          <p:cNvSpPr/>
          <p:nvPr/>
        </p:nvSpPr>
        <p:spPr>
          <a:xfrm>
            <a:off x="1728762" y="969631"/>
            <a:ext cx="5191454" cy="245782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81750" y="3827525"/>
            <a:ext cx="5238479" cy="1762687"/>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654199" y="5907531"/>
            <a:ext cx="5266030" cy="2053182"/>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0223" y="4054847"/>
            <a:ext cx="5177155" cy="539750"/>
          </a:xfrm>
          <a:prstGeom prst="rect">
            <a:avLst/>
          </a:prstGeom>
        </p:spPr>
        <p:txBody>
          <a:bodyPr wrap="square" lIns="0" tIns="12065" rIns="0" bIns="0" rtlCol="0" vert="horz">
            <a:spAutoFit/>
          </a:bodyPr>
          <a:lstStyle/>
          <a:p>
            <a:pPr marL="12700">
              <a:lnSpc>
                <a:spcPct val="100000"/>
              </a:lnSpc>
              <a:spcBef>
                <a:spcPts val="95"/>
              </a:spcBef>
            </a:pPr>
            <a:r>
              <a:rPr dirty="0" sz="1100" spc="-5">
                <a:latin typeface="Times New Roman"/>
                <a:cs typeface="Times New Roman"/>
              </a:rPr>
              <a:t>4.</a:t>
            </a:r>
            <a:r>
              <a:rPr dirty="0" sz="1100" spc="150">
                <a:latin typeface="Times New Roman"/>
                <a:cs typeface="Times New Roman"/>
              </a:rPr>
              <a:t> </a:t>
            </a:r>
            <a:r>
              <a:rPr dirty="0" sz="1100" spc="-5">
                <a:latin typeface="Times New Roman"/>
                <a:cs typeface="Times New Roman"/>
              </a:rPr>
              <a:t>Evaluation</a:t>
            </a:r>
            <a:endParaRPr sz="1100">
              <a:latin typeface="Times New Roman"/>
              <a:cs typeface="Times New Roman"/>
            </a:endParaRPr>
          </a:p>
          <a:p>
            <a:pPr marL="240665" marR="5080">
              <a:lnSpc>
                <a:spcPts val="1370"/>
              </a:lnSpc>
              <a:spcBef>
                <a:spcPts val="45"/>
              </a:spcBef>
            </a:pPr>
            <a:r>
              <a:rPr dirty="0" sz="1100" spc="-5">
                <a:latin typeface="Times New Roman"/>
                <a:cs typeface="Times New Roman"/>
              </a:rPr>
              <a:t>The following table concluded F1 Score based on macro average, Accuracy and Jaccard  Score:</a:t>
            </a:r>
            <a:endParaRPr sz="1100">
              <a:latin typeface="Times New Roman"/>
              <a:cs typeface="Times New Roman"/>
            </a:endParaRPr>
          </a:p>
        </p:txBody>
      </p:sp>
      <p:graphicFrame>
        <p:nvGraphicFramePr>
          <p:cNvPr id="3" name="object 3"/>
          <p:cNvGraphicFramePr>
            <a:graphicFrameLocks noGrp="1"/>
          </p:cNvGraphicFramePr>
          <p:nvPr/>
        </p:nvGraphicFramePr>
        <p:xfrm>
          <a:off x="1371600" y="4770119"/>
          <a:ext cx="5049520" cy="674370"/>
        </p:xfrm>
        <a:graphic>
          <a:graphicData uri="http://schemas.openxmlformats.org/drawingml/2006/table">
            <a:tbl>
              <a:tblPr firstRow="1" bandRow="1">
                <a:tableStyleId>{2D5ABB26-0587-4C30-8999-92F81FD0307C}</a:tableStyleId>
              </a:tblPr>
              <a:tblGrid>
                <a:gridCol w="1263650"/>
                <a:gridCol w="1277620"/>
                <a:gridCol w="1255395"/>
                <a:gridCol w="1244600"/>
              </a:tblGrid>
              <a:tr h="166877">
                <a:tc>
                  <a:txBody>
                    <a:bodyPr/>
                    <a:lstStyle/>
                    <a:p>
                      <a:pPr marL="67945">
                        <a:lnSpc>
                          <a:spcPts val="1215"/>
                        </a:lnSpc>
                      </a:pPr>
                      <a:r>
                        <a:rPr dirty="0" sz="1100" spc="-5">
                          <a:latin typeface="Times New Roman"/>
                          <a:cs typeface="Times New Roman"/>
                        </a:rPr>
                        <a:t>ML Model</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F1</a:t>
                      </a:r>
                      <a:r>
                        <a:rPr dirty="0" sz="1100" spc="-10">
                          <a:latin typeface="Times New Roman"/>
                          <a:cs typeface="Times New Roman"/>
                        </a:rPr>
                        <a:t> </a:t>
                      </a:r>
                      <a:r>
                        <a:rPr dirty="0" sz="1100" spc="-5">
                          <a:latin typeface="Times New Roman"/>
                          <a:cs typeface="Times New Roman"/>
                        </a:rPr>
                        <a:t>Score(macro)</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215"/>
                        </a:lnSpc>
                      </a:pPr>
                      <a:r>
                        <a:rPr dirty="0" sz="1100" spc="-5">
                          <a:latin typeface="Times New Roman"/>
                          <a:cs typeface="Times New Roman"/>
                        </a:rPr>
                        <a:t>Accuracy</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Jaccard</a:t>
                      </a:r>
                      <a:r>
                        <a:rPr dirty="0" sz="1100" spc="-10">
                          <a:latin typeface="Times New Roman"/>
                          <a:cs typeface="Times New Roman"/>
                        </a:rPr>
                        <a:t> </a:t>
                      </a:r>
                      <a:r>
                        <a:rPr dirty="0" sz="1100" spc="-5">
                          <a:latin typeface="Times New Roman"/>
                          <a:cs typeface="Times New Roman"/>
                        </a:rPr>
                        <a:t>Score</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6877">
                <a:tc>
                  <a:txBody>
                    <a:bodyPr/>
                    <a:lstStyle/>
                    <a:p>
                      <a:pPr marL="67945">
                        <a:lnSpc>
                          <a:spcPts val="1215"/>
                        </a:lnSpc>
                      </a:pPr>
                      <a:r>
                        <a:rPr dirty="0" sz="1100" spc="-10">
                          <a:latin typeface="Times New Roman"/>
                          <a:cs typeface="Times New Roman"/>
                        </a:rPr>
                        <a:t>KNN</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0.46</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215"/>
                        </a:lnSpc>
                      </a:pPr>
                      <a:r>
                        <a:rPr dirty="0" sz="1100" spc="-5">
                          <a:latin typeface="Times New Roman"/>
                          <a:cs typeface="Times New Roman"/>
                        </a:rPr>
                        <a:t>0.50</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0.19</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6877">
                <a:tc>
                  <a:txBody>
                    <a:bodyPr/>
                    <a:lstStyle/>
                    <a:p>
                      <a:pPr marL="67945">
                        <a:lnSpc>
                          <a:spcPts val="1215"/>
                        </a:lnSpc>
                      </a:pPr>
                      <a:r>
                        <a:rPr dirty="0" sz="1100" spc="-5">
                          <a:latin typeface="Times New Roman"/>
                          <a:cs typeface="Times New Roman"/>
                        </a:rPr>
                        <a:t>Decision</a:t>
                      </a:r>
                      <a:r>
                        <a:rPr dirty="0" sz="1100" spc="-10">
                          <a:latin typeface="Times New Roman"/>
                          <a:cs typeface="Times New Roman"/>
                        </a:rPr>
                        <a:t> </a:t>
                      </a:r>
                      <a:r>
                        <a:rPr dirty="0" sz="1100" spc="-5">
                          <a:latin typeface="Times New Roman"/>
                          <a:cs typeface="Times New Roman"/>
                        </a:rPr>
                        <a:t>Tree</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0.51</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215"/>
                        </a:lnSpc>
                      </a:pPr>
                      <a:r>
                        <a:rPr dirty="0" sz="1100" spc="-5">
                          <a:latin typeface="Times New Roman"/>
                          <a:cs typeface="Times New Roman"/>
                        </a:rPr>
                        <a:t>0.52</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15"/>
                        </a:lnSpc>
                      </a:pPr>
                      <a:r>
                        <a:rPr dirty="0" sz="1100" spc="-5">
                          <a:latin typeface="Times New Roman"/>
                          <a:cs typeface="Times New Roman"/>
                        </a:rPr>
                        <a:t>0.40</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3">
                <a:tc>
                  <a:txBody>
                    <a:bodyPr/>
                    <a:lstStyle/>
                    <a:p>
                      <a:pPr marL="67945">
                        <a:lnSpc>
                          <a:spcPts val="1220"/>
                        </a:lnSpc>
                      </a:pPr>
                      <a:r>
                        <a:rPr dirty="0" sz="1100" spc="-5">
                          <a:latin typeface="Times New Roman"/>
                          <a:cs typeface="Times New Roman"/>
                        </a:rPr>
                        <a:t>Logistic</a:t>
                      </a:r>
                      <a:r>
                        <a:rPr dirty="0" sz="1100" spc="-25">
                          <a:latin typeface="Times New Roman"/>
                          <a:cs typeface="Times New Roman"/>
                        </a:rPr>
                        <a:t> </a:t>
                      </a:r>
                      <a:r>
                        <a:rPr dirty="0" sz="1100" spc="-5">
                          <a:latin typeface="Times New Roman"/>
                          <a:cs typeface="Times New Roman"/>
                        </a:rPr>
                        <a:t>Regression</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20"/>
                        </a:lnSpc>
                      </a:pPr>
                      <a:r>
                        <a:rPr dirty="0" sz="1100" spc="-5">
                          <a:latin typeface="Times New Roman"/>
                          <a:cs typeface="Times New Roman"/>
                        </a:rPr>
                        <a:t>0.51</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220"/>
                        </a:lnSpc>
                      </a:pPr>
                      <a:r>
                        <a:rPr dirty="0" sz="1100" spc="-5">
                          <a:latin typeface="Times New Roman"/>
                          <a:cs typeface="Times New Roman"/>
                        </a:rPr>
                        <a:t>0.52</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20"/>
                        </a:lnSpc>
                      </a:pPr>
                      <a:r>
                        <a:rPr dirty="0" sz="1100" spc="-5">
                          <a:latin typeface="Times New Roman"/>
                          <a:cs typeface="Times New Roman"/>
                        </a:rPr>
                        <a:t>0.41</a:t>
                      </a: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4" name="object 4"/>
          <p:cNvSpPr txBox="1"/>
          <p:nvPr/>
        </p:nvSpPr>
        <p:spPr>
          <a:xfrm>
            <a:off x="1130347" y="5595558"/>
            <a:ext cx="5241290" cy="1406525"/>
          </a:xfrm>
          <a:prstGeom prst="rect">
            <a:avLst/>
          </a:prstGeom>
        </p:spPr>
        <p:txBody>
          <a:bodyPr wrap="square" lIns="0" tIns="6350" rIns="0" bIns="0" rtlCol="0" vert="horz">
            <a:spAutoFit/>
          </a:bodyPr>
          <a:lstStyle/>
          <a:p>
            <a:pPr marL="240665" marR="513715">
              <a:lnSpc>
                <a:spcPct val="103600"/>
              </a:lnSpc>
              <a:spcBef>
                <a:spcPts val="50"/>
              </a:spcBef>
            </a:pPr>
            <a:r>
              <a:rPr dirty="0" sz="1100" spc="-5">
                <a:latin typeface="Times New Roman"/>
                <a:cs typeface="Times New Roman"/>
              </a:rPr>
              <a:t>Based on the above table, Logistic Regression appeared to be the best model for  predicting car accident severity</a:t>
            </a:r>
            <a:r>
              <a:rPr dirty="0" sz="1100" spc="10">
                <a:latin typeface="Times New Roman"/>
                <a:cs typeface="Times New Roman"/>
              </a:rPr>
              <a:t> </a:t>
            </a:r>
            <a:r>
              <a:rPr dirty="0" sz="1100" spc="-5">
                <a:latin typeface="Times New Roman"/>
                <a:cs typeface="Times New Roman"/>
              </a:rPr>
              <a:t>level.</a:t>
            </a:r>
            <a:endParaRPr sz="1100">
              <a:latin typeface="Times New Roman"/>
              <a:cs typeface="Times New Roman"/>
            </a:endParaRPr>
          </a:p>
          <a:p>
            <a:pPr>
              <a:lnSpc>
                <a:spcPct val="100000"/>
              </a:lnSpc>
              <a:spcBef>
                <a:spcPts val="30"/>
              </a:spcBef>
            </a:pPr>
            <a:endParaRPr sz="1200">
              <a:latin typeface="Times New Roman"/>
              <a:cs typeface="Times New Roman"/>
            </a:endParaRPr>
          </a:p>
          <a:p>
            <a:pPr marL="12700">
              <a:lnSpc>
                <a:spcPct val="100000"/>
              </a:lnSpc>
            </a:pPr>
            <a:r>
              <a:rPr dirty="0" sz="1100" spc="-5">
                <a:latin typeface="Times New Roman"/>
                <a:cs typeface="Times New Roman"/>
              </a:rPr>
              <a:t>5.</a:t>
            </a:r>
            <a:r>
              <a:rPr dirty="0" sz="1100" spc="150">
                <a:latin typeface="Times New Roman"/>
                <a:cs typeface="Times New Roman"/>
              </a:rPr>
              <a:t> </a:t>
            </a:r>
            <a:r>
              <a:rPr dirty="0" sz="1100" spc="-5">
                <a:latin typeface="Times New Roman"/>
                <a:cs typeface="Times New Roman"/>
              </a:rPr>
              <a:t>Conclusion</a:t>
            </a:r>
            <a:endParaRPr sz="1100">
              <a:latin typeface="Times New Roman"/>
              <a:cs typeface="Times New Roman"/>
            </a:endParaRPr>
          </a:p>
          <a:p>
            <a:pPr marL="240665">
              <a:lnSpc>
                <a:spcPct val="100000"/>
              </a:lnSpc>
              <a:spcBef>
                <a:spcPts val="40"/>
              </a:spcBef>
            </a:pPr>
            <a:r>
              <a:rPr dirty="0" sz="1100" spc="-5">
                <a:latin typeface="Times New Roman"/>
                <a:cs typeface="Times New Roman"/>
              </a:rPr>
              <a:t>In this study, I analyzed the relationship between weather, road condition, light</a:t>
            </a:r>
            <a:r>
              <a:rPr dirty="0" sz="1100" spc="140">
                <a:latin typeface="Times New Roman"/>
                <a:cs typeface="Times New Roman"/>
              </a:rPr>
              <a:t> </a:t>
            </a:r>
            <a:r>
              <a:rPr dirty="0" sz="1100" spc="-5">
                <a:latin typeface="Times New Roman"/>
                <a:cs typeface="Times New Roman"/>
              </a:rPr>
              <a:t>condition</a:t>
            </a:r>
            <a:endParaRPr sz="1100">
              <a:latin typeface="Times New Roman"/>
              <a:cs typeface="Times New Roman"/>
            </a:endParaRPr>
          </a:p>
          <a:p>
            <a:pPr marL="240665" marR="351155">
              <a:lnSpc>
                <a:spcPct val="103400"/>
              </a:lnSpc>
              <a:spcBef>
                <a:spcPts val="5"/>
              </a:spcBef>
            </a:pPr>
            <a:r>
              <a:rPr dirty="0" sz="1100" spc="-5">
                <a:latin typeface="Times New Roman"/>
                <a:cs typeface="Times New Roman"/>
              </a:rPr>
              <a:t>and severity of accident. I used classification models to predict the likelihood of an  accident. These models can be helpful </a:t>
            </a:r>
            <a:r>
              <a:rPr dirty="0" sz="1100" spc="-10">
                <a:latin typeface="Times New Roman"/>
                <a:cs typeface="Times New Roman"/>
              </a:rPr>
              <a:t>to </a:t>
            </a:r>
            <a:r>
              <a:rPr dirty="0" sz="1100" spc="-5">
                <a:latin typeface="Times New Roman"/>
                <a:cs typeface="Times New Roman"/>
              </a:rPr>
              <a:t>drivers to understand that weather, road  condition and light condition may have an impact on their</a:t>
            </a:r>
            <a:r>
              <a:rPr dirty="0" sz="1100" spc="40">
                <a:latin typeface="Times New Roman"/>
                <a:cs typeface="Times New Roman"/>
              </a:rPr>
              <a:t> </a:t>
            </a:r>
            <a:r>
              <a:rPr dirty="0" sz="1100" spc="-5">
                <a:latin typeface="Times New Roman"/>
                <a:cs typeface="Times New Roman"/>
              </a:rPr>
              <a:t>safety.</a:t>
            </a:r>
            <a:endParaRPr sz="1100">
              <a:latin typeface="Times New Roman"/>
              <a:cs typeface="Times New Roman"/>
            </a:endParaRPr>
          </a:p>
        </p:txBody>
      </p:sp>
      <p:sp>
        <p:nvSpPr>
          <p:cNvPr id="5" name="object 5"/>
          <p:cNvSpPr/>
          <p:nvPr/>
        </p:nvSpPr>
        <p:spPr>
          <a:xfrm>
            <a:off x="1664970" y="1009649"/>
            <a:ext cx="3609975" cy="261937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Hongzhang Ji</dc:creator>
  <dcterms:created xsi:type="dcterms:W3CDTF">2020-09-24T13:05:40Z</dcterms:created>
  <dcterms:modified xsi:type="dcterms:W3CDTF">2020-09-24T13:05:40Z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2020-09-23T00:00:00Z</vt:filetime>
  </property>
  <property fmtid="{D5CDD505-2E9C-101B-9397-08002B2CF9AE}" pid="3" name="Creator">
    <vt:lpwstr>Acrobat PDFMaker 20 Word 版</vt:lpwstr>
  </property>
  <property fmtid="{D5CDD505-2E9C-101B-9397-08002B2CF9AE}" pid="4" name="LastSaved">
    <vt:filetime>2020-09-24T00:00:00Z</vt:filetime>
  </property>
</Properties>
</file>