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2" r:id="rId7"/>
    <p:sldId id="264" r:id="rId8"/>
    <p:sldId id="263" r:id="rId9"/>
    <p:sldId id="269" r:id="rId10"/>
    <p:sldId id="270" r:id="rId11"/>
    <p:sldId id="267"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473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447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783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777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73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571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744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3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87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739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2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17582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EA904E-014C-4424-A1C1-E3B248C80B0C}"/>
              </a:ext>
            </a:extLst>
          </p:cNvPr>
          <p:cNvPicPr>
            <a:picLocks noChangeAspect="1"/>
          </p:cNvPicPr>
          <p:nvPr/>
        </p:nvPicPr>
        <p:blipFill rotWithShape="1">
          <a:blip r:embed="rId2"/>
          <a:srcRect t="14122"/>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008C39-8AAC-473E-833E-76DDE3AD8987}"/>
              </a:ext>
            </a:extLst>
          </p:cNvPr>
          <p:cNvSpPr>
            <a:spLocks noGrp="1"/>
          </p:cNvSpPr>
          <p:nvPr>
            <p:ph type="ctrTitle"/>
          </p:nvPr>
        </p:nvSpPr>
        <p:spPr>
          <a:xfrm>
            <a:off x="837126" y="1419225"/>
            <a:ext cx="4320227" cy="2395117"/>
          </a:xfrm>
        </p:spPr>
        <p:txBody>
          <a:bodyPr>
            <a:normAutofit/>
          </a:bodyPr>
          <a:lstStyle/>
          <a:p>
            <a:r>
              <a:rPr lang="en-US" sz="4000" dirty="0">
                <a:solidFill>
                  <a:srgbClr val="FFFFFF"/>
                </a:solidFill>
              </a:rPr>
              <a:t>Introduction to Selenium</a:t>
            </a:r>
          </a:p>
        </p:txBody>
      </p:sp>
      <p:sp>
        <p:nvSpPr>
          <p:cNvPr id="3" name="Subtitle 2">
            <a:extLst>
              <a:ext uri="{FF2B5EF4-FFF2-40B4-BE49-F238E27FC236}">
                <a16:creationId xmlns:a16="http://schemas.microsoft.com/office/drawing/2014/main" id="{FAFEC3DA-34D2-437D-A6F5-7EB711388A45}"/>
              </a:ext>
            </a:extLst>
          </p:cNvPr>
          <p:cNvSpPr>
            <a:spLocks noGrp="1"/>
          </p:cNvSpPr>
          <p:nvPr>
            <p:ph type="subTitle" idx="1"/>
          </p:nvPr>
        </p:nvSpPr>
        <p:spPr>
          <a:xfrm>
            <a:off x="837126" y="3824577"/>
            <a:ext cx="4320228" cy="1614198"/>
          </a:xfrm>
        </p:spPr>
        <p:txBody>
          <a:bodyPr>
            <a:normAutofit/>
          </a:bodyPr>
          <a:lstStyle/>
          <a:p>
            <a:endParaRPr lang="en-US" sz="1800">
              <a:solidFill>
                <a:srgbClr val="FFFFFF">
                  <a:alpha val="75000"/>
                </a:srgbClr>
              </a:solidFill>
            </a:endParaRPr>
          </a:p>
        </p:txBody>
      </p:sp>
    </p:spTree>
    <p:extLst>
      <p:ext uri="{BB962C8B-B14F-4D97-AF65-F5344CB8AC3E}">
        <p14:creationId xmlns:p14="http://schemas.microsoft.com/office/powerpoint/2010/main" val="22892688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What WebDriver cannot do</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11029615" cy="4368280"/>
          </a:xfrm>
        </p:spPr>
        <p:txBody>
          <a:bodyPr anchor="t">
            <a:normAutofit/>
          </a:bodyPr>
          <a:lstStyle/>
          <a:p>
            <a:r>
              <a:rPr lang="en-US" dirty="0"/>
              <a:t>WebDriver doesn’t have the control of the timing of the elements appearing on the web page. Some might appear later and you’ll need to handle this yourself.</a:t>
            </a:r>
          </a:p>
          <a:p>
            <a:r>
              <a:rPr lang="en-US" dirty="0"/>
              <a:t>WebDriver does not know when things have changed on the page, so you can’t ask it to tell you when things have changed.</a:t>
            </a:r>
          </a:p>
          <a:p>
            <a:r>
              <a:rPr lang="en-US" dirty="0"/>
              <a:t>WebDriver doesn’t provide many utilities for writing your code. You need to write these yourself.</a:t>
            </a:r>
          </a:p>
          <a:p>
            <a:r>
              <a:rPr lang="en-US" dirty="0"/>
              <a:t>WebDriver doesn’t provide built-in support for page elements that are composed of multiple elements, such as JavaScript calendars</a:t>
            </a:r>
          </a:p>
          <a:p>
            <a:r>
              <a:rPr lang="en-US" dirty="0"/>
              <a:t>WebDriver does not provide a framework to write your code in.</a:t>
            </a:r>
          </a:p>
          <a:p>
            <a:r>
              <a:rPr lang="en-US" dirty="0"/>
              <a:t>WebDriver doesn’t manage the browser. For example, you need to clean up after you have used it.</a:t>
            </a:r>
          </a:p>
          <a:p>
            <a:r>
              <a:rPr lang="en-US" dirty="0"/>
              <a:t>We can use Selenium </a:t>
            </a:r>
            <a:r>
              <a:rPr lang="en-US" b="1" dirty="0"/>
              <a:t>only</a:t>
            </a:r>
            <a:r>
              <a:rPr lang="en-US" dirty="0"/>
              <a:t> to test </a:t>
            </a:r>
            <a:r>
              <a:rPr lang="en-US" b="1" dirty="0"/>
              <a:t>web applications</a:t>
            </a:r>
            <a:r>
              <a:rPr lang="en-US" dirty="0"/>
              <a:t>. We cannot test desktop applications or any other software.</a:t>
            </a:r>
          </a:p>
          <a:p>
            <a:r>
              <a:rPr lang="en-US" dirty="0"/>
              <a:t>WebDriver cannot handle captchas.</a:t>
            </a:r>
          </a:p>
          <a:p>
            <a:r>
              <a:rPr lang="en-US" dirty="0"/>
              <a:t>Don’t expect Selenium to work as you expect it to 100% of the time.</a:t>
            </a:r>
          </a:p>
        </p:txBody>
      </p:sp>
    </p:spTree>
    <p:extLst>
      <p:ext uri="{BB962C8B-B14F-4D97-AF65-F5344CB8AC3E}">
        <p14:creationId xmlns:p14="http://schemas.microsoft.com/office/powerpoint/2010/main" val="192535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How WebDriver works</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5514807" cy="4155222"/>
          </a:xfrm>
        </p:spPr>
        <p:txBody>
          <a:bodyPr anchor="t">
            <a:normAutofit/>
          </a:bodyPr>
          <a:lstStyle/>
          <a:p>
            <a:r>
              <a:rPr lang="en-US" dirty="0"/>
              <a:t>WebDriver works in all major browsers and with all major programming languages.</a:t>
            </a:r>
          </a:p>
          <a:p>
            <a:r>
              <a:rPr lang="en-US" dirty="0"/>
              <a:t>WebDriver has several interacting components:</a:t>
            </a:r>
          </a:p>
          <a:p>
            <a:pPr lvl="1"/>
            <a:r>
              <a:rPr lang="en-US" dirty="0"/>
              <a:t>1. A </a:t>
            </a:r>
            <a:r>
              <a:rPr lang="en-US" b="1" dirty="0"/>
              <a:t>web browser</a:t>
            </a:r>
            <a:r>
              <a:rPr lang="en-US" dirty="0"/>
              <a:t>.</a:t>
            </a:r>
          </a:p>
          <a:p>
            <a:pPr lvl="1"/>
            <a:r>
              <a:rPr lang="en-US" dirty="0"/>
              <a:t>2. A </a:t>
            </a:r>
            <a:r>
              <a:rPr lang="en-US" b="1" dirty="0"/>
              <a:t>plugin or extension </a:t>
            </a:r>
            <a:r>
              <a:rPr lang="en-US" dirty="0"/>
              <a:t>to the browser that lives inside the browser, which itself contains a server that implements the WebDriver JSON API.</a:t>
            </a:r>
          </a:p>
          <a:p>
            <a:pPr lvl="1"/>
            <a:r>
              <a:rPr lang="en-US" dirty="0"/>
              <a:t>3. A </a:t>
            </a:r>
            <a:r>
              <a:rPr lang="en-US" b="1" dirty="0"/>
              <a:t>language binding </a:t>
            </a:r>
            <a:r>
              <a:rPr lang="en-US" dirty="0"/>
              <a:t>(in our case Java) that makes HTTP requests to that API.</a:t>
            </a:r>
          </a:p>
        </p:txBody>
      </p:sp>
      <p:pic>
        <p:nvPicPr>
          <p:cNvPr id="6" name="Picture 5">
            <a:extLst>
              <a:ext uri="{FF2B5EF4-FFF2-40B4-BE49-F238E27FC236}">
                <a16:creationId xmlns:a16="http://schemas.microsoft.com/office/drawing/2014/main" id="{CB20638A-E719-490F-A7AB-2811DCED0D36}"/>
              </a:ext>
            </a:extLst>
          </p:cNvPr>
          <p:cNvPicPr>
            <a:picLocks noChangeAspect="1"/>
          </p:cNvPicPr>
          <p:nvPr/>
        </p:nvPicPr>
        <p:blipFill>
          <a:blip r:embed="rId2"/>
          <a:stretch>
            <a:fillRect/>
          </a:stretch>
        </p:blipFill>
        <p:spPr>
          <a:xfrm>
            <a:off x="6311639" y="1890876"/>
            <a:ext cx="5768829" cy="3642648"/>
          </a:xfrm>
          <a:prstGeom prst="rect">
            <a:avLst/>
          </a:prstGeom>
        </p:spPr>
      </p:pic>
    </p:spTree>
    <p:extLst>
      <p:ext uri="{BB962C8B-B14F-4D97-AF65-F5344CB8AC3E}">
        <p14:creationId xmlns:p14="http://schemas.microsoft.com/office/powerpoint/2010/main" val="122286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How WebDriver works</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5514807" cy="4155222"/>
          </a:xfrm>
        </p:spPr>
        <p:txBody>
          <a:bodyPr anchor="t">
            <a:normAutofit/>
          </a:bodyPr>
          <a:lstStyle/>
          <a:p>
            <a:r>
              <a:rPr lang="en-US" dirty="0"/>
              <a:t>When you trigger the Test, complete Selenium code  which we have written  will be converted to Json format</a:t>
            </a:r>
          </a:p>
          <a:p>
            <a:r>
              <a:rPr lang="en-US" dirty="0"/>
              <a:t>Generated Json is sent to  Browser Driver through http Protocol</a:t>
            </a:r>
          </a:p>
          <a:p>
            <a:r>
              <a:rPr lang="en-US" dirty="0"/>
              <a:t>Note: Each browser contains a separate browser driver</a:t>
            </a:r>
          </a:p>
          <a:p>
            <a:r>
              <a:rPr lang="en-US" dirty="0"/>
              <a:t>Browser drivers communicate with its corresponding browser and execute the commands by interpreting Json which it received on the browser.</a:t>
            </a:r>
          </a:p>
          <a:p>
            <a:r>
              <a:rPr lang="en-US" dirty="0"/>
              <a:t>Browser Driver receives responses back from the browser and it sends Json response back to Client.</a:t>
            </a:r>
          </a:p>
        </p:txBody>
      </p:sp>
      <p:pic>
        <p:nvPicPr>
          <p:cNvPr id="5" name="Content Placeholder 3">
            <a:extLst>
              <a:ext uri="{FF2B5EF4-FFF2-40B4-BE49-F238E27FC236}">
                <a16:creationId xmlns:a16="http://schemas.microsoft.com/office/drawing/2014/main" id="{6F6EFCDF-FE89-4B92-AA39-3CA81827303F}"/>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5362" y="2437658"/>
            <a:ext cx="5560829" cy="2529467"/>
          </a:xfrm>
          <a:prstGeom prst="rect">
            <a:avLst/>
          </a:prstGeom>
          <a:noFill/>
          <a:ln>
            <a:noFill/>
          </a:ln>
        </p:spPr>
      </p:pic>
    </p:spTree>
    <p:extLst>
      <p:ext uri="{BB962C8B-B14F-4D97-AF65-F5344CB8AC3E}">
        <p14:creationId xmlns:p14="http://schemas.microsoft.com/office/powerpoint/2010/main" val="320473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Basic WebDriver Methods</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5514807" cy="4155222"/>
          </a:xfrm>
        </p:spPr>
        <p:txBody>
          <a:bodyPr anchor="t">
            <a:normAutofit fontScale="92500" lnSpcReduction="10000"/>
          </a:bodyPr>
          <a:lstStyle/>
          <a:p>
            <a:r>
              <a:rPr lang="en-US" dirty="0"/>
              <a:t>get() - Load a new web page in the current browser window.</a:t>
            </a:r>
          </a:p>
          <a:p>
            <a:r>
              <a:rPr lang="en-US" dirty="0" err="1"/>
              <a:t>getCurentUrl</a:t>
            </a:r>
            <a:r>
              <a:rPr lang="en-US" dirty="0"/>
              <a:t>() - Get a string representing the current URL that the browser is looking at.</a:t>
            </a:r>
          </a:p>
          <a:p>
            <a:r>
              <a:rPr lang="en-US" dirty="0" err="1"/>
              <a:t>getTitle</a:t>
            </a:r>
            <a:r>
              <a:rPr lang="en-US" dirty="0"/>
              <a:t>() - The title of the current page</a:t>
            </a:r>
          </a:p>
          <a:p>
            <a:r>
              <a:rPr lang="en-US" dirty="0" err="1"/>
              <a:t>getPageSource</a:t>
            </a:r>
            <a:r>
              <a:rPr lang="en-US" dirty="0"/>
              <a:t>() - Get the source of the last loaded page.</a:t>
            </a:r>
          </a:p>
          <a:p>
            <a:r>
              <a:rPr lang="en-US" dirty="0"/>
              <a:t>quit() - Quits this driver, closing every associated window.</a:t>
            </a:r>
          </a:p>
          <a:p>
            <a:r>
              <a:rPr lang="en-US" dirty="0"/>
              <a:t>close() - Close the current window, quitting the browser if it's the last window currently open.</a:t>
            </a:r>
          </a:p>
          <a:p>
            <a:r>
              <a:rPr lang="en-US" dirty="0"/>
              <a:t>navigate().to()</a:t>
            </a:r>
          </a:p>
          <a:p>
            <a:r>
              <a:rPr lang="en-US" dirty="0"/>
              <a:t>navigate().back()</a:t>
            </a:r>
          </a:p>
          <a:p>
            <a:r>
              <a:rPr lang="en-US" dirty="0"/>
              <a:t>navigate().forward()</a:t>
            </a:r>
          </a:p>
          <a:p>
            <a:endParaRPr lang="en-US" dirty="0"/>
          </a:p>
        </p:txBody>
      </p:sp>
      <p:pic>
        <p:nvPicPr>
          <p:cNvPr id="5" name="Content Placeholder 3">
            <a:extLst>
              <a:ext uri="{FF2B5EF4-FFF2-40B4-BE49-F238E27FC236}">
                <a16:creationId xmlns:a16="http://schemas.microsoft.com/office/drawing/2014/main" id="{6F6EFCDF-FE89-4B92-AA39-3CA81827303F}"/>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5362" y="2437658"/>
            <a:ext cx="5560829" cy="2529467"/>
          </a:xfrm>
          <a:prstGeom prst="rect">
            <a:avLst/>
          </a:prstGeom>
          <a:noFill/>
          <a:ln>
            <a:noFill/>
          </a:ln>
        </p:spPr>
      </p:pic>
    </p:spTree>
    <p:extLst>
      <p:ext uri="{BB962C8B-B14F-4D97-AF65-F5344CB8AC3E}">
        <p14:creationId xmlns:p14="http://schemas.microsoft.com/office/powerpoint/2010/main" val="2630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p:txBody>
          <a:bodyPr anchor="t"/>
          <a:lstStyle/>
          <a:p>
            <a:r>
              <a:rPr lang="en-US" dirty="0"/>
              <a:t>Nowadays, more and more business transactions are carried out on the Internet through web pages/applications built by people.</a:t>
            </a:r>
          </a:p>
          <a:p>
            <a:r>
              <a:rPr lang="en-US" dirty="0"/>
              <a:t>Some websites/applications are simple enough that they can be set up by one or two people, but some websites/applications are so complex that they are built by hundreds or even thousands of developers.</a:t>
            </a:r>
          </a:p>
          <a:p>
            <a:r>
              <a:rPr lang="en-US" dirty="0"/>
              <a:t>Before each release, the site/application must be tested to make sure it is free of critical bugs.</a:t>
            </a:r>
          </a:p>
          <a:p>
            <a:r>
              <a:rPr lang="en-US" dirty="0"/>
              <a:t>It is time-consuming to test the whole site manually, and as the site grows, so does the cost of testing. </a:t>
            </a:r>
          </a:p>
          <a:p>
            <a:r>
              <a:rPr lang="en-US" dirty="0"/>
              <a:t>More than that, as time passes, a new feature that was well-tested when it first became available may be forgotten about later— we risk of a loss of consistency and quality, and as a result bugs in what we thought were solid pieces of functionality creep in.</a:t>
            </a:r>
          </a:p>
        </p:txBody>
      </p:sp>
    </p:spTree>
    <p:extLst>
      <p:ext uri="{BB962C8B-B14F-4D97-AF65-F5344CB8AC3E}">
        <p14:creationId xmlns:p14="http://schemas.microsoft.com/office/powerpoint/2010/main" val="303900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p:txBody>
          <a:bodyPr anchor="t"/>
          <a:lstStyle/>
          <a:p>
            <a:r>
              <a:rPr lang="en-US" dirty="0"/>
              <a:t>In the textile industry, manual labor dominated the process of making clothes for a long time. When weaving machines were invented, productivity improved dramatically.</a:t>
            </a:r>
          </a:p>
          <a:p>
            <a:r>
              <a:rPr lang="en-US" dirty="0"/>
              <a:t>The same thing is happening in software testing. Just as weaving machines changed the textile industry, we are now building "automatic testing machines" to replace manual testing, to improve the productivity, quality, and consistency of the software.</a:t>
            </a:r>
          </a:p>
          <a:p>
            <a:r>
              <a:rPr lang="en-US" dirty="0"/>
              <a:t>Since its inception in 2008, </a:t>
            </a:r>
            <a:r>
              <a:rPr lang="en-US" b="1" dirty="0"/>
              <a:t>Selenium WebDriver </a:t>
            </a:r>
            <a:r>
              <a:rPr lang="en-US" dirty="0"/>
              <a:t>(also known as Selenium 2) has established itself as the de facto web automation library.</a:t>
            </a:r>
          </a:p>
        </p:txBody>
      </p:sp>
    </p:spTree>
    <p:extLst>
      <p:ext uri="{BB962C8B-B14F-4D97-AF65-F5344CB8AC3E}">
        <p14:creationId xmlns:p14="http://schemas.microsoft.com/office/powerpoint/2010/main" val="222402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What is WebDriver?</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p:txBody>
          <a:bodyPr anchor="t"/>
          <a:lstStyle/>
          <a:p>
            <a:r>
              <a:rPr lang="en-US" dirty="0"/>
              <a:t>Selenium WebDriver automates web browsers. </a:t>
            </a:r>
          </a:p>
          <a:p>
            <a:r>
              <a:rPr lang="en-US" dirty="0"/>
              <a:t>It sits in the place of the person using a web browser. </a:t>
            </a:r>
          </a:p>
          <a:p>
            <a:r>
              <a:rPr lang="en-US" dirty="0"/>
              <a:t>Like a user, it can open a website, click links, fill in forms, and navigate around. </a:t>
            </a:r>
          </a:p>
          <a:p>
            <a:r>
              <a:rPr lang="en-US" dirty="0"/>
              <a:t>It can also examine the page, looking at elements on it and making choices based on what is sees.</a:t>
            </a:r>
          </a:p>
        </p:txBody>
      </p:sp>
    </p:spTree>
    <p:extLst>
      <p:ext uri="{BB962C8B-B14F-4D97-AF65-F5344CB8AC3E}">
        <p14:creationId xmlns:p14="http://schemas.microsoft.com/office/powerpoint/2010/main" val="44291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What is WebDriver used for?</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11029615" cy="3634486"/>
          </a:xfrm>
        </p:spPr>
        <p:txBody>
          <a:bodyPr anchor="t">
            <a:normAutofit/>
          </a:bodyPr>
          <a:lstStyle/>
          <a:p>
            <a:r>
              <a:rPr lang="en-US" dirty="0"/>
              <a:t>The most common use case for WebDriver is automated testing.</a:t>
            </a:r>
          </a:p>
          <a:p>
            <a:r>
              <a:rPr lang="en-US" dirty="0"/>
              <a:t>Until recently, to run a regression test on your website, you’d need to have a set of scripts that would have to be manually executed by developers or QAs. Any reports would need to be manually collated too. This can be both time-consuming and costly.</a:t>
            </a:r>
          </a:p>
          <a:p>
            <a:r>
              <a:rPr lang="en-US" dirty="0"/>
              <a:t>Instead, WebDriver can be used to execute those scripts, and automatically gather reports on how successful they were, at the push of a button. </a:t>
            </a:r>
          </a:p>
          <a:p>
            <a:r>
              <a:rPr lang="en-US" dirty="0"/>
              <a:t>Each subsequent execution will be no more expensive than the first.</a:t>
            </a:r>
          </a:p>
          <a:p>
            <a:r>
              <a:rPr lang="en-US" dirty="0"/>
              <a:t>WebDriver can run tests on different operating systems and different browser configurations, and in a fraction of the time of a human being.</a:t>
            </a:r>
          </a:p>
          <a:p>
            <a:r>
              <a:rPr lang="en-US" dirty="0"/>
              <a:t>Not only that, you can use it to run them much more consistently and reliably than a manual tester.</a:t>
            </a:r>
          </a:p>
        </p:txBody>
      </p:sp>
    </p:spTree>
    <p:extLst>
      <p:ext uri="{BB962C8B-B14F-4D97-AF65-F5344CB8AC3E}">
        <p14:creationId xmlns:p14="http://schemas.microsoft.com/office/powerpoint/2010/main" val="233037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Before/After </a:t>
            </a:r>
            <a:r>
              <a:rPr lang="en-US" dirty="0" err="1"/>
              <a:t>Webdriver</a:t>
            </a:r>
            <a:endParaRPr lang="en-US" dirty="0"/>
          </a:p>
        </p:txBody>
      </p:sp>
      <p:pic>
        <p:nvPicPr>
          <p:cNvPr id="4" name="Content Placeholder 3">
            <a:extLst>
              <a:ext uri="{FF2B5EF4-FFF2-40B4-BE49-F238E27FC236}">
                <a16:creationId xmlns:a16="http://schemas.microsoft.com/office/drawing/2014/main" id="{DF7FB6C5-B192-4DB3-B161-32EE8523CE66}"/>
              </a:ext>
            </a:extLst>
          </p:cNvPr>
          <p:cNvPicPr>
            <a:picLocks noGrp="1" noChangeAspect="1"/>
          </p:cNvPicPr>
          <p:nvPr>
            <p:ph idx="1"/>
          </p:nvPr>
        </p:nvPicPr>
        <p:blipFill>
          <a:blip r:embed="rId2"/>
          <a:stretch>
            <a:fillRect/>
          </a:stretch>
        </p:blipFill>
        <p:spPr>
          <a:xfrm>
            <a:off x="2573448" y="2266064"/>
            <a:ext cx="6336635" cy="3892505"/>
          </a:xfrm>
          <a:prstGeom prst="rect">
            <a:avLst/>
          </a:prstGeom>
        </p:spPr>
      </p:pic>
    </p:spTree>
    <p:extLst>
      <p:ext uri="{BB962C8B-B14F-4D97-AF65-F5344CB8AC3E}">
        <p14:creationId xmlns:p14="http://schemas.microsoft.com/office/powerpoint/2010/main" val="69634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The history of Selenium</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11029615" cy="4155222"/>
          </a:xfrm>
        </p:spPr>
        <p:txBody>
          <a:bodyPr anchor="t">
            <a:normAutofit/>
          </a:bodyPr>
          <a:lstStyle/>
          <a:p>
            <a:r>
              <a:rPr lang="en-US" dirty="0"/>
              <a:t>Selenium is a suite of web testing tools, including Selenium IDE, Selenium RC, Selenium WebDriver, and Selenium Grid.</a:t>
            </a:r>
          </a:p>
          <a:p>
            <a:r>
              <a:rPr lang="en-US" dirty="0"/>
              <a:t>The earliest Selenium is called Selenium Core, which came out in 2004  of </a:t>
            </a:r>
            <a:r>
              <a:rPr lang="en-US" dirty="0" err="1"/>
              <a:t>ThoughtWorks’s</a:t>
            </a:r>
            <a:r>
              <a:rPr lang="en-US" dirty="0"/>
              <a:t> Chicago office developed by </a:t>
            </a:r>
            <a:r>
              <a:rPr lang="en-US" b="1" dirty="0"/>
              <a:t>Jason Huggins</a:t>
            </a:r>
            <a:r>
              <a:rPr lang="en-US" dirty="0"/>
              <a:t>.</a:t>
            </a:r>
          </a:p>
          <a:p>
            <a:r>
              <a:rPr lang="en-US" dirty="0"/>
              <a:t>Later, </a:t>
            </a:r>
            <a:r>
              <a:rPr lang="en-US" b="1" dirty="0"/>
              <a:t>Shinya </a:t>
            </a:r>
            <a:r>
              <a:rPr lang="en-US" b="1" dirty="0" err="1"/>
              <a:t>Kasatani</a:t>
            </a:r>
            <a:r>
              <a:rPr lang="en-US" b="1" dirty="0"/>
              <a:t> </a:t>
            </a:r>
            <a:r>
              <a:rPr lang="en-US" dirty="0"/>
              <a:t>developed a Firefox plugin called </a:t>
            </a:r>
            <a:r>
              <a:rPr lang="en-US" b="1" dirty="0"/>
              <a:t>Selenium IDE </a:t>
            </a:r>
            <a:r>
              <a:rPr lang="en-US" dirty="0"/>
              <a:t>on top of Selenium Core. Selenium IDE is a graphic interface allowing users to record a browser navigation session, which can be replayed afterwards.</a:t>
            </a:r>
          </a:p>
          <a:p>
            <a:r>
              <a:rPr lang="en-US" dirty="0"/>
              <a:t>Later Selenium Core evolved into Selenium RC ("RC" meaning "Remote Control"), along with Selenium Grid, which allowed tests can be run on many machines at the same time.</a:t>
            </a:r>
          </a:p>
          <a:p>
            <a:endParaRPr lang="en-US" dirty="0"/>
          </a:p>
        </p:txBody>
      </p:sp>
    </p:spTree>
    <p:extLst>
      <p:ext uri="{BB962C8B-B14F-4D97-AF65-F5344CB8AC3E}">
        <p14:creationId xmlns:p14="http://schemas.microsoft.com/office/powerpoint/2010/main" val="135378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The history of Selenium</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11029615" cy="4155222"/>
          </a:xfrm>
        </p:spPr>
        <p:txBody>
          <a:bodyPr anchor="t">
            <a:normAutofit/>
          </a:bodyPr>
          <a:lstStyle/>
          <a:p>
            <a:r>
              <a:rPr lang="en-US" dirty="0"/>
              <a:t>In 2008, Selenium incorporated WebDriver API and formed Selenium 2.0.</a:t>
            </a:r>
          </a:p>
          <a:p>
            <a:r>
              <a:rPr lang="en-US" dirty="0"/>
              <a:t>In favor of this new simplified WebDriver API, Selenium RC has been deprecated and its usage is no longer encouraged.</a:t>
            </a:r>
          </a:p>
          <a:p>
            <a:r>
              <a:rPr lang="en-US" dirty="0"/>
              <a:t>Today, when people talk about "Selenium," they’re usually talking about Selenium WebDriver</a:t>
            </a:r>
          </a:p>
          <a:p>
            <a:r>
              <a:rPr lang="en-US" dirty="0"/>
              <a:t>Jason Huggins joked about a competitor named Mercury in an email, saying that you can cure mercury poisoning by taking selenium supplements. That’s where the name Selenium came from.</a:t>
            </a:r>
          </a:p>
        </p:txBody>
      </p:sp>
    </p:spTree>
    <p:extLst>
      <p:ext uri="{BB962C8B-B14F-4D97-AF65-F5344CB8AC3E}">
        <p14:creationId xmlns:p14="http://schemas.microsoft.com/office/powerpoint/2010/main" val="155339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p:txBody>
          <a:bodyPr/>
          <a:lstStyle/>
          <a:p>
            <a:r>
              <a:rPr lang="en-US" dirty="0"/>
              <a:t>Why choose WebDriver?</a:t>
            </a:r>
          </a:p>
        </p:txBody>
      </p:sp>
      <p:sp>
        <p:nvSpPr>
          <p:cNvPr id="3" name="Content Placeholder 2">
            <a:extLst>
              <a:ext uri="{FF2B5EF4-FFF2-40B4-BE49-F238E27FC236}">
                <a16:creationId xmlns:a16="http://schemas.microsoft.com/office/drawing/2014/main" id="{21CF2406-0C29-489A-B10F-843D606EB8BD}"/>
              </a:ext>
            </a:extLst>
          </p:cNvPr>
          <p:cNvSpPr>
            <a:spLocks noGrp="1"/>
          </p:cNvSpPr>
          <p:nvPr>
            <p:ph idx="1"/>
          </p:nvPr>
        </p:nvSpPr>
        <p:spPr>
          <a:xfrm>
            <a:off x="581193" y="2000622"/>
            <a:ext cx="11029615" cy="4155222"/>
          </a:xfrm>
        </p:spPr>
        <p:txBody>
          <a:bodyPr anchor="t">
            <a:normAutofit/>
          </a:bodyPr>
          <a:lstStyle/>
          <a:p>
            <a:r>
              <a:rPr lang="en-US" dirty="0"/>
              <a:t>WebDriver can run browsers locally and remotely with minimal configuration changes.</a:t>
            </a:r>
          </a:p>
          <a:p>
            <a:r>
              <a:rPr lang="en-US" dirty="0"/>
              <a:t>WebDriver is </a:t>
            </a:r>
            <a:r>
              <a:rPr lang="en-US" b="1" dirty="0"/>
              <a:t>supported by major browser vendors</a:t>
            </a:r>
            <a:r>
              <a:rPr lang="en-US" dirty="0"/>
              <a:t>: both Firefox and Chrome are active participants in WebDriver’s development.</a:t>
            </a:r>
          </a:p>
          <a:p>
            <a:r>
              <a:rPr lang="en-US" dirty="0"/>
              <a:t>WebDriver more closely mimics a user. Where possible it uses </a:t>
            </a:r>
            <a:r>
              <a:rPr lang="en-US" b="1" dirty="0"/>
              <a:t>native events </a:t>
            </a:r>
            <a:r>
              <a:rPr lang="en-US" dirty="0"/>
              <a:t>to operate, to make it accurate and stable</a:t>
            </a:r>
          </a:p>
          <a:p>
            <a:r>
              <a:rPr lang="en-US" dirty="0"/>
              <a:t>WebDriver is </a:t>
            </a:r>
            <a:r>
              <a:rPr lang="en-US" b="1" dirty="0"/>
              <a:t>Open Source Software (OSS)</a:t>
            </a:r>
            <a:r>
              <a:rPr lang="en-US" dirty="0"/>
              <a:t>. This means that it is both free and is supported by an excellent community</a:t>
            </a:r>
          </a:p>
          <a:p>
            <a:r>
              <a:rPr lang="en-US" dirty="0"/>
              <a:t>WebDriver supports all major operating systems such as </a:t>
            </a:r>
            <a:r>
              <a:rPr lang="en-US" b="1" dirty="0"/>
              <a:t>OS X</a:t>
            </a:r>
            <a:r>
              <a:rPr lang="en-US" dirty="0"/>
              <a:t>, </a:t>
            </a:r>
            <a:r>
              <a:rPr lang="en-US" b="1" dirty="0"/>
              <a:t>Windows</a:t>
            </a:r>
            <a:r>
              <a:rPr lang="en-US" dirty="0"/>
              <a:t>, and </a:t>
            </a:r>
            <a:r>
              <a:rPr lang="en-US" b="1" dirty="0"/>
              <a:t>Linux</a:t>
            </a:r>
            <a:r>
              <a:rPr lang="en-US" dirty="0"/>
              <a:t>. It also has support for </a:t>
            </a:r>
            <a:r>
              <a:rPr lang="en-US" b="1" dirty="0"/>
              <a:t>Android </a:t>
            </a:r>
            <a:r>
              <a:rPr lang="en-US" dirty="0"/>
              <a:t>and </a:t>
            </a:r>
            <a:r>
              <a:rPr lang="en-US" b="1" dirty="0"/>
              <a:t>iOS</a:t>
            </a:r>
            <a:r>
              <a:rPr lang="en-US" dirty="0"/>
              <a:t>.</a:t>
            </a:r>
          </a:p>
          <a:p>
            <a:r>
              <a:rPr lang="en-US" dirty="0"/>
              <a:t>WebDriver has become a </a:t>
            </a:r>
            <a:r>
              <a:rPr lang="en-US" b="1" dirty="0"/>
              <a:t>W3C </a:t>
            </a:r>
            <a:r>
              <a:rPr lang="en-US" dirty="0"/>
              <a:t>standard, so you can expect that it will be supported for a long time.</a:t>
            </a:r>
          </a:p>
        </p:txBody>
      </p:sp>
    </p:spTree>
    <p:extLst>
      <p:ext uri="{BB962C8B-B14F-4D97-AF65-F5344CB8AC3E}">
        <p14:creationId xmlns:p14="http://schemas.microsoft.com/office/powerpoint/2010/main" val="2396603506"/>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1635</TotalTime>
  <Words>1197</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Univers</vt:lpstr>
      <vt:lpstr>Univers Condensed</vt:lpstr>
      <vt:lpstr>Wingdings 2</vt:lpstr>
      <vt:lpstr>DividendVTI</vt:lpstr>
      <vt:lpstr>Introduction to Selenium</vt:lpstr>
      <vt:lpstr>Automated Testing</vt:lpstr>
      <vt:lpstr>Automated Testing</vt:lpstr>
      <vt:lpstr>What is WebDriver?</vt:lpstr>
      <vt:lpstr>What is WebDriver used for?</vt:lpstr>
      <vt:lpstr>Before/After Webdriver</vt:lpstr>
      <vt:lpstr>The history of Selenium</vt:lpstr>
      <vt:lpstr>The history of Selenium</vt:lpstr>
      <vt:lpstr>Why choose WebDriver?</vt:lpstr>
      <vt:lpstr>What WebDriver cannot do</vt:lpstr>
      <vt:lpstr>How WebDriver works</vt:lpstr>
      <vt:lpstr>How WebDriver works</vt:lpstr>
      <vt:lpstr>Basic WebDriver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Selenium</dc:title>
  <dc:creator>steve rock</dc:creator>
  <cp:lastModifiedBy>steve rock</cp:lastModifiedBy>
  <cp:revision>11</cp:revision>
  <dcterms:created xsi:type="dcterms:W3CDTF">2020-02-15T10:10:05Z</dcterms:created>
  <dcterms:modified xsi:type="dcterms:W3CDTF">2020-06-18T22:27:25Z</dcterms:modified>
</cp:coreProperties>
</file>