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370" r:id="rId3"/>
    <p:sldId id="385" r:id="rId4"/>
    <p:sldId id="384" r:id="rId5"/>
    <p:sldId id="386" r:id="rId6"/>
    <p:sldId id="387" r:id="rId7"/>
    <p:sldId id="378" r:id="rId8"/>
    <p:sldId id="371" r:id="rId9"/>
    <p:sldId id="388" r:id="rId10"/>
    <p:sldId id="401" r:id="rId11"/>
    <p:sldId id="389" r:id="rId12"/>
    <p:sldId id="390" r:id="rId13"/>
    <p:sldId id="391" r:id="rId14"/>
    <p:sldId id="392" r:id="rId15"/>
    <p:sldId id="402" r:id="rId16"/>
    <p:sldId id="393" r:id="rId17"/>
    <p:sldId id="394" r:id="rId18"/>
    <p:sldId id="395" r:id="rId19"/>
    <p:sldId id="396" r:id="rId20"/>
    <p:sldId id="397" r:id="rId21"/>
    <p:sldId id="399" r:id="rId22"/>
    <p:sldId id="400" r:id="rId23"/>
    <p:sldId id="403" r:id="rId24"/>
    <p:sldId id="405" r:id="rId25"/>
    <p:sldId id="406" r:id="rId26"/>
    <p:sldId id="407" r:id="rId27"/>
    <p:sldId id="408" r:id="rId28"/>
    <p:sldId id="409" r:id="rId29"/>
    <p:sldId id="416" r:id="rId30"/>
    <p:sldId id="410" r:id="rId31"/>
    <p:sldId id="412" r:id="rId32"/>
    <p:sldId id="411" r:id="rId33"/>
    <p:sldId id="417" r:id="rId34"/>
    <p:sldId id="418" r:id="rId35"/>
    <p:sldId id="413" r:id="rId36"/>
    <p:sldId id="414" r:id="rId37"/>
    <p:sldId id="415" r:id="rId38"/>
    <p:sldId id="40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4" autoAdjust="0"/>
    <p:restoredTop sz="94660"/>
  </p:normalViewPr>
  <p:slideViewPr>
    <p:cSldViewPr snapToGrid="0">
      <p:cViewPr varScale="1">
        <p:scale>
          <a:sx n="90" d="100"/>
          <a:sy n="90"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473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447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6/13/2020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783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6/13/2020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777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6/13/2020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573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571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744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36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87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6/13/2020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1739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22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6/13/2020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317582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43" r:id="rId5"/>
    <p:sldLayoutId id="2147483737" r:id="rId6"/>
    <p:sldLayoutId id="2147483738" r:id="rId7"/>
    <p:sldLayoutId id="2147483739" r:id="rId8"/>
    <p:sldLayoutId id="2147483742" r:id="rId9"/>
    <p:sldLayoutId id="2147483740" r:id="rId10"/>
    <p:sldLayoutId id="214748374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DEA904E-014C-4424-A1C1-E3B248C80B0C}"/>
              </a:ext>
            </a:extLst>
          </p:cNvPr>
          <p:cNvPicPr>
            <a:picLocks noChangeAspect="1"/>
          </p:cNvPicPr>
          <p:nvPr/>
        </p:nvPicPr>
        <p:blipFill rotWithShape="1">
          <a:blip r:embed="rId2"/>
          <a:srcRect t="14122"/>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008C39-8AAC-473E-833E-76DDE3AD8987}"/>
              </a:ext>
            </a:extLst>
          </p:cNvPr>
          <p:cNvSpPr>
            <a:spLocks noGrp="1"/>
          </p:cNvSpPr>
          <p:nvPr>
            <p:ph type="ctrTitle"/>
          </p:nvPr>
        </p:nvSpPr>
        <p:spPr>
          <a:xfrm>
            <a:off x="635108" y="1823262"/>
            <a:ext cx="4320227" cy="2395117"/>
          </a:xfrm>
        </p:spPr>
        <p:txBody>
          <a:bodyPr>
            <a:normAutofit/>
          </a:bodyPr>
          <a:lstStyle/>
          <a:p>
            <a:br>
              <a:rPr lang="en-US" dirty="0"/>
            </a:br>
            <a:r>
              <a:rPr lang="en-US" dirty="0"/>
              <a:t>Git And </a:t>
            </a:r>
            <a:r>
              <a:rPr lang="en-US" dirty="0" err="1"/>
              <a:t>Github</a:t>
            </a:r>
            <a:br>
              <a:rPr lang="en-US" dirty="0"/>
            </a:br>
            <a:r>
              <a:rPr lang="en-US" dirty="0"/>
              <a:t> </a:t>
            </a:r>
            <a:endParaRPr lang="en-US" sz="4000" dirty="0">
              <a:solidFill>
                <a:srgbClr val="FFFFFF"/>
              </a:solidFill>
            </a:endParaRPr>
          </a:p>
        </p:txBody>
      </p:sp>
    </p:spTree>
    <p:extLst>
      <p:ext uri="{BB962C8B-B14F-4D97-AF65-F5344CB8AC3E}">
        <p14:creationId xmlns:p14="http://schemas.microsoft.com/office/powerpoint/2010/main" val="22892688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Git Has Integrity</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285542"/>
            <a:ext cx="11359170" cy="4711346"/>
          </a:xfrm>
        </p:spPr>
        <p:txBody>
          <a:bodyPr anchor="t">
            <a:normAutofit/>
          </a:bodyPr>
          <a:lstStyle/>
          <a:p>
            <a:r>
              <a:rPr lang="en-US" dirty="0"/>
              <a:t>Everything in Git is </a:t>
            </a:r>
            <a:r>
              <a:rPr lang="en-US" dirty="0" err="1"/>
              <a:t>checksummed</a:t>
            </a:r>
            <a:r>
              <a:rPr lang="en-US" dirty="0"/>
              <a:t> before it is stored and is then referred to by that checksum. This means it’s impossible to change the contents of any file or directory without Git knowing about it.</a:t>
            </a:r>
          </a:p>
          <a:p>
            <a:r>
              <a:rPr lang="en-US" dirty="0"/>
              <a:t>This functionality is built into Git at the lowest levels and is integral to its philosophy. You can’t lose information in transit or get file corruption without Git being able to detect it.</a:t>
            </a:r>
          </a:p>
          <a:p>
            <a:r>
              <a:rPr lang="en-US" dirty="0"/>
              <a:t>The mechanism that Git uses for this </a:t>
            </a:r>
            <a:r>
              <a:rPr lang="en-US" dirty="0" err="1"/>
              <a:t>checksumming</a:t>
            </a:r>
            <a:r>
              <a:rPr lang="en-US" dirty="0"/>
              <a:t> is called a SHA-1 hash. This is a 40-character string composed of hexadecimal characters (0–9 and a–f) and calculated based on the contents of a file or directory structure in Git. A SHA-1 hash looks something like this:</a:t>
            </a:r>
          </a:p>
          <a:p>
            <a:endParaRPr lang="en-US" dirty="0"/>
          </a:p>
          <a:p>
            <a:endParaRPr lang="en-US" dirty="0"/>
          </a:p>
          <a:p>
            <a:r>
              <a:rPr lang="en-US" dirty="0"/>
              <a:t>You will see these hash values all over the place in Git because it uses them so much. In fact, Git stores everything in its database not by file name but by the hash value of its contents.</a:t>
            </a:r>
          </a:p>
        </p:txBody>
      </p:sp>
      <p:pic>
        <p:nvPicPr>
          <p:cNvPr id="3" name="Picture 2">
            <a:extLst>
              <a:ext uri="{FF2B5EF4-FFF2-40B4-BE49-F238E27FC236}">
                <a16:creationId xmlns:a16="http://schemas.microsoft.com/office/drawing/2014/main" id="{B68AD965-55C5-498D-869A-6FCF10320F93}"/>
              </a:ext>
            </a:extLst>
          </p:cNvPr>
          <p:cNvPicPr>
            <a:picLocks noChangeAspect="1"/>
          </p:cNvPicPr>
          <p:nvPr/>
        </p:nvPicPr>
        <p:blipFill>
          <a:blip r:embed="rId2"/>
          <a:stretch>
            <a:fillRect/>
          </a:stretch>
        </p:blipFill>
        <p:spPr>
          <a:xfrm>
            <a:off x="3268626" y="3667796"/>
            <a:ext cx="4038600" cy="504825"/>
          </a:xfrm>
          <a:prstGeom prst="rect">
            <a:avLst/>
          </a:prstGeom>
        </p:spPr>
      </p:pic>
    </p:spTree>
    <p:extLst>
      <p:ext uri="{BB962C8B-B14F-4D97-AF65-F5344CB8AC3E}">
        <p14:creationId xmlns:p14="http://schemas.microsoft.com/office/powerpoint/2010/main" val="1677000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 Three States</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285542"/>
            <a:ext cx="11359170" cy="4711346"/>
          </a:xfrm>
        </p:spPr>
        <p:txBody>
          <a:bodyPr anchor="t">
            <a:normAutofit/>
          </a:bodyPr>
          <a:lstStyle/>
          <a:p>
            <a:r>
              <a:rPr lang="en-US" dirty="0"/>
              <a:t>Git has three main states that your files can reside in: modified, staged, and committed:</a:t>
            </a:r>
          </a:p>
          <a:p>
            <a:r>
              <a:rPr lang="en-US" b="1" dirty="0"/>
              <a:t>Modified</a:t>
            </a:r>
            <a:r>
              <a:rPr lang="en-US" dirty="0"/>
              <a:t> means that you have changed the file but have not committed it to your database yet.</a:t>
            </a:r>
          </a:p>
          <a:p>
            <a:r>
              <a:rPr lang="en-US" b="1" dirty="0"/>
              <a:t>Staged</a:t>
            </a:r>
            <a:r>
              <a:rPr lang="en-US" dirty="0"/>
              <a:t> means that you have marked a modified file in its current version to go into your next commit snapshot.</a:t>
            </a:r>
          </a:p>
          <a:p>
            <a:r>
              <a:rPr lang="en-US" b="1" dirty="0"/>
              <a:t>Committed</a:t>
            </a:r>
            <a:r>
              <a:rPr lang="en-US" dirty="0"/>
              <a:t> means that the data is safely stored in your local database.</a:t>
            </a:r>
          </a:p>
          <a:p>
            <a:r>
              <a:rPr lang="en-US" dirty="0"/>
              <a:t>This leads us to the three main sections of a Git project: the working tree, the staging area, and the Git directory.</a:t>
            </a:r>
          </a:p>
        </p:txBody>
      </p:sp>
      <p:pic>
        <p:nvPicPr>
          <p:cNvPr id="3" name="Picture 2">
            <a:extLst>
              <a:ext uri="{FF2B5EF4-FFF2-40B4-BE49-F238E27FC236}">
                <a16:creationId xmlns:a16="http://schemas.microsoft.com/office/drawing/2014/main" id="{415A9AB4-AEEA-4C6E-BF95-0C2F0D1D08D0}"/>
              </a:ext>
            </a:extLst>
          </p:cNvPr>
          <p:cNvPicPr>
            <a:picLocks noChangeAspect="1"/>
          </p:cNvPicPr>
          <p:nvPr/>
        </p:nvPicPr>
        <p:blipFill>
          <a:blip r:embed="rId2"/>
          <a:stretch>
            <a:fillRect/>
          </a:stretch>
        </p:blipFill>
        <p:spPr>
          <a:xfrm>
            <a:off x="2810649" y="3350724"/>
            <a:ext cx="6152597" cy="3410454"/>
          </a:xfrm>
          <a:prstGeom prst="rect">
            <a:avLst/>
          </a:prstGeom>
        </p:spPr>
      </p:pic>
    </p:spTree>
    <p:extLst>
      <p:ext uri="{BB962C8B-B14F-4D97-AF65-F5344CB8AC3E}">
        <p14:creationId xmlns:p14="http://schemas.microsoft.com/office/powerpoint/2010/main" val="418500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 Three States</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285542"/>
            <a:ext cx="11359170" cy="4711346"/>
          </a:xfrm>
        </p:spPr>
        <p:txBody>
          <a:bodyPr anchor="t">
            <a:normAutofit/>
          </a:bodyPr>
          <a:lstStyle/>
          <a:p>
            <a:r>
              <a:rPr lang="en-US" dirty="0"/>
              <a:t>The working directory is a single checkout of one version of the project. These files are pulled out of the compressed database in the Git directory and placed on disk for you to use or modify.</a:t>
            </a:r>
          </a:p>
          <a:p>
            <a:r>
              <a:rPr lang="en-US" dirty="0"/>
              <a:t>The staging area is a file, generally contained in your Git directory, that stores information about what will go into your next commit. Its technical name in Git parlance is the “index”, but the phrase “staging area” works just as well.</a:t>
            </a:r>
          </a:p>
          <a:p>
            <a:r>
              <a:rPr lang="en-US" dirty="0"/>
              <a:t>The Git directory is where Git stores the metadata and object database for your project. This is the most important part of Git, and it is what is copied when you clone a repository from another computer.</a:t>
            </a:r>
          </a:p>
        </p:txBody>
      </p:sp>
      <p:pic>
        <p:nvPicPr>
          <p:cNvPr id="3" name="Picture 2">
            <a:extLst>
              <a:ext uri="{FF2B5EF4-FFF2-40B4-BE49-F238E27FC236}">
                <a16:creationId xmlns:a16="http://schemas.microsoft.com/office/drawing/2014/main" id="{415A9AB4-AEEA-4C6E-BF95-0C2F0D1D08D0}"/>
              </a:ext>
            </a:extLst>
          </p:cNvPr>
          <p:cNvPicPr>
            <a:picLocks noChangeAspect="1"/>
          </p:cNvPicPr>
          <p:nvPr/>
        </p:nvPicPr>
        <p:blipFill>
          <a:blip r:embed="rId2"/>
          <a:stretch>
            <a:fillRect/>
          </a:stretch>
        </p:blipFill>
        <p:spPr>
          <a:xfrm>
            <a:off x="2831914" y="3429000"/>
            <a:ext cx="6152597" cy="3410454"/>
          </a:xfrm>
          <a:prstGeom prst="rect">
            <a:avLst/>
          </a:prstGeom>
        </p:spPr>
      </p:pic>
    </p:spTree>
    <p:extLst>
      <p:ext uri="{BB962C8B-B14F-4D97-AF65-F5344CB8AC3E}">
        <p14:creationId xmlns:p14="http://schemas.microsoft.com/office/powerpoint/2010/main" val="152761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 basic Git workflow</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285542"/>
            <a:ext cx="11359170" cy="4711346"/>
          </a:xfrm>
        </p:spPr>
        <p:txBody>
          <a:bodyPr anchor="t">
            <a:normAutofit/>
          </a:bodyPr>
          <a:lstStyle/>
          <a:p>
            <a:r>
              <a:rPr lang="en-US" dirty="0"/>
              <a:t>1. You modify files in your working directory.</a:t>
            </a:r>
          </a:p>
          <a:p>
            <a:r>
              <a:rPr lang="en-US" dirty="0"/>
              <a:t>2. You selectively stage just those changes you want to be part of your next commit, which adds </a:t>
            </a:r>
            <a:r>
              <a:rPr lang="en-US" i="1" dirty="0"/>
              <a:t>only </a:t>
            </a:r>
            <a:r>
              <a:rPr lang="en-US" dirty="0"/>
              <a:t>those changes to the staging area.</a:t>
            </a:r>
          </a:p>
          <a:p>
            <a:r>
              <a:rPr lang="en-US" dirty="0"/>
              <a:t>3. You do a commit, which takes the files as they are in the staging area and stores that snapshot permanently to your Git directory.</a:t>
            </a:r>
          </a:p>
        </p:txBody>
      </p:sp>
      <p:pic>
        <p:nvPicPr>
          <p:cNvPr id="3" name="Picture 2">
            <a:extLst>
              <a:ext uri="{FF2B5EF4-FFF2-40B4-BE49-F238E27FC236}">
                <a16:creationId xmlns:a16="http://schemas.microsoft.com/office/drawing/2014/main" id="{415A9AB4-AEEA-4C6E-BF95-0C2F0D1D08D0}"/>
              </a:ext>
            </a:extLst>
          </p:cNvPr>
          <p:cNvPicPr>
            <a:picLocks noChangeAspect="1"/>
          </p:cNvPicPr>
          <p:nvPr/>
        </p:nvPicPr>
        <p:blipFill>
          <a:blip r:embed="rId2"/>
          <a:stretch>
            <a:fillRect/>
          </a:stretch>
        </p:blipFill>
        <p:spPr>
          <a:xfrm>
            <a:off x="2831914" y="3429000"/>
            <a:ext cx="6152597" cy="3410454"/>
          </a:xfrm>
          <a:prstGeom prst="rect">
            <a:avLst/>
          </a:prstGeom>
        </p:spPr>
      </p:pic>
    </p:spTree>
    <p:extLst>
      <p:ext uri="{BB962C8B-B14F-4D97-AF65-F5344CB8AC3E}">
        <p14:creationId xmlns:p14="http://schemas.microsoft.com/office/powerpoint/2010/main" val="1700389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command Line</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285542"/>
            <a:ext cx="11359170" cy="4711346"/>
          </a:xfrm>
        </p:spPr>
        <p:txBody>
          <a:bodyPr anchor="t">
            <a:normAutofit/>
          </a:bodyPr>
          <a:lstStyle/>
          <a:p>
            <a:r>
              <a:rPr lang="en-US" dirty="0"/>
              <a:t>There are a lot of different ways to use Git. </a:t>
            </a:r>
          </a:p>
          <a:p>
            <a:r>
              <a:rPr lang="en-US" dirty="0"/>
              <a:t>There are the original command-line tools, and there are many graphical user interfaces of varying capabilities.</a:t>
            </a:r>
          </a:p>
          <a:p>
            <a:r>
              <a:rPr lang="en-US" dirty="0"/>
              <a:t>We will be using Git on the command line. </a:t>
            </a:r>
          </a:p>
          <a:p>
            <a:r>
              <a:rPr lang="en-US" dirty="0"/>
              <a:t>For one, the command line is the only place you can run all Git commands — most of the GUIs implement only a partial subset of Git functionality for simplicity.</a:t>
            </a:r>
          </a:p>
          <a:p>
            <a:r>
              <a:rPr lang="en-US" dirty="0"/>
              <a:t> If you know how to run the command-line version, you can probably also figure out how to run the GUI version, while the opposite is not necessarily true.</a:t>
            </a:r>
          </a:p>
          <a:p>
            <a:r>
              <a:rPr lang="en-US" dirty="0"/>
              <a:t>All machines will have the command-line tools installed and available.</a:t>
            </a:r>
          </a:p>
        </p:txBody>
      </p:sp>
    </p:spTree>
    <p:extLst>
      <p:ext uri="{BB962C8B-B14F-4D97-AF65-F5344CB8AC3E}">
        <p14:creationId xmlns:p14="http://schemas.microsoft.com/office/powerpoint/2010/main" val="321082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Installing Git</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285542"/>
            <a:ext cx="11359170" cy="4711346"/>
          </a:xfrm>
        </p:spPr>
        <p:txBody>
          <a:bodyPr anchor="t">
            <a:normAutofit/>
          </a:bodyPr>
          <a:lstStyle/>
          <a:p>
            <a:r>
              <a:rPr lang="en-US" b="1" dirty="0"/>
              <a:t>Installing on macOS</a:t>
            </a:r>
          </a:p>
          <a:p>
            <a:r>
              <a:rPr lang="en-US" dirty="0"/>
              <a:t>There are several ways to install Git on a Mac. The easiest is probably to install the </a:t>
            </a:r>
            <a:r>
              <a:rPr lang="en-US" dirty="0" err="1"/>
              <a:t>Xcode</a:t>
            </a:r>
            <a:r>
              <a:rPr lang="en-US" dirty="0"/>
              <a:t> Command Line Tools. On Mavericks (10.9) or above you can do this simply by trying to run </a:t>
            </a:r>
            <a:r>
              <a:rPr lang="en-US" i="1" dirty="0"/>
              <a:t>git </a:t>
            </a:r>
            <a:r>
              <a:rPr lang="en-US" dirty="0"/>
              <a:t>from the Terminal the very first time.</a:t>
            </a:r>
          </a:p>
          <a:p>
            <a:r>
              <a:rPr lang="en-US" b="1" dirty="0"/>
              <a:t>git –version</a:t>
            </a:r>
          </a:p>
          <a:p>
            <a:r>
              <a:rPr lang="en-US" dirty="0"/>
              <a:t>If you don’t have it installed already, it will prompt you to install it.</a:t>
            </a:r>
          </a:p>
          <a:p>
            <a:r>
              <a:rPr lang="en-US" b="1" dirty="0"/>
              <a:t>Installing on Windows</a:t>
            </a:r>
          </a:p>
          <a:p>
            <a:r>
              <a:rPr lang="en-US" dirty="0"/>
              <a:t>There are also a few ways to install Git on Windows. The most official build is available for download on the Git website. Just go to https://git-scm.com/download/win and the download will start automatically. Note that this is a project called Git for Windows, which is separate from Git</a:t>
            </a:r>
          </a:p>
        </p:txBody>
      </p:sp>
    </p:spTree>
    <p:extLst>
      <p:ext uri="{BB962C8B-B14F-4D97-AF65-F5344CB8AC3E}">
        <p14:creationId xmlns:p14="http://schemas.microsoft.com/office/powerpoint/2010/main" val="126983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First-Time Git Setup</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285542"/>
            <a:ext cx="11359170" cy="4711346"/>
          </a:xfrm>
        </p:spPr>
        <p:txBody>
          <a:bodyPr anchor="t">
            <a:normAutofit/>
          </a:bodyPr>
          <a:lstStyle/>
          <a:p>
            <a:r>
              <a:rPr lang="en-US" dirty="0"/>
              <a:t>Git comes with a tool called </a:t>
            </a:r>
            <a:r>
              <a:rPr lang="en-US" b="1" i="1" dirty="0"/>
              <a:t>git config </a:t>
            </a:r>
            <a:r>
              <a:rPr lang="en-US" dirty="0"/>
              <a:t>that lets you get and set configuration variables that control all aspects of how Git looks and operates. </a:t>
            </a:r>
          </a:p>
          <a:p>
            <a:r>
              <a:rPr lang="en-US" dirty="0"/>
              <a:t>The first thing you should do when you install Git is to set your user name and email address. </a:t>
            </a:r>
          </a:p>
          <a:p>
            <a:r>
              <a:rPr lang="en-US" dirty="0"/>
              <a:t>This is important because every Git commit uses this information, and it’s immutably baked into the commits you start creating.</a:t>
            </a:r>
          </a:p>
          <a:p>
            <a:r>
              <a:rPr lang="en-US" dirty="0"/>
              <a:t>You need to do this only once if you pass the --global option, because then Git will always use that information for anything you do on that system</a:t>
            </a:r>
          </a:p>
          <a:p>
            <a:pPr marL="324000" lvl="1" indent="0">
              <a:buNone/>
            </a:pPr>
            <a:r>
              <a:rPr lang="en-US" dirty="0"/>
              <a:t>git config --global user.name "John Doe“</a:t>
            </a:r>
          </a:p>
          <a:p>
            <a:pPr marL="324000" lvl="1" indent="0">
              <a:buNone/>
            </a:pPr>
            <a:r>
              <a:rPr lang="en-US" dirty="0"/>
              <a:t>git config --global </a:t>
            </a:r>
            <a:r>
              <a:rPr lang="en-US" dirty="0" err="1"/>
              <a:t>user.email</a:t>
            </a:r>
            <a:r>
              <a:rPr lang="en-US" dirty="0"/>
              <a:t> johndoe@example.com</a:t>
            </a:r>
          </a:p>
        </p:txBody>
      </p:sp>
    </p:spTree>
    <p:extLst>
      <p:ext uri="{BB962C8B-B14F-4D97-AF65-F5344CB8AC3E}">
        <p14:creationId xmlns:p14="http://schemas.microsoft.com/office/powerpoint/2010/main" val="3052024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Getting a Git Repository</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285542"/>
            <a:ext cx="11359170" cy="4711346"/>
          </a:xfrm>
        </p:spPr>
        <p:txBody>
          <a:bodyPr anchor="t">
            <a:normAutofit/>
          </a:bodyPr>
          <a:lstStyle/>
          <a:p>
            <a:r>
              <a:rPr lang="en-US" dirty="0"/>
              <a:t>You typically obtain a Git repository in one of two ways:</a:t>
            </a:r>
          </a:p>
          <a:p>
            <a:pPr marL="0" indent="0">
              <a:buNone/>
            </a:pPr>
            <a:r>
              <a:rPr lang="en-US" dirty="0"/>
              <a:t>1. You can take a local directory that is currently not under version control, and turn it into a Git repository, or</a:t>
            </a:r>
          </a:p>
          <a:p>
            <a:pPr marL="0" indent="0">
              <a:buNone/>
            </a:pPr>
            <a:r>
              <a:rPr lang="en-US" dirty="0"/>
              <a:t>2. You can </a:t>
            </a:r>
            <a:r>
              <a:rPr lang="en-US" i="1" dirty="0"/>
              <a:t>clone </a:t>
            </a:r>
            <a:r>
              <a:rPr lang="en-US" dirty="0"/>
              <a:t>an existing Git repository from elsewhere.</a:t>
            </a:r>
          </a:p>
          <a:p>
            <a:r>
              <a:rPr lang="en-US" dirty="0"/>
              <a:t>In either case, you end up with a Git repository on your local machine, ready for work.</a:t>
            </a:r>
          </a:p>
        </p:txBody>
      </p:sp>
    </p:spTree>
    <p:extLst>
      <p:ext uri="{BB962C8B-B14F-4D97-AF65-F5344CB8AC3E}">
        <p14:creationId xmlns:p14="http://schemas.microsoft.com/office/powerpoint/2010/main" val="1571532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490843" y="420861"/>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300" dirty="0"/>
              <a:t>Initializing a Repository in an Existing Directory</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833862"/>
            <a:ext cx="11359170" cy="4711346"/>
          </a:xfrm>
        </p:spPr>
        <p:txBody>
          <a:bodyPr anchor="t">
            <a:normAutofit/>
          </a:bodyPr>
          <a:lstStyle/>
          <a:p>
            <a:r>
              <a:rPr lang="en-US" dirty="0"/>
              <a:t>If you have a project directory that is currently not under version control and you want to start controlling it with Git, you first need to go to that project’s directory and type this command in command line:</a:t>
            </a:r>
          </a:p>
          <a:p>
            <a:r>
              <a:rPr lang="en-US" b="1" dirty="0"/>
              <a:t>git </a:t>
            </a:r>
            <a:r>
              <a:rPr lang="en-US" b="1" dirty="0" err="1"/>
              <a:t>init</a:t>
            </a:r>
            <a:endParaRPr lang="en-US" b="1" dirty="0"/>
          </a:p>
          <a:p>
            <a:r>
              <a:rPr lang="en-US" dirty="0"/>
              <a:t>This creates a new subdirectory named .git that contains all of your necessary repository files — a Git repository skeleton</a:t>
            </a:r>
          </a:p>
          <a:p>
            <a:r>
              <a:rPr lang="en-US" dirty="0"/>
              <a:t>If you want to start version-controlling existing files (as opposed to an empty directory), you should probably begin tracking those files and do an initial commit. You can accomplish that with a few git add commands that specify the files you want to track, followed by a git commit:</a:t>
            </a:r>
          </a:p>
          <a:p>
            <a:r>
              <a:rPr lang="en-US" b="1" dirty="0"/>
              <a:t>git add *.c</a:t>
            </a:r>
          </a:p>
          <a:p>
            <a:r>
              <a:rPr lang="en-US" b="1" dirty="0"/>
              <a:t>git add LICENSE</a:t>
            </a:r>
          </a:p>
          <a:p>
            <a:r>
              <a:rPr lang="en-US" b="1" dirty="0"/>
              <a:t>git commit -m 'Initial project version'</a:t>
            </a:r>
          </a:p>
          <a:p>
            <a:endParaRPr lang="en-US" b="1" dirty="0"/>
          </a:p>
        </p:txBody>
      </p:sp>
    </p:spTree>
    <p:extLst>
      <p:ext uri="{BB962C8B-B14F-4D97-AF65-F5344CB8AC3E}">
        <p14:creationId xmlns:p14="http://schemas.microsoft.com/office/powerpoint/2010/main" val="2895350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469578" y="-14011"/>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Cloning an Existing Repository</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833862"/>
            <a:ext cx="11359170" cy="4711346"/>
          </a:xfrm>
        </p:spPr>
        <p:txBody>
          <a:bodyPr anchor="t">
            <a:normAutofit lnSpcReduction="10000"/>
          </a:bodyPr>
          <a:lstStyle/>
          <a:p>
            <a:r>
              <a:rPr lang="en-US" dirty="0"/>
              <a:t>If you want to get a copy of an existing Git repository — for example, a project you’d like to contribute to — the command you need is </a:t>
            </a:r>
            <a:r>
              <a:rPr lang="en-US" b="1" dirty="0"/>
              <a:t>git clone. </a:t>
            </a:r>
          </a:p>
          <a:p>
            <a:r>
              <a:rPr lang="en-US" dirty="0"/>
              <a:t>If you’re familiar with other VCS systems such as Subversion, you’ll notice that the command is "clone" and not "checkout". </a:t>
            </a:r>
          </a:p>
          <a:p>
            <a:r>
              <a:rPr lang="en-US" dirty="0"/>
              <a:t>This is an important distinction — instead of getting just a working copy, Git receives a full copy of nearly all data that the server has. </a:t>
            </a:r>
          </a:p>
          <a:p>
            <a:r>
              <a:rPr lang="en-US" dirty="0"/>
              <a:t>Every version of every file for the history of the project is pulled down by default when you run git clone.</a:t>
            </a:r>
          </a:p>
          <a:p>
            <a:r>
              <a:rPr lang="en-US" dirty="0"/>
              <a:t> In fact, if your server disk gets corrupted, you can often use nearly any of the clones on any client to set the server back to the state it was in when it was cloned</a:t>
            </a:r>
          </a:p>
          <a:p>
            <a:r>
              <a:rPr lang="en-US" dirty="0"/>
              <a:t>You clone a repository with </a:t>
            </a:r>
            <a:r>
              <a:rPr lang="en-US" b="1" dirty="0"/>
              <a:t>git clone &lt;</a:t>
            </a:r>
            <a:r>
              <a:rPr lang="en-US" b="1" dirty="0" err="1"/>
              <a:t>url</a:t>
            </a:r>
            <a:r>
              <a:rPr lang="en-US" b="1" dirty="0"/>
              <a:t>&gt;.</a:t>
            </a:r>
          </a:p>
          <a:p>
            <a:r>
              <a:rPr lang="en-US" b="1" dirty="0"/>
              <a:t>git clone https://github.com/libgit2/libgit2</a:t>
            </a:r>
          </a:p>
          <a:p>
            <a:r>
              <a:rPr lang="en-US" dirty="0"/>
              <a:t>That creates a directory named libgit2, initializes a .git directory inside it, pulls down all the data for that repository, and checks out a working copy of the latest version. If you go into the new libgit2 directory that was just created, you’ll see the project files in there, ready to be worked on or used.</a:t>
            </a:r>
          </a:p>
        </p:txBody>
      </p:sp>
    </p:spTree>
    <p:extLst>
      <p:ext uri="{BB962C8B-B14F-4D97-AF65-F5344CB8AC3E}">
        <p14:creationId xmlns:p14="http://schemas.microsoft.com/office/powerpoint/2010/main" val="420812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Version Control</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416415" y="1593761"/>
            <a:ext cx="11359170" cy="4711346"/>
          </a:xfrm>
        </p:spPr>
        <p:txBody>
          <a:bodyPr anchor="t">
            <a:normAutofit/>
          </a:bodyPr>
          <a:lstStyle/>
          <a:p>
            <a:pPr fontAlgn="base"/>
            <a:r>
              <a:rPr lang="en-US" dirty="0"/>
              <a:t>What is “version control”, and why should you care? </a:t>
            </a:r>
          </a:p>
          <a:p>
            <a:pPr fontAlgn="base"/>
            <a:r>
              <a:rPr lang="en-US" dirty="0"/>
              <a:t>Version control is a system that records changes to a file or set of files over time so that you can recall specific versions later. </a:t>
            </a:r>
          </a:p>
          <a:p>
            <a:pPr fontAlgn="base"/>
            <a:r>
              <a:rPr lang="en-US" dirty="0"/>
              <a:t>If you are a graphic or web designer and want to keep every version of an image or layout (which you would most certainly want to), a Version Control System (VCS) is a very wise thing to use. </a:t>
            </a:r>
          </a:p>
          <a:p>
            <a:pPr fontAlgn="base"/>
            <a:r>
              <a:rPr lang="en-US" dirty="0"/>
              <a:t>It allows you to revert selected files back to a previous state, revert the entire project back to a previous state, compare changes over time, see who last modified something that might be causing a problem, who introduced an issue and when, and more. </a:t>
            </a:r>
          </a:p>
          <a:p>
            <a:pPr fontAlgn="base"/>
            <a:r>
              <a:rPr lang="en-US" dirty="0"/>
              <a:t>Using a VCS also generally means that if you screw things up or lose files, you can easily recover. In addition, you get all this for very little overhead.</a:t>
            </a:r>
          </a:p>
          <a:p>
            <a:endParaRPr lang="en-US" dirty="0"/>
          </a:p>
          <a:p>
            <a:endParaRPr lang="en-US" dirty="0"/>
          </a:p>
        </p:txBody>
      </p:sp>
    </p:spTree>
    <p:extLst>
      <p:ext uri="{BB962C8B-B14F-4D97-AF65-F5344CB8AC3E}">
        <p14:creationId xmlns:p14="http://schemas.microsoft.com/office/powerpoint/2010/main" val="30242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469578" y="-14011"/>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Recording Changes to the Repository</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833862"/>
            <a:ext cx="11359170" cy="4711346"/>
          </a:xfrm>
        </p:spPr>
        <p:txBody>
          <a:bodyPr anchor="t">
            <a:normAutofit/>
          </a:bodyPr>
          <a:lstStyle/>
          <a:p>
            <a:r>
              <a:rPr lang="en-US" dirty="0"/>
              <a:t>Typically, you’ll want to start making changes and committing snapshots of those changes into your repository each time the project reaches a state you want to record.</a:t>
            </a:r>
          </a:p>
          <a:p>
            <a:r>
              <a:rPr lang="en-US" dirty="0"/>
              <a:t>Remember that each file in your working directory can be in one of two states: tracked or untracked. </a:t>
            </a:r>
          </a:p>
          <a:p>
            <a:r>
              <a:rPr lang="en-US" dirty="0"/>
              <a:t>Tracked files are files that were in the last snapshot; they can be unmodified, modified, or staged. In short, tracked files are files that Git knows about.</a:t>
            </a:r>
          </a:p>
          <a:p>
            <a:r>
              <a:rPr lang="en-US" dirty="0"/>
              <a:t>Untracked files are everything else — any files in your working directory that were not in your last snapshot and are not in your staging area. When you first clone a repository, all of your files will be tracked and unmodified because Git just checked them out and you haven’t edited anything.</a:t>
            </a:r>
          </a:p>
          <a:p>
            <a:r>
              <a:rPr lang="en-US" dirty="0"/>
              <a:t>As you edit files, Git sees them as modified, because you’ve changed them since your last commit. As you work, you selectively stage these modified files and then commit all those staged changes, and the cycle repeats.</a:t>
            </a:r>
          </a:p>
        </p:txBody>
      </p:sp>
    </p:spTree>
    <p:extLst>
      <p:ext uri="{BB962C8B-B14F-4D97-AF65-F5344CB8AC3E}">
        <p14:creationId xmlns:p14="http://schemas.microsoft.com/office/powerpoint/2010/main" val="434106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469578" y="-14011"/>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Checking the Status of Your Files</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82988"/>
            <a:ext cx="11359170" cy="4711346"/>
          </a:xfrm>
        </p:spPr>
        <p:txBody>
          <a:bodyPr anchor="t">
            <a:normAutofit/>
          </a:bodyPr>
          <a:lstStyle/>
          <a:p>
            <a:r>
              <a:rPr lang="en-US" dirty="0"/>
              <a:t>The main tool you use to determine which files are in which state is the </a:t>
            </a:r>
            <a:r>
              <a:rPr lang="en-US" b="1" dirty="0"/>
              <a:t>git status </a:t>
            </a:r>
            <a:r>
              <a:rPr lang="en-US" dirty="0"/>
              <a:t>command. </a:t>
            </a:r>
          </a:p>
          <a:p>
            <a:r>
              <a:rPr lang="en-US" dirty="0"/>
              <a:t>If you run this command directly after a clone, you should see something like this:</a:t>
            </a:r>
          </a:p>
          <a:p>
            <a:pPr marL="324000" lvl="1" indent="0">
              <a:buNone/>
            </a:pPr>
            <a:r>
              <a:rPr lang="en-US" b="1" dirty="0"/>
              <a:t>git status</a:t>
            </a:r>
          </a:p>
          <a:p>
            <a:pPr marL="324000" lvl="1" indent="0">
              <a:buNone/>
            </a:pPr>
            <a:r>
              <a:rPr lang="en-US" b="1" dirty="0"/>
              <a:t>On branch master</a:t>
            </a:r>
          </a:p>
          <a:p>
            <a:pPr marL="324000" lvl="1" indent="0">
              <a:buNone/>
            </a:pPr>
            <a:r>
              <a:rPr lang="en-US" b="1" dirty="0"/>
              <a:t>Your branch is up-to-date with 'origin/master'.</a:t>
            </a:r>
          </a:p>
          <a:p>
            <a:pPr marL="324000" lvl="1" indent="0">
              <a:buNone/>
            </a:pPr>
            <a:r>
              <a:rPr lang="en-US" b="1" dirty="0"/>
              <a:t>nothing to commit, working directory clean</a:t>
            </a:r>
          </a:p>
          <a:p>
            <a:r>
              <a:rPr lang="en-US" dirty="0"/>
              <a:t>This means you have a clean working directory; in other words, none of your tracked files are modified. Git also doesn’t see any untracked files, or they would be listed here. Finally, the command tells you which branch you’re on and informs you that it has not diverged from the same branch on the server. For now, that branch is always master.</a:t>
            </a:r>
          </a:p>
          <a:p>
            <a:r>
              <a:rPr lang="en-US" dirty="0"/>
              <a:t>Let’s say you add a new file to your project, a simple README file. If the file didn’t exist before, and you run git status, you see your untracked file like so:</a:t>
            </a:r>
          </a:p>
        </p:txBody>
      </p:sp>
      <p:pic>
        <p:nvPicPr>
          <p:cNvPr id="3" name="Picture 2">
            <a:extLst>
              <a:ext uri="{FF2B5EF4-FFF2-40B4-BE49-F238E27FC236}">
                <a16:creationId xmlns:a16="http://schemas.microsoft.com/office/drawing/2014/main" id="{283F15AF-8A85-4AE1-9225-5E4915C7F384}"/>
              </a:ext>
            </a:extLst>
          </p:cNvPr>
          <p:cNvPicPr>
            <a:picLocks noChangeAspect="1"/>
          </p:cNvPicPr>
          <p:nvPr/>
        </p:nvPicPr>
        <p:blipFill>
          <a:blip r:embed="rId2"/>
          <a:stretch>
            <a:fillRect/>
          </a:stretch>
        </p:blipFill>
        <p:spPr>
          <a:xfrm>
            <a:off x="4382276" y="5078920"/>
            <a:ext cx="5038172" cy="1521461"/>
          </a:xfrm>
          <a:prstGeom prst="rect">
            <a:avLst/>
          </a:prstGeom>
        </p:spPr>
      </p:pic>
    </p:spTree>
    <p:extLst>
      <p:ext uri="{BB962C8B-B14F-4D97-AF65-F5344CB8AC3E}">
        <p14:creationId xmlns:p14="http://schemas.microsoft.com/office/powerpoint/2010/main" val="3666974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469578" y="-14011"/>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Tracking New Files</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82988"/>
            <a:ext cx="11359170" cy="4711346"/>
          </a:xfrm>
        </p:spPr>
        <p:txBody>
          <a:bodyPr anchor="t">
            <a:normAutofit/>
          </a:bodyPr>
          <a:lstStyle/>
          <a:p>
            <a:r>
              <a:rPr lang="en-US" dirty="0"/>
              <a:t>In order to begin tracking a new file, you use the command git add. To begin tracking the README file, you can run this:</a:t>
            </a:r>
          </a:p>
          <a:p>
            <a:r>
              <a:rPr lang="en-US" b="1" dirty="0"/>
              <a:t>git add README</a:t>
            </a:r>
          </a:p>
          <a:p>
            <a:r>
              <a:rPr lang="en-US" dirty="0"/>
              <a:t>If you run your status command again, you can see that your README file is now tracked and staged to be committed</a:t>
            </a:r>
          </a:p>
          <a:p>
            <a:endParaRPr lang="en-US" b="1" dirty="0"/>
          </a:p>
          <a:p>
            <a:endParaRPr lang="en-US" b="1" dirty="0"/>
          </a:p>
          <a:p>
            <a:endParaRPr lang="en-US" b="1" dirty="0"/>
          </a:p>
          <a:p>
            <a:endParaRPr lang="en-US" b="1" dirty="0"/>
          </a:p>
          <a:p>
            <a:endParaRPr lang="en-US" b="1" dirty="0"/>
          </a:p>
          <a:p>
            <a:endParaRPr lang="en-US" b="1" dirty="0"/>
          </a:p>
          <a:p>
            <a:r>
              <a:rPr lang="en-US" dirty="0"/>
              <a:t>If you commit at this point, the version of the file at the time you ran git add is what will be in the subsequent historical snapshot.</a:t>
            </a:r>
            <a:endParaRPr lang="en-US" b="1" dirty="0"/>
          </a:p>
        </p:txBody>
      </p:sp>
      <p:pic>
        <p:nvPicPr>
          <p:cNvPr id="4" name="Picture 3">
            <a:extLst>
              <a:ext uri="{FF2B5EF4-FFF2-40B4-BE49-F238E27FC236}">
                <a16:creationId xmlns:a16="http://schemas.microsoft.com/office/drawing/2014/main" id="{A71557C5-39FB-4258-A5C8-AB7429892D33}"/>
              </a:ext>
            </a:extLst>
          </p:cNvPr>
          <p:cNvPicPr>
            <a:picLocks noChangeAspect="1"/>
          </p:cNvPicPr>
          <p:nvPr/>
        </p:nvPicPr>
        <p:blipFill>
          <a:blip r:embed="rId2"/>
          <a:stretch>
            <a:fillRect/>
          </a:stretch>
        </p:blipFill>
        <p:spPr>
          <a:xfrm>
            <a:off x="3004252" y="2894089"/>
            <a:ext cx="3917544" cy="1397486"/>
          </a:xfrm>
          <a:prstGeom prst="rect">
            <a:avLst/>
          </a:prstGeom>
        </p:spPr>
      </p:pic>
    </p:spTree>
    <p:extLst>
      <p:ext uri="{BB962C8B-B14F-4D97-AF65-F5344CB8AC3E}">
        <p14:creationId xmlns:p14="http://schemas.microsoft.com/office/powerpoint/2010/main" val="319890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469578" y="-14011"/>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Staging Modified Files</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82988"/>
            <a:ext cx="11359170" cy="4711346"/>
          </a:xfrm>
        </p:spPr>
        <p:txBody>
          <a:bodyPr anchor="t">
            <a:normAutofit/>
          </a:bodyPr>
          <a:lstStyle/>
          <a:p>
            <a:r>
              <a:rPr lang="en-US" dirty="0"/>
              <a:t>Let’s change a file that was already tracked. If you change a previously tracked file called CONTRIBUTING.md and then run your git status command again, you get something that looks like this:</a:t>
            </a:r>
            <a:endParaRPr lang="en-US" b="1" dirty="0"/>
          </a:p>
          <a:p>
            <a:endParaRPr lang="en-US" b="1" dirty="0"/>
          </a:p>
          <a:p>
            <a:endParaRPr lang="en-US" b="1" dirty="0"/>
          </a:p>
          <a:p>
            <a:endParaRPr lang="en-US" b="1" dirty="0"/>
          </a:p>
          <a:p>
            <a:endParaRPr lang="en-US" b="1" dirty="0"/>
          </a:p>
          <a:p>
            <a:endParaRPr lang="en-US" b="1" dirty="0"/>
          </a:p>
          <a:p>
            <a:endParaRPr lang="en-US" dirty="0"/>
          </a:p>
          <a:p>
            <a:r>
              <a:rPr lang="en-US" dirty="0"/>
              <a:t>The CONTRIBUTING.md file appears under a section named “Changes not staged for commit” — which means that a file that is tracked has been modified in the working directory but not yet staged. </a:t>
            </a:r>
          </a:p>
          <a:p>
            <a:r>
              <a:rPr lang="en-US" dirty="0"/>
              <a:t>To stage it, you run the </a:t>
            </a:r>
            <a:r>
              <a:rPr lang="en-US" b="1" dirty="0"/>
              <a:t>git add </a:t>
            </a:r>
            <a:r>
              <a:rPr lang="en-US" dirty="0"/>
              <a:t>command. </a:t>
            </a:r>
            <a:r>
              <a:rPr lang="en-US" b="1" dirty="0"/>
              <a:t>git add </a:t>
            </a:r>
            <a:r>
              <a:rPr lang="en-US" dirty="0"/>
              <a:t>is a multipurpose command — you use it to begin tracking new files, to stage files, and to do other things.</a:t>
            </a:r>
            <a:endParaRPr lang="en-US" b="1" dirty="0"/>
          </a:p>
        </p:txBody>
      </p:sp>
      <p:pic>
        <p:nvPicPr>
          <p:cNvPr id="3" name="Picture 2">
            <a:extLst>
              <a:ext uri="{FF2B5EF4-FFF2-40B4-BE49-F238E27FC236}">
                <a16:creationId xmlns:a16="http://schemas.microsoft.com/office/drawing/2014/main" id="{6C4A2F25-7244-46EA-81BA-26E4D37CFA08}"/>
              </a:ext>
            </a:extLst>
          </p:cNvPr>
          <p:cNvPicPr>
            <a:picLocks noChangeAspect="1"/>
          </p:cNvPicPr>
          <p:nvPr/>
        </p:nvPicPr>
        <p:blipFill>
          <a:blip r:embed="rId2"/>
          <a:stretch>
            <a:fillRect/>
          </a:stretch>
        </p:blipFill>
        <p:spPr>
          <a:xfrm>
            <a:off x="2766458" y="2128726"/>
            <a:ext cx="5165430" cy="2354217"/>
          </a:xfrm>
          <a:prstGeom prst="rect">
            <a:avLst/>
          </a:prstGeom>
        </p:spPr>
      </p:pic>
    </p:spTree>
    <p:extLst>
      <p:ext uri="{BB962C8B-B14F-4D97-AF65-F5344CB8AC3E}">
        <p14:creationId xmlns:p14="http://schemas.microsoft.com/office/powerpoint/2010/main" val="3127346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476034"/>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Viewing Your Staged and </a:t>
            </a:r>
            <a:r>
              <a:rPr lang="en-US" dirty="0" err="1"/>
              <a:t>Unstaged</a:t>
            </a:r>
            <a:r>
              <a:rPr lang="en-US" dirty="0"/>
              <a:t> Changes</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889035"/>
            <a:ext cx="11359170" cy="4711346"/>
          </a:xfrm>
        </p:spPr>
        <p:txBody>
          <a:bodyPr anchor="t">
            <a:normAutofit/>
          </a:bodyPr>
          <a:lstStyle/>
          <a:p>
            <a:r>
              <a:rPr lang="en-US" dirty="0"/>
              <a:t>If the git status command is too vague for you — you want to know exactly what you changed, not just which files were changed — you can use the </a:t>
            </a:r>
            <a:r>
              <a:rPr lang="en-US" b="1" dirty="0"/>
              <a:t>git diff </a:t>
            </a:r>
            <a:r>
              <a:rPr lang="en-US" dirty="0"/>
              <a:t>command.</a:t>
            </a:r>
          </a:p>
          <a:p>
            <a:r>
              <a:rPr lang="en-US" dirty="0"/>
              <a:t>What have you changed but not yet staged? And what have you staged that you are about to commit? Although </a:t>
            </a:r>
            <a:r>
              <a:rPr lang="en-US" b="1" dirty="0"/>
              <a:t>git status </a:t>
            </a:r>
            <a:r>
              <a:rPr lang="en-US" dirty="0"/>
              <a:t>answers those questions very generally by listing the file names, </a:t>
            </a:r>
            <a:r>
              <a:rPr lang="en-US" b="1" dirty="0"/>
              <a:t>git diff </a:t>
            </a:r>
            <a:r>
              <a:rPr lang="en-US" dirty="0"/>
              <a:t>shows you the exact lines added and removed — the patch, as it were.</a:t>
            </a:r>
          </a:p>
          <a:p>
            <a:r>
              <a:rPr lang="en-US" dirty="0"/>
              <a:t>It’s important to note that git diff by itself doesn’t show all changes made since your last commit — only changes that are still </a:t>
            </a:r>
            <a:r>
              <a:rPr lang="en-US" dirty="0" err="1"/>
              <a:t>unstaged</a:t>
            </a:r>
            <a:r>
              <a:rPr lang="en-US" dirty="0"/>
              <a:t>. If you’ve staged all of your changes, git diff will give you no output.</a:t>
            </a:r>
          </a:p>
        </p:txBody>
      </p:sp>
    </p:spTree>
    <p:extLst>
      <p:ext uri="{BB962C8B-B14F-4D97-AF65-F5344CB8AC3E}">
        <p14:creationId xmlns:p14="http://schemas.microsoft.com/office/powerpoint/2010/main" val="888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Committing Your Changes</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11359170" cy="4711346"/>
          </a:xfrm>
        </p:spPr>
        <p:txBody>
          <a:bodyPr anchor="t">
            <a:normAutofit/>
          </a:bodyPr>
          <a:lstStyle/>
          <a:p>
            <a:r>
              <a:rPr lang="en-US" dirty="0"/>
              <a:t>Now that your staging area is set up the way you want it, you can commit your changes. </a:t>
            </a:r>
          </a:p>
          <a:p>
            <a:r>
              <a:rPr lang="en-US" dirty="0"/>
              <a:t>Remember that anything that is still </a:t>
            </a:r>
            <a:r>
              <a:rPr lang="en-US" dirty="0" err="1"/>
              <a:t>unstaged</a:t>
            </a:r>
            <a:r>
              <a:rPr lang="en-US" dirty="0"/>
              <a:t> — any files you have created or modified that you haven’t run git add on since you edited them — won’t go into this commit. </a:t>
            </a:r>
          </a:p>
          <a:p>
            <a:r>
              <a:rPr lang="en-US" dirty="0"/>
              <a:t>They will stay as modified files on your disk. </a:t>
            </a:r>
          </a:p>
          <a:p>
            <a:r>
              <a:rPr lang="en-US" dirty="0"/>
              <a:t>In this case, let’s say that the last time you ran git status, you saw that everything was staged, so you’re ready to commit your changes. The simplest way to commit is to type </a:t>
            </a:r>
            <a:r>
              <a:rPr lang="en-US" b="1" dirty="0"/>
              <a:t>git commit.</a:t>
            </a:r>
          </a:p>
          <a:p>
            <a:r>
              <a:rPr lang="en-US" dirty="0"/>
              <a:t>Alternatively, you can type your commit message inline with the commit command by specifying it after a -m flag, like this:</a:t>
            </a:r>
          </a:p>
          <a:p>
            <a:endParaRPr lang="en-US" dirty="0"/>
          </a:p>
          <a:p>
            <a:r>
              <a:rPr lang="en-US" dirty="0"/>
              <a:t>You can see that the commit has given you some output about itself: which branch you committed to (master), what SHA-1 checksum the commit has (463dc4f), how many files were changed, and statistics about lines added and removed in the commit.</a:t>
            </a:r>
          </a:p>
          <a:p>
            <a:r>
              <a:rPr lang="en-US" dirty="0"/>
              <a:t>Every time you perform a commit, you’re recording a snapshot of your project that you can revert to or compare to later.</a:t>
            </a:r>
          </a:p>
          <a:p>
            <a:endParaRPr lang="en-US" dirty="0"/>
          </a:p>
        </p:txBody>
      </p:sp>
      <p:pic>
        <p:nvPicPr>
          <p:cNvPr id="3" name="Picture 2">
            <a:extLst>
              <a:ext uri="{FF2B5EF4-FFF2-40B4-BE49-F238E27FC236}">
                <a16:creationId xmlns:a16="http://schemas.microsoft.com/office/drawing/2014/main" id="{1D5FDB64-28BC-4E45-92F9-686EFF53E0DF}"/>
              </a:ext>
            </a:extLst>
          </p:cNvPr>
          <p:cNvPicPr>
            <a:picLocks noChangeAspect="1"/>
          </p:cNvPicPr>
          <p:nvPr/>
        </p:nvPicPr>
        <p:blipFill>
          <a:blip r:embed="rId2"/>
          <a:stretch>
            <a:fillRect/>
          </a:stretch>
        </p:blipFill>
        <p:spPr>
          <a:xfrm>
            <a:off x="2258089" y="4630590"/>
            <a:ext cx="4762500" cy="276225"/>
          </a:xfrm>
          <a:prstGeom prst="rect">
            <a:avLst/>
          </a:prstGeom>
        </p:spPr>
      </p:pic>
    </p:spTree>
    <p:extLst>
      <p:ext uri="{BB962C8B-B14F-4D97-AF65-F5344CB8AC3E}">
        <p14:creationId xmlns:p14="http://schemas.microsoft.com/office/powerpoint/2010/main" val="26258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Skipping the Staging Area</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11359170" cy="4711346"/>
          </a:xfrm>
        </p:spPr>
        <p:txBody>
          <a:bodyPr anchor="t">
            <a:normAutofit/>
          </a:bodyPr>
          <a:lstStyle/>
          <a:p>
            <a:r>
              <a:rPr lang="en-US" dirty="0"/>
              <a:t>Although it can be amazingly useful for crafting commits exactly how you want them, the staging area is sometimes a bit more complex than you need in your workflow.</a:t>
            </a:r>
          </a:p>
          <a:p>
            <a:r>
              <a:rPr lang="en-US" dirty="0"/>
              <a:t> If you want to skip the staging area, Git provides a simple shortcut. </a:t>
            </a:r>
          </a:p>
          <a:p>
            <a:r>
              <a:rPr lang="en-US" dirty="0"/>
              <a:t>Adding the -a option to the git commit command makes Git automatically stage every file that is already tracked before doing the commit, letting you skip the git add part:</a:t>
            </a:r>
          </a:p>
          <a:p>
            <a:r>
              <a:rPr lang="en-US" b="1" dirty="0"/>
              <a:t>git commit -a -m 'Add new benchmarks'</a:t>
            </a:r>
          </a:p>
        </p:txBody>
      </p:sp>
    </p:spTree>
    <p:extLst>
      <p:ext uri="{BB962C8B-B14F-4D97-AF65-F5344CB8AC3E}">
        <p14:creationId xmlns:p14="http://schemas.microsoft.com/office/powerpoint/2010/main" val="2591980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Removing Files</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11359170" cy="4711346"/>
          </a:xfrm>
        </p:spPr>
        <p:txBody>
          <a:bodyPr anchor="t">
            <a:normAutofit/>
          </a:bodyPr>
          <a:lstStyle/>
          <a:p>
            <a:r>
              <a:rPr lang="en-US" dirty="0"/>
              <a:t>To remove a file from Git, you have to remove it from your tracked files (more accurately, remove it from your staging area) and then commit. </a:t>
            </a:r>
          </a:p>
          <a:p>
            <a:r>
              <a:rPr lang="en-US" dirty="0"/>
              <a:t>The </a:t>
            </a:r>
            <a:r>
              <a:rPr lang="en-US" b="1" dirty="0"/>
              <a:t>git rm </a:t>
            </a:r>
            <a:r>
              <a:rPr lang="en-US" dirty="0"/>
              <a:t>command does that, and also removes the file from your working directory so you don’t see it as an untracked file the next time around.</a:t>
            </a:r>
          </a:p>
          <a:p>
            <a:endParaRPr lang="en-US" dirty="0"/>
          </a:p>
          <a:p>
            <a:endParaRPr lang="en-US" dirty="0"/>
          </a:p>
          <a:p>
            <a:endParaRPr lang="en-US" dirty="0"/>
          </a:p>
          <a:p>
            <a:endParaRPr lang="en-US" dirty="0"/>
          </a:p>
          <a:p>
            <a:endParaRPr lang="en-US" dirty="0"/>
          </a:p>
          <a:p>
            <a:endParaRPr lang="en-US" dirty="0"/>
          </a:p>
          <a:p>
            <a:r>
              <a:rPr lang="en-US" dirty="0"/>
              <a:t>If you modified the file or had already added it to the staging area, you must force the removal with the -f option. This is a safety feature to prevent accidental removal of data that hasn’t yet been recorded in a snapshot and that can’t be recovered from Git.</a:t>
            </a:r>
          </a:p>
        </p:txBody>
      </p:sp>
      <p:pic>
        <p:nvPicPr>
          <p:cNvPr id="3" name="Picture 2">
            <a:extLst>
              <a:ext uri="{FF2B5EF4-FFF2-40B4-BE49-F238E27FC236}">
                <a16:creationId xmlns:a16="http://schemas.microsoft.com/office/drawing/2014/main" id="{8D853711-9DF6-464F-B95B-D4CFE56017E7}"/>
              </a:ext>
            </a:extLst>
          </p:cNvPr>
          <p:cNvPicPr>
            <a:picLocks noChangeAspect="1"/>
          </p:cNvPicPr>
          <p:nvPr/>
        </p:nvPicPr>
        <p:blipFill>
          <a:blip r:embed="rId2"/>
          <a:stretch>
            <a:fillRect/>
          </a:stretch>
        </p:blipFill>
        <p:spPr>
          <a:xfrm>
            <a:off x="3649985" y="2749070"/>
            <a:ext cx="4562475" cy="2295525"/>
          </a:xfrm>
          <a:prstGeom prst="rect">
            <a:avLst/>
          </a:prstGeom>
        </p:spPr>
      </p:pic>
    </p:spTree>
    <p:extLst>
      <p:ext uri="{BB962C8B-B14F-4D97-AF65-F5344CB8AC3E}">
        <p14:creationId xmlns:p14="http://schemas.microsoft.com/office/powerpoint/2010/main" val="3196765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Viewing the Commit History</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7499497" cy="4711346"/>
          </a:xfrm>
        </p:spPr>
        <p:txBody>
          <a:bodyPr anchor="t">
            <a:normAutofit/>
          </a:bodyPr>
          <a:lstStyle/>
          <a:p>
            <a:r>
              <a:rPr lang="en-US" dirty="0"/>
              <a:t>After you have created several commits, or if you have cloned a repository with an existing commit history, you’ll probably want to look back to see what has happened. </a:t>
            </a:r>
          </a:p>
          <a:p>
            <a:r>
              <a:rPr lang="en-US" dirty="0"/>
              <a:t>The most basic and powerful tool to do this is the </a:t>
            </a:r>
            <a:r>
              <a:rPr lang="en-US" b="1" dirty="0"/>
              <a:t>git log </a:t>
            </a:r>
            <a:r>
              <a:rPr lang="en-US" dirty="0"/>
              <a:t>command.</a:t>
            </a:r>
          </a:p>
          <a:p>
            <a:r>
              <a:rPr lang="en-US" dirty="0"/>
              <a:t>By default, with no arguments, git log lists the commits made in that repository in reverse chronological order; that is, the most recent commits show up first. </a:t>
            </a:r>
          </a:p>
          <a:p>
            <a:r>
              <a:rPr lang="en-US" dirty="0"/>
              <a:t>As you can see, this command lists each commit with its SHA-1 checksum, the author’s name and email, the date written, and the commit message.</a:t>
            </a:r>
          </a:p>
          <a:p>
            <a:r>
              <a:rPr lang="en-US" dirty="0"/>
              <a:t>One of the more helpful options is -p or --patch, which shows the difference (the </a:t>
            </a:r>
            <a:r>
              <a:rPr lang="en-US" i="1" dirty="0"/>
              <a:t>patch </a:t>
            </a:r>
            <a:r>
              <a:rPr lang="en-US" dirty="0"/>
              <a:t>output) introduced in each commit </a:t>
            </a:r>
            <a:r>
              <a:rPr lang="en-US" b="1" dirty="0"/>
              <a:t>git log –p</a:t>
            </a:r>
          </a:p>
          <a:p>
            <a:r>
              <a:rPr lang="en-US" dirty="0"/>
              <a:t>Another really useful option is </a:t>
            </a:r>
            <a:r>
              <a:rPr lang="en-US" b="1" dirty="0"/>
              <a:t>--pretty</a:t>
            </a:r>
            <a:r>
              <a:rPr lang="en-US" dirty="0"/>
              <a:t>. This option changes the log output to formats other than the default. The </a:t>
            </a:r>
            <a:r>
              <a:rPr lang="en-US" b="1" dirty="0" err="1"/>
              <a:t>oneline</a:t>
            </a:r>
            <a:r>
              <a:rPr lang="en-US" b="1" dirty="0"/>
              <a:t> </a:t>
            </a:r>
            <a:r>
              <a:rPr lang="en-US" dirty="0"/>
              <a:t>option prints each commit on a single line, which is useful if you’re looking at a lot of commits.</a:t>
            </a:r>
          </a:p>
        </p:txBody>
      </p:sp>
      <p:pic>
        <p:nvPicPr>
          <p:cNvPr id="4" name="Picture 3">
            <a:extLst>
              <a:ext uri="{FF2B5EF4-FFF2-40B4-BE49-F238E27FC236}">
                <a16:creationId xmlns:a16="http://schemas.microsoft.com/office/drawing/2014/main" id="{6B245B94-7FEA-48BE-9879-E44D12C717AF}"/>
              </a:ext>
            </a:extLst>
          </p:cNvPr>
          <p:cNvPicPr>
            <a:picLocks noChangeAspect="1"/>
          </p:cNvPicPr>
          <p:nvPr/>
        </p:nvPicPr>
        <p:blipFill>
          <a:blip r:embed="rId2"/>
          <a:stretch>
            <a:fillRect/>
          </a:stretch>
        </p:blipFill>
        <p:spPr>
          <a:xfrm>
            <a:off x="8051795" y="1127362"/>
            <a:ext cx="3492241" cy="3635242"/>
          </a:xfrm>
          <a:prstGeom prst="rect">
            <a:avLst/>
          </a:prstGeom>
        </p:spPr>
      </p:pic>
      <p:pic>
        <p:nvPicPr>
          <p:cNvPr id="5" name="Picture 4">
            <a:extLst>
              <a:ext uri="{FF2B5EF4-FFF2-40B4-BE49-F238E27FC236}">
                <a16:creationId xmlns:a16="http://schemas.microsoft.com/office/drawing/2014/main" id="{9B04E98E-4A76-4905-84CB-5F884C930575}"/>
              </a:ext>
            </a:extLst>
          </p:cNvPr>
          <p:cNvPicPr>
            <a:picLocks noChangeAspect="1"/>
          </p:cNvPicPr>
          <p:nvPr/>
        </p:nvPicPr>
        <p:blipFill>
          <a:blip r:embed="rId3"/>
          <a:stretch>
            <a:fillRect/>
          </a:stretch>
        </p:blipFill>
        <p:spPr>
          <a:xfrm>
            <a:off x="7447248" y="5706768"/>
            <a:ext cx="4397449" cy="849507"/>
          </a:xfrm>
          <a:prstGeom prst="rect">
            <a:avLst/>
          </a:prstGeom>
        </p:spPr>
      </p:pic>
    </p:spTree>
    <p:extLst>
      <p:ext uri="{BB962C8B-B14F-4D97-AF65-F5344CB8AC3E}">
        <p14:creationId xmlns:p14="http://schemas.microsoft.com/office/powerpoint/2010/main" val="148396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Viewing the COMMIT DIFFERENCES</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7499497" cy="4711346"/>
          </a:xfrm>
        </p:spPr>
        <p:txBody>
          <a:bodyPr anchor="t">
            <a:normAutofit/>
          </a:bodyPr>
          <a:lstStyle/>
          <a:p>
            <a:r>
              <a:rPr lang="en-US" dirty="0"/>
              <a:t>We can use git diff CHEKSUM1 CHEKSUM2 to view what has changed between 2 different commits.</a:t>
            </a:r>
          </a:p>
          <a:p>
            <a:r>
              <a:rPr lang="en-US" b="1" dirty="0"/>
              <a:t>git diff 5c928362cb8a1ce42f8190377c7b3630715d1ece ecfa4b7fda5f8d8955b8f983aa7bce215f00f584</a:t>
            </a:r>
          </a:p>
          <a:p>
            <a:endParaRPr lang="en-US" b="1" dirty="0"/>
          </a:p>
          <a:p>
            <a:endParaRPr lang="en-US" b="1" dirty="0"/>
          </a:p>
        </p:txBody>
      </p:sp>
      <p:pic>
        <p:nvPicPr>
          <p:cNvPr id="3" name="Picture 2">
            <a:extLst>
              <a:ext uri="{FF2B5EF4-FFF2-40B4-BE49-F238E27FC236}">
                <a16:creationId xmlns:a16="http://schemas.microsoft.com/office/drawing/2014/main" id="{EA573D50-244C-4D1D-A040-DE06CC783708}"/>
              </a:ext>
            </a:extLst>
          </p:cNvPr>
          <p:cNvPicPr>
            <a:picLocks noChangeAspect="1"/>
          </p:cNvPicPr>
          <p:nvPr/>
        </p:nvPicPr>
        <p:blipFill>
          <a:blip r:embed="rId2"/>
          <a:stretch>
            <a:fillRect/>
          </a:stretch>
        </p:blipFill>
        <p:spPr>
          <a:xfrm>
            <a:off x="1118856" y="3126414"/>
            <a:ext cx="4189752" cy="2402515"/>
          </a:xfrm>
          <a:prstGeom prst="rect">
            <a:avLst/>
          </a:prstGeom>
        </p:spPr>
      </p:pic>
    </p:spTree>
    <p:extLst>
      <p:ext uri="{BB962C8B-B14F-4D97-AF65-F5344CB8AC3E}">
        <p14:creationId xmlns:p14="http://schemas.microsoft.com/office/powerpoint/2010/main" val="285107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Version Control</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416415" y="1593761"/>
            <a:ext cx="11359170" cy="4711346"/>
          </a:xfrm>
        </p:spPr>
        <p:txBody>
          <a:bodyPr anchor="t">
            <a:normAutofit/>
          </a:bodyPr>
          <a:lstStyle/>
          <a:p>
            <a:pPr fontAlgn="base"/>
            <a:r>
              <a:rPr lang="en-US" dirty="0"/>
              <a:t>Many people’s version-control method of choice is to copy files into another directory (perhaps a time-stamped directory, if they’re clever). </a:t>
            </a:r>
          </a:p>
          <a:p>
            <a:pPr fontAlgn="base"/>
            <a:r>
              <a:rPr lang="en-US" dirty="0"/>
              <a:t>This approach is very common because it is so simple, but it is also incredibly error prone.</a:t>
            </a:r>
          </a:p>
          <a:p>
            <a:pPr fontAlgn="base"/>
            <a:r>
              <a:rPr lang="en-US" dirty="0"/>
              <a:t> It is easy to forget which directory you’re in and accidentally write to the wrong file or copy over files you don’t mean to.</a:t>
            </a:r>
          </a:p>
          <a:p>
            <a:r>
              <a:rPr lang="en-US" dirty="0"/>
              <a:t>To deal with this issue, programmers long ago developed local VCSs that had a simple database that kept all the changes to files under revision control.</a:t>
            </a:r>
          </a:p>
        </p:txBody>
      </p:sp>
    </p:spTree>
    <p:extLst>
      <p:ext uri="{BB962C8B-B14F-4D97-AF65-F5344CB8AC3E}">
        <p14:creationId xmlns:p14="http://schemas.microsoft.com/office/powerpoint/2010/main" val="244175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Undoing Things</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11497394" cy="4711346"/>
          </a:xfrm>
        </p:spPr>
        <p:txBody>
          <a:bodyPr anchor="t">
            <a:normAutofit/>
          </a:bodyPr>
          <a:lstStyle/>
          <a:p>
            <a:r>
              <a:rPr lang="en-US" dirty="0"/>
              <a:t>At any stage, you may want to undo something. Here, we’ll review a few basic tools for undoing changes that you’ve made.</a:t>
            </a:r>
          </a:p>
          <a:p>
            <a:r>
              <a:rPr lang="en-US" dirty="0"/>
              <a:t> Be careful, because you can’t always undo some of these </a:t>
            </a:r>
            <a:r>
              <a:rPr lang="en-US" dirty="0" err="1"/>
              <a:t>undos</a:t>
            </a:r>
            <a:r>
              <a:rPr lang="en-US" dirty="0"/>
              <a:t>. This is one of the few areas in Git where you may lose some work if you do it wrong.</a:t>
            </a:r>
          </a:p>
          <a:p>
            <a:r>
              <a:rPr lang="en-US" dirty="0"/>
              <a:t>One of the common </a:t>
            </a:r>
            <a:r>
              <a:rPr lang="en-US" dirty="0" err="1"/>
              <a:t>undos</a:t>
            </a:r>
            <a:r>
              <a:rPr lang="en-US" dirty="0"/>
              <a:t> takes place when you commit too early and possibly forget to add some files, or you mess up your commit message. If you want to redo that commit, make the additional changes you forgot, stage them, and commit again using the </a:t>
            </a:r>
            <a:r>
              <a:rPr lang="en-US" b="1" dirty="0"/>
              <a:t>--amend </a:t>
            </a:r>
            <a:r>
              <a:rPr lang="en-US" dirty="0"/>
              <a:t>option:</a:t>
            </a:r>
          </a:p>
          <a:p>
            <a:r>
              <a:rPr lang="en-US" b="1" dirty="0"/>
              <a:t>git commit –amend</a:t>
            </a:r>
          </a:p>
          <a:p>
            <a:r>
              <a:rPr lang="en-US" dirty="0"/>
              <a:t>It’s important to understand that when you’re amending your last commit, you’re not so much fixing it as replacing it entirely with a new, improved commit that pushes the old commit out of the way and puts the new commit in its place. Effectively, it’s as if the previous commit never happened, and it won’t show up in your repository history.</a:t>
            </a:r>
          </a:p>
          <a:p>
            <a:r>
              <a:rPr lang="en-US" dirty="0"/>
              <a:t>The obvious value to amending commits is to make minor improvements to your last commit, without cluttering your repository history with commit messages of the form, “Oops, forgot to add a file” or “Darn, fixing a typo in last commit”.</a:t>
            </a:r>
          </a:p>
        </p:txBody>
      </p:sp>
    </p:spTree>
    <p:extLst>
      <p:ext uri="{BB962C8B-B14F-4D97-AF65-F5344CB8AC3E}">
        <p14:creationId xmlns:p14="http://schemas.microsoft.com/office/powerpoint/2010/main" val="3404851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485527" y="543258"/>
            <a:ext cx="11029616" cy="869743"/>
          </a:xfrm>
        </p:spPr>
        <p:txBody>
          <a:bodyPr anchor="ctr">
            <a:normAutofit/>
          </a:bodyPr>
          <a:lstStyle/>
          <a:p>
            <a:r>
              <a:rPr lang="en-US"/>
              <a:t>Unstaging a Staged File</a:t>
            </a:r>
            <a:endParaRPr lang="en-US" sz="8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11497394" cy="4711346"/>
          </a:xfrm>
        </p:spPr>
        <p:txBody>
          <a:bodyPr anchor="t">
            <a:normAutofit/>
          </a:bodyPr>
          <a:lstStyle/>
          <a:p>
            <a:r>
              <a:rPr lang="en-US" dirty="0"/>
              <a:t>For example, let’s say you’ve changed two files and want to commit them as two separate changes, but you accidentally type git add * and stage them both. </a:t>
            </a:r>
          </a:p>
          <a:p>
            <a:r>
              <a:rPr lang="en-US" dirty="0"/>
              <a:t>How can you </a:t>
            </a:r>
            <a:r>
              <a:rPr lang="en-US" dirty="0" err="1"/>
              <a:t>unstage</a:t>
            </a:r>
            <a:r>
              <a:rPr lang="en-US" dirty="0"/>
              <a:t> one of the two? The git status command reminds you:</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22AE56D5-C311-44EE-A259-A17F7B7E5551}"/>
              </a:ext>
            </a:extLst>
          </p:cNvPr>
          <p:cNvPicPr>
            <a:picLocks noChangeAspect="1"/>
          </p:cNvPicPr>
          <p:nvPr/>
        </p:nvPicPr>
        <p:blipFill>
          <a:blip r:embed="rId2"/>
          <a:stretch>
            <a:fillRect/>
          </a:stretch>
        </p:blipFill>
        <p:spPr>
          <a:xfrm>
            <a:off x="3017210" y="2540363"/>
            <a:ext cx="4286250" cy="2076450"/>
          </a:xfrm>
          <a:prstGeom prst="rect">
            <a:avLst/>
          </a:prstGeom>
        </p:spPr>
      </p:pic>
      <p:pic>
        <p:nvPicPr>
          <p:cNvPr id="4" name="Picture 3">
            <a:extLst>
              <a:ext uri="{FF2B5EF4-FFF2-40B4-BE49-F238E27FC236}">
                <a16:creationId xmlns:a16="http://schemas.microsoft.com/office/drawing/2014/main" id="{368B76DB-4C2D-45AD-96C3-D96CB83B01CA}"/>
              </a:ext>
            </a:extLst>
          </p:cNvPr>
          <p:cNvPicPr>
            <a:picLocks noChangeAspect="1"/>
          </p:cNvPicPr>
          <p:nvPr/>
        </p:nvPicPr>
        <p:blipFill>
          <a:blip r:embed="rId3"/>
          <a:stretch>
            <a:fillRect/>
          </a:stretch>
        </p:blipFill>
        <p:spPr>
          <a:xfrm>
            <a:off x="3248135" y="5254286"/>
            <a:ext cx="3228975" cy="285750"/>
          </a:xfrm>
          <a:prstGeom prst="rect">
            <a:avLst/>
          </a:prstGeom>
        </p:spPr>
      </p:pic>
    </p:spTree>
    <p:extLst>
      <p:ext uri="{BB962C8B-B14F-4D97-AF65-F5344CB8AC3E}">
        <p14:creationId xmlns:p14="http://schemas.microsoft.com/office/powerpoint/2010/main" val="3448178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Unmodifying</a:t>
            </a:r>
            <a:r>
              <a:rPr lang="en-US" dirty="0"/>
              <a:t> a Modified File</a:t>
            </a:r>
            <a:endParaRPr lang="en-US" sz="88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11497394" cy="4711346"/>
          </a:xfrm>
        </p:spPr>
        <p:txBody>
          <a:bodyPr anchor="t">
            <a:normAutofit/>
          </a:bodyPr>
          <a:lstStyle/>
          <a:p>
            <a:r>
              <a:rPr lang="en-US" dirty="0"/>
              <a:t>What if you realize that you don’t want to keep your changes to the CONTRIBUTING.md file? How can you easily </a:t>
            </a:r>
            <a:r>
              <a:rPr lang="en-US" dirty="0" err="1"/>
              <a:t>unmodify</a:t>
            </a:r>
            <a:r>
              <a:rPr lang="en-US" dirty="0"/>
              <a:t> it — revert it back to what it looked like when you last committed (or initially cloned, or however you got it into your working directory)? Luckily, git status tells you how to do that, too. In the last example output, the </a:t>
            </a:r>
            <a:r>
              <a:rPr lang="en-US" dirty="0" err="1"/>
              <a:t>unstaged</a:t>
            </a:r>
            <a:r>
              <a:rPr lang="en-US" dirty="0"/>
              <a:t> area looks like this:</a:t>
            </a:r>
          </a:p>
          <a:p>
            <a:endParaRPr lang="en-US" dirty="0"/>
          </a:p>
          <a:p>
            <a:endParaRPr lang="en-US" dirty="0"/>
          </a:p>
          <a:p>
            <a:endParaRPr lang="en-US" dirty="0"/>
          </a:p>
          <a:p>
            <a:r>
              <a:rPr lang="en-US" dirty="0"/>
              <a:t>git checkout -- CONTRIBUTING.md</a:t>
            </a:r>
          </a:p>
          <a:p>
            <a:r>
              <a:rPr lang="en-US" dirty="0"/>
              <a:t>Remember, anything that is </a:t>
            </a:r>
            <a:r>
              <a:rPr lang="en-US" i="1" dirty="0"/>
              <a:t>committed </a:t>
            </a:r>
            <a:r>
              <a:rPr lang="en-US" dirty="0"/>
              <a:t>in Git can almost always be recovered. Even commits that were on branches that were deleted or commits that were overwritten with an --amend commit can be recovered . However, anything you lose that was never committed is likely never to be seen again.</a:t>
            </a:r>
          </a:p>
          <a:p>
            <a:endParaRPr lang="en-US" dirty="0"/>
          </a:p>
        </p:txBody>
      </p:sp>
      <p:pic>
        <p:nvPicPr>
          <p:cNvPr id="3" name="Picture 2">
            <a:extLst>
              <a:ext uri="{FF2B5EF4-FFF2-40B4-BE49-F238E27FC236}">
                <a16:creationId xmlns:a16="http://schemas.microsoft.com/office/drawing/2014/main" id="{665DF04E-F487-49E1-A7A5-E92828AD9D74}"/>
              </a:ext>
            </a:extLst>
          </p:cNvPr>
          <p:cNvPicPr>
            <a:picLocks noChangeAspect="1"/>
          </p:cNvPicPr>
          <p:nvPr/>
        </p:nvPicPr>
        <p:blipFill>
          <a:blip r:embed="rId2"/>
          <a:stretch>
            <a:fillRect/>
          </a:stretch>
        </p:blipFill>
        <p:spPr>
          <a:xfrm>
            <a:off x="2605683" y="2341378"/>
            <a:ext cx="6520831" cy="1276565"/>
          </a:xfrm>
          <a:prstGeom prst="rect">
            <a:avLst/>
          </a:prstGeom>
        </p:spPr>
      </p:pic>
    </p:spTree>
    <p:extLst>
      <p:ext uri="{BB962C8B-B14F-4D97-AF65-F5344CB8AC3E}">
        <p14:creationId xmlns:p14="http://schemas.microsoft.com/office/powerpoint/2010/main" val="2223736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REVERTING A COMMIT</a:t>
            </a:r>
            <a:endParaRPr lang="en-US" sz="88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11497394" cy="4711346"/>
          </a:xfrm>
        </p:spPr>
        <p:txBody>
          <a:bodyPr anchor="t">
            <a:normAutofit/>
          </a:bodyPr>
          <a:lstStyle/>
          <a:p>
            <a:r>
              <a:rPr lang="en-US" dirty="0"/>
              <a:t>If  you would like to revert to a previous commit use </a:t>
            </a:r>
          </a:p>
          <a:p>
            <a:r>
              <a:rPr lang="en-US" b="1" dirty="0"/>
              <a:t>git revert HEAD</a:t>
            </a:r>
          </a:p>
          <a:p>
            <a:pPr lvl="1"/>
            <a:r>
              <a:rPr lang="en-US" dirty="0"/>
              <a:t>HEAD - the snapshot of your last commit.</a:t>
            </a:r>
          </a:p>
          <a:p>
            <a:endParaRPr lang="en-US" dirty="0"/>
          </a:p>
        </p:txBody>
      </p:sp>
    </p:spTree>
    <p:extLst>
      <p:ext uri="{BB962C8B-B14F-4D97-AF65-F5344CB8AC3E}">
        <p14:creationId xmlns:p14="http://schemas.microsoft.com/office/powerpoint/2010/main" val="2594709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REVERTING A COMMIT</a:t>
            </a:r>
            <a:endParaRPr lang="en-US" sz="88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11497394" cy="4711346"/>
          </a:xfrm>
        </p:spPr>
        <p:txBody>
          <a:bodyPr anchor="t">
            <a:normAutofit/>
          </a:bodyPr>
          <a:lstStyle/>
          <a:p>
            <a:r>
              <a:rPr lang="en-US" dirty="0"/>
              <a:t>If  you would like to revert to a specific previous commit use Checksum of that commit along with git reset--hard.</a:t>
            </a:r>
          </a:p>
          <a:p>
            <a:r>
              <a:rPr lang="en-US" b="1" dirty="0"/>
              <a:t>git reset --hard 3aece2d118a53e62d854dbcabaff05f236dbe345</a:t>
            </a:r>
          </a:p>
          <a:p>
            <a:pPr marL="0" indent="0">
              <a:buNone/>
            </a:pPr>
            <a:r>
              <a:rPr lang="en-US" dirty="0">
                <a:solidFill>
                  <a:srgbClr val="FF0000"/>
                </a:solidFill>
              </a:rPr>
              <a:t>Make sure to use this cautiously since this command will discard all the changes after that commit and bring your repository to snapshot of that specific commit</a:t>
            </a:r>
            <a:r>
              <a:rPr lang="en-US" dirty="0"/>
              <a:t>. </a:t>
            </a:r>
          </a:p>
        </p:txBody>
      </p:sp>
    </p:spTree>
    <p:extLst>
      <p:ext uri="{BB962C8B-B14F-4D97-AF65-F5344CB8AC3E}">
        <p14:creationId xmlns:p14="http://schemas.microsoft.com/office/powerpoint/2010/main" val="2559262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Working with Remotes</a:t>
            </a:r>
            <a:endParaRPr lang="en-US" sz="88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11497394" cy="4711346"/>
          </a:xfrm>
        </p:spPr>
        <p:txBody>
          <a:bodyPr anchor="t">
            <a:normAutofit/>
          </a:bodyPr>
          <a:lstStyle/>
          <a:p>
            <a:r>
              <a:rPr lang="en-US" dirty="0"/>
              <a:t>To be able to collaborate on any Git project, you need to know how to manage your remote repositories. </a:t>
            </a:r>
          </a:p>
          <a:p>
            <a:r>
              <a:rPr lang="en-US" dirty="0"/>
              <a:t>Remote repositories are versions of your project that are hosted on the Internet or network somewhere. </a:t>
            </a:r>
          </a:p>
          <a:p>
            <a:r>
              <a:rPr lang="en-US" dirty="0"/>
              <a:t>You can have several of them, each of which generally is either read-only or read/write for you. </a:t>
            </a:r>
          </a:p>
          <a:p>
            <a:r>
              <a:rPr lang="en-US" dirty="0"/>
              <a:t>Collaborating with others involves managing these remote repositories and pushing and pulling data to and from them when you need to share work. </a:t>
            </a:r>
          </a:p>
          <a:p>
            <a:r>
              <a:rPr lang="en-US" dirty="0"/>
              <a:t>Managing remote repositories includes knowing how to add remote repositories, remove remotes that are no longer valid, manage various remote branches and define them as being tracked or not, and more</a:t>
            </a:r>
          </a:p>
          <a:p>
            <a:r>
              <a:rPr lang="en-US" dirty="0"/>
              <a:t>It is entirely possible that you can be working with a “remote” repository that is, in fact, on the same host you are. The word “remote” does not necessarily imply that the repository is somewhere else on the network or Internet, only that it is elsewhere</a:t>
            </a:r>
          </a:p>
        </p:txBody>
      </p:sp>
    </p:spTree>
    <p:extLst>
      <p:ext uri="{BB962C8B-B14F-4D97-AF65-F5344CB8AC3E}">
        <p14:creationId xmlns:p14="http://schemas.microsoft.com/office/powerpoint/2010/main" val="1310982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Showing Your Remotes</a:t>
            </a:r>
            <a:endParaRPr lang="en-US" sz="88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11497394" cy="4711346"/>
          </a:xfrm>
        </p:spPr>
        <p:txBody>
          <a:bodyPr anchor="t">
            <a:normAutofit/>
          </a:bodyPr>
          <a:lstStyle/>
          <a:p>
            <a:r>
              <a:rPr lang="en-US" dirty="0"/>
              <a:t>To see which remote servers you have configured, you can run the git remote command. It lists the </a:t>
            </a:r>
            <a:r>
              <a:rPr lang="en-US" dirty="0" err="1"/>
              <a:t>shortnames</a:t>
            </a:r>
            <a:r>
              <a:rPr lang="en-US" dirty="0"/>
              <a:t> of each remote handle you’ve specified. If you’ve cloned your repository, you should at least see origin — that is the default name Git gives to the server you cloned from.</a:t>
            </a:r>
          </a:p>
          <a:p>
            <a:r>
              <a:rPr lang="en-US" dirty="0"/>
              <a:t>You can also specify -v, which shows you the URLs that Git has stored for the </a:t>
            </a:r>
            <a:r>
              <a:rPr lang="en-US" dirty="0" err="1"/>
              <a:t>shortname</a:t>
            </a:r>
            <a:r>
              <a:rPr lang="en-US" dirty="0"/>
              <a:t> to be used when reading and writing to that remote:</a:t>
            </a:r>
          </a:p>
          <a:p>
            <a:endParaRPr lang="en-US" dirty="0"/>
          </a:p>
        </p:txBody>
      </p:sp>
      <p:pic>
        <p:nvPicPr>
          <p:cNvPr id="3" name="Picture 2">
            <a:extLst>
              <a:ext uri="{FF2B5EF4-FFF2-40B4-BE49-F238E27FC236}">
                <a16:creationId xmlns:a16="http://schemas.microsoft.com/office/drawing/2014/main" id="{C1DDB24E-A75A-4549-9907-E8D166A7CE72}"/>
              </a:ext>
            </a:extLst>
          </p:cNvPr>
          <p:cNvPicPr>
            <a:picLocks noChangeAspect="1"/>
          </p:cNvPicPr>
          <p:nvPr/>
        </p:nvPicPr>
        <p:blipFill>
          <a:blip r:embed="rId2"/>
          <a:stretch>
            <a:fillRect/>
          </a:stretch>
        </p:blipFill>
        <p:spPr>
          <a:xfrm>
            <a:off x="3571460" y="2826002"/>
            <a:ext cx="4857750" cy="876300"/>
          </a:xfrm>
          <a:prstGeom prst="rect">
            <a:avLst/>
          </a:prstGeom>
        </p:spPr>
      </p:pic>
    </p:spTree>
    <p:extLst>
      <p:ext uri="{BB962C8B-B14F-4D97-AF65-F5344CB8AC3E}">
        <p14:creationId xmlns:p14="http://schemas.microsoft.com/office/powerpoint/2010/main" val="37452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347303" y="0"/>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Adding Remote Repositories</a:t>
            </a:r>
            <a:endParaRPr lang="en-US" sz="88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13001"/>
            <a:ext cx="11497394" cy="4711346"/>
          </a:xfrm>
        </p:spPr>
        <p:txBody>
          <a:bodyPr anchor="t">
            <a:normAutofit/>
          </a:bodyPr>
          <a:lstStyle/>
          <a:p>
            <a:r>
              <a:rPr lang="en-US" dirty="0"/>
              <a:t>We’ve mentioned and given some demonstrations of how the git clone command implicitly adds the origin remote for you. Here’s how to add a new remote explicitly. </a:t>
            </a:r>
          </a:p>
          <a:p>
            <a:r>
              <a:rPr lang="en-US" dirty="0"/>
              <a:t>To add a new remote Git repository as a </a:t>
            </a:r>
            <a:r>
              <a:rPr lang="en-US" dirty="0" err="1"/>
              <a:t>shortname</a:t>
            </a:r>
            <a:r>
              <a:rPr lang="en-US" dirty="0"/>
              <a:t> you can reference easily, run git remote add &lt;</a:t>
            </a:r>
            <a:r>
              <a:rPr lang="en-US" dirty="0" err="1"/>
              <a:t>shortname</a:t>
            </a:r>
            <a:r>
              <a:rPr lang="en-US" dirty="0"/>
              <a:t>&gt; &lt;</a:t>
            </a:r>
            <a:r>
              <a:rPr lang="en-US" dirty="0" err="1"/>
              <a:t>url</a:t>
            </a:r>
            <a:r>
              <a:rPr lang="en-US" dirty="0"/>
              <a:t>&gt;:</a:t>
            </a:r>
          </a:p>
          <a:p>
            <a:endParaRPr lang="en-US" dirty="0"/>
          </a:p>
        </p:txBody>
      </p:sp>
      <p:pic>
        <p:nvPicPr>
          <p:cNvPr id="4" name="Picture 3">
            <a:extLst>
              <a:ext uri="{FF2B5EF4-FFF2-40B4-BE49-F238E27FC236}">
                <a16:creationId xmlns:a16="http://schemas.microsoft.com/office/drawing/2014/main" id="{D16862BB-356B-46AE-AE51-DC611FE38307}"/>
              </a:ext>
            </a:extLst>
          </p:cNvPr>
          <p:cNvPicPr>
            <a:picLocks noChangeAspect="1"/>
          </p:cNvPicPr>
          <p:nvPr/>
        </p:nvPicPr>
        <p:blipFill>
          <a:blip r:embed="rId2"/>
          <a:stretch>
            <a:fillRect/>
          </a:stretch>
        </p:blipFill>
        <p:spPr>
          <a:xfrm>
            <a:off x="3107808" y="2540363"/>
            <a:ext cx="5295900" cy="1990725"/>
          </a:xfrm>
          <a:prstGeom prst="rect">
            <a:avLst/>
          </a:prstGeom>
        </p:spPr>
      </p:pic>
    </p:spTree>
    <p:extLst>
      <p:ext uri="{BB962C8B-B14F-4D97-AF65-F5344CB8AC3E}">
        <p14:creationId xmlns:p14="http://schemas.microsoft.com/office/powerpoint/2010/main" val="1383221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sz="4800" dirty="0"/>
            </a:br>
            <a:br>
              <a:rPr lang="en-US" sz="4800" dirty="0"/>
            </a:br>
            <a:endParaRPr lang="en-US" sz="4800"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469578" y="-14011"/>
            <a:ext cx="11497394" cy="1413001"/>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Ignoring Files</a:t>
            </a:r>
            <a:endParaRPr lang="en-US" sz="4300" dirty="0"/>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251638" y="1482988"/>
            <a:ext cx="11359170" cy="4711346"/>
          </a:xfrm>
        </p:spPr>
        <p:txBody>
          <a:bodyPr anchor="t">
            <a:normAutofit/>
          </a:bodyPr>
          <a:lstStyle/>
          <a:p>
            <a:r>
              <a:rPr lang="en-US" dirty="0"/>
              <a:t>Often, you’ll have a class of files that you don’t want Git to automatically add or even show you as being untracked. These are generally automatically generated files such as log files or files produced by your build system. </a:t>
            </a:r>
          </a:p>
          <a:p>
            <a:r>
              <a:rPr lang="en-US" dirty="0"/>
              <a:t>In such cases, you can create a file listing patterns to match them named .</a:t>
            </a:r>
            <a:r>
              <a:rPr lang="en-US" dirty="0" err="1"/>
              <a:t>gitignore</a:t>
            </a:r>
            <a:r>
              <a:rPr lang="en-US" dirty="0"/>
              <a:t>. Here is an example .</a:t>
            </a:r>
            <a:r>
              <a:rPr lang="en-US" dirty="0" err="1"/>
              <a:t>gitignore</a:t>
            </a:r>
            <a:r>
              <a:rPr lang="en-US" dirty="0"/>
              <a:t> file:</a:t>
            </a:r>
          </a:p>
          <a:p>
            <a:endParaRPr lang="en-US" b="1" dirty="0"/>
          </a:p>
          <a:p>
            <a:endParaRPr lang="en-US" b="1" dirty="0"/>
          </a:p>
          <a:p>
            <a:endParaRPr lang="en-US" b="1" dirty="0"/>
          </a:p>
          <a:p>
            <a:r>
              <a:rPr lang="en-US" dirty="0"/>
              <a:t>The rules for the patterns you can put in the .</a:t>
            </a:r>
            <a:r>
              <a:rPr lang="en-US" dirty="0" err="1"/>
              <a:t>gitignore</a:t>
            </a:r>
            <a:r>
              <a:rPr lang="en-US" dirty="0"/>
              <a:t> file are as follows:</a:t>
            </a:r>
          </a:p>
          <a:p>
            <a:pPr marL="324000" lvl="1" indent="0">
              <a:buNone/>
            </a:pPr>
            <a:r>
              <a:rPr lang="en-US" dirty="0"/>
              <a:t>• Blank lines or lines starting with # are ignored.</a:t>
            </a:r>
          </a:p>
          <a:p>
            <a:pPr marL="324000" lvl="1" indent="0">
              <a:buNone/>
            </a:pPr>
            <a:r>
              <a:rPr lang="en-US" dirty="0"/>
              <a:t>• You can start patterns with a forward slash (/) to avoid </a:t>
            </a:r>
            <a:r>
              <a:rPr lang="en-US" dirty="0" err="1"/>
              <a:t>recursivity</a:t>
            </a:r>
            <a:r>
              <a:rPr lang="en-US" dirty="0"/>
              <a:t>.</a:t>
            </a:r>
          </a:p>
          <a:p>
            <a:pPr marL="324000" lvl="1" indent="0">
              <a:buNone/>
            </a:pPr>
            <a:r>
              <a:rPr lang="en-US" dirty="0"/>
              <a:t>• You can end patterns with a forward slash (/) to specify a directory.</a:t>
            </a:r>
          </a:p>
          <a:p>
            <a:pPr marL="324000" lvl="1" indent="0">
              <a:buNone/>
            </a:pPr>
            <a:r>
              <a:rPr lang="en-US" dirty="0"/>
              <a:t>• You can negate a pattern by starting it with an exclamation point (!).</a:t>
            </a:r>
            <a:endParaRPr lang="en-US" b="1" dirty="0"/>
          </a:p>
        </p:txBody>
      </p:sp>
      <p:pic>
        <p:nvPicPr>
          <p:cNvPr id="5" name="Picture 4">
            <a:extLst>
              <a:ext uri="{FF2B5EF4-FFF2-40B4-BE49-F238E27FC236}">
                <a16:creationId xmlns:a16="http://schemas.microsoft.com/office/drawing/2014/main" id="{A93BD353-A7AC-4BCE-BB02-81B9194CFAA1}"/>
              </a:ext>
            </a:extLst>
          </p:cNvPr>
          <p:cNvPicPr>
            <a:picLocks noChangeAspect="1"/>
          </p:cNvPicPr>
          <p:nvPr/>
        </p:nvPicPr>
        <p:blipFill>
          <a:blip r:embed="rId2"/>
          <a:stretch>
            <a:fillRect/>
          </a:stretch>
        </p:blipFill>
        <p:spPr>
          <a:xfrm>
            <a:off x="4465675" y="2510280"/>
            <a:ext cx="1752600" cy="1114425"/>
          </a:xfrm>
          <a:prstGeom prst="rect">
            <a:avLst/>
          </a:prstGeom>
        </p:spPr>
      </p:pic>
    </p:spTree>
    <p:extLst>
      <p:ext uri="{BB962C8B-B14F-4D97-AF65-F5344CB8AC3E}">
        <p14:creationId xmlns:p14="http://schemas.microsoft.com/office/powerpoint/2010/main" val="294205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Centralized Version Control Systems</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416415" y="1593761"/>
            <a:ext cx="11359170" cy="4711346"/>
          </a:xfrm>
        </p:spPr>
        <p:txBody>
          <a:bodyPr anchor="t">
            <a:normAutofit/>
          </a:bodyPr>
          <a:lstStyle/>
          <a:p>
            <a:r>
              <a:rPr lang="en-US" dirty="0"/>
              <a:t>The major issue that people encounter is that they need to collaborate with developers on other systems.</a:t>
            </a:r>
          </a:p>
          <a:p>
            <a:r>
              <a:rPr lang="en-US" dirty="0"/>
              <a:t>To deal with this problem, Centralized Version Control Systems (CVCSs) were developed. </a:t>
            </a:r>
          </a:p>
          <a:p>
            <a:r>
              <a:rPr lang="en-US" dirty="0"/>
              <a:t>These systems (such as CVS, Subversion, and Perforce) have a single server that contains all the versioned files, and a number of clients that check out files from that central place. </a:t>
            </a:r>
          </a:p>
          <a:p>
            <a:r>
              <a:rPr lang="en-US" dirty="0"/>
              <a:t> For many years, this has been the standard for version control.</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C6AEC38A-BD34-4F52-8957-5471441DFFC3}"/>
              </a:ext>
            </a:extLst>
          </p:cNvPr>
          <p:cNvPicPr>
            <a:picLocks noChangeAspect="1"/>
          </p:cNvPicPr>
          <p:nvPr/>
        </p:nvPicPr>
        <p:blipFill>
          <a:blip r:embed="rId2"/>
          <a:stretch>
            <a:fillRect/>
          </a:stretch>
        </p:blipFill>
        <p:spPr>
          <a:xfrm>
            <a:off x="2675971" y="3763260"/>
            <a:ext cx="5745016" cy="2362062"/>
          </a:xfrm>
          <a:prstGeom prst="rect">
            <a:avLst/>
          </a:prstGeom>
        </p:spPr>
      </p:pic>
    </p:spTree>
    <p:extLst>
      <p:ext uri="{BB962C8B-B14F-4D97-AF65-F5344CB8AC3E}">
        <p14:creationId xmlns:p14="http://schemas.microsoft.com/office/powerpoint/2010/main" val="136297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Centralized Version Control Systems</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416415" y="1593761"/>
            <a:ext cx="11359170" cy="4711346"/>
          </a:xfrm>
        </p:spPr>
        <p:txBody>
          <a:bodyPr anchor="t">
            <a:normAutofit/>
          </a:bodyPr>
          <a:lstStyle/>
          <a:p>
            <a:r>
              <a:rPr lang="en-US" dirty="0"/>
              <a:t>This setup offers many advantages, especially over local VCSs. </a:t>
            </a:r>
          </a:p>
          <a:p>
            <a:r>
              <a:rPr lang="en-US" dirty="0"/>
              <a:t>For example, everyone knows to a certain degree what everyone else on the project is doing. Administrators have fine-grained control over who can do what, and it’s far easier to administer a CVCS than it is to deal with local databases on every client.</a:t>
            </a:r>
          </a:p>
          <a:p>
            <a:r>
              <a:rPr lang="en-US" dirty="0"/>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a:t>
            </a:r>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C6AEC38A-BD34-4F52-8957-5471441DFFC3}"/>
              </a:ext>
            </a:extLst>
          </p:cNvPr>
          <p:cNvPicPr>
            <a:picLocks noChangeAspect="1"/>
          </p:cNvPicPr>
          <p:nvPr/>
        </p:nvPicPr>
        <p:blipFill>
          <a:blip r:embed="rId2"/>
          <a:stretch>
            <a:fillRect/>
          </a:stretch>
        </p:blipFill>
        <p:spPr>
          <a:xfrm>
            <a:off x="3223492" y="4495938"/>
            <a:ext cx="5745016" cy="2362062"/>
          </a:xfrm>
          <a:prstGeom prst="rect">
            <a:avLst/>
          </a:prstGeom>
        </p:spPr>
      </p:pic>
    </p:spTree>
    <p:extLst>
      <p:ext uri="{BB962C8B-B14F-4D97-AF65-F5344CB8AC3E}">
        <p14:creationId xmlns:p14="http://schemas.microsoft.com/office/powerpoint/2010/main" val="188822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Distributed Version Control Systems</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416415" y="1593761"/>
            <a:ext cx="6834990" cy="4711346"/>
          </a:xfrm>
        </p:spPr>
        <p:txBody>
          <a:bodyPr anchor="t">
            <a:normAutofit/>
          </a:bodyPr>
          <a:lstStyle/>
          <a:p>
            <a:r>
              <a:rPr lang="en-US" dirty="0"/>
              <a:t>In a DVCS (such as Git, Mercurial, Bazaar or </a:t>
            </a:r>
            <a:r>
              <a:rPr lang="en-US" dirty="0" err="1"/>
              <a:t>Darcs</a:t>
            </a:r>
            <a:r>
              <a:rPr lang="en-US" dirty="0"/>
              <a:t>), clients don’t just check out the latest snapshot of the </a:t>
            </a:r>
            <a:r>
              <a:rPr lang="en-US" dirty="0" err="1"/>
              <a:t>files;rather</a:t>
            </a:r>
            <a:r>
              <a:rPr lang="en-US" dirty="0"/>
              <a:t>, they fully mirror the repository, including its full history. </a:t>
            </a:r>
          </a:p>
          <a:p>
            <a:r>
              <a:rPr lang="en-US" dirty="0"/>
              <a:t>Thus, if any server dies, and these systems were collaborating via that server, any of the client repositories can be copied back up to the server to restore it. Every clone is really a full backup of all the data.</a:t>
            </a:r>
          </a:p>
          <a:p>
            <a:r>
              <a:rPr lang="en-US" dirty="0"/>
              <a:t>Furthermore, many of these systems deal pretty well with having several remote repositories they can work with, so you can collaborate with different groups of people in different ways simultaneously within the same project. </a:t>
            </a:r>
          </a:p>
          <a:p>
            <a:r>
              <a:rPr lang="en-US" dirty="0"/>
              <a:t>This allows you to set up several types of workflows that aren’t possible in centralized systems, such as hierarchical models.</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F0C89F4-27F4-4226-AA93-2934A4BEBB49}"/>
              </a:ext>
            </a:extLst>
          </p:cNvPr>
          <p:cNvPicPr>
            <a:picLocks noChangeAspect="1"/>
          </p:cNvPicPr>
          <p:nvPr/>
        </p:nvPicPr>
        <p:blipFill>
          <a:blip r:embed="rId2"/>
          <a:stretch>
            <a:fillRect/>
          </a:stretch>
        </p:blipFill>
        <p:spPr>
          <a:xfrm>
            <a:off x="7594194" y="1285542"/>
            <a:ext cx="4319705" cy="5146158"/>
          </a:xfrm>
          <a:prstGeom prst="rect">
            <a:avLst/>
          </a:prstGeom>
        </p:spPr>
      </p:pic>
    </p:spTree>
    <p:extLst>
      <p:ext uri="{BB962C8B-B14F-4D97-AF65-F5344CB8AC3E}">
        <p14:creationId xmlns:p14="http://schemas.microsoft.com/office/powerpoint/2010/main" val="395852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975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Git History</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416415" y="1593761"/>
            <a:ext cx="11359170" cy="4711346"/>
          </a:xfrm>
        </p:spPr>
        <p:txBody>
          <a:bodyPr anchor="t">
            <a:normAutofit/>
          </a:bodyPr>
          <a:lstStyle/>
          <a:p>
            <a:r>
              <a:rPr lang="en-US" dirty="0"/>
              <a:t>The Linux kernel is an open source software project of fairly large scope. For most of the lifetime of the Linux kernel maintenance (1991–2002), changes to the software were passed around as patches and archived files. In 2002, the Linux kernel project began using a proprietary DVCS called </a:t>
            </a:r>
            <a:r>
              <a:rPr lang="en-US" dirty="0" err="1"/>
              <a:t>BitKeeper</a:t>
            </a:r>
            <a:r>
              <a:rPr lang="en-US" dirty="0"/>
              <a:t>.</a:t>
            </a:r>
          </a:p>
          <a:p>
            <a:r>
              <a:rPr lang="en-US" dirty="0"/>
              <a:t>In 2005, the relationship between the community that developed the Linux kernel and the commercial company that developed </a:t>
            </a:r>
            <a:r>
              <a:rPr lang="en-US" dirty="0" err="1"/>
              <a:t>BitKeeper</a:t>
            </a:r>
            <a:r>
              <a:rPr lang="en-US" dirty="0"/>
              <a:t> broke down, and the tool’s free-of-charge status was revoked. This prompted the Linux development community (and in particular Linus Torvalds, the creator of Linux) to develop their own tool based on some of the lessons they learned while using </a:t>
            </a:r>
            <a:r>
              <a:rPr lang="en-US" dirty="0" err="1"/>
              <a:t>BitKeeper</a:t>
            </a:r>
            <a:r>
              <a:rPr lang="en-US" dirty="0"/>
              <a:t>. Some of the goals of the new system were as follows:</a:t>
            </a:r>
          </a:p>
          <a:p>
            <a:pPr marL="324000" lvl="1" indent="0">
              <a:buNone/>
            </a:pPr>
            <a:r>
              <a:rPr lang="en-US" dirty="0"/>
              <a:t>• Speed</a:t>
            </a:r>
          </a:p>
          <a:p>
            <a:pPr marL="324000" lvl="1" indent="0">
              <a:buNone/>
            </a:pPr>
            <a:r>
              <a:rPr lang="en-US" dirty="0"/>
              <a:t>• Simple design</a:t>
            </a:r>
          </a:p>
          <a:p>
            <a:pPr marL="324000" lvl="1" indent="0">
              <a:buNone/>
            </a:pPr>
            <a:r>
              <a:rPr lang="en-US" dirty="0"/>
              <a:t>• Strong support for non-linear development (thousands of parallel branches)</a:t>
            </a:r>
          </a:p>
          <a:p>
            <a:pPr marL="324000" lvl="1" indent="0">
              <a:buNone/>
            </a:pPr>
            <a:r>
              <a:rPr lang="en-US" dirty="0"/>
              <a:t>• Fully distributed</a:t>
            </a:r>
          </a:p>
          <a:p>
            <a:pPr marL="324000" lvl="1" indent="0">
              <a:buNone/>
            </a:pPr>
            <a:r>
              <a:rPr lang="en-US" dirty="0"/>
              <a:t>• Able to handle large projects like the Linux kernel efficiently (speed and data size)</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9190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dirty="0"/>
            </a:br>
            <a:br>
              <a:rPr lang="en-US" dirty="0"/>
            </a:br>
            <a:r>
              <a:rPr lang="en-US" dirty="0"/>
              <a:t>Git difference</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285542"/>
            <a:ext cx="11359170" cy="4711346"/>
          </a:xfrm>
        </p:spPr>
        <p:txBody>
          <a:bodyPr anchor="t">
            <a:normAutofit/>
          </a:bodyPr>
          <a:lstStyle/>
          <a:p>
            <a:r>
              <a:rPr lang="en-US" dirty="0"/>
              <a:t>The major difference between Git and any other VCS (Subversion and friends included) is the way Git thinks about its data. </a:t>
            </a:r>
          </a:p>
          <a:p>
            <a:r>
              <a:rPr lang="en-US" dirty="0"/>
              <a:t>Conceptually, most other systems store information as a list of file-based changes. </a:t>
            </a:r>
          </a:p>
          <a:p>
            <a:r>
              <a:rPr lang="en-US" dirty="0"/>
              <a:t>These other systems (CVS, Subversion, Perforce, Bazaar, and so on) think of the information they store as a set of files and the changes made to each file over time (this is commonly described as delta-based version control).</a:t>
            </a:r>
          </a:p>
          <a:p>
            <a:r>
              <a:rPr lang="en-US" dirty="0"/>
              <a:t>Git doesn’t think of or store its data this way. Instead, Git thinks of its data more like a series of snapshots of a miniature filesystem. With Git, every time you commit, or save the state of your project, Git basically takes a picture of what all your files look like at that moment and stores a reference to that snapshot. To be efficient, if files have not changed, Git doesn’t store the file again, just a link to the previous identical file it has already stored. Git thinks about its data more like a stream of snapshots.</a:t>
            </a:r>
          </a:p>
        </p:txBody>
      </p:sp>
      <p:pic>
        <p:nvPicPr>
          <p:cNvPr id="3" name="Picture 2">
            <a:extLst>
              <a:ext uri="{FF2B5EF4-FFF2-40B4-BE49-F238E27FC236}">
                <a16:creationId xmlns:a16="http://schemas.microsoft.com/office/drawing/2014/main" id="{6BF8679E-9874-4323-B031-FBE665120EB4}"/>
              </a:ext>
            </a:extLst>
          </p:cNvPr>
          <p:cNvPicPr>
            <a:picLocks noChangeAspect="1"/>
          </p:cNvPicPr>
          <p:nvPr/>
        </p:nvPicPr>
        <p:blipFill>
          <a:blip r:embed="rId2"/>
          <a:stretch>
            <a:fillRect/>
          </a:stretch>
        </p:blipFill>
        <p:spPr>
          <a:xfrm>
            <a:off x="3716522" y="4259434"/>
            <a:ext cx="6129227" cy="2598566"/>
          </a:xfrm>
          <a:prstGeom prst="rect">
            <a:avLst/>
          </a:prstGeom>
        </p:spPr>
      </p:pic>
    </p:spTree>
    <p:extLst>
      <p:ext uri="{BB962C8B-B14F-4D97-AF65-F5344CB8AC3E}">
        <p14:creationId xmlns:p14="http://schemas.microsoft.com/office/powerpoint/2010/main" val="351877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0CF-F75D-4E17-80FA-3BAC9FB7DD49}"/>
              </a:ext>
            </a:extLst>
          </p:cNvPr>
          <p:cNvSpPr>
            <a:spLocks noGrp="1"/>
          </p:cNvSpPr>
          <p:nvPr>
            <p:ph type="title"/>
          </p:nvPr>
        </p:nvSpPr>
        <p:spPr>
          <a:xfrm>
            <a:off x="581192" y="257619"/>
            <a:ext cx="11029616" cy="869743"/>
          </a:xfrm>
        </p:spPr>
        <p:txBody>
          <a:bodyPr anchor="ctr">
            <a:normAutofit fontScale="90000"/>
          </a:bodyPr>
          <a:lstStyle/>
          <a:p>
            <a:br>
              <a:rPr lang="en-US" dirty="0"/>
            </a:br>
            <a:br>
              <a:rPr lang="en-US" dirty="0"/>
            </a:br>
            <a:br>
              <a:rPr lang="en-US" dirty="0"/>
            </a:br>
            <a:endParaRPr lang="en-US" dirty="0"/>
          </a:p>
        </p:txBody>
      </p:sp>
      <p:sp>
        <p:nvSpPr>
          <p:cNvPr id="9" name="Title 1">
            <a:extLst>
              <a:ext uri="{FF2B5EF4-FFF2-40B4-BE49-F238E27FC236}">
                <a16:creationId xmlns:a16="http://schemas.microsoft.com/office/drawing/2014/main" id="{7379DA0E-1929-4459-A089-A4454F1DD0E5}"/>
              </a:ext>
            </a:extLst>
          </p:cNvPr>
          <p:cNvSpPr txBox="1">
            <a:spLocks/>
          </p:cNvSpPr>
          <p:nvPr/>
        </p:nvSpPr>
        <p:spPr>
          <a:xfrm>
            <a:off x="581192" y="96822"/>
            <a:ext cx="11029616" cy="1188720"/>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dirty="0"/>
            </a:br>
            <a:br>
              <a:rPr lang="en-US" dirty="0"/>
            </a:br>
            <a:r>
              <a:rPr lang="en-US" dirty="0"/>
              <a:t>Nearly Every Operation Is Local</a:t>
            </a:r>
          </a:p>
        </p:txBody>
      </p:sp>
      <p:sp>
        <p:nvSpPr>
          <p:cNvPr id="10" name="Content Placeholder 4">
            <a:extLst>
              <a:ext uri="{FF2B5EF4-FFF2-40B4-BE49-F238E27FC236}">
                <a16:creationId xmlns:a16="http://schemas.microsoft.com/office/drawing/2014/main" id="{2E6DAFE5-5EAA-4450-97B0-0573A3B56108}"/>
              </a:ext>
            </a:extLst>
          </p:cNvPr>
          <p:cNvSpPr>
            <a:spLocks noGrp="1"/>
          </p:cNvSpPr>
          <p:nvPr>
            <p:ph idx="1"/>
          </p:nvPr>
        </p:nvSpPr>
        <p:spPr>
          <a:xfrm>
            <a:off x="341987" y="1285542"/>
            <a:ext cx="11359170" cy="4711346"/>
          </a:xfrm>
        </p:spPr>
        <p:txBody>
          <a:bodyPr anchor="t">
            <a:normAutofit/>
          </a:bodyPr>
          <a:lstStyle/>
          <a:p>
            <a:r>
              <a:rPr lang="en-US" dirty="0"/>
              <a:t>Most operations in Git need only local files and resources to operate — generally no information is needed from another computer on your network. </a:t>
            </a:r>
          </a:p>
          <a:p>
            <a:r>
              <a:rPr lang="en-US" dirty="0"/>
              <a:t>If you’re used to a CVCS where most operations have that network latency overhead, this aspect of Git will make you think that the gods of speed have blessed Git with unworldly powers. </a:t>
            </a:r>
          </a:p>
          <a:p>
            <a:r>
              <a:rPr lang="en-US" dirty="0"/>
              <a:t>Because you have the entire history of the project right there on your local disk, most operations seem almost instantaneous.</a:t>
            </a:r>
          </a:p>
          <a:p>
            <a:r>
              <a:rPr lang="en-US" dirty="0"/>
              <a:t>This also means that there is very little you can’t do if you’re offline or off VPN. If you get on an airplane or a train and want to do a little work, you can commit happily (to your local copy, remember?) until you get to a network connection to upload</a:t>
            </a:r>
          </a:p>
          <a:p>
            <a:r>
              <a:rPr lang="en-US" dirty="0"/>
              <a:t>If you go home and can’t get your VPN client working properly, you can still work. In many other systems, doing so is either impossible or painful. In Perforce, for example, you can’t do much when you aren’t connected to the server; in Subversion and CVS, you can edit files, but you can’t commit changes to your database (because your database is offline). This may not seem like a huge deal, but you may be surprised what a big difference it can make.</a:t>
            </a:r>
          </a:p>
        </p:txBody>
      </p:sp>
    </p:spTree>
    <p:extLst>
      <p:ext uri="{BB962C8B-B14F-4D97-AF65-F5344CB8AC3E}">
        <p14:creationId xmlns:p14="http://schemas.microsoft.com/office/powerpoint/2010/main" val="4102547498"/>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243E41"/>
      </a:dk2>
      <a:lt2>
        <a:srgbClr val="E9E7EC"/>
      </a:lt2>
      <a:accent1>
        <a:srgbClr val="81AF44"/>
      </a:accent1>
      <a:accent2>
        <a:srgbClr val="46B831"/>
      </a:accent2>
      <a:accent3>
        <a:srgbClr val="2FB853"/>
      </a:accent3>
      <a:accent4>
        <a:srgbClr val="34B48B"/>
      </a:accent4>
      <a:accent5>
        <a:srgbClr val="2EB1BF"/>
      </a:accent5>
      <a:accent6>
        <a:srgbClr val="4E9AEB"/>
      </a:accent6>
      <a:hlink>
        <a:srgbClr val="9277B6"/>
      </a:hlink>
      <a:folHlink>
        <a:srgbClr val="848484"/>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
  <TotalTime>16848</TotalTime>
  <Words>3780</Words>
  <Application>Microsoft Office PowerPoint</Application>
  <PresentationFormat>Widescreen</PresentationFormat>
  <Paragraphs>290</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Univers</vt:lpstr>
      <vt:lpstr>Univers Condensed</vt:lpstr>
      <vt:lpstr>Wingdings 2</vt:lpstr>
      <vt:lpstr>DividendVTI</vt:lpstr>
      <vt:lpstr> Git And Github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Unstaging a Staged File</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Selenium</dc:title>
  <dc:creator>steve rock</dc:creator>
  <cp:lastModifiedBy>steve rock</cp:lastModifiedBy>
  <cp:revision>220</cp:revision>
  <dcterms:created xsi:type="dcterms:W3CDTF">2020-02-15T10:10:05Z</dcterms:created>
  <dcterms:modified xsi:type="dcterms:W3CDTF">2020-06-13T20:02:16Z</dcterms:modified>
</cp:coreProperties>
</file>