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61" r:id="rId3"/>
    <p:sldId id="280" r:id="rId4"/>
    <p:sldId id="281" r:id="rId5"/>
    <p:sldId id="282" r:id="rId6"/>
    <p:sldId id="283" r:id="rId7"/>
    <p:sldId id="284" r:id="rId8"/>
    <p:sldId id="285" r:id="rId9"/>
    <p:sldId id="286" r:id="rId10"/>
    <p:sldId id="301" r:id="rId11"/>
    <p:sldId id="287" r:id="rId12"/>
    <p:sldId id="288" r:id="rId13"/>
    <p:sldId id="290" r:id="rId14"/>
    <p:sldId id="291" r:id="rId15"/>
    <p:sldId id="292" r:id="rId16"/>
    <p:sldId id="293" r:id="rId17"/>
    <p:sldId id="294" r:id="rId18"/>
    <p:sldId id="295" r:id="rId19"/>
    <p:sldId id="296" r:id="rId20"/>
    <p:sldId id="297" r:id="rId21"/>
    <p:sldId id="298" r:id="rId22"/>
    <p:sldId id="299" r:id="rId23"/>
    <p:sldId id="300" r:id="rId24"/>
    <p:sldId id="279" r:id="rId25"/>
  </p:sldIdLst>
  <p:sldSz cx="9144000" cy="5143500" type="screen16x9"/>
  <p:notesSz cx="6858000" cy="9144000"/>
  <p:embeddedFontLst>
    <p:embeddedFont>
      <p:font typeface="Cambria Math" panose="02040503050406030204" pitchFamily="18" charset="0"/>
      <p:regular r:id="rId27"/>
    </p:embeddedFont>
    <p:embeddedFont>
      <p:font typeface="Consolas" panose="020B0609020204030204" pitchFamily="49" charset="0"/>
      <p:regular r:id="rId28"/>
      <p:bold r:id="rId29"/>
      <p:italic r:id="rId30"/>
      <p:boldItalic r:id="rId31"/>
    </p:embeddedFont>
    <p:embeddedFont>
      <p:font typeface="Dosis ExtraLight" panose="020B0604020202020204" charset="0"/>
      <p:regular r:id="rId32"/>
      <p:bold r:id="rId33"/>
    </p:embeddedFont>
    <p:embeddedFont>
      <p:font typeface="Titillium Web Ligh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5D3364-FC43-401E-A1B5-2937F2C09802}">
  <a:tblStyle styleId="{2F5D3364-FC43-401E-A1B5-2937F2C098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7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75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343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49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9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63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408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031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35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526617"/>
            <a:ext cx="8272212" cy="89154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755648"/>
            <a:ext cx="8272211" cy="2725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700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Selenium</a:t>
            </a:r>
            <a:br>
              <a:rPr lang="en-US"/>
            </a:br>
            <a:r>
              <a:rPr lang="en-US"/>
              <a:t>Locators</a:t>
            </a:r>
            <a:br>
              <a:rPr lang="en-US"/>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37279" y="144289"/>
            <a:ext cx="7064052" cy="857400"/>
          </a:xfrm>
          <a:prstGeom prst="rect">
            <a:avLst/>
          </a:prstGeom>
        </p:spPr>
        <p:txBody>
          <a:bodyPr spcFirstLastPara="1" wrap="square" lIns="91425" tIns="91425" rIns="91425" bIns="91425" anchor="b" anchorCtr="0">
            <a:noAutofit/>
          </a:bodyPr>
          <a:lstStyle/>
          <a:p>
            <a:r>
              <a:rPr lang="en-US" dirty="0"/>
              <a:t>Finding elements by the NAME attribute</a:t>
            </a:r>
          </a:p>
        </p:txBody>
      </p:sp>
      <p:sp>
        <p:nvSpPr>
          <p:cNvPr id="3871" name="Google Shape;3871;p18"/>
          <p:cNvSpPr txBox="1">
            <a:spLocks noGrp="1"/>
          </p:cNvSpPr>
          <p:nvPr>
            <p:ph type="body" idx="1"/>
          </p:nvPr>
        </p:nvSpPr>
        <p:spPr>
          <a:xfrm>
            <a:off x="91531" y="884947"/>
            <a:ext cx="7775212" cy="2980500"/>
          </a:xfrm>
          <a:prstGeom prst="rect">
            <a:avLst/>
          </a:prstGeom>
        </p:spPr>
        <p:txBody>
          <a:bodyPr spcFirstLastPara="1" wrap="square" lIns="91425" tIns="91425" rIns="91425" bIns="91425" anchor="t" anchorCtr="0">
            <a:noAutofit/>
          </a:bodyPr>
          <a:lstStyle/>
          <a:p>
            <a:pPr lvl="0">
              <a:spcAft>
                <a:spcPts val="600"/>
              </a:spcAft>
            </a:pPr>
            <a:r>
              <a:rPr lang="en-US" sz="1800" dirty="0"/>
              <a:t>This is a locator which locates elements by the value of the  name  attribute. </a:t>
            </a:r>
          </a:p>
          <a:p>
            <a:pPr lvl="1">
              <a:spcAft>
                <a:spcPts val="600"/>
              </a:spcAft>
            </a:pPr>
            <a:r>
              <a:rPr lang="en-US" sz="1800" dirty="0"/>
              <a:t>WebElement username = </a:t>
            </a:r>
            <a:r>
              <a:rPr lang="en-US" sz="1800" dirty="0" err="1"/>
              <a:t>driver.findElement</a:t>
            </a:r>
            <a:r>
              <a:rPr lang="en-US" sz="1800" dirty="0"/>
              <a:t>(By.name("username"));</a:t>
            </a:r>
          </a:p>
          <a:p>
            <a:pPr lvl="1">
              <a:spcAft>
                <a:spcPts val="600"/>
              </a:spcAft>
            </a:pPr>
            <a:r>
              <a:rPr lang="en-US" sz="1800" dirty="0"/>
              <a:t>WebElement password = </a:t>
            </a:r>
            <a:r>
              <a:rPr lang="en-US" sz="1800" dirty="0" err="1"/>
              <a:t>driver.findElement</a:t>
            </a:r>
            <a:r>
              <a:rPr lang="en-US" sz="1800" dirty="0"/>
              <a:t>(By.name("password"));</a:t>
            </a:r>
          </a:p>
          <a:p>
            <a:pPr lvl="0">
              <a:spcAft>
                <a:spcPts val="600"/>
              </a:spcAft>
            </a:pPr>
            <a:r>
              <a:rPr lang="en-US" sz="1800" dirty="0"/>
              <a:t>Normally it can only be used to locate form elements built using:  &lt;input&gt; ,  &lt;button&gt; ,  &lt;select&gt; , and  &lt;</a:t>
            </a:r>
            <a:r>
              <a:rPr lang="en-US" sz="1800" dirty="0" err="1"/>
              <a:t>textarea</a:t>
            </a:r>
            <a:r>
              <a:rPr lang="en-US" sz="1800" dirty="0"/>
              <a:t>&gt; . </a:t>
            </a:r>
          </a:p>
          <a:p>
            <a:pPr lvl="0">
              <a:spcAft>
                <a:spcPts val="600"/>
              </a:spcAft>
            </a:pPr>
            <a:r>
              <a:rPr lang="en-US" sz="1800" dirty="0"/>
              <a:t>There could be multiple elements with similar name attributes.</a:t>
            </a:r>
          </a:p>
          <a:p>
            <a:pPr lvl="0">
              <a:spcAft>
                <a:spcPts val="600"/>
              </a:spcAft>
            </a:pPr>
            <a:r>
              <a:rPr lang="en-US" sz="1800" dirty="0"/>
              <a:t>In such a case, the first element on the page with the specified value will be returned, which may not be the element we are looking for. This may cause the test to fail.</a:t>
            </a:r>
          </a:p>
          <a:p>
            <a:pPr lvl="0">
              <a:spcAft>
                <a:spcPts val="600"/>
              </a:spcAft>
            </a:pPr>
            <a:endParaRPr lang="en-US"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mtClean="0"/>
              <a:t>10</a:t>
            </a:fld>
            <a:endParaRPr dirty="0"/>
          </a:p>
        </p:txBody>
      </p:sp>
      <mc:AlternateContent xmlns:mc="http://schemas.openxmlformats.org/markup-compatibility/2006" xmlns:a14="http://schemas.microsoft.com/office/drawing/2010/main">
        <mc:Choice Requires="a14">
          <p:sp>
            <p:nvSpPr>
              <p:cNvPr id="5" name="Google Shape;3872;p18">
                <a:extLst>
                  <a:ext uri="{FF2B5EF4-FFF2-40B4-BE49-F238E27FC236}">
                    <a16:creationId xmlns:a16="http://schemas.microsoft.com/office/drawing/2014/main" id="{B2D7AE8E-8A9E-401F-BF90-1963871D65B9}"/>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5" name="Google Shape;3872;p18">
                <a:extLst>
                  <a:ext uri="{FF2B5EF4-FFF2-40B4-BE49-F238E27FC236}">
                    <a16:creationId xmlns:a16="http://schemas.microsoft.com/office/drawing/2014/main" id="{B2D7AE8E-8A9E-401F-BF90-1963871D65B9}"/>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9419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449705" y="739375"/>
            <a:ext cx="7029695" cy="857400"/>
          </a:xfrm>
        </p:spPr>
        <p:txBody>
          <a:bodyPr/>
          <a:lstStyle/>
          <a:p>
            <a:r>
              <a:rPr lang="en-US" dirty="0"/>
              <a:t>Finding elements by the Class attribute</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Apart from using the id and name attributes, we can also use the class attribute to find elements. The class attribute is commonly used to apply CSS to an element.</a:t>
            </a:r>
          </a:p>
          <a:p>
            <a:r>
              <a:rPr lang="en-US" sz="1350" dirty="0"/>
              <a:t>Class is used for styling pages, and as a result many elements are likely to have the same class.</a:t>
            </a:r>
          </a:p>
          <a:p>
            <a:r>
              <a:rPr lang="en-US" sz="1350" dirty="0"/>
              <a:t>As  </a:t>
            </a:r>
            <a:r>
              <a:rPr lang="en-US" sz="1350" dirty="0" err="1"/>
              <a:t>findElement</a:t>
            </a:r>
            <a:r>
              <a:rPr lang="en-US" sz="1350" dirty="0"/>
              <a:t>  always returns the first element it finds, if the element you want is not in the first place, you won’t be able to use this to locate it. </a:t>
            </a:r>
          </a:p>
          <a:p>
            <a:r>
              <a:rPr lang="en-US" sz="1350" dirty="0"/>
              <a:t>Even if it is the first element now, if a developer adds a new element with the same class earlier in the page, it will return the newly added element, instead of the element you’re trying to locate.</a:t>
            </a:r>
          </a:p>
          <a:p>
            <a:r>
              <a:rPr lang="en-US" sz="1350" b="1" dirty="0" err="1"/>
              <a:t>driver.findElement</a:t>
            </a:r>
            <a:r>
              <a:rPr lang="en-US" sz="1350" b="1" dirty="0"/>
              <a:t>(</a:t>
            </a:r>
            <a:r>
              <a:rPr lang="en-US" sz="1350" b="1" dirty="0" err="1"/>
              <a:t>By.className</a:t>
            </a:r>
            <a:r>
              <a:rPr lang="en-US" sz="1350" b="1" dirty="0"/>
              <a:t>("</a:t>
            </a:r>
            <a:r>
              <a:rPr lang="en-US" sz="1350" b="1" dirty="0" err="1"/>
              <a:t>btn</a:t>
            </a:r>
            <a:r>
              <a:rPr lang="en-US" sz="1350" b="1" dirty="0"/>
              <a:t>"));</a:t>
            </a:r>
          </a:p>
        </p:txBody>
      </p:sp>
      <mc:AlternateContent xmlns:mc="http://schemas.openxmlformats.org/markup-compatibility/2006" xmlns:a14="http://schemas.microsoft.com/office/drawing/2010/main">
        <mc:Choice Requires="a14">
          <p:sp>
            <p:nvSpPr>
              <p:cNvPr id="4" name="Google Shape;3872;p18">
                <a:extLst>
                  <a:ext uri="{FF2B5EF4-FFF2-40B4-BE49-F238E27FC236}">
                    <a16:creationId xmlns:a16="http://schemas.microsoft.com/office/drawing/2014/main" id="{92317E6B-C50A-4305-87D1-CF6C0B016F5E}"/>
                  </a:ext>
                </a:extLst>
              </p:cNvPr>
              <p:cNvSpPr txBox="1">
                <a:spLocks/>
              </p:cNvSpPr>
              <p:nvPr/>
            </p:nvSpPr>
            <p:spPr>
              <a:xfrm>
                <a:off x="6426438" y="4737293"/>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4" name="Google Shape;3872;p18">
                <a:extLst>
                  <a:ext uri="{FF2B5EF4-FFF2-40B4-BE49-F238E27FC236}">
                    <a16:creationId xmlns:a16="http://schemas.microsoft.com/office/drawing/2014/main" id="{92317E6B-C50A-4305-87D1-CF6C0B016F5E}"/>
                  </a:ext>
                </a:extLst>
              </p:cNvPr>
              <p:cNvSpPr txBox="1">
                <a:spLocks noRot="1" noChangeAspect="1" noMove="1" noResize="1" noEditPoints="1" noAdjustHandles="1" noChangeArrowheads="1" noChangeShapeType="1" noTextEdit="1"/>
              </p:cNvSpPr>
              <p:nvPr/>
            </p:nvSpPr>
            <p:spPr>
              <a:xfrm>
                <a:off x="6426438" y="4737293"/>
                <a:ext cx="1726251" cy="393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8921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Finding elements by the Class attribute</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Sometimes(often) multiple CSS classes are given for an element. For example:</a:t>
            </a:r>
          </a:p>
          <a:p>
            <a:endParaRPr lang="en-US" sz="1350" dirty="0"/>
          </a:p>
          <a:p>
            <a:r>
              <a:rPr lang="en-US" sz="1600" dirty="0"/>
              <a:t>&lt;input type="text“ class="username </a:t>
            </a:r>
            <a:r>
              <a:rPr lang="en-US" sz="1600" dirty="0" err="1"/>
              <a:t>textfield</a:t>
            </a:r>
            <a:r>
              <a:rPr lang="en-US" sz="1600" dirty="0"/>
              <a:t>" /&gt;</a:t>
            </a:r>
          </a:p>
          <a:p>
            <a:endParaRPr lang="en-US" sz="1350" dirty="0"/>
          </a:p>
          <a:p>
            <a:r>
              <a:rPr lang="en-US" sz="1350" dirty="0"/>
              <a:t>In this case, use one of the class name with the </a:t>
            </a:r>
            <a:r>
              <a:rPr lang="en-US" sz="1350" dirty="0" err="1"/>
              <a:t>className</a:t>
            </a:r>
            <a:r>
              <a:rPr lang="en-US" sz="1350" dirty="0"/>
              <a:t>() method.</a:t>
            </a:r>
          </a:p>
        </p:txBody>
      </p:sp>
      <mc:AlternateContent xmlns:mc="http://schemas.openxmlformats.org/markup-compatibility/2006" xmlns:a14="http://schemas.microsoft.com/office/drawing/2010/main">
        <mc:Choice Requires="a14">
          <p:sp>
            <p:nvSpPr>
              <p:cNvPr id="4" name="Google Shape;3872;p18">
                <a:extLst>
                  <a:ext uri="{FF2B5EF4-FFF2-40B4-BE49-F238E27FC236}">
                    <a16:creationId xmlns:a16="http://schemas.microsoft.com/office/drawing/2014/main" id="{2F1436F5-F687-4ECB-9D5B-E36BC2542743}"/>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4" name="Google Shape;3872;p18">
                <a:extLst>
                  <a:ext uri="{FF2B5EF4-FFF2-40B4-BE49-F238E27FC236}">
                    <a16:creationId xmlns:a16="http://schemas.microsoft.com/office/drawing/2014/main" id="{2F1436F5-F687-4ECB-9D5B-E36BC2542743}"/>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2449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a:bodyPr>
          <a:lstStyle/>
          <a:p>
            <a:r>
              <a:rPr lang="en-US" dirty="0"/>
              <a:t>NoSuchElementFoundException</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The </a:t>
            </a:r>
            <a:r>
              <a:rPr lang="en-US" sz="1350" dirty="0" err="1"/>
              <a:t>findElement</a:t>
            </a:r>
            <a:r>
              <a:rPr lang="en-US" sz="1350" dirty="0"/>
              <a:t>()methods will throw the NoSuchElementFoundException exception when they fail to find the desired element using the specified locator strategy.</a:t>
            </a:r>
          </a:p>
          <a:p>
            <a:r>
              <a:rPr lang="en-US" sz="1350" dirty="0"/>
              <a:t>The findElements() method returns an empty list when it does not find elements matching the locator.</a:t>
            </a:r>
          </a:p>
        </p:txBody>
      </p:sp>
      <mc:AlternateContent xmlns:mc="http://schemas.openxmlformats.org/markup-compatibility/2006" xmlns:a14="http://schemas.microsoft.com/office/drawing/2010/main">
        <mc:Choice Requires="a14">
          <p:sp>
            <p:nvSpPr>
              <p:cNvPr id="4" name="Google Shape;3872;p18">
                <a:extLst>
                  <a:ext uri="{FF2B5EF4-FFF2-40B4-BE49-F238E27FC236}">
                    <a16:creationId xmlns:a16="http://schemas.microsoft.com/office/drawing/2014/main" id="{1DF9F159-83F9-48B4-922C-108EC305469E}"/>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4" name="Google Shape;3872;p18">
                <a:extLst>
                  <a:ext uri="{FF2B5EF4-FFF2-40B4-BE49-F238E27FC236}">
                    <a16:creationId xmlns:a16="http://schemas.microsoft.com/office/drawing/2014/main" id="{1DF9F159-83F9-48B4-922C-108EC305469E}"/>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7421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a:bodyPr>
          <a:lstStyle/>
          <a:p>
            <a:r>
              <a:rPr lang="en-US" dirty="0"/>
              <a:t> Finding links</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Selenium WebDriver provides two special methods to find links on a page. </a:t>
            </a:r>
          </a:p>
          <a:p>
            <a:r>
              <a:rPr lang="en-US" sz="1350" dirty="0"/>
              <a:t>Links can be searched either by their text or by partial text.</a:t>
            </a:r>
          </a:p>
          <a:p>
            <a:endParaRPr lang="en-US" sz="1350" dirty="0"/>
          </a:p>
          <a:p>
            <a:r>
              <a:rPr lang="en-US" sz="1400" dirty="0"/>
              <a:t>WebElement </a:t>
            </a:r>
            <a:r>
              <a:rPr lang="en-US" sz="1400" dirty="0" err="1"/>
              <a:t>gmailLink</a:t>
            </a:r>
            <a:r>
              <a:rPr lang="en-US" sz="1400" dirty="0"/>
              <a:t> = </a:t>
            </a:r>
            <a:r>
              <a:rPr lang="en-US" sz="1400" dirty="0" err="1"/>
              <a:t>driver.findElement</a:t>
            </a:r>
            <a:r>
              <a:rPr lang="en-US" sz="1400" dirty="0"/>
              <a:t>(</a:t>
            </a:r>
            <a:r>
              <a:rPr lang="en-US" sz="1400" dirty="0" err="1"/>
              <a:t>By.linkText</a:t>
            </a:r>
            <a:r>
              <a:rPr lang="en-US" sz="1400" dirty="0"/>
              <a:t>("Gmail"));</a:t>
            </a:r>
            <a:endParaRPr lang="en-US" sz="1000" dirty="0"/>
          </a:p>
        </p:txBody>
      </p:sp>
      <mc:AlternateContent xmlns:mc="http://schemas.openxmlformats.org/markup-compatibility/2006" xmlns:a14="http://schemas.microsoft.com/office/drawing/2010/main">
        <mc:Choice Requires="a14">
          <p:sp>
            <p:nvSpPr>
              <p:cNvPr id="4" name="Google Shape;3872;p18">
                <a:extLst>
                  <a:ext uri="{FF2B5EF4-FFF2-40B4-BE49-F238E27FC236}">
                    <a16:creationId xmlns:a16="http://schemas.microsoft.com/office/drawing/2014/main" id="{010A3C08-E29C-4095-BCE0-1D4C667583F0}"/>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4" name="Google Shape;3872;p18">
                <a:extLst>
                  <a:ext uri="{FF2B5EF4-FFF2-40B4-BE49-F238E27FC236}">
                    <a16:creationId xmlns:a16="http://schemas.microsoft.com/office/drawing/2014/main" id="{010A3C08-E29C-4095-BCE0-1D4C667583F0}"/>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528549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a:bodyPr>
          <a:lstStyle/>
          <a:p>
            <a:r>
              <a:rPr lang="en-US" dirty="0"/>
              <a:t> Finding a link by partial text</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Selenium WebDriver's By class also provides a method to locate links using partial text. </a:t>
            </a:r>
          </a:p>
          <a:p>
            <a:r>
              <a:rPr lang="en-US" sz="1350" dirty="0"/>
              <a:t> This method is useful where developers create links with dynamic text. </a:t>
            </a:r>
          </a:p>
          <a:p>
            <a:r>
              <a:rPr lang="en-US" sz="1350" dirty="0"/>
              <a:t>Here, we can use the </a:t>
            </a:r>
            <a:r>
              <a:rPr lang="en-US" sz="1350" dirty="0" err="1"/>
              <a:t>partialLinkText</a:t>
            </a:r>
            <a:r>
              <a:rPr lang="en-US" sz="1350" dirty="0"/>
              <a:t>() method to locate  the link using a fixed or known portion of the link text, which in this case would be Inbox.</a:t>
            </a:r>
          </a:p>
          <a:p>
            <a:r>
              <a:rPr lang="en-US" sz="1200" dirty="0"/>
              <a:t>WebElement </a:t>
            </a:r>
            <a:r>
              <a:rPr lang="en-US" sz="1200" dirty="0" err="1"/>
              <a:t>inboxLink</a:t>
            </a:r>
            <a:r>
              <a:rPr lang="en-US" sz="1200" dirty="0"/>
              <a:t> = </a:t>
            </a:r>
            <a:r>
              <a:rPr lang="en-US" sz="1200" dirty="0" err="1"/>
              <a:t>driver.findElement</a:t>
            </a:r>
            <a:r>
              <a:rPr lang="en-US" sz="1200" dirty="0"/>
              <a:t>(</a:t>
            </a:r>
            <a:r>
              <a:rPr lang="en-US" sz="1200" dirty="0" err="1"/>
              <a:t>By.partialLinkText</a:t>
            </a:r>
            <a:r>
              <a:rPr lang="en-US" sz="1200" dirty="0"/>
              <a:t>("Inbox")); </a:t>
            </a:r>
            <a:r>
              <a:rPr lang="en-US" sz="1200" dirty="0" err="1"/>
              <a:t>System.out.println</a:t>
            </a:r>
            <a:r>
              <a:rPr lang="en-US" sz="1200" dirty="0"/>
              <a:t>(</a:t>
            </a:r>
            <a:r>
              <a:rPr lang="en-US" sz="1200" dirty="0" err="1"/>
              <a:t>inboxLink.getText</a:t>
            </a:r>
            <a:r>
              <a:rPr lang="en-US" sz="1200" dirty="0"/>
              <a:t>());</a:t>
            </a:r>
          </a:p>
        </p:txBody>
      </p:sp>
      <mc:AlternateContent xmlns:mc="http://schemas.openxmlformats.org/markup-compatibility/2006" xmlns:a14="http://schemas.microsoft.com/office/drawing/2010/main">
        <mc:Choice Requires="a14">
          <p:sp>
            <p:nvSpPr>
              <p:cNvPr id="4" name="Google Shape;3872;p18">
                <a:extLst>
                  <a:ext uri="{FF2B5EF4-FFF2-40B4-BE49-F238E27FC236}">
                    <a16:creationId xmlns:a16="http://schemas.microsoft.com/office/drawing/2014/main" id="{4E8FD60E-4AAF-404E-9F72-552924A43E6B}"/>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4" name="Google Shape;3872;p18">
                <a:extLst>
                  <a:ext uri="{FF2B5EF4-FFF2-40B4-BE49-F238E27FC236}">
                    <a16:creationId xmlns:a16="http://schemas.microsoft.com/office/drawing/2014/main" id="{4E8FD60E-4AAF-404E-9F72-552924A43E6B}"/>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56981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a:bodyPr>
          <a:lstStyle/>
          <a:p>
            <a:r>
              <a:rPr lang="en-US" dirty="0"/>
              <a:t> Finding elements by tag name</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Selenium WebDriver's By class provides a </a:t>
            </a:r>
            <a:r>
              <a:rPr lang="en-US" sz="1350" dirty="0" err="1"/>
              <a:t>tagName</a:t>
            </a:r>
            <a:r>
              <a:rPr lang="en-US" sz="1350" dirty="0"/>
              <a:t>() method to find elements by their HTML tag name.</a:t>
            </a:r>
          </a:p>
          <a:p>
            <a:r>
              <a:rPr lang="en-US" sz="1350" dirty="0"/>
              <a:t>This is used when you want to locate elements using their tag name, for example locating all &lt;tr&gt; tags in a table.</a:t>
            </a:r>
          </a:p>
          <a:p>
            <a:endParaRPr lang="en-US" sz="1350" dirty="0"/>
          </a:p>
          <a:p>
            <a:pPr lvl="1"/>
            <a:r>
              <a:rPr lang="en-US" sz="1200" dirty="0"/>
              <a:t>WebElement </a:t>
            </a:r>
            <a:r>
              <a:rPr lang="en-US" sz="1200" dirty="0" err="1"/>
              <a:t>loginButton</a:t>
            </a:r>
            <a:r>
              <a:rPr lang="en-US" sz="1200" dirty="0"/>
              <a:t> = </a:t>
            </a:r>
            <a:r>
              <a:rPr lang="en-US" sz="1200" dirty="0" err="1"/>
              <a:t>driver.findElement</a:t>
            </a:r>
            <a:r>
              <a:rPr lang="en-US" sz="1200" dirty="0"/>
              <a:t>(</a:t>
            </a:r>
            <a:r>
              <a:rPr lang="en-US" sz="1200" dirty="0" err="1"/>
              <a:t>By.tagName</a:t>
            </a:r>
            <a:r>
              <a:rPr lang="en-US" sz="1200" dirty="0"/>
              <a:t>("button"));</a:t>
            </a:r>
          </a:p>
          <a:p>
            <a:pPr lvl="1"/>
            <a:r>
              <a:rPr lang="en-US" sz="1200" dirty="0" err="1"/>
              <a:t>loginButton.click</a:t>
            </a:r>
            <a:r>
              <a:rPr lang="en-US" sz="1200" dirty="0"/>
              <a:t>();</a:t>
            </a:r>
          </a:p>
          <a:p>
            <a:pPr lvl="1"/>
            <a:endParaRPr lang="en-US" sz="800" dirty="0"/>
          </a:p>
          <a:p>
            <a:pPr lvl="1"/>
            <a:r>
              <a:rPr lang="en-US" sz="1200" dirty="0"/>
              <a:t>WebElement table = </a:t>
            </a:r>
            <a:r>
              <a:rPr lang="en-US" sz="1200" dirty="0" err="1"/>
              <a:t>driver.findElement</a:t>
            </a:r>
            <a:r>
              <a:rPr lang="en-US" sz="1200" dirty="0"/>
              <a:t>(By.id("</a:t>
            </a:r>
            <a:r>
              <a:rPr lang="en-US" sz="1200" dirty="0" err="1"/>
              <a:t>summaryTable</a:t>
            </a:r>
            <a:r>
              <a:rPr lang="en-US" sz="1200" dirty="0"/>
              <a:t>"));</a:t>
            </a:r>
          </a:p>
          <a:p>
            <a:pPr lvl="1"/>
            <a:r>
              <a:rPr lang="en-US" sz="1200" dirty="0"/>
              <a:t>List&lt;WebElement&gt; rows = </a:t>
            </a:r>
            <a:r>
              <a:rPr lang="en-US" sz="1200" dirty="0" err="1"/>
              <a:t>table.findElements</a:t>
            </a:r>
            <a:r>
              <a:rPr lang="en-US" sz="1200" dirty="0"/>
              <a:t>(</a:t>
            </a:r>
            <a:r>
              <a:rPr lang="en-US" sz="1200" dirty="0" err="1"/>
              <a:t>By.tagName</a:t>
            </a:r>
            <a:r>
              <a:rPr lang="en-US" sz="1200" dirty="0"/>
              <a:t>("tr"));</a:t>
            </a:r>
            <a:endParaRPr lang="en-US" sz="800" dirty="0"/>
          </a:p>
        </p:txBody>
      </p:sp>
      <mc:AlternateContent xmlns:mc="http://schemas.openxmlformats.org/markup-compatibility/2006" xmlns:a14="http://schemas.microsoft.com/office/drawing/2010/main">
        <mc:Choice Requires="a14">
          <p:sp>
            <p:nvSpPr>
              <p:cNvPr id="4" name="Google Shape;3872;p18">
                <a:extLst>
                  <a:ext uri="{FF2B5EF4-FFF2-40B4-BE49-F238E27FC236}">
                    <a16:creationId xmlns:a16="http://schemas.microsoft.com/office/drawing/2014/main" id="{633CB669-FBC1-4971-A1FC-039DA7199F52}"/>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4" name="Google Shape;3872;p18">
                <a:extLst>
                  <a:ext uri="{FF2B5EF4-FFF2-40B4-BE49-F238E27FC236}">
                    <a16:creationId xmlns:a16="http://schemas.microsoft.com/office/drawing/2014/main" id="{633CB669-FBC1-4971-A1FC-039DA7199F52}"/>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79243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a:bodyPr>
          <a:lstStyle/>
          <a:p>
            <a:r>
              <a:rPr lang="en-US" dirty="0"/>
              <a:t> findElements method</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Selenium WebDriver provides the findElements() method, using which we can find more than one element matching the specified search criteria.</a:t>
            </a:r>
          </a:p>
          <a:p>
            <a:r>
              <a:rPr lang="en-US" sz="1350" dirty="0"/>
              <a:t> This method is useful when we want to work with a group of similar elements. For example, we can get all the links displayed on a page, or get all rows from a table, and so on</a:t>
            </a:r>
          </a:p>
          <a:p>
            <a:endParaRPr lang="en-US" sz="1350" dirty="0"/>
          </a:p>
          <a:p>
            <a:pPr lvl="1"/>
            <a:r>
              <a:rPr lang="en-US" sz="1350" dirty="0"/>
              <a:t>List&lt;WebElement&gt; links = </a:t>
            </a:r>
            <a:r>
              <a:rPr lang="en-US" sz="1350" dirty="0" err="1"/>
              <a:t>driver.findElements</a:t>
            </a:r>
            <a:r>
              <a:rPr lang="en-US" sz="1350" dirty="0"/>
              <a:t>(</a:t>
            </a:r>
            <a:r>
              <a:rPr lang="en-US" sz="1350" dirty="0" err="1"/>
              <a:t>By.tagName</a:t>
            </a:r>
            <a:r>
              <a:rPr lang="en-US" sz="1350" dirty="0"/>
              <a:t>("a"));</a:t>
            </a:r>
          </a:p>
          <a:p>
            <a:endParaRPr lang="en-US" sz="1350" dirty="0"/>
          </a:p>
          <a:p>
            <a:r>
              <a:rPr lang="en-US" sz="1350" dirty="0"/>
              <a:t>//Get all the links displayed on Page</a:t>
            </a:r>
          </a:p>
          <a:p>
            <a:r>
              <a:rPr lang="en-US" sz="1350" dirty="0"/>
              <a:t>//Verify there are four links displayed on the page</a:t>
            </a:r>
          </a:p>
          <a:p>
            <a:r>
              <a:rPr lang="en-US" sz="1350" dirty="0"/>
              <a:t>//Iterate though the list of links and print the target for each link</a:t>
            </a:r>
          </a:p>
        </p:txBody>
      </p:sp>
      <mc:AlternateContent xmlns:mc="http://schemas.openxmlformats.org/markup-compatibility/2006" xmlns:a14="http://schemas.microsoft.com/office/drawing/2010/main">
        <mc:Choice Requires="a14">
          <p:sp>
            <p:nvSpPr>
              <p:cNvPr id="4" name="Google Shape;3872;p18">
                <a:extLst>
                  <a:ext uri="{FF2B5EF4-FFF2-40B4-BE49-F238E27FC236}">
                    <a16:creationId xmlns:a16="http://schemas.microsoft.com/office/drawing/2014/main" id="{ED2D1495-4D39-41FC-BB0C-AF4412D93E28}"/>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4" name="Google Shape;3872;p18">
                <a:extLst>
                  <a:ext uri="{FF2B5EF4-FFF2-40B4-BE49-F238E27FC236}">
                    <a16:creationId xmlns:a16="http://schemas.microsoft.com/office/drawing/2014/main" id="{ED2D1495-4D39-41FC-BB0C-AF4412D93E28}"/>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6968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a:bodyPr>
          <a:lstStyle/>
          <a:p>
            <a:r>
              <a:rPr lang="en-US" dirty="0"/>
              <a:t> Finding elements by XPATH</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a:xfrm>
            <a:off x="453380" y="1423625"/>
            <a:ext cx="6761100" cy="2980500"/>
          </a:xfrm>
        </p:spPr>
        <p:txBody>
          <a:bodyPr anchor="t">
            <a:noAutofit/>
          </a:bodyPr>
          <a:lstStyle/>
          <a:p>
            <a:r>
              <a:rPr lang="en-US" sz="1350" dirty="0"/>
              <a:t>XPath (the XML path language) is a query language used to select nodes from an XML document. </a:t>
            </a:r>
          </a:p>
          <a:p>
            <a:r>
              <a:rPr lang="en-US" sz="1350" dirty="0"/>
              <a:t>All the major browsers implement DOM Level 3 XPath specification, which provides access to a DOM tree.</a:t>
            </a:r>
          </a:p>
          <a:p>
            <a:r>
              <a:rPr lang="en-US" sz="1350" dirty="0"/>
              <a:t>The XPath language is based on a tree representation of the XML document and provides the ability to navigate around the tree and to select nodes using a variety of criteria</a:t>
            </a:r>
          </a:p>
          <a:p>
            <a:r>
              <a:rPr lang="en-US" sz="1350" dirty="0"/>
              <a:t>Selenium WebDriver supports XPath to locate elements using XPath expressions, also known as XPath query.</a:t>
            </a:r>
          </a:p>
          <a:p>
            <a:r>
              <a:rPr lang="en-US" sz="1350" dirty="0"/>
              <a:t>One of the important differences between XPath and CSS is that, with XPath, we can search elements backwards or forwards in the DOM hierarchy, while CSS works only in a forward direction.</a:t>
            </a:r>
          </a:p>
          <a:p>
            <a:r>
              <a:rPr lang="en-US" sz="1350" dirty="0"/>
              <a:t>This means that using XPath we can locate a parent element using a child element and vice versa.</a:t>
            </a:r>
          </a:p>
        </p:txBody>
      </p:sp>
      <mc:AlternateContent xmlns:mc="http://schemas.openxmlformats.org/markup-compatibility/2006" xmlns:a14="http://schemas.microsoft.com/office/drawing/2010/main">
        <mc:Choice Requires="a14">
          <p:sp>
            <p:nvSpPr>
              <p:cNvPr id="4" name="Google Shape;3872;p18">
                <a:extLst>
                  <a:ext uri="{FF2B5EF4-FFF2-40B4-BE49-F238E27FC236}">
                    <a16:creationId xmlns:a16="http://schemas.microsoft.com/office/drawing/2014/main" id="{E29E46FB-EDC3-433A-8CAE-904F4E2BF3C4}"/>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4" name="Google Shape;3872;p18">
                <a:extLst>
                  <a:ext uri="{FF2B5EF4-FFF2-40B4-BE49-F238E27FC236}">
                    <a16:creationId xmlns:a16="http://schemas.microsoft.com/office/drawing/2014/main" id="{E29E46FB-EDC3-433A-8CAE-904F4E2BF3C4}"/>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52034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fontScale="90000"/>
          </a:bodyPr>
          <a:lstStyle/>
          <a:p>
            <a:r>
              <a:rPr lang="en-US" dirty="0"/>
              <a:t> </a:t>
            </a:r>
            <a:br>
              <a:rPr lang="en-US" dirty="0"/>
            </a:br>
            <a:r>
              <a:rPr lang="en-US" dirty="0"/>
              <a:t>Absolute path</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XPath absolute paths refer to the very specific location of the element, considering its complete hierarchy in the DOM.</a:t>
            </a:r>
          </a:p>
          <a:p>
            <a:r>
              <a:rPr lang="en-US" sz="1350" dirty="0"/>
              <a:t>Here is an example where the Username Input field is located using the absolute path.</a:t>
            </a:r>
          </a:p>
          <a:p>
            <a:endParaRPr lang="en-US" sz="1350" dirty="0"/>
          </a:p>
          <a:p>
            <a:pPr lvl="1"/>
            <a:r>
              <a:rPr lang="en-US" sz="1350" dirty="0"/>
              <a:t>WebElement </a:t>
            </a:r>
            <a:r>
              <a:rPr lang="en-US" sz="1350" dirty="0" err="1"/>
              <a:t>userName</a:t>
            </a:r>
            <a:r>
              <a:rPr lang="en-US" sz="1350" dirty="0"/>
              <a:t> =  </a:t>
            </a:r>
            <a:r>
              <a:rPr lang="en-US" sz="1350" dirty="0" err="1"/>
              <a:t>driver.findElement</a:t>
            </a:r>
            <a:r>
              <a:rPr lang="en-US" sz="1350" dirty="0"/>
              <a:t>(</a:t>
            </a:r>
            <a:r>
              <a:rPr lang="en-US" sz="1350" dirty="0" err="1"/>
              <a:t>By.xpath</a:t>
            </a:r>
            <a:r>
              <a:rPr lang="en-US" sz="1350" dirty="0"/>
              <a:t>("/html/body/div/div/form/input"));</a:t>
            </a:r>
          </a:p>
          <a:p>
            <a:pPr lvl="1"/>
            <a:endParaRPr lang="en-US" sz="1350" dirty="0"/>
          </a:p>
          <a:p>
            <a:r>
              <a:rPr lang="en-US" sz="1350" dirty="0"/>
              <a:t>However, this strategy has limitations as it depends on the structure or hierarchy of the elements on a page. If this changes, the locator will fail to get the element.</a:t>
            </a:r>
          </a:p>
        </p:txBody>
      </p:sp>
    </p:spTree>
    <p:extLst>
      <p:ext uri="{BB962C8B-B14F-4D97-AF65-F5344CB8AC3E}">
        <p14:creationId xmlns:p14="http://schemas.microsoft.com/office/powerpoint/2010/main" val="94598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144289"/>
            <a:ext cx="6761100" cy="857400"/>
          </a:xfrm>
          <a:prstGeom prst="rect">
            <a:avLst/>
          </a:prstGeom>
        </p:spPr>
        <p:txBody>
          <a:bodyPr spcFirstLastPara="1" wrap="square" lIns="91425" tIns="91425" rIns="91425" bIns="91425" anchor="b" anchorCtr="0">
            <a:noAutofit/>
          </a:bodyPr>
          <a:lstStyle/>
          <a:p>
            <a:pPr lvl="0"/>
            <a:r>
              <a:rPr lang="en-US" dirty="0"/>
              <a:t>INTRODUCTION</a:t>
            </a:r>
          </a:p>
        </p:txBody>
      </p:sp>
      <p:sp>
        <p:nvSpPr>
          <p:cNvPr id="3871" name="Google Shape;3871;p18"/>
          <p:cNvSpPr txBox="1">
            <a:spLocks noGrp="1"/>
          </p:cNvSpPr>
          <p:nvPr>
            <p:ph type="body" idx="1"/>
          </p:nvPr>
        </p:nvSpPr>
        <p:spPr>
          <a:xfrm>
            <a:off x="91531" y="884947"/>
            <a:ext cx="7775212" cy="2980500"/>
          </a:xfrm>
          <a:prstGeom prst="rect">
            <a:avLst/>
          </a:prstGeom>
        </p:spPr>
        <p:txBody>
          <a:bodyPr spcFirstLastPara="1" wrap="square" lIns="91425" tIns="91425" rIns="91425" bIns="91425" anchor="t" anchorCtr="0">
            <a:noAutofit/>
          </a:bodyPr>
          <a:lstStyle/>
          <a:p>
            <a:pPr lvl="0">
              <a:spcAft>
                <a:spcPts val="600"/>
              </a:spcAft>
            </a:pPr>
            <a:r>
              <a:rPr lang="en-US" sz="1800" dirty="0"/>
              <a:t>A web page is composed of many different types of HTML elements, such as links, textboxes, dropdown buttons, a body, labels, and forms. </a:t>
            </a:r>
          </a:p>
          <a:p>
            <a:pPr lvl="0">
              <a:spcAft>
                <a:spcPts val="600"/>
              </a:spcAft>
            </a:pPr>
            <a:r>
              <a:rPr lang="en-US" sz="1800" dirty="0"/>
              <a:t>These are called </a:t>
            </a:r>
            <a:r>
              <a:rPr lang="en-US" sz="1800" b="1" dirty="0" err="1"/>
              <a:t>WebElements</a:t>
            </a:r>
            <a:r>
              <a:rPr lang="en-US" sz="1800" dirty="0"/>
              <a:t> in the context of WebDriver.</a:t>
            </a:r>
          </a:p>
          <a:p>
            <a:pPr lvl="0">
              <a:spcAft>
                <a:spcPts val="600"/>
              </a:spcAft>
            </a:pPr>
            <a:r>
              <a:rPr lang="en-US" sz="1800" dirty="0"/>
              <a:t>UI-automation using Selenium is mostly about locating these </a:t>
            </a:r>
            <a:r>
              <a:rPr lang="en-US" sz="1800" dirty="0" err="1"/>
              <a:t>WebElements</a:t>
            </a:r>
            <a:r>
              <a:rPr lang="en-US" sz="1800" dirty="0"/>
              <a:t> on a web page and executing user actions on them.</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mtClean="0"/>
              <a:t>2</a:t>
            </a:fld>
            <a:endParaRPr dirty="0"/>
          </a:p>
        </p:txBody>
      </p:sp>
      <mc:AlternateContent xmlns:mc="http://schemas.openxmlformats.org/markup-compatibility/2006" xmlns:a14="http://schemas.microsoft.com/office/drawing/2010/main">
        <mc:Choice Requires="a14">
          <p:sp>
            <p:nvSpPr>
              <p:cNvPr id="5" name="Google Shape;3872;p18">
                <a:extLst>
                  <a:ext uri="{FF2B5EF4-FFF2-40B4-BE49-F238E27FC236}">
                    <a16:creationId xmlns:a16="http://schemas.microsoft.com/office/drawing/2014/main" id="{B2D7AE8E-8A9E-401F-BF90-1963871D65B9}"/>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5" name="Google Shape;3872;p18">
                <a:extLst>
                  <a:ext uri="{FF2B5EF4-FFF2-40B4-BE49-F238E27FC236}">
                    <a16:creationId xmlns:a16="http://schemas.microsoft.com/office/drawing/2014/main" id="{B2D7AE8E-8A9E-401F-BF90-1963871D65B9}"/>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fontScale="90000"/>
          </a:bodyPr>
          <a:lstStyle/>
          <a:p>
            <a:r>
              <a:rPr lang="en-US" dirty="0"/>
              <a:t> </a:t>
            </a:r>
            <a:br>
              <a:rPr lang="en-US" dirty="0"/>
            </a:br>
            <a:r>
              <a:rPr lang="en-US" dirty="0"/>
              <a:t>Relative path</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With a relative path, we can locate an element directly irrespective of its location in the DOM.</a:t>
            </a:r>
          </a:p>
          <a:p>
            <a:r>
              <a:rPr lang="en-US" sz="1350" dirty="0"/>
              <a:t>For example, we can locate the Username Input field in the following way, assuming it is the first &lt;input&gt; element in the DOM:</a:t>
            </a:r>
          </a:p>
          <a:p>
            <a:endParaRPr lang="en-US" sz="1350" dirty="0"/>
          </a:p>
          <a:p>
            <a:pPr lvl="1"/>
            <a:r>
              <a:rPr lang="en-US" sz="1350" dirty="0"/>
              <a:t>WebElement </a:t>
            </a:r>
            <a:r>
              <a:rPr lang="en-US" sz="1350" dirty="0" err="1"/>
              <a:t>userName</a:t>
            </a:r>
            <a:r>
              <a:rPr lang="en-US" sz="1350" dirty="0"/>
              <a:t> = </a:t>
            </a:r>
            <a:r>
              <a:rPr lang="en-US" sz="1350" dirty="0" err="1"/>
              <a:t>driver.findElement</a:t>
            </a:r>
            <a:r>
              <a:rPr lang="en-US" sz="1350" dirty="0"/>
              <a:t>(</a:t>
            </a:r>
            <a:r>
              <a:rPr lang="en-US" sz="1350" dirty="0" err="1"/>
              <a:t>By.xpath</a:t>
            </a:r>
            <a:r>
              <a:rPr lang="en-US" sz="1350" dirty="0"/>
              <a:t>("//input"));</a:t>
            </a:r>
          </a:p>
          <a:p>
            <a:pPr lvl="1"/>
            <a:endParaRPr lang="en-US" sz="1350" dirty="0"/>
          </a:p>
          <a:p>
            <a:endParaRPr lang="en-US" sz="1350" dirty="0"/>
          </a:p>
        </p:txBody>
      </p:sp>
    </p:spTree>
    <p:extLst>
      <p:ext uri="{BB962C8B-B14F-4D97-AF65-F5344CB8AC3E}">
        <p14:creationId xmlns:p14="http://schemas.microsoft.com/office/powerpoint/2010/main" val="372933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fontScale="90000"/>
          </a:bodyPr>
          <a:lstStyle/>
          <a:p>
            <a:r>
              <a:rPr lang="en-US" dirty="0"/>
              <a:t> </a:t>
            </a:r>
            <a:br>
              <a:rPr lang="en-US" dirty="0"/>
            </a:br>
            <a:r>
              <a:rPr lang="en-US" dirty="0"/>
              <a:t>Using predicates</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A predicate is embedded in square brackets and is used to find out specific node(s) or a node that contains a specific value.</a:t>
            </a:r>
          </a:p>
          <a:p>
            <a:r>
              <a:rPr lang="en-US" sz="1350" dirty="0"/>
              <a:t>In the previous example, the XPath query will return the first &lt;input&gt; element that it finds in the DOM. There could be multiple elements matching the specified XPath query.</a:t>
            </a:r>
          </a:p>
          <a:p>
            <a:r>
              <a:rPr lang="en-US" sz="1350" dirty="0"/>
              <a:t>If the element is not the first element, we can also locate the element by using its index in the DOM.</a:t>
            </a:r>
          </a:p>
          <a:p>
            <a:endParaRPr lang="en-US" sz="1350" dirty="0"/>
          </a:p>
          <a:p>
            <a:pPr lvl="1"/>
            <a:r>
              <a:rPr lang="en-US" sz="1400" dirty="0"/>
              <a:t>WebElement </a:t>
            </a:r>
            <a:r>
              <a:rPr lang="en-US" sz="1400" dirty="0" err="1"/>
              <a:t>userName</a:t>
            </a:r>
            <a:r>
              <a:rPr lang="en-US" sz="1400" dirty="0"/>
              <a:t> = </a:t>
            </a:r>
            <a:r>
              <a:rPr lang="en-US" sz="1400" dirty="0" err="1"/>
              <a:t>driver.findElement</a:t>
            </a:r>
            <a:r>
              <a:rPr lang="en-US" sz="1400" dirty="0"/>
              <a:t>(</a:t>
            </a:r>
            <a:r>
              <a:rPr lang="en-US" sz="1400" dirty="0" err="1"/>
              <a:t>By.xpath</a:t>
            </a:r>
            <a:r>
              <a:rPr lang="en-US" sz="1400" dirty="0"/>
              <a:t>("//input[2]"));</a:t>
            </a:r>
            <a:endParaRPr lang="en-US" sz="1000" dirty="0"/>
          </a:p>
        </p:txBody>
      </p:sp>
    </p:spTree>
    <p:extLst>
      <p:ext uri="{BB962C8B-B14F-4D97-AF65-F5344CB8AC3E}">
        <p14:creationId xmlns:p14="http://schemas.microsoft.com/office/powerpoint/2010/main" val="131507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fontScale="90000"/>
          </a:bodyPr>
          <a:lstStyle/>
          <a:p>
            <a:r>
              <a:rPr lang="en-US" dirty="0"/>
              <a:t> </a:t>
            </a:r>
            <a:br>
              <a:rPr lang="en-US" dirty="0"/>
            </a:br>
            <a:r>
              <a:rPr lang="en-US" dirty="0"/>
              <a:t>Using attributes values with XPath</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We can find elements using their attribute values in XPath. In the following example, the Username field is identified using the ID attribute</a:t>
            </a:r>
          </a:p>
          <a:p>
            <a:endParaRPr lang="en-US" sz="1350" dirty="0"/>
          </a:p>
          <a:p>
            <a:pPr lvl="1"/>
            <a:r>
              <a:rPr lang="en-US" sz="1400" dirty="0"/>
              <a:t>WebElement </a:t>
            </a:r>
            <a:r>
              <a:rPr lang="en-US" sz="1400" dirty="0" err="1"/>
              <a:t>userName</a:t>
            </a:r>
            <a:r>
              <a:rPr lang="en-US" sz="1400" dirty="0"/>
              <a:t> = </a:t>
            </a:r>
            <a:r>
              <a:rPr lang="en-US" sz="1400" dirty="0" err="1"/>
              <a:t>driver.findElement</a:t>
            </a:r>
            <a:r>
              <a:rPr lang="en-US" sz="1400" dirty="0"/>
              <a:t>(</a:t>
            </a:r>
            <a:r>
              <a:rPr lang="en-US" sz="1400" dirty="0" err="1"/>
              <a:t>By.xpath</a:t>
            </a:r>
            <a:r>
              <a:rPr lang="en-US" sz="1400" dirty="0"/>
              <a:t>("//input[@id='username']"));</a:t>
            </a:r>
            <a:endParaRPr lang="en-US" sz="1000" dirty="0"/>
          </a:p>
        </p:txBody>
      </p:sp>
    </p:spTree>
    <p:extLst>
      <p:ext uri="{BB962C8B-B14F-4D97-AF65-F5344CB8AC3E}">
        <p14:creationId xmlns:p14="http://schemas.microsoft.com/office/powerpoint/2010/main" val="3695836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normAutofit fontScale="90000"/>
          </a:bodyPr>
          <a:lstStyle/>
          <a:p>
            <a:r>
              <a:rPr lang="en-US" dirty="0"/>
              <a:t> </a:t>
            </a:r>
            <a:br>
              <a:rPr lang="en-US" dirty="0"/>
            </a:br>
            <a:r>
              <a:rPr lang="en-US" dirty="0"/>
              <a:t>Using attributes values with XPath</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type="body" idx="1"/>
          </p:nvPr>
        </p:nvSpPr>
        <p:spPr/>
        <p:txBody>
          <a:bodyPr anchor="t">
            <a:noAutofit/>
          </a:bodyPr>
          <a:lstStyle/>
          <a:p>
            <a:r>
              <a:rPr lang="en-US" sz="1350" dirty="0"/>
              <a:t>You might come across situations where one attribute may not be sufficient to locate an element and you need combined additional attributes for a precise match.</a:t>
            </a:r>
          </a:p>
          <a:p>
            <a:r>
              <a:rPr lang="en-US" sz="1350" dirty="0"/>
              <a:t>In the following example, multiple attributes are used to locate the &lt;input&gt; element for the Login button</a:t>
            </a:r>
          </a:p>
          <a:p>
            <a:endParaRPr lang="en-US" sz="1350" dirty="0"/>
          </a:p>
          <a:p>
            <a:pPr lvl="1"/>
            <a:r>
              <a:rPr lang="en-US" sz="1400" dirty="0"/>
              <a:t>WebElement </a:t>
            </a:r>
            <a:r>
              <a:rPr lang="en-US" sz="1400" dirty="0" err="1"/>
              <a:t>previousButton</a:t>
            </a:r>
            <a:r>
              <a:rPr lang="en-US" sz="1400" dirty="0"/>
              <a:t> = </a:t>
            </a:r>
            <a:r>
              <a:rPr lang="en-US" sz="1400" dirty="0" err="1"/>
              <a:t>driver.findElement</a:t>
            </a:r>
            <a:r>
              <a:rPr lang="en-US" sz="1400" dirty="0"/>
              <a:t>(</a:t>
            </a:r>
            <a:r>
              <a:rPr lang="en-US" sz="1400" dirty="0" err="1"/>
              <a:t>By.xpath</a:t>
            </a:r>
            <a:r>
              <a:rPr lang="en-US" sz="1400" dirty="0"/>
              <a:t> ("//input[@type='submit'][@value='Login']"));</a:t>
            </a:r>
            <a:endParaRPr lang="en-US" sz="1100" dirty="0"/>
          </a:p>
        </p:txBody>
      </p:sp>
    </p:spTree>
    <p:extLst>
      <p:ext uri="{BB962C8B-B14F-4D97-AF65-F5344CB8AC3E}">
        <p14:creationId xmlns:p14="http://schemas.microsoft.com/office/powerpoint/2010/main" val="1527895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rgbClr val="D3EBD5"/>
                </a:solidFill>
                <a:highlight>
                  <a:srgbClr val="01597F"/>
                </a:highlight>
              </a:rPr>
              <a:t>Any questions?</a:t>
            </a:r>
            <a:endParaRPr sz="3600" dirty="0">
              <a:solidFill>
                <a:srgbClr val="D3EBD5"/>
              </a:solidFill>
              <a:highlight>
                <a:srgbClr val="01597F"/>
              </a:highlight>
            </a:endParaRPr>
          </a:p>
        </p:txBody>
      </p:sp>
      <p:sp>
        <p:nvSpPr>
          <p:cNvPr id="4040" name="Google Shape;4040;p36"/>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D3EBD5"/>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144289"/>
            <a:ext cx="6761100" cy="857400"/>
          </a:xfrm>
          <a:prstGeom prst="rect">
            <a:avLst/>
          </a:prstGeom>
        </p:spPr>
        <p:txBody>
          <a:bodyPr spcFirstLastPara="1" wrap="square" lIns="91425" tIns="91425" rIns="91425" bIns="91425" anchor="b" anchorCtr="0">
            <a:noAutofit/>
          </a:bodyPr>
          <a:lstStyle/>
          <a:p>
            <a:pPr lvl="0"/>
            <a:r>
              <a:rPr lang="en-US" dirty="0"/>
              <a:t>Locating </a:t>
            </a:r>
            <a:r>
              <a:rPr lang="en-US" dirty="0" err="1"/>
              <a:t>WebElements</a:t>
            </a:r>
            <a:endParaRPr lang="en-US" dirty="0"/>
          </a:p>
        </p:txBody>
      </p:sp>
      <p:sp>
        <p:nvSpPr>
          <p:cNvPr id="3871" name="Google Shape;3871;p18"/>
          <p:cNvSpPr txBox="1">
            <a:spLocks noGrp="1"/>
          </p:cNvSpPr>
          <p:nvPr>
            <p:ph type="body" idx="1"/>
          </p:nvPr>
        </p:nvSpPr>
        <p:spPr>
          <a:xfrm>
            <a:off x="91531" y="884947"/>
            <a:ext cx="7775212" cy="2980500"/>
          </a:xfrm>
          <a:prstGeom prst="rect">
            <a:avLst/>
          </a:prstGeom>
        </p:spPr>
        <p:txBody>
          <a:bodyPr spcFirstLastPara="1" wrap="square" lIns="91425" tIns="91425" rIns="91425" bIns="91425" anchor="t" anchorCtr="0">
            <a:noAutofit/>
          </a:bodyPr>
          <a:lstStyle/>
          <a:p>
            <a:pPr lvl="0">
              <a:spcAft>
                <a:spcPts val="600"/>
              </a:spcAft>
            </a:pPr>
            <a:r>
              <a:rPr lang="en-US" sz="1800" dirty="0"/>
              <a:t>Finding elements in Selenium WebDriver is done by using the </a:t>
            </a:r>
            <a:r>
              <a:rPr lang="en-US" sz="1800" b="1" dirty="0" err="1"/>
              <a:t>findElement</a:t>
            </a:r>
            <a:r>
              <a:rPr lang="en-US" sz="1800" dirty="0"/>
              <a:t>() and </a:t>
            </a:r>
            <a:r>
              <a:rPr lang="en-US" sz="1800" b="1" dirty="0" err="1"/>
              <a:t>findElements</a:t>
            </a:r>
            <a:r>
              <a:rPr lang="en-US" sz="1800" dirty="0"/>
              <a:t>() methods.</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mtClean="0"/>
              <a:t>3</a:t>
            </a:fld>
            <a:endParaRPr dirty="0"/>
          </a:p>
        </p:txBody>
      </p:sp>
      <mc:AlternateContent xmlns:mc="http://schemas.openxmlformats.org/markup-compatibility/2006" xmlns:a14="http://schemas.microsoft.com/office/drawing/2010/main">
        <mc:Choice Requires="a14">
          <p:sp>
            <p:nvSpPr>
              <p:cNvPr id="5" name="Google Shape;3872;p18">
                <a:extLst>
                  <a:ext uri="{FF2B5EF4-FFF2-40B4-BE49-F238E27FC236}">
                    <a16:creationId xmlns:a16="http://schemas.microsoft.com/office/drawing/2014/main" id="{B2D7AE8E-8A9E-401F-BF90-1963871D65B9}"/>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5" name="Google Shape;3872;p18">
                <a:extLst>
                  <a:ext uri="{FF2B5EF4-FFF2-40B4-BE49-F238E27FC236}">
                    <a16:creationId xmlns:a16="http://schemas.microsoft.com/office/drawing/2014/main" id="{B2D7AE8E-8A9E-401F-BF90-1963871D65B9}"/>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6030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144289"/>
            <a:ext cx="6761100" cy="857400"/>
          </a:xfrm>
          <a:prstGeom prst="rect">
            <a:avLst/>
          </a:prstGeom>
        </p:spPr>
        <p:txBody>
          <a:bodyPr spcFirstLastPara="1" wrap="square" lIns="91425" tIns="91425" rIns="91425" bIns="91425" anchor="b" anchorCtr="0">
            <a:noAutofit/>
          </a:bodyPr>
          <a:lstStyle/>
          <a:p>
            <a:pPr lvl="0"/>
            <a:r>
              <a:rPr lang="en-US" dirty="0"/>
              <a:t>The </a:t>
            </a:r>
            <a:r>
              <a:rPr lang="en-US" dirty="0" err="1"/>
              <a:t>findElement</a:t>
            </a:r>
            <a:r>
              <a:rPr lang="en-US" dirty="0"/>
              <a:t> method</a:t>
            </a:r>
          </a:p>
        </p:txBody>
      </p:sp>
      <p:sp>
        <p:nvSpPr>
          <p:cNvPr id="3871" name="Google Shape;3871;p18"/>
          <p:cNvSpPr txBox="1">
            <a:spLocks noGrp="1"/>
          </p:cNvSpPr>
          <p:nvPr>
            <p:ph type="body" idx="1"/>
          </p:nvPr>
        </p:nvSpPr>
        <p:spPr>
          <a:xfrm>
            <a:off x="91531" y="884947"/>
            <a:ext cx="7775212" cy="2980500"/>
          </a:xfrm>
          <a:prstGeom prst="rect">
            <a:avLst/>
          </a:prstGeom>
        </p:spPr>
        <p:txBody>
          <a:bodyPr spcFirstLastPara="1" wrap="square" lIns="91425" tIns="91425" rIns="91425" bIns="91425" anchor="t" anchorCtr="0">
            <a:noAutofit/>
          </a:bodyPr>
          <a:lstStyle/>
          <a:p>
            <a:pPr lvl="0">
              <a:spcAft>
                <a:spcPts val="600"/>
              </a:spcAft>
            </a:pPr>
            <a:r>
              <a:rPr lang="en-US" sz="1800" dirty="0"/>
              <a:t>In UI automation, locating an element is the first step before executing any user actions on it. </a:t>
            </a:r>
          </a:p>
          <a:p>
            <a:pPr lvl="0">
              <a:spcAft>
                <a:spcPts val="600"/>
              </a:spcAft>
            </a:pPr>
            <a:r>
              <a:rPr lang="en-US" sz="1800" dirty="0"/>
              <a:t>WebDriver's </a:t>
            </a:r>
            <a:r>
              <a:rPr lang="en-US" sz="1800" b="1" dirty="0" err="1"/>
              <a:t>findElement</a:t>
            </a:r>
            <a:r>
              <a:rPr lang="en-US" sz="1800" dirty="0"/>
              <a:t>() method is a convenient way to locate an element on the web page</a:t>
            </a:r>
          </a:p>
          <a:p>
            <a:pPr lvl="0">
              <a:spcAft>
                <a:spcPts val="600"/>
              </a:spcAft>
            </a:pPr>
            <a:r>
              <a:rPr lang="en-US" sz="1800" dirty="0"/>
              <a:t>Method declaration is as follows:</a:t>
            </a:r>
          </a:p>
          <a:p>
            <a:pPr lvl="1">
              <a:spcAft>
                <a:spcPts val="600"/>
              </a:spcAft>
            </a:pPr>
            <a:r>
              <a:rPr lang="en-US" sz="1800" dirty="0">
                <a:latin typeface="Consolas" panose="020B0609020204030204" pitchFamily="49" charset="0"/>
              </a:rPr>
              <a:t>WebElement </a:t>
            </a:r>
            <a:r>
              <a:rPr lang="en-US" sz="1800" dirty="0" err="1">
                <a:latin typeface="Consolas" panose="020B0609020204030204" pitchFamily="49" charset="0"/>
              </a:rPr>
              <a:t>findElement</a:t>
            </a:r>
            <a:r>
              <a:rPr lang="en-US" sz="1800" dirty="0">
                <a:latin typeface="Consolas" panose="020B0609020204030204" pitchFamily="49" charset="0"/>
              </a:rPr>
              <a:t>(By by)</a:t>
            </a:r>
          </a:p>
          <a:p>
            <a:pPr lvl="0">
              <a:spcAft>
                <a:spcPts val="600"/>
              </a:spcAft>
            </a:pPr>
            <a:r>
              <a:rPr lang="en-US" sz="1800" dirty="0"/>
              <a:t>The </a:t>
            </a:r>
            <a:r>
              <a:rPr lang="en-US" sz="1800" b="1" dirty="0"/>
              <a:t>By</a:t>
            </a:r>
            <a:r>
              <a:rPr lang="en-US" sz="1800" dirty="0"/>
              <a:t> instance is a </a:t>
            </a:r>
            <a:r>
              <a:rPr lang="en-US" sz="1800" dirty="0" err="1"/>
              <a:t>WebElement</a:t>
            </a:r>
            <a:r>
              <a:rPr lang="en-US" sz="1800" dirty="0"/>
              <a:t>-locating mechanism. There are eight different ways to locate a WebElement on a web page.</a:t>
            </a:r>
          </a:p>
          <a:p>
            <a:pPr lvl="0">
              <a:spcAft>
                <a:spcPts val="600"/>
              </a:spcAft>
            </a:pPr>
            <a:endParaRPr lang="en-US"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mtClean="0"/>
              <a:t>4</a:t>
            </a:fld>
            <a:endParaRPr dirty="0"/>
          </a:p>
        </p:txBody>
      </p:sp>
      <mc:AlternateContent xmlns:mc="http://schemas.openxmlformats.org/markup-compatibility/2006" xmlns:a14="http://schemas.microsoft.com/office/drawing/2010/main">
        <mc:Choice Requires="a14">
          <p:sp>
            <p:nvSpPr>
              <p:cNvPr id="5" name="Google Shape;3872;p18">
                <a:extLst>
                  <a:ext uri="{FF2B5EF4-FFF2-40B4-BE49-F238E27FC236}">
                    <a16:creationId xmlns:a16="http://schemas.microsoft.com/office/drawing/2014/main" id="{B2D7AE8E-8A9E-401F-BF90-1963871D65B9}"/>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5" name="Google Shape;3872;p18">
                <a:extLst>
                  <a:ext uri="{FF2B5EF4-FFF2-40B4-BE49-F238E27FC236}">
                    <a16:creationId xmlns:a16="http://schemas.microsoft.com/office/drawing/2014/main" id="{B2D7AE8E-8A9E-401F-BF90-1963871D65B9}"/>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0397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144289"/>
            <a:ext cx="6761100" cy="857400"/>
          </a:xfrm>
          <a:prstGeom prst="rect">
            <a:avLst/>
          </a:prstGeom>
        </p:spPr>
        <p:txBody>
          <a:bodyPr spcFirstLastPara="1" wrap="square" lIns="91425" tIns="91425" rIns="91425" bIns="91425" anchor="b" anchorCtr="0">
            <a:noAutofit/>
          </a:bodyPr>
          <a:lstStyle/>
          <a:p>
            <a:pPr lvl="0"/>
            <a:r>
              <a:rPr lang="en-US" dirty="0"/>
              <a:t>The </a:t>
            </a:r>
            <a:r>
              <a:rPr lang="en-US" dirty="0" err="1"/>
              <a:t>findElement</a:t>
            </a:r>
            <a:r>
              <a:rPr lang="en-US" dirty="0"/>
              <a:t> method</a:t>
            </a:r>
          </a:p>
        </p:txBody>
      </p:sp>
      <p:sp>
        <p:nvSpPr>
          <p:cNvPr id="3871" name="Google Shape;3871;p18"/>
          <p:cNvSpPr txBox="1">
            <a:spLocks noGrp="1"/>
          </p:cNvSpPr>
          <p:nvPr>
            <p:ph type="body" idx="1"/>
          </p:nvPr>
        </p:nvSpPr>
        <p:spPr>
          <a:xfrm>
            <a:off x="91531" y="884947"/>
            <a:ext cx="7775212" cy="2980500"/>
          </a:xfrm>
          <a:prstGeom prst="rect">
            <a:avLst/>
          </a:prstGeom>
        </p:spPr>
        <p:txBody>
          <a:bodyPr spcFirstLastPara="1" wrap="square" lIns="91425" tIns="91425" rIns="91425" bIns="91425" anchor="t" anchorCtr="0">
            <a:noAutofit/>
          </a:bodyPr>
          <a:lstStyle/>
          <a:p>
            <a:pPr lvl="0">
              <a:spcAft>
                <a:spcPts val="600"/>
              </a:spcAft>
            </a:pPr>
            <a:r>
              <a:rPr lang="en-US" sz="1800" dirty="0"/>
              <a:t>The return type of the </a:t>
            </a:r>
            <a:r>
              <a:rPr lang="en-US" sz="1800" dirty="0" err="1"/>
              <a:t>findElement</a:t>
            </a:r>
            <a:r>
              <a:rPr lang="en-US" sz="1800" dirty="0"/>
              <a:t>() method is the </a:t>
            </a:r>
            <a:r>
              <a:rPr lang="en-US" sz="1800" b="1" dirty="0" err="1"/>
              <a:t>WebElement</a:t>
            </a:r>
            <a:r>
              <a:rPr lang="en-US" sz="1800" dirty="0"/>
              <a:t> object that represents the actual HTML element or component of the web page.</a:t>
            </a:r>
          </a:p>
          <a:p>
            <a:pPr lvl="0">
              <a:spcAft>
                <a:spcPts val="600"/>
              </a:spcAft>
            </a:pPr>
            <a:r>
              <a:rPr lang="en-US" sz="1800" dirty="0"/>
              <a:t>The method returns the </a:t>
            </a:r>
            <a:r>
              <a:rPr lang="en-US" sz="1800" b="1" dirty="0"/>
              <a:t>first</a:t>
            </a:r>
            <a:r>
              <a:rPr lang="en-US" sz="1800" dirty="0"/>
              <a:t> WebElement that the driver comes across that satisfies the locating-mechanism condition.</a:t>
            </a:r>
          </a:p>
          <a:p>
            <a:pPr lvl="0">
              <a:spcAft>
                <a:spcPts val="600"/>
              </a:spcAft>
            </a:pPr>
            <a:r>
              <a:rPr lang="en-US" sz="1800" dirty="0"/>
              <a:t>This WebElement instance will act as a handle to that component from then on.</a:t>
            </a:r>
          </a:p>
          <a:p>
            <a:pPr lvl="0">
              <a:spcAft>
                <a:spcPts val="600"/>
              </a:spcAft>
            </a:pPr>
            <a:r>
              <a:rPr lang="en-US" sz="1800" dirty="0"/>
              <a:t>If WebDriver doesn't find the element, it throws a runtime exception named </a:t>
            </a:r>
            <a:r>
              <a:rPr lang="en-US" sz="1800" b="1" dirty="0" err="1"/>
              <a:t>NoSuchElementException</a:t>
            </a:r>
            <a:endParaRPr lang="en-US" sz="1800" b="1" dirty="0"/>
          </a:p>
          <a:p>
            <a:pPr lvl="0">
              <a:spcAft>
                <a:spcPts val="600"/>
              </a:spcAft>
            </a:pPr>
            <a:endParaRPr lang="en-US"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mtClean="0"/>
              <a:t>5</a:t>
            </a:fld>
            <a:endParaRPr dirty="0"/>
          </a:p>
        </p:txBody>
      </p:sp>
      <mc:AlternateContent xmlns:mc="http://schemas.openxmlformats.org/markup-compatibility/2006" xmlns:a14="http://schemas.microsoft.com/office/drawing/2010/main">
        <mc:Choice Requires="a14">
          <p:sp>
            <p:nvSpPr>
              <p:cNvPr id="5" name="Google Shape;3872;p18">
                <a:extLst>
                  <a:ext uri="{FF2B5EF4-FFF2-40B4-BE49-F238E27FC236}">
                    <a16:creationId xmlns:a16="http://schemas.microsoft.com/office/drawing/2014/main" id="{B2D7AE8E-8A9E-401F-BF90-1963871D65B9}"/>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5" name="Google Shape;3872;p18">
                <a:extLst>
                  <a:ext uri="{FF2B5EF4-FFF2-40B4-BE49-F238E27FC236}">
                    <a16:creationId xmlns:a16="http://schemas.microsoft.com/office/drawing/2014/main" id="{B2D7AE8E-8A9E-401F-BF90-1963871D65B9}"/>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0543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144289"/>
            <a:ext cx="6761100" cy="857400"/>
          </a:xfrm>
          <a:prstGeom prst="rect">
            <a:avLst/>
          </a:prstGeom>
        </p:spPr>
        <p:txBody>
          <a:bodyPr spcFirstLastPara="1" wrap="square" lIns="91425" tIns="91425" rIns="91425" bIns="91425" anchor="b" anchorCtr="0">
            <a:noAutofit/>
          </a:bodyPr>
          <a:lstStyle/>
          <a:p>
            <a:r>
              <a:rPr lang="en-US" dirty="0"/>
              <a:t>The </a:t>
            </a:r>
            <a:r>
              <a:rPr lang="en-US" dirty="0" err="1"/>
              <a:t>findElements</a:t>
            </a:r>
            <a:r>
              <a:rPr lang="en-US" dirty="0"/>
              <a:t> method</a:t>
            </a:r>
          </a:p>
        </p:txBody>
      </p:sp>
      <p:sp>
        <p:nvSpPr>
          <p:cNvPr id="3871" name="Google Shape;3871;p18"/>
          <p:cNvSpPr txBox="1">
            <a:spLocks noGrp="1"/>
          </p:cNvSpPr>
          <p:nvPr>
            <p:ph type="body" idx="1"/>
          </p:nvPr>
        </p:nvSpPr>
        <p:spPr>
          <a:xfrm>
            <a:off x="91531" y="884947"/>
            <a:ext cx="7775212" cy="2980500"/>
          </a:xfrm>
          <a:prstGeom prst="rect">
            <a:avLst/>
          </a:prstGeom>
        </p:spPr>
        <p:txBody>
          <a:bodyPr spcFirstLastPara="1" wrap="square" lIns="91425" tIns="91425" rIns="91425" bIns="91425" anchor="t" anchorCtr="0">
            <a:noAutofit/>
          </a:bodyPr>
          <a:lstStyle/>
          <a:p>
            <a:pPr lvl="0">
              <a:spcAft>
                <a:spcPts val="600"/>
              </a:spcAft>
            </a:pPr>
            <a:r>
              <a:rPr lang="en-US" sz="1800" dirty="0"/>
              <a:t>For finding multiple elements matching the same locator criteria on a web page, the </a:t>
            </a:r>
            <a:r>
              <a:rPr lang="en-US" sz="1800" b="1" dirty="0" err="1"/>
              <a:t>findElements</a:t>
            </a:r>
            <a:r>
              <a:rPr lang="en-US" sz="1800" b="1" dirty="0"/>
              <a:t>() </a:t>
            </a:r>
            <a:r>
              <a:rPr lang="en-US" sz="1800" dirty="0"/>
              <a:t>method can be used.</a:t>
            </a:r>
          </a:p>
          <a:p>
            <a:pPr lvl="0">
              <a:spcAft>
                <a:spcPts val="600"/>
              </a:spcAft>
            </a:pPr>
            <a:r>
              <a:rPr lang="en-US" sz="1800" dirty="0"/>
              <a:t>It returns a </a:t>
            </a:r>
            <a:r>
              <a:rPr lang="en-US" sz="1800" b="1" dirty="0"/>
              <a:t>List</a:t>
            </a:r>
            <a:r>
              <a:rPr lang="en-US" sz="1800" dirty="0"/>
              <a:t> of </a:t>
            </a:r>
            <a:r>
              <a:rPr lang="en-US" sz="1800" dirty="0" err="1"/>
              <a:t>WebElements</a:t>
            </a:r>
            <a:r>
              <a:rPr lang="en-US" sz="1800" dirty="0"/>
              <a:t> found for a given locating mechanism.</a:t>
            </a:r>
          </a:p>
          <a:p>
            <a:pPr lvl="0">
              <a:spcAft>
                <a:spcPts val="600"/>
              </a:spcAft>
            </a:pPr>
            <a:r>
              <a:rPr lang="en-US" sz="1800" dirty="0"/>
              <a:t>Here, if no element is found, an </a:t>
            </a:r>
            <a:r>
              <a:rPr lang="en-US" sz="1800" b="1" dirty="0"/>
              <a:t>empty list </a:t>
            </a:r>
            <a:r>
              <a:rPr lang="en-US" sz="1800" dirty="0"/>
              <a:t>is returned and if there are multiple </a:t>
            </a:r>
            <a:r>
              <a:rPr lang="en-US" sz="1800" dirty="0" err="1"/>
              <a:t>WebElements</a:t>
            </a:r>
            <a:r>
              <a:rPr lang="en-US" sz="1800" dirty="0"/>
              <a:t> present that satisfy the locating mechanism, all of them are returned to the caller in a list.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mtClean="0"/>
              <a:t>6</a:t>
            </a:fld>
            <a:endParaRPr dirty="0"/>
          </a:p>
        </p:txBody>
      </p:sp>
      <mc:AlternateContent xmlns:mc="http://schemas.openxmlformats.org/markup-compatibility/2006" xmlns:a14="http://schemas.microsoft.com/office/drawing/2010/main">
        <mc:Choice Requires="a14">
          <p:sp>
            <p:nvSpPr>
              <p:cNvPr id="5" name="Google Shape;3872;p18">
                <a:extLst>
                  <a:ext uri="{FF2B5EF4-FFF2-40B4-BE49-F238E27FC236}">
                    <a16:creationId xmlns:a16="http://schemas.microsoft.com/office/drawing/2014/main" id="{B2D7AE8E-8A9E-401F-BF90-1963871D65B9}"/>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5" name="Google Shape;3872;p18">
                <a:extLst>
                  <a:ext uri="{FF2B5EF4-FFF2-40B4-BE49-F238E27FC236}">
                    <a16:creationId xmlns:a16="http://schemas.microsoft.com/office/drawing/2014/main" id="{B2D7AE8E-8A9E-401F-BF90-1963871D65B9}"/>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2190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144289"/>
            <a:ext cx="6761100" cy="857400"/>
          </a:xfrm>
          <a:prstGeom prst="rect">
            <a:avLst/>
          </a:prstGeom>
        </p:spPr>
        <p:txBody>
          <a:bodyPr spcFirstLastPara="1" wrap="square" lIns="91425" tIns="91425" rIns="91425" bIns="91425" anchor="b" anchorCtr="0">
            <a:noAutofit/>
          </a:bodyPr>
          <a:lstStyle/>
          <a:p>
            <a:r>
              <a:rPr lang="en-US" dirty="0"/>
              <a:t>Using the </a:t>
            </a:r>
            <a:r>
              <a:rPr lang="en-US" b="1" dirty="0"/>
              <a:t>By </a:t>
            </a:r>
            <a:r>
              <a:rPr lang="en-US" dirty="0"/>
              <a:t>class</a:t>
            </a:r>
          </a:p>
        </p:txBody>
      </p:sp>
      <p:sp>
        <p:nvSpPr>
          <p:cNvPr id="3871" name="Google Shape;3871;p18"/>
          <p:cNvSpPr txBox="1">
            <a:spLocks noGrp="1"/>
          </p:cNvSpPr>
          <p:nvPr>
            <p:ph type="body" idx="1"/>
          </p:nvPr>
        </p:nvSpPr>
        <p:spPr>
          <a:xfrm>
            <a:off x="91531" y="884947"/>
            <a:ext cx="7775212" cy="2980500"/>
          </a:xfrm>
          <a:prstGeom prst="rect">
            <a:avLst/>
          </a:prstGeom>
        </p:spPr>
        <p:txBody>
          <a:bodyPr spcFirstLastPara="1" wrap="square" lIns="91425" tIns="91425" rIns="91425" bIns="91425" anchor="t" anchorCtr="0">
            <a:noAutofit/>
          </a:bodyPr>
          <a:lstStyle/>
          <a:p>
            <a:pPr lvl="0">
              <a:spcAft>
                <a:spcPts val="600"/>
              </a:spcAft>
            </a:pPr>
            <a:r>
              <a:rPr lang="en-US" sz="1800" dirty="0"/>
              <a:t>By is the locating mechanism passed to the </a:t>
            </a:r>
            <a:r>
              <a:rPr lang="en-US" sz="1800" dirty="0" err="1"/>
              <a:t>findElement</a:t>
            </a:r>
            <a:r>
              <a:rPr lang="en-US" sz="1800" dirty="0"/>
              <a:t>() method or the </a:t>
            </a:r>
            <a:r>
              <a:rPr lang="en-US" sz="1800" dirty="0" err="1"/>
              <a:t>findElements</a:t>
            </a:r>
            <a:r>
              <a:rPr lang="en-US" sz="1800" dirty="0"/>
              <a:t>() method to fetch the respective WebElement(s) on a web page. </a:t>
            </a:r>
          </a:p>
          <a:p>
            <a:pPr lvl="0">
              <a:spcAft>
                <a:spcPts val="600"/>
              </a:spcAft>
            </a:pPr>
            <a:r>
              <a:rPr lang="en-US" sz="1800" dirty="0"/>
              <a:t>There are 8 different locating mechanisms; that is, eight different ways to identify an HTML element on a web page. </a:t>
            </a:r>
          </a:p>
          <a:p>
            <a:pPr lvl="0">
              <a:spcAft>
                <a:spcPts val="600"/>
              </a:spcAft>
            </a:pPr>
            <a:r>
              <a:rPr lang="en-US" sz="1800" dirty="0"/>
              <a:t>They are located by </a:t>
            </a:r>
            <a:r>
              <a:rPr lang="en-US" sz="1800" b="1" dirty="0"/>
              <a:t>ID, Name, </a:t>
            </a:r>
            <a:r>
              <a:rPr lang="en-US" sz="1800" b="1" dirty="0" err="1"/>
              <a:t>ClassName</a:t>
            </a:r>
            <a:r>
              <a:rPr lang="en-US" sz="1800" b="1" dirty="0"/>
              <a:t>, </a:t>
            </a:r>
            <a:r>
              <a:rPr lang="en-US" sz="1800" b="1" dirty="0" err="1"/>
              <a:t>TagName</a:t>
            </a:r>
            <a:r>
              <a:rPr lang="en-US" sz="1800" b="1" dirty="0"/>
              <a:t>, </a:t>
            </a:r>
            <a:r>
              <a:rPr lang="en-US" sz="1800" b="1" dirty="0" err="1"/>
              <a:t>LinkText</a:t>
            </a:r>
            <a:r>
              <a:rPr lang="en-US" sz="1800" b="1" dirty="0"/>
              <a:t>, </a:t>
            </a:r>
            <a:r>
              <a:rPr lang="en-US" sz="1800" b="1" dirty="0" err="1"/>
              <a:t>PartialLinkText</a:t>
            </a:r>
            <a:r>
              <a:rPr lang="en-US" sz="1800" b="1" dirty="0"/>
              <a:t>, XPath, and CSS Selector</a:t>
            </a:r>
            <a:r>
              <a:rPr lang="en-US" sz="1800" dirty="0"/>
              <a: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mtClean="0"/>
              <a:t>7</a:t>
            </a:fld>
            <a:endParaRPr dirty="0"/>
          </a:p>
        </p:txBody>
      </p:sp>
      <mc:AlternateContent xmlns:mc="http://schemas.openxmlformats.org/markup-compatibility/2006" xmlns:a14="http://schemas.microsoft.com/office/drawing/2010/main">
        <mc:Choice Requires="a14">
          <p:sp>
            <p:nvSpPr>
              <p:cNvPr id="5" name="Google Shape;3872;p18">
                <a:extLst>
                  <a:ext uri="{FF2B5EF4-FFF2-40B4-BE49-F238E27FC236}">
                    <a16:creationId xmlns:a16="http://schemas.microsoft.com/office/drawing/2014/main" id="{B2D7AE8E-8A9E-401F-BF90-1963871D65B9}"/>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5" name="Google Shape;3872;p18">
                <a:extLst>
                  <a:ext uri="{FF2B5EF4-FFF2-40B4-BE49-F238E27FC236}">
                    <a16:creationId xmlns:a16="http://schemas.microsoft.com/office/drawing/2014/main" id="{B2D7AE8E-8A9E-401F-BF90-1963871D65B9}"/>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8573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144289"/>
            <a:ext cx="6761100" cy="857400"/>
          </a:xfrm>
          <a:prstGeom prst="rect">
            <a:avLst/>
          </a:prstGeom>
        </p:spPr>
        <p:txBody>
          <a:bodyPr spcFirstLastPara="1" wrap="square" lIns="91425" tIns="91425" rIns="91425" bIns="91425" anchor="b" anchorCtr="0">
            <a:noAutofit/>
          </a:bodyPr>
          <a:lstStyle/>
          <a:p>
            <a:r>
              <a:rPr lang="en-US" dirty="0"/>
              <a:t>Finding elements by the ID attribute</a:t>
            </a:r>
          </a:p>
        </p:txBody>
      </p:sp>
      <p:sp>
        <p:nvSpPr>
          <p:cNvPr id="3871" name="Google Shape;3871;p18"/>
          <p:cNvSpPr txBox="1">
            <a:spLocks noGrp="1"/>
          </p:cNvSpPr>
          <p:nvPr>
            <p:ph type="body" idx="1"/>
          </p:nvPr>
        </p:nvSpPr>
        <p:spPr>
          <a:xfrm>
            <a:off x="91531" y="884947"/>
            <a:ext cx="7775212" cy="2980500"/>
          </a:xfrm>
          <a:prstGeom prst="rect">
            <a:avLst/>
          </a:prstGeom>
        </p:spPr>
        <p:txBody>
          <a:bodyPr spcFirstLastPara="1" wrap="square" lIns="91425" tIns="91425" rIns="91425" bIns="91425" anchor="t" anchorCtr="0">
            <a:noAutofit/>
          </a:bodyPr>
          <a:lstStyle/>
          <a:p>
            <a:pPr lvl="0">
              <a:spcAft>
                <a:spcPts val="600"/>
              </a:spcAft>
            </a:pPr>
            <a:r>
              <a:rPr lang="en-US" sz="1800" dirty="0"/>
              <a:t>On a web page, each element is uniquely identified by an ID attribute, which is optionally provided. </a:t>
            </a:r>
          </a:p>
          <a:p>
            <a:pPr lvl="0">
              <a:spcAft>
                <a:spcPts val="600"/>
              </a:spcAft>
            </a:pPr>
            <a:r>
              <a:rPr lang="en-US" sz="1800" dirty="0"/>
              <a:t>An ID can be assigned manually by the developer of the web application or left to be dynamically generated by the application. </a:t>
            </a:r>
          </a:p>
          <a:p>
            <a:pPr lvl="0">
              <a:spcAft>
                <a:spcPts val="600"/>
              </a:spcAft>
            </a:pPr>
            <a:r>
              <a:rPr lang="en-US" sz="1800" dirty="0"/>
              <a:t>Dynamically-generated IDs can be changed on every page refresh or over a period of time.</a:t>
            </a:r>
          </a:p>
          <a:p>
            <a:pPr lvl="0">
              <a:spcAft>
                <a:spcPts val="600"/>
              </a:spcAft>
            </a:pPr>
            <a:r>
              <a:rPr lang="en-US" sz="1800" dirty="0"/>
              <a:t>While searching through the DOM, browsers use id as the preferred way to identify the elements, and this provides the fastest locator strategy.</a:t>
            </a:r>
          </a:p>
          <a:p>
            <a:pPr lvl="1">
              <a:spcAft>
                <a:spcPts val="600"/>
              </a:spcAft>
            </a:pPr>
            <a:r>
              <a:rPr lang="en-US" sz="1800" b="1" dirty="0"/>
              <a:t>WebElement username = </a:t>
            </a:r>
            <a:r>
              <a:rPr lang="en-US" sz="1800" b="1" dirty="0" err="1"/>
              <a:t>driver.findElement</a:t>
            </a:r>
            <a:r>
              <a:rPr lang="en-US" sz="1800" b="1" dirty="0"/>
              <a:t>(By.id("username"));</a:t>
            </a:r>
          </a:p>
          <a:p>
            <a:pPr lvl="0">
              <a:spcAft>
                <a:spcPts val="600"/>
              </a:spcAft>
            </a:pPr>
            <a:endParaRPr lang="en-US"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mtClean="0"/>
              <a:t>8</a:t>
            </a:fld>
            <a:endParaRPr dirty="0"/>
          </a:p>
        </p:txBody>
      </p:sp>
      <mc:AlternateContent xmlns:mc="http://schemas.openxmlformats.org/markup-compatibility/2006" xmlns:a14="http://schemas.microsoft.com/office/drawing/2010/main">
        <mc:Choice Requires="a14">
          <p:sp>
            <p:nvSpPr>
              <p:cNvPr id="5" name="Google Shape;3872;p18">
                <a:extLst>
                  <a:ext uri="{FF2B5EF4-FFF2-40B4-BE49-F238E27FC236}">
                    <a16:creationId xmlns:a16="http://schemas.microsoft.com/office/drawing/2014/main" id="{B2D7AE8E-8A9E-401F-BF90-1963871D65B9}"/>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5" name="Google Shape;3872;p18">
                <a:extLst>
                  <a:ext uri="{FF2B5EF4-FFF2-40B4-BE49-F238E27FC236}">
                    <a16:creationId xmlns:a16="http://schemas.microsoft.com/office/drawing/2014/main" id="{B2D7AE8E-8A9E-401F-BF90-1963871D65B9}"/>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7816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144289"/>
            <a:ext cx="6761100" cy="857400"/>
          </a:xfrm>
          <a:prstGeom prst="rect">
            <a:avLst/>
          </a:prstGeom>
        </p:spPr>
        <p:txBody>
          <a:bodyPr spcFirstLastPara="1" wrap="square" lIns="91425" tIns="91425" rIns="91425" bIns="91425" anchor="b" anchorCtr="0">
            <a:noAutofit/>
          </a:bodyPr>
          <a:lstStyle/>
          <a:p>
            <a:r>
              <a:rPr lang="en-US" dirty="0"/>
              <a:t>Finding elements by the ID attribute</a:t>
            </a:r>
          </a:p>
        </p:txBody>
      </p:sp>
      <p:sp>
        <p:nvSpPr>
          <p:cNvPr id="3871" name="Google Shape;3871;p18"/>
          <p:cNvSpPr txBox="1">
            <a:spLocks noGrp="1"/>
          </p:cNvSpPr>
          <p:nvPr>
            <p:ph type="body" idx="1"/>
          </p:nvPr>
        </p:nvSpPr>
        <p:spPr>
          <a:xfrm>
            <a:off x="91531" y="884947"/>
            <a:ext cx="7775212" cy="2980500"/>
          </a:xfrm>
          <a:prstGeom prst="rect">
            <a:avLst/>
          </a:prstGeom>
        </p:spPr>
        <p:txBody>
          <a:bodyPr spcFirstLastPara="1" wrap="square" lIns="91425" tIns="91425" rIns="91425" bIns="91425" anchor="t" anchorCtr="0">
            <a:noAutofit/>
          </a:bodyPr>
          <a:lstStyle/>
          <a:p>
            <a:pPr lvl="0">
              <a:spcAft>
                <a:spcPts val="600"/>
              </a:spcAft>
            </a:pPr>
            <a:r>
              <a:rPr lang="en-US" sz="1800" dirty="0"/>
              <a:t>We might find situations where we cannot use the id attribute due to the following reasons:</a:t>
            </a:r>
          </a:p>
          <a:p>
            <a:pPr lvl="1">
              <a:spcAft>
                <a:spcPts val="600"/>
              </a:spcAft>
            </a:pPr>
            <a:r>
              <a:rPr lang="en-US" sz="1800" dirty="0"/>
              <a:t>Not all elements on a page have the id attribute specified</a:t>
            </a:r>
          </a:p>
          <a:p>
            <a:pPr lvl="1">
              <a:spcAft>
                <a:spcPts val="600"/>
              </a:spcAft>
            </a:pPr>
            <a:r>
              <a:rPr lang="en-US" sz="1800" dirty="0"/>
              <a:t>The id attributes are not specified for key elements on a page</a:t>
            </a:r>
          </a:p>
          <a:p>
            <a:pPr lvl="1">
              <a:spcAft>
                <a:spcPts val="600"/>
              </a:spcAft>
            </a:pPr>
            <a:r>
              <a:rPr lang="en-US" sz="1800" dirty="0"/>
              <a:t>The id attribute values are dynamically generated</a:t>
            </a:r>
          </a:p>
          <a:p>
            <a:pPr lvl="0">
              <a:spcAft>
                <a:spcPts val="600"/>
              </a:spcAft>
            </a:pPr>
            <a:r>
              <a:rPr lang="en-US" sz="1800" dirty="0"/>
              <a:t>When building an application, you should recommend that the developers add the id attribute for key elements as well as other unique attributes to enable the easy search of elements. This also brings greater testability.</a:t>
            </a:r>
          </a:p>
          <a:p>
            <a:pPr lvl="0">
              <a:spcAft>
                <a:spcPts val="600"/>
              </a:spcAft>
            </a:pPr>
            <a:endParaRPr lang="en-US"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mtClean="0"/>
              <a:t>9</a:t>
            </a:fld>
            <a:endParaRPr dirty="0"/>
          </a:p>
        </p:txBody>
      </p:sp>
      <mc:AlternateContent xmlns:mc="http://schemas.openxmlformats.org/markup-compatibility/2006" xmlns:a14="http://schemas.microsoft.com/office/drawing/2010/main">
        <mc:Choice Requires="a14">
          <p:sp>
            <p:nvSpPr>
              <p:cNvPr id="5" name="Google Shape;3872;p18">
                <a:extLst>
                  <a:ext uri="{FF2B5EF4-FFF2-40B4-BE49-F238E27FC236}">
                    <a16:creationId xmlns:a16="http://schemas.microsoft.com/office/drawing/2014/main" id="{B2D7AE8E-8A9E-401F-BF90-1963871D65B9}"/>
                  </a:ext>
                </a:extLst>
              </p:cNvPr>
              <p:cNvSpPr txBox="1">
                <a:spLocks/>
              </p:cNvSpPr>
              <p:nvPr/>
            </p:nvSpPr>
            <p:spPr>
              <a:xfrm>
                <a:off x="6417892" y="4720201"/>
                <a:ext cx="1726251"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Dosis ExtraLight"/>
                    <a:ea typeface="Dosis ExtraLight"/>
                    <a:cs typeface="Dosis ExtraLight"/>
                    <a:sym typeface="Dosis ExtraLight"/>
                  </a:defRPr>
                </a:lvl9pPr>
              </a:lstStyle>
              <a:p>
                <a14:m>
                  <m:oMath xmlns:m="http://schemas.openxmlformats.org/officeDocument/2006/math">
                    <m:r>
                      <a:rPr lang="en" i="1" smtClean="0">
                        <a:latin typeface="Cambria Math" panose="02040503050406030204" pitchFamily="18" charset="0"/>
                      </a:rPr>
                      <m:t>©</m:t>
                    </m:r>
                    <m:r>
                      <a:rPr lang="en-US" b="0" i="1" smtClean="0">
                        <a:latin typeface="Cambria Math" panose="02040503050406030204" pitchFamily="18" charset="0"/>
                      </a:rPr>
                      <m:t> </m:t>
                    </m:r>
                  </m:oMath>
                </a14:m>
                <a:r>
                  <a:rPr lang="en" dirty="0"/>
                  <a:t>Duotech Academy</a:t>
                </a:r>
              </a:p>
            </p:txBody>
          </p:sp>
        </mc:Choice>
        <mc:Fallback xmlns="">
          <p:sp>
            <p:nvSpPr>
              <p:cNvPr id="5" name="Google Shape;3872;p18">
                <a:extLst>
                  <a:ext uri="{FF2B5EF4-FFF2-40B4-BE49-F238E27FC236}">
                    <a16:creationId xmlns:a16="http://schemas.microsoft.com/office/drawing/2014/main" id="{B2D7AE8E-8A9E-401F-BF90-1963871D65B9}"/>
                  </a:ext>
                </a:extLst>
              </p:cNvPr>
              <p:cNvSpPr txBox="1">
                <a:spLocks noRot="1" noChangeAspect="1" noMove="1" noResize="1" noEditPoints="1" noAdjustHandles="1" noChangeArrowheads="1" noChangeShapeType="1" noTextEdit="1"/>
              </p:cNvSpPr>
              <p:nvPr/>
            </p:nvSpPr>
            <p:spPr>
              <a:xfrm>
                <a:off x="6417892" y="4720201"/>
                <a:ext cx="1726251" cy="3936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31721959"/>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1887</Words>
  <Application>Microsoft Office PowerPoint</Application>
  <PresentationFormat>On-screen Show (16:9)</PresentationFormat>
  <Paragraphs>151</Paragraphs>
  <Slides>24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Titillium Web Light</vt:lpstr>
      <vt:lpstr>Dosis ExtraLight</vt:lpstr>
      <vt:lpstr>Consolas</vt:lpstr>
      <vt:lpstr>Cambria Math</vt:lpstr>
      <vt:lpstr>Arial</vt:lpstr>
      <vt:lpstr>Mowbray template</vt:lpstr>
      <vt:lpstr>Selenium Locators </vt:lpstr>
      <vt:lpstr>INTRODUCTION</vt:lpstr>
      <vt:lpstr>Locating WebElements</vt:lpstr>
      <vt:lpstr>The findElement method</vt:lpstr>
      <vt:lpstr>The findElement method</vt:lpstr>
      <vt:lpstr>The findElements method</vt:lpstr>
      <vt:lpstr>Using the By class</vt:lpstr>
      <vt:lpstr>Finding elements by the ID attribute</vt:lpstr>
      <vt:lpstr>Finding elements by the ID attribute</vt:lpstr>
      <vt:lpstr>Finding elements by the NAME attribute</vt:lpstr>
      <vt:lpstr>Finding elements by the Class attribute</vt:lpstr>
      <vt:lpstr>Finding elements by the Class attribute</vt:lpstr>
      <vt:lpstr>NoSuchElementFoundException</vt:lpstr>
      <vt:lpstr> Finding links</vt:lpstr>
      <vt:lpstr> Finding a link by partial text</vt:lpstr>
      <vt:lpstr> Finding elements by tag name</vt:lpstr>
      <vt:lpstr> findElements method</vt:lpstr>
      <vt:lpstr> Finding elements by XPATH</vt:lpstr>
      <vt:lpstr>  Absolute path</vt:lpstr>
      <vt:lpstr>  Relative path</vt:lpstr>
      <vt:lpstr>  Using predicates</vt:lpstr>
      <vt:lpstr>  Using attributes values with XPath</vt:lpstr>
      <vt:lpstr>  Using attributes values with XPath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WebDriver</dc:title>
  <dc:creator>Akmal A</dc:creator>
  <cp:lastModifiedBy>steve rock</cp:lastModifiedBy>
  <cp:revision>25</cp:revision>
  <dcterms:modified xsi:type="dcterms:W3CDTF">2020-12-08T22:53:43Z</dcterms:modified>
</cp:coreProperties>
</file>