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1" r:id="rId4"/>
    <p:sldId id="263" r:id="rId5"/>
    <p:sldId id="264" r:id="rId6"/>
    <p:sldId id="267" r:id="rId7"/>
    <p:sldId id="258" r:id="rId8"/>
    <p:sldId id="259"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60"/>
  </p:normalViewPr>
  <p:slideViewPr>
    <p:cSldViewPr snapToGrid="0">
      <p:cViewPr varScale="1">
        <p:scale>
          <a:sx n="96" d="100"/>
          <a:sy n="96"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1BEAC-F632-461E-8ADF-236D4FFA6131}"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A024E-36F3-478A-8F1F-57B9875FD059}" type="slidenum">
              <a:rPr lang="en-IN" smtClean="0"/>
              <a:t>‹#›</a:t>
            </a:fld>
            <a:endParaRPr lang="en-IN"/>
          </a:p>
        </p:txBody>
      </p:sp>
    </p:spTree>
    <p:extLst>
      <p:ext uri="{BB962C8B-B14F-4D97-AF65-F5344CB8AC3E}">
        <p14:creationId xmlns:p14="http://schemas.microsoft.com/office/powerpoint/2010/main" val="115083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7B6A-888B-E3D7-9116-6EEB00C47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1A7D93-3B40-B2E3-FF09-1574B7387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4BAEE5-9D2F-4DED-ABF4-DEDE2AE3F4E7}"/>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5" name="Footer Placeholder 4">
            <a:extLst>
              <a:ext uri="{FF2B5EF4-FFF2-40B4-BE49-F238E27FC236}">
                <a16:creationId xmlns:a16="http://schemas.microsoft.com/office/drawing/2014/main" id="{65B771AC-01CB-57DB-7F9D-C97C00DA7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13B2C-D509-7D48-202F-AC33B47C8B4D}"/>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67624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2084-E8A2-8C3B-E854-15FBC886C3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AE758-5342-08C8-58E2-32EB25A62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9A660-0124-5D4F-0AA6-43D98FEF4CBB}"/>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5" name="Footer Placeholder 4">
            <a:extLst>
              <a:ext uri="{FF2B5EF4-FFF2-40B4-BE49-F238E27FC236}">
                <a16:creationId xmlns:a16="http://schemas.microsoft.com/office/drawing/2014/main" id="{60AB39DD-F565-001A-FF2C-40B48C0DB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35F2D-ED54-1538-3FF5-B6F2962F061F}"/>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83680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3D0F7-93B0-8B38-A4D0-958DA91B00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CB5AA-B75E-1BBF-74A6-203045CB59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D8FC4-17C4-145E-4463-43297CFCDD25}"/>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5" name="Footer Placeholder 4">
            <a:extLst>
              <a:ext uri="{FF2B5EF4-FFF2-40B4-BE49-F238E27FC236}">
                <a16:creationId xmlns:a16="http://schemas.microsoft.com/office/drawing/2014/main" id="{161CC3C2-1C8D-98DE-0C97-2F06FA7DB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84F48-7261-258D-FBBD-337F83F66EA8}"/>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48955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E09D-D936-5524-167A-3D43183696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9980F1-E297-046E-6432-B3C5EA9B79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60C5A-C1BF-C84C-0CD5-86A4F9E30AFD}"/>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5" name="Footer Placeholder 4">
            <a:extLst>
              <a:ext uri="{FF2B5EF4-FFF2-40B4-BE49-F238E27FC236}">
                <a16:creationId xmlns:a16="http://schemas.microsoft.com/office/drawing/2014/main" id="{39BE0D0C-D020-55E1-58FB-72D3DAA57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4E84A-F1AA-0B79-6447-5C36F1C47A8C}"/>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96257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6FF-EC2A-6B9F-A870-539C9D1F8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BC52CB-8B2B-676D-DD9A-23E9AC5AA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D6C51B-B058-3233-7F74-D36AC9618EDF}"/>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5" name="Footer Placeholder 4">
            <a:extLst>
              <a:ext uri="{FF2B5EF4-FFF2-40B4-BE49-F238E27FC236}">
                <a16:creationId xmlns:a16="http://schemas.microsoft.com/office/drawing/2014/main" id="{03EC10D0-CA72-82CB-A31F-A3B0B4D1F6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3053B-24E9-C982-46D5-B2A09E1FA5A0}"/>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11968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ADB0-B509-AC8D-B992-5C5F1CCA18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7A3D59-C409-FC52-BE94-25AF1753A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60BFD-CC1D-649D-2D2B-1C8A64B4F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048569-DC7D-7B8E-7D9A-CCD879E4D638}"/>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6" name="Footer Placeholder 5">
            <a:extLst>
              <a:ext uri="{FF2B5EF4-FFF2-40B4-BE49-F238E27FC236}">
                <a16:creationId xmlns:a16="http://schemas.microsoft.com/office/drawing/2014/main" id="{8D9AF7B3-3893-5109-5897-51836C969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F5AD1-CBB9-94CC-2942-590870FC8F9C}"/>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392743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D411-F2ED-4BF5-1DA2-1DEAE89AA4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4A8A6-2770-C085-7AB0-1638AD5F6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F6C9D-9C1C-EBD7-AE15-A0E11509E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0C2B37-AAC5-BB08-DC02-AA58C6FA9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5AE53-6066-5801-630C-9B0350C02F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2C8931-A135-8323-13F9-249C48AAC82F}"/>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8" name="Footer Placeholder 7">
            <a:extLst>
              <a:ext uri="{FF2B5EF4-FFF2-40B4-BE49-F238E27FC236}">
                <a16:creationId xmlns:a16="http://schemas.microsoft.com/office/drawing/2014/main" id="{862E62B8-E934-F9B3-D407-870C6B5E96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AEB743-4CA2-3822-ADE1-942CD50796F7}"/>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41224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DC57-2075-368C-3E9F-2D71154AD3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85AB61-26B0-9785-A2A0-B649B9018C75}"/>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4" name="Footer Placeholder 3">
            <a:extLst>
              <a:ext uri="{FF2B5EF4-FFF2-40B4-BE49-F238E27FC236}">
                <a16:creationId xmlns:a16="http://schemas.microsoft.com/office/drawing/2014/main" id="{12A9B00E-2673-5261-CC32-E14AE73D0D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2DB2BD-15F4-C794-6D01-B4795C0ACE08}"/>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43042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06BCE-71A3-CE30-2CA3-E7A9EED303BD}"/>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3" name="Footer Placeholder 2">
            <a:extLst>
              <a:ext uri="{FF2B5EF4-FFF2-40B4-BE49-F238E27FC236}">
                <a16:creationId xmlns:a16="http://schemas.microsoft.com/office/drawing/2014/main" id="{B7772FF0-B2C6-2FC1-80C2-2DC1CA30D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210143-5042-B6A5-123F-62B71BF75F59}"/>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340954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3BC2-B883-B68B-6F6E-638DFC3E0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F11F2D-B08E-5D8E-D053-4B78002AD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ED4DD-3D8E-8664-02F6-E7C778C73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E102F-B6A1-520E-0DBA-CF20AA4D3686}"/>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6" name="Footer Placeholder 5">
            <a:extLst>
              <a:ext uri="{FF2B5EF4-FFF2-40B4-BE49-F238E27FC236}">
                <a16:creationId xmlns:a16="http://schemas.microsoft.com/office/drawing/2014/main" id="{1B1519F1-996C-FC31-B8B8-DAE0CC8156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F1A6F-4E93-90F1-C322-F965D1FD7C8C}"/>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71752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0D3D-0B1E-3C73-52A1-6E79C1129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919A37-641E-DB98-B95E-73FCF0FBE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2E80C7-ED2B-DA9C-7AD3-D59E4F191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ACA32-15FA-3060-3BC1-D84BBE4FA960}"/>
              </a:ext>
            </a:extLst>
          </p:cNvPr>
          <p:cNvSpPr>
            <a:spLocks noGrp="1"/>
          </p:cNvSpPr>
          <p:nvPr>
            <p:ph type="dt" sz="half" idx="10"/>
          </p:nvPr>
        </p:nvSpPr>
        <p:spPr/>
        <p:txBody>
          <a:bodyPr/>
          <a:lstStyle/>
          <a:p>
            <a:fld id="{80D96F60-4646-4A67-96C5-740E225C057D}" type="datetimeFigureOut">
              <a:rPr lang="en-IN" smtClean="0"/>
              <a:t>08-08-2022</a:t>
            </a:fld>
            <a:endParaRPr lang="en-IN"/>
          </a:p>
        </p:txBody>
      </p:sp>
      <p:sp>
        <p:nvSpPr>
          <p:cNvPr id="6" name="Footer Placeholder 5">
            <a:extLst>
              <a:ext uri="{FF2B5EF4-FFF2-40B4-BE49-F238E27FC236}">
                <a16:creationId xmlns:a16="http://schemas.microsoft.com/office/drawing/2014/main" id="{C4B10221-3C45-ECF3-369D-F8632F9F75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817DA-7F0D-BC8F-6DEE-D635A9F848C5}"/>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372151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33490-0127-8D78-795B-7499D443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035FEE-9CC7-46B1-A96F-23F51DBC4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CB119-D3D2-0AE7-0117-CE3F30DD2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96F60-4646-4A67-96C5-740E225C057D}" type="datetimeFigureOut">
              <a:rPr lang="en-IN" smtClean="0"/>
              <a:t>08-08-2022</a:t>
            </a:fld>
            <a:endParaRPr lang="en-IN"/>
          </a:p>
        </p:txBody>
      </p:sp>
      <p:sp>
        <p:nvSpPr>
          <p:cNvPr id="5" name="Footer Placeholder 4">
            <a:extLst>
              <a:ext uri="{FF2B5EF4-FFF2-40B4-BE49-F238E27FC236}">
                <a16:creationId xmlns:a16="http://schemas.microsoft.com/office/drawing/2014/main" id="{FE57A7C1-4D0B-F321-C517-6D8230661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E0733A-FD81-C718-CF1D-E6668EFD9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ADEAC-79D2-4F15-BC63-08A976F8C898}" type="slidenum">
              <a:rPr lang="en-IN" smtClean="0"/>
              <a:t>‹#›</a:t>
            </a:fld>
            <a:endParaRPr lang="en-IN"/>
          </a:p>
        </p:txBody>
      </p:sp>
    </p:spTree>
    <p:extLst>
      <p:ext uri="{BB962C8B-B14F-4D97-AF65-F5344CB8AC3E}">
        <p14:creationId xmlns:p14="http://schemas.microsoft.com/office/powerpoint/2010/main" val="300514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researchgate.net/profile/Soon-Chun" TargetMode="External"/><Relationship Id="rId3" Type="http://schemas.openxmlformats.org/officeDocument/2006/relationships/hyperlink" Target="https://journalofbigdata.springeropen.com/articles/10.1186/s40537-022-00633-z#auth-Rao_Hamza-Ali" TargetMode="External"/><Relationship Id="rId7" Type="http://schemas.openxmlformats.org/officeDocument/2006/relationships/hyperlink" Target="https://www.researchgate.net/profile/Ussama-Yaqub"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journalofbigdata.springeropen.com/articles/10.1186/s40537-022-00633-z#auth-Erik_J_-Linstead" TargetMode="External"/><Relationship Id="rId5" Type="http://schemas.openxmlformats.org/officeDocument/2006/relationships/hyperlink" Target="https://journalofbigdata.springeropen.com/articles/10.1186/s40537-022-00633-z#auth-Evelyn-Lawrie" TargetMode="External"/><Relationship Id="rId4" Type="http://schemas.openxmlformats.org/officeDocument/2006/relationships/hyperlink" Target="https://journalofbigdata.springeropen.com/articles/10.1186/s40537-022-00633-z#auth-Gabriela-Pinto" TargetMode="External"/><Relationship Id="rId9" Type="http://schemas.openxmlformats.org/officeDocument/2006/relationships/hyperlink" Target="https://www.researchgate.net/profile/Vijayalakshmi-Atlur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manchunhui/us-election-2020-twee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ihal136/Twitter_Sentiment_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44F98-9373-7A4E-E8C3-340E998824DC}"/>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TWITTER SENTIMENT ANALYSIS FOR US ELECTIONS</a:t>
            </a:r>
          </a:p>
        </p:txBody>
      </p:sp>
      <p:sp>
        <p:nvSpPr>
          <p:cNvPr id="3" name="Subtitle 2">
            <a:extLst>
              <a:ext uri="{FF2B5EF4-FFF2-40B4-BE49-F238E27FC236}">
                <a16:creationId xmlns:a16="http://schemas.microsoft.com/office/drawing/2014/main" id="{55B9305E-C20B-D3DA-43C9-522FC902B8FE}"/>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algn="just"/>
            <a:r>
              <a:rPr lang="en-US" sz="2800" dirty="0"/>
              <a:t>TEAM MEMBERS</a:t>
            </a:r>
          </a:p>
          <a:p>
            <a:pPr algn="just"/>
            <a:r>
              <a:rPr lang="en-US" sz="2000" dirty="0"/>
              <a:t>2010030374 – JAIDEEP SHARMA</a:t>
            </a:r>
          </a:p>
          <a:p>
            <a:pPr algn="just"/>
            <a:r>
              <a:rPr lang="en-US" sz="2000" dirty="0"/>
              <a:t>2010030413 – NIHAL AGARWAL</a:t>
            </a:r>
          </a:p>
          <a:p>
            <a:pPr algn="just"/>
            <a:r>
              <a:rPr lang="en-US" sz="2000" dirty="0"/>
              <a:t>2010030361 – T VENKATA SAI SATHVIK</a:t>
            </a:r>
          </a:p>
          <a:p>
            <a:pPr algn="just"/>
            <a:r>
              <a:rPr lang="en-US" sz="2000" dirty="0"/>
              <a:t>2010030153 – SHAIK ABDUL SHAAN</a:t>
            </a:r>
          </a:p>
        </p:txBody>
      </p:sp>
      <p:pic>
        <p:nvPicPr>
          <p:cNvPr id="1026" name="Picture 2" descr="Faculties - Best Private University in Telangana &amp; Andhra Pradesh | KLH">
            <a:extLst>
              <a:ext uri="{FF2B5EF4-FFF2-40B4-BE49-F238E27FC236}">
                <a16:creationId xmlns:a16="http://schemas.microsoft.com/office/drawing/2014/main" id="{9EE186B2-39F1-144E-C8D5-D9CCB0FE6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86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63C3EE4-A914-AADD-924F-C3A2ED85F278}"/>
              </a:ext>
            </a:extLst>
          </p:cNvPr>
          <p:cNvSpPr>
            <a:spLocks noGrp="1"/>
          </p:cNvSpPr>
          <p:nvPr>
            <p:ph type="title"/>
          </p:nvPr>
        </p:nvSpPr>
        <p:spPr>
          <a:xfrm>
            <a:off x="777240" y="731519"/>
            <a:ext cx="2845191" cy="3237579"/>
          </a:xfrm>
        </p:spPr>
        <p:txBody>
          <a:bodyPr>
            <a:normAutofit/>
          </a:bodyPr>
          <a:lstStyle/>
          <a:p>
            <a:r>
              <a:rPr lang="en-IN" sz="3800">
                <a:solidFill>
                  <a:srgbClr val="FFFFFF"/>
                </a:solidFill>
              </a:rPr>
              <a:t>CONCLUSION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F87A28-1DC3-F4DB-8173-CCD17372D816}"/>
              </a:ext>
            </a:extLst>
          </p:cNvPr>
          <p:cNvSpPr>
            <a:spLocks noGrp="1"/>
          </p:cNvSpPr>
          <p:nvPr>
            <p:ph idx="1"/>
          </p:nvPr>
        </p:nvSpPr>
        <p:spPr>
          <a:xfrm>
            <a:off x="4379709" y="686862"/>
            <a:ext cx="7037591" cy="5475129"/>
          </a:xfrm>
        </p:spPr>
        <p:txBody>
          <a:bodyPr anchor="ctr">
            <a:normAutofit/>
          </a:bodyPr>
          <a:lstStyle/>
          <a:p>
            <a:pPr marL="0" indent="0" algn="just">
              <a:buNone/>
            </a:pPr>
            <a:r>
              <a:rPr lang="en-IN" sz="2600" dirty="0"/>
              <a:t>This project will lead to better understanding of the result for US election for year 2020 on twitter which will be done using the tweets which will lead to good result prediction.</a:t>
            </a:r>
          </a:p>
        </p:txBody>
      </p:sp>
      <p:pic>
        <p:nvPicPr>
          <p:cNvPr id="7" name="Picture 2" descr="Faculties - Best Private University in Telangana &amp; Andhra Pradesh | KLH">
            <a:extLst>
              <a:ext uri="{FF2B5EF4-FFF2-40B4-BE49-F238E27FC236}">
                <a16:creationId xmlns:a16="http://schemas.microsoft.com/office/drawing/2014/main" id="{353045BE-F0A3-591C-49A6-89551831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25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525F1E-ACFD-F727-A343-03FA07520E30}"/>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THANK YOU</a:t>
            </a:r>
            <a:endParaRPr lang="en-IN" sz="4000" dirty="0">
              <a:solidFill>
                <a:srgbClr val="FFFFFF"/>
              </a:solidFill>
            </a:endParaRPr>
          </a:p>
        </p:txBody>
      </p:sp>
      <p:sp>
        <p:nvSpPr>
          <p:cNvPr id="2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BBA327B-B21C-2A9E-8B7A-F4DB6A7E0D41}"/>
              </a:ext>
            </a:extLst>
          </p:cNvPr>
          <p:cNvSpPr>
            <a:spLocks noGrp="1"/>
          </p:cNvSpPr>
          <p:nvPr>
            <p:ph idx="1"/>
          </p:nvPr>
        </p:nvSpPr>
        <p:spPr>
          <a:xfrm>
            <a:off x="5221862" y="1719618"/>
            <a:ext cx="5948831" cy="4334629"/>
          </a:xfrm>
        </p:spPr>
        <p:txBody>
          <a:bodyPr anchor="ctr">
            <a:normAutofit/>
          </a:bodyPr>
          <a:lstStyle/>
          <a:p>
            <a:pPr marL="0" indent="0">
              <a:buNone/>
            </a:pPr>
            <a:r>
              <a:rPr lang="en-US" sz="2400">
                <a:solidFill>
                  <a:srgbClr val="FEFFFF"/>
                </a:solidFill>
              </a:rPr>
              <a:t>Mentor: Dr. Arpita Gupta</a:t>
            </a:r>
          </a:p>
          <a:p>
            <a:pPr marL="0" indent="0">
              <a:buNone/>
            </a:pPr>
            <a:endParaRPr lang="en-IN" sz="2400">
              <a:solidFill>
                <a:srgbClr val="FEFFFF"/>
              </a:solidFill>
            </a:endParaRPr>
          </a:p>
        </p:txBody>
      </p:sp>
    </p:spTree>
    <p:extLst>
      <p:ext uri="{BB962C8B-B14F-4D97-AF65-F5344CB8AC3E}">
        <p14:creationId xmlns:p14="http://schemas.microsoft.com/office/powerpoint/2010/main" val="200644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026C2C7-E128-1477-8DE3-1000F4ECA3F4}"/>
              </a:ext>
            </a:extLst>
          </p:cNvPr>
          <p:cNvSpPr>
            <a:spLocks noGrp="1"/>
          </p:cNvSpPr>
          <p:nvPr>
            <p:ph type="title"/>
          </p:nvPr>
        </p:nvSpPr>
        <p:spPr>
          <a:xfrm>
            <a:off x="535020" y="685800"/>
            <a:ext cx="2780271" cy="5105400"/>
          </a:xfrm>
        </p:spPr>
        <p:txBody>
          <a:bodyPr vert="horz" lIns="91440" tIns="45720" rIns="91440" bIns="45720" rtlCol="0">
            <a:normAutofit/>
          </a:bodyPr>
          <a:lstStyle/>
          <a:p>
            <a:r>
              <a:rPr lang="en-US" sz="4000" kern="1200">
                <a:solidFill>
                  <a:srgbClr val="FFFFFF"/>
                </a:solidFill>
                <a:latin typeface="+mj-lt"/>
                <a:ea typeface="+mj-ea"/>
                <a:cs typeface="+mj-cs"/>
              </a:rPr>
              <a:t>TABLE OF CONTENTS</a:t>
            </a:r>
          </a:p>
        </p:txBody>
      </p:sp>
      <p:pic>
        <p:nvPicPr>
          <p:cNvPr id="9" name="Picture 2" descr="Faculties - Best Private University in Telangana &amp; Andhra Pradesh | KLH">
            <a:extLst>
              <a:ext uri="{FF2B5EF4-FFF2-40B4-BE49-F238E27FC236}">
                <a16:creationId xmlns:a16="http://schemas.microsoft.com/office/drawing/2014/main" id="{D52D2E6E-0A36-3C0B-96C3-11221F6A1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DEB35CDB-3D96-1AEC-559A-5A27707887F1}"/>
              </a:ext>
            </a:extLst>
          </p:cNvPr>
          <p:cNvGraphicFramePr>
            <a:graphicFrameLocks noGrp="1"/>
          </p:cNvGraphicFramePr>
          <p:nvPr>
            <p:ph idx="1"/>
            <p:extLst>
              <p:ext uri="{D42A27DB-BD31-4B8C-83A1-F6EECF244321}">
                <p14:modId xmlns:p14="http://schemas.microsoft.com/office/powerpoint/2010/main" val="3887786133"/>
              </p:ext>
            </p:extLst>
          </p:nvPr>
        </p:nvGraphicFramePr>
        <p:xfrm>
          <a:off x="5411431" y="685800"/>
          <a:ext cx="5690315" cy="5105401"/>
        </p:xfrm>
        <a:graphic>
          <a:graphicData uri="http://schemas.openxmlformats.org/drawingml/2006/table">
            <a:tbl>
              <a:tblPr firstRow="1" bandRow="1">
                <a:tableStyleId>{9D7B26C5-4107-4FEC-AEDC-1716B250A1EF}</a:tableStyleId>
              </a:tblPr>
              <a:tblGrid>
                <a:gridCol w="1026349">
                  <a:extLst>
                    <a:ext uri="{9D8B030D-6E8A-4147-A177-3AD203B41FA5}">
                      <a16:colId xmlns:a16="http://schemas.microsoft.com/office/drawing/2014/main" val="202883664"/>
                    </a:ext>
                  </a:extLst>
                </a:gridCol>
                <a:gridCol w="3456953">
                  <a:extLst>
                    <a:ext uri="{9D8B030D-6E8A-4147-A177-3AD203B41FA5}">
                      <a16:colId xmlns:a16="http://schemas.microsoft.com/office/drawing/2014/main" val="1179909256"/>
                    </a:ext>
                  </a:extLst>
                </a:gridCol>
                <a:gridCol w="1207013">
                  <a:extLst>
                    <a:ext uri="{9D8B030D-6E8A-4147-A177-3AD203B41FA5}">
                      <a16:colId xmlns:a16="http://schemas.microsoft.com/office/drawing/2014/main" val="1327232263"/>
                    </a:ext>
                  </a:extLst>
                </a:gridCol>
              </a:tblGrid>
              <a:tr h="912875">
                <a:tc>
                  <a:txBody>
                    <a:bodyPr/>
                    <a:lstStyle/>
                    <a:p>
                      <a:pPr algn="ctr"/>
                      <a:r>
                        <a:rPr lang="en-IN" sz="2100"/>
                        <a:t>S. No.</a:t>
                      </a:r>
                    </a:p>
                  </a:txBody>
                  <a:tcPr marL="231973" marR="231973" marT="115986" marB="115986"/>
                </a:tc>
                <a:tc>
                  <a:txBody>
                    <a:bodyPr/>
                    <a:lstStyle/>
                    <a:p>
                      <a:pPr algn="ctr"/>
                      <a:r>
                        <a:rPr lang="en-IN" sz="2100"/>
                        <a:t>TITLE</a:t>
                      </a:r>
                    </a:p>
                  </a:txBody>
                  <a:tcPr marL="231973" marR="231973" marT="115986" marB="115986"/>
                </a:tc>
                <a:tc>
                  <a:txBody>
                    <a:bodyPr/>
                    <a:lstStyle/>
                    <a:p>
                      <a:pPr algn="ctr"/>
                      <a:r>
                        <a:rPr lang="en-IN" sz="2100"/>
                        <a:t>Slide No.</a:t>
                      </a:r>
                    </a:p>
                  </a:txBody>
                  <a:tcPr marL="231973" marR="231973" marT="115986" marB="115986"/>
                </a:tc>
                <a:extLst>
                  <a:ext uri="{0D108BD9-81ED-4DB2-BD59-A6C34878D82A}">
                    <a16:rowId xmlns:a16="http://schemas.microsoft.com/office/drawing/2014/main" val="3562560351"/>
                  </a:ext>
                </a:extLst>
              </a:tr>
              <a:tr h="591694">
                <a:tc>
                  <a:txBody>
                    <a:bodyPr/>
                    <a:lstStyle/>
                    <a:p>
                      <a:pPr algn="ctr"/>
                      <a:r>
                        <a:rPr lang="en-IN" sz="2100"/>
                        <a:t>1</a:t>
                      </a:r>
                    </a:p>
                  </a:txBody>
                  <a:tcPr marL="231973" marR="231973" marT="115986" marB="115986"/>
                </a:tc>
                <a:tc>
                  <a:txBody>
                    <a:bodyPr/>
                    <a:lstStyle/>
                    <a:p>
                      <a:pPr algn="ctr"/>
                      <a:r>
                        <a:rPr lang="en-IN" sz="2100"/>
                        <a:t>PROJECT AREA</a:t>
                      </a:r>
                    </a:p>
                  </a:txBody>
                  <a:tcPr marL="231973" marR="231973" marT="115986" marB="115986"/>
                </a:tc>
                <a:tc>
                  <a:txBody>
                    <a:bodyPr/>
                    <a:lstStyle/>
                    <a:p>
                      <a:pPr algn="ctr"/>
                      <a:r>
                        <a:rPr lang="en-IN" sz="2100"/>
                        <a:t>3</a:t>
                      </a:r>
                    </a:p>
                  </a:txBody>
                  <a:tcPr marL="231973" marR="231973" marT="115986" marB="115986"/>
                </a:tc>
                <a:extLst>
                  <a:ext uri="{0D108BD9-81ED-4DB2-BD59-A6C34878D82A}">
                    <a16:rowId xmlns:a16="http://schemas.microsoft.com/office/drawing/2014/main" val="534548465"/>
                  </a:ext>
                </a:extLst>
              </a:tr>
              <a:tr h="591694">
                <a:tc>
                  <a:txBody>
                    <a:bodyPr/>
                    <a:lstStyle/>
                    <a:p>
                      <a:pPr algn="ctr"/>
                      <a:r>
                        <a:rPr lang="en-IN" sz="2100"/>
                        <a:t>2</a:t>
                      </a:r>
                    </a:p>
                  </a:txBody>
                  <a:tcPr marL="231973" marR="231973" marT="115986" marB="115986"/>
                </a:tc>
                <a:tc>
                  <a:txBody>
                    <a:bodyPr/>
                    <a:lstStyle/>
                    <a:p>
                      <a:pPr algn="ctr"/>
                      <a:r>
                        <a:rPr lang="en-IN" sz="2100"/>
                        <a:t>LITERATURE SURVEY</a:t>
                      </a:r>
                    </a:p>
                  </a:txBody>
                  <a:tcPr marL="231973" marR="231973" marT="115986" marB="115986"/>
                </a:tc>
                <a:tc>
                  <a:txBody>
                    <a:bodyPr/>
                    <a:lstStyle/>
                    <a:p>
                      <a:pPr algn="ctr"/>
                      <a:r>
                        <a:rPr lang="en-IN" sz="2100"/>
                        <a:t>4</a:t>
                      </a:r>
                    </a:p>
                  </a:txBody>
                  <a:tcPr marL="231973" marR="231973" marT="115986" marB="115986"/>
                </a:tc>
                <a:extLst>
                  <a:ext uri="{0D108BD9-81ED-4DB2-BD59-A6C34878D82A}">
                    <a16:rowId xmlns:a16="http://schemas.microsoft.com/office/drawing/2014/main" val="850217182"/>
                  </a:ext>
                </a:extLst>
              </a:tr>
              <a:tr h="912875">
                <a:tc>
                  <a:txBody>
                    <a:bodyPr/>
                    <a:lstStyle/>
                    <a:p>
                      <a:pPr algn="ctr"/>
                      <a:r>
                        <a:rPr lang="en-IN" sz="2100"/>
                        <a:t>3</a:t>
                      </a:r>
                    </a:p>
                  </a:txBody>
                  <a:tcPr marL="231973" marR="231973" marT="115986" marB="115986"/>
                </a:tc>
                <a:tc>
                  <a:txBody>
                    <a:bodyPr/>
                    <a:lstStyle/>
                    <a:p>
                      <a:pPr algn="ctr"/>
                      <a:r>
                        <a:rPr lang="en-IN" sz="2100"/>
                        <a:t>PROBLEM STATEMENT</a:t>
                      </a:r>
                    </a:p>
                  </a:txBody>
                  <a:tcPr marL="231973" marR="231973" marT="115986" marB="115986"/>
                </a:tc>
                <a:tc>
                  <a:txBody>
                    <a:bodyPr/>
                    <a:lstStyle/>
                    <a:p>
                      <a:pPr algn="ctr"/>
                      <a:r>
                        <a:rPr lang="en-IN" sz="2100"/>
                        <a:t>6</a:t>
                      </a:r>
                    </a:p>
                  </a:txBody>
                  <a:tcPr marL="231973" marR="231973" marT="115986" marB="115986"/>
                </a:tc>
                <a:extLst>
                  <a:ext uri="{0D108BD9-81ED-4DB2-BD59-A6C34878D82A}">
                    <a16:rowId xmlns:a16="http://schemas.microsoft.com/office/drawing/2014/main" val="1848913453"/>
                  </a:ext>
                </a:extLst>
              </a:tr>
              <a:tr h="912875">
                <a:tc>
                  <a:txBody>
                    <a:bodyPr/>
                    <a:lstStyle/>
                    <a:p>
                      <a:pPr algn="ctr"/>
                      <a:r>
                        <a:rPr lang="en-IN" sz="2100"/>
                        <a:t>4</a:t>
                      </a:r>
                    </a:p>
                  </a:txBody>
                  <a:tcPr marL="231973" marR="231973" marT="115986" marB="115986"/>
                </a:tc>
                <a:tc>
                  <a:txBody>
                    <a:bodyPr/>
                    <a:lstStyle/>
                    <a:p>
                      <a:pPr algn="ctr"/>
                      <a:r>
                        <a:rPr lang="en-IN" sz="2100"/>
                        <a:t>DATASET COLLECTION</a:t>
                      </a:r>
                    </a:p>
                  </a:txBody>
                  <a:tcPr marL="231973" marR="231973" marT="115986" marB="115986"/>
                </a:tc>
                <a:tc>
                  <a:txBody>
                    <a:bodyPr/>
                    <a:lstStyle/>
                    <a:p>
                      <a:pPr algn="ctr"/>
                      <a:r>
                        <a:rPr lang="en-IN" sz="2100"/>
                        <a:t>7</a:t>
                      </a:r>
                    </a:p>
                  </a:txBody>
                  <a:tcPr marL="231973" marR="231973" marT="115986" marB="115986"/>
                </a:tc>
                <a:extLst>
                  <a:ext uri="{0D108BD9-81ED-4DB2-BD59-A6C34878D82A}">
                    <a16:rowId xmlns:a16="http://schemas.microsoft.com/office/drawing/2014/main" val="3838554465"/>
                  </a:ext>
                </a:extLst>
              </a:tr>
              <a:tr h="591694">
                <a:tc>
                  <a:txBody>
                    <a:bodyPr/>
                    <a:lstStyle/>
                    <a:p>
                      <a:pPr algn="ctr"/>
                      <a:r>
                        <a:rPr lang="en-IN" sz="2100"/>
                        <a:t>5</a:t>
                      </a:r>
                    </a:p>
                  </a:txBody>
                  <a:tcPr marL="231973" marR="231973" marT="115986" marB="115986"/>
                </a:tc>
                <a:tc>
                  <a:txBody>
                    <a:bodyPr/>
                    <a:lstStyle/>
                    <a:p>
                      <a:pPr algn="ctr"/>
                      <a:r>
                        <a:rPr lang="en-IN" sz="2100"/>
                        <a:t>GITHUB REPOSITORY</a:t>
                      </a:r>
                    </a:p>
                  </a:txBody>
                  <a:tcPr marL="231973" marR="231973" marT="115986" marB="115986"/>
                </a:tc>
                <a:tc>
                  <a:txBody>
                    <a:bodyPr/>
                    <a:lstStyle/>
                    <a:p>
                      <a:pPr algn="ctr"/>
                      <a:r>
                        <a:rPr lang="en-IN" sz="2100"/>
                        <a:t>8</a:t>
                      </a:r>
                    </a:p>
                  </a:txBody>
                  <a:tcPr marL="231973" marR="231973" marT="115986" marB="115986"/>
                </a:tc>
                <a:extLst>
                  <a:ext uri="{0D108BD9-81ED-4DB2-BD59-A6C34878D82A}">
                    <a16:rowId xmlns:a16="http://schemas.microsoft.com/office/drawing/2014/main" val="1685328110"/>
                  </a:ext>
                </a:extLst>
              </a:tr>
              <a:tr h="591694">
                <a:tc>
                  <a:txBody>
                    <a:bodyPr/>
                    <a:lstStyle/>
                    <a:p>
                      <a:pPr algn="ctr"/>
                      <a:r>
                        <a:rPr lang="en-IN" sz="2100"/>
                        <a:t>6</a:t>
                      </a:r>
                    </a:p>
                  </a:txBody>
                  <a:tcPr marL="231973" marR="231973" marT="115986" marB="115986"/>
                </a:tc>
                <a:tc>
                  <a:txBody>
                    <a:bodyPr/>
                    <a:lstStyle/>
                    <a:p>
                      <a:pPr algn="ctr"/>
                      <a:r>
                        <a:rPr lang="en-IN" sz="2100"/>
                        <a:t>CONCLUSION</a:t>
                      </a:r>
                    </a:p>
                  </a:txBody>
                  <a:tcPr marL="231973" marR="231973" marT="115986" marB="115986"/>
                </a:tc>
                <a:tc>
                  <a:txBody>
                    <a:bodyPr/>
                    <a:lstStyle/>
                    <a:p>
                      <a:pPr algn="ctr"/>
                      <a:r>
                        <a:rPr lang="en-IN" sz="2100"/>
                        <a:t>9</a:t>
                      </a:r>
                    </a:p>
                  </a:txBody>
                  <a:tcPr marL="231973" marR="231973" marT="115986" marB="115986"/>
                </a:tc>
                <a:extLst>
                  <a:ext uri="{0D108BD9-81ED-4DB2-BD59-A6C34878D82A}">
                    <a16:rowId xmlns:a16="http://schemas.microsoft.com/office/drawing/2014/main" val="2634827876"/>
                  </a:ext>
                </a:extLst>
              </a:tr>
            </a:tbl>
          </a:graphicData>
        </a:graphic>
      </p:graphicFrame>
    </p:spTree>
    <p:extLst>
      <p:ext uri="{BB962C8B-B14F-4D97-AF65-F5344CB8AC3E}">
        <p14:creationId xmlns:p14="http://schemas.microsoft.com/office/powerpoint/2010/main" val="334501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4FB0A93-0FE7-C891-D280-57DFA557085E}"/>
              </a:ext>
            </a:extLst>
          </p:cNvPr>
          <p:cNvSpPr>
            <a:spLocks noGrp="1"/>
          </p:cNvSpPr>
          <p:nvPr>
            <p:ph type="title"/>
          </p:nvPr>
        </p:nvSpPr>
        <p:spPr>
          <a:xfrm>
            <a:off x="777240" y="731519"/>
            <a:ext cx="2845191" cy="3237579"/>
          </a:xfrm>
        </p:spPr>
        <p:txBody>
          <a:bodyPr>
            <a:normAutofit/>
          </a:bodyPr>
          <a:lstStyle/>
          <a:p>
            <a:r>
              <a:rPr lang="en-IN" sz="3800">
                <a:solidFill>
                  <a:srgbClr val="FFFFFF"/>
                </a:solidFill>
              </a:rPr>
              <a:t>PROJECT AREA</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721109-2AC1-9399-9142-D4B117F9EEA3}"/>
              </a:ext>
            </a:extLst>
          </p:cNvPr>
          <p:cNvSpPr>
            <a:spLocks noGrp="1"/>
          </p:cNvSpPr>
          <p:nvPr>
            <p:ph idx="1"/>
          </p:nvPr>
        </p:nvSpPr>
        <p:spPr>
          <a:xfrm>
            <a:off x="4379709" y="686862"/>
            <a:ext cx="7037591" cy="5475129"/>
          </a:xfrm>
        </p:spPr>
        <p:txBody>
          <a:bodyPr anchor="ctr">
            <a:normAutofit/>
          </a:bodyPr>
          <a:lstStyle/>
          <a:p>
            <a:pPr marL="0" indent="0" algn="just">
              <a:buNone/>
            </a:pPr>
            <a:r>
              <a:rPr lang="en-IN" sz="2600" dirty="0"/>
              <a:t>The main aim for selecting this project is to analyse the sentiments and visualize the polarity of comments, whether it is a negative, positive or neutral so that it can lead to better result prediction.</a:t>
            </a:r>
          </a:p>
        </p:txBody>
      </p:sp>
      <p:pic>
        <p:nvPicPr>
          <p:cNvPr id="7" name="Picture 2" descr="Faculties - Best Private University in Telangana &amp; Andhra Pradesh | KLH">
            <a:extLst>
              <a:ext uri="{FF2B5EF4-FFF2-40B4-BE49-F238E27FC236}">
                <a16:creationId xmlns:a16="http://schemas.microsoft.com/office/drawing/2014/main" id="{76A21527-CCB1-C84C-0493-DACA82A5F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08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89682DD-EAA8-0684-03EF-868B78A74992}"/>
              </a:ext>
            </a:extLst>
          </p:cNvPr>
          <p:cNvSpPr>
            <a:spLocks noGrp="1"/>
          </p:cNvSpPr>
          <p:nvPr>
            <p:ph type="title"/>
          </p:nvPr>
        </p:nvSpPr>
        <p:spPr>
          <a:xfrm>
            <a:off x="1047280" y="788894"/>
            <a:ext cx="10306520" cy="880730"/>
          </a:xfrm>
        </p:spPr>
        <p:txBody>
          <a:bodyPr>
            <a:normAutofit/>
          </a:bodyPr>
          <a:lstStyle/>
          <a:p>
            <a:r>
              <a:rPr lang="en-IN" sz="4000">
                <a:solidFill>
                  <a:srgbClr val="FFFFFF"/>
                </a:solidFill>
              </a:rPr>
              <a:t>LITERATURE SURVEY</a:t>
            </a:r>
          </a:p>
        </p:txBody>
      </p:sp>
      <p:pic>
        <p:nvPicPr>
          <p:cNvPr id="4" name="Picture 2" descr="Faculties - Best Private University in Telangana &amp; Andhra Pradesh | KLH">
            <a:extLst>
              <a:ext uri="{FF2B5EF4-FFF2-40B4-BE49-F238E27FC236}">
                <a16:creationId xmlns:a16="http://schemas.microsoft.com/office/drawing/2014/main" id="{9A0EBBBE-51D8-5BF7-046B-1930BC78F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FC25F351-5CEA-026C-A59B-3A2D814CDDAD}"/>
              </a:ext>
            </a:extLst>
          </p:cNvPr>
          <p:cNvGraphicFramePr>
            <a:graphicFrameLocks noGrp="1"/>
          </p:cNvGraphicFramePr>
          <p:nvPr>
            <p:ph idx="1"/>
            <p:extLst>
              <p:ext uri="{D42A27DB-BD31-4B8C-83A1-F6EECF244321}">
                <p14:modId xmlns:p14="http://schemas.microsoft.com/office/powerpoint/2010/main" val="1884073027"/>
              </p:ext>
            </p:extLst>
          </p:nvPr>
        </p:nvGraphicFramePr>
        <p:xfrm>
          <a:off x="1047280" y="2275539"/>
          <a:ext cx="10095793" cy="3860874"/>
        </p:xfrm>
        <a:graphic>
          <a:graphicData uri="http://schemas.openxmlformats.org/drawingml/2006/table">
            <a:tbl>
              <a:tblPr firstRow="1" bandRow="1">
                <a:tableStyleId>{5C22544A-7EE6-4342-B048-85BDC9FD1C3A}</a:tableStyleId>
              </a:tblPr>
              <a:tblGrid>
                <a:gridCol w="779411">
                  <a:extLst>
                    <a:ext uri="{9D8B030D-6E8A-4147-A177-3AD203B41FA5}">
                      <a16:colId xmlns:a16="http://schemas.microsoft.com/office/drawing/2014/main" val="2057779371"/>
                    </a:ext>
                  </a:extLst>
                </a:gridCol>
                <a:gridCol w="1568912">
                  <a:extLst>
                    <a:ext uri="{9D8B030D-6E8A-4147-A177-3AD203B41FA5}">
                      <a16:colId xmlns:a16="http://schemas.microsoft.com/office/drawing/2014/main" val="693990921"/>
                    </a:ext>
                  </a:extLst>
                </a:gridCol>
                <a:gridCol w="1613078">
                  <a:extLst>
                    <a:ext uri="{9D8B030D-6E8A-4147-A177-3AD203B41FA5}">
                      <a16:colId xmlns:a16="http://schemas.microsoft.com/office/drawing/2014/main" val="31128141"/>
                    </a:ext>
                  </a:extLst>
                </a:gridCol>
                <a:gridCol w="1516423">
                  <a:extLst>
                    <a:ext uri="{9D8B030D-6E8A-4147-A177-3AD203B41FA5}">
                      <a16:colId xmlns:a16="http://schemas.microsoft.com/office/drawing/2014/main" val="3846249198"/>
                    </a:ext>
                  </a:extLst>
                </a:gridCol>
                <a:gridCol w="1516423">
                  <a:extLst>
                    <a:ext uri="{9D8B030D-6E8A-4147-A177-3AD203B41FA5}">
                      <a16:colId xmlns:a16="http://schemas.microsoft.com/office/drawing/2014/main" val="4276871969"/>
                    </a:ext>
                  </a:extLst>
                </a:gridCol>
                <a:gridCol w="1555260">
                  <a:extLst>
                    <a:ext uri="{9D8B030D-6E8A-4147-A177-3AD203B41FA5}">
                      <a16:colId xmlns:a16="http://schemas.microsoft.com/office/drawing/2014/main" val="2610991267"/>
                    </a:ext>
                  </a:extLst>
                </a:gridCol>
                <a:gridCol w="1546286">
                  <a:extLst>
                    <a:ext uri="{9D8B030D-6E8A-4147-A177-3AD203B41FA5}">
                      <a16:colId xmlns:a16="http://schemas.microsoft.com/office/drawing/2014/main" val="450810175"/>
                    </a:ext>
                  </a:extLst>
                </a:gridCol>
              </a:tblGrid>
              <a:tr h="423317">
                <a:tc>
                  <a:txBody>
                    <a:bodyPr/>
                    <a:lstStyle/>
                    <a:p>
                      <a:pPr>
                        <a:lnSpc>
                          <a:spcPct val="107000"/>
                        </a:lnSpc>
                        <a:spcAft>
                          <a:spcPts val="800"/>
                        </a:spcAft>
                      </a:pPr>
                      <a:r>
                        <a:rPr lang="en-IN" sz="1200" b="1" dirty="0" err="1">
                          <a:effectLst/>
                          <a:latin typeface="Calibri" panose="020F0502020204030204" pitchFamily="34" charset="0"/>
                          <a:ea typeface="Calibri" panose="020F0502020204030204" pitchFamily="34" charset="0"/>
                          <a:cs typeface="Times New Roman" panose="02020603050405020304" pitchFamily="18" charset="0"/>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Author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Publishing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Techniques and datasets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Pros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extLst>
                  <a:ext uri="{0D108BD9-81ED-4DB2-BD59-A6C34878D82A}">
                    <a16:rowId xmlns:a16="http://schemas.microsoft.com/office/drawing/2014/main" val="2446269082"/>
                  </a:ext>
                </a:extLst>
              </a:tr>
              <a:tr h="1015986">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Rao Hamza Ali</a:t>
                      </a: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200" b="1"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Gabriela Pinto</a:t>
                      </a: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200" b="1"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Evelyn Lawrie</a:t>
                      </a: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&amp; </a:t>
                      </a:r>
                      <a:r>
                        <a:rPr lang="en-IN" sz="1200" b="1"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6"/>
                        </a:rPr>
                        <a:t>Erik J. Lin stead</a:t>
                      </a: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large-scale sentiment analysis of tweets pertaining to the 2020 US presidential election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Calibri" panose="020F0502020204030204" pitchFamily="34" charset="0"/>
                        </a:rPr>
                        <a:t>Journal of Big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Calibri" panose="020F0502020204030204" pitchFamily="34" charset="0"/>
                        </a:rPr>
                        <a:t>Donald Trump, trump, Biden, Joe Biden, biden.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a:effectLst/>
                          <a:latin typeface="Calibri" panose="020F0502020204030204" pitchFamily="34" charset="0"/>
                          <a:ea typeface="Calibri" panose="020F0502020204030204" pitchFamily="34" charset="0"/>
                          <a:cs typeface="Calibri" panose="020F0502020204030204" pitchFamily="34" charset="0"/>
                        </a:rPr>
                        <a:t>Vader Model.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Analysis on all tweets for us 2020 elections between biden and trump.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Sarcasm was not detected by this model which uses VADER.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extLst>
                  <a:ext uri="{0D108BD9-81ED-4DB2-BD59-A6C34878D82A}">
                    <a16:rowId xmlns:a16="http://schemas.microsoft.com/office/drawing/2014/main" val="3069855560"/>
                  </a:ext>
                </a:extLst>
              </a:tr>
              <a:tr h="2421571">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u="sng">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7"/>
                        </a:rPr>
                        <a:t>Ussama Yaqub</a:t>
                      </a:r>
                      <a:r>
                        <a:rPr lang="en-IN" sz="1200" b="1" u="sng">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200" b="1" u="sng">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8"/>
                        </a:rPr>
                        <a:t>Soon Ae Chun</a:t>
                      </a:r>
                      <a:r>
                        <a:rPr lang="en-IN" sz="1200" b="1" u="sng">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200" b="1" u="sng">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9"/>
                        </a:rPr>
                        <a:t>Vijayalakshmi Atluri</a:t>
                      </a:r>
                      <a:r>
                        <a:rPr lang="en-IN" sz="1200" b="1" u="sng">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IN" sz="1200" b="1" u="sng" spc="-50">
                          <a:solidFill>
                            <a:srgbClr val="000000"/>
                          </a:solidFill>
                          <a:effectLst/>
                          <a:latin typeface="Calibri" panose="020F0502020204030204" pitchFamily="34" charset="0"/>
                          <a:ea typeface="Calibri" panose="020F0502020204030204" pitchFamily="34" charset="0"/>
                          <a:cs typeface="Calibri" panose="020F0502020204030204" pitchFamily="34" charset="0"/>
                        </a:rPr>
                        <a:t> Jaideep Vaidya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Bef>
                          <a:spcPts val="1200"/>
                        </a:spcBef>
                      </a:pPr>
                      <a:r>
                        <a:rPr lang="en-IN" sz="1200" b="1" kern="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Sentiment based Analysis of Tweets during the US Presidential Elections</a:t>
                      </a:r>
                      <a:endParaRPr lang="en-IN"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100" b="1"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Research Gate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spc="5">
                          <a:solidFill>
                            <a:srgbClr val="000000"/>
                          </a:solidFill>
                          <a:effectLst/>
                          <a:latin typeface="Calibri" panose="020F0502020204030204" pitchFamily="34" charset="0"/>
                          <a:ea typeface="Calibri" panose="020F0502020204030204" pitchFamily="34" charset="0"/>
                          <a:cs typeface="Calibri" panose="020F0502020204030204" pitchFamily="34" charset="0"/>
                        </a:rPr>
                        <a:t>Sentiment analysis, </a:t>
                      </a:r>
                      <a:r>
                        <a:rPr lang="en-IN" sz="12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social media,</a:t>
                      </a:r>
                      <a:r>
                        <a:rPr lang="en-IN" sz="1200" b="1" spc="45">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2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behaviour analysis</a:t>
                      </a:r>
                      <a:r>
                        <a:rPr lang="en-IN" sz="12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2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elections.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analysed approximately 3 million Twitter messages associated with US Presidential elections of 2016.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tc>
                  <a:txBody>
                    <a:bodyPr/>
                    <a:lstStyle/>
                    <a:p>
                      <a:pPr marL="914400" indent="-914400">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Some tweets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Were accurate while some were hard to analyse.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9228" marR="69228" marT="0" marB="0" anchor="ctr"/>
                </a:tc>
                <a:extLst>
                  <a:ext uri="{0D108BD9-81ED-4DB2-BD59-A6C34878D82A}">
                    <a16:rowId xmlns:a16="http://schemas.microsoft.com/office/drawing/2014/main" val="1979563839"/>
                  </a:ext>
                </a:extLst>
              </a:tr>
            </a:tbl>
          </a:graphicData>
        </a:graphic>
      </p:graphicFrame>
    </p:spTree>
    <p:extLst>
      <p:ext uri="{BB962C8B-B14F-4D97-AF65-F5344CB8AC3E}">
        <p14:creationId xmlns:p14="http://schemas.microsoft.com/office/powerpoint/2010/main" val="130810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89682DD-EAA8-0684-03EF-868B78A74992}"/>
              </a:ext>
            </a:extLst>
          </p:cNvPr>
          <p:cNvSpPr>
            <a:spLocks noGrp="1"/>
          </p:cNvSpPr>
          <p:nvPr>
            <p:ph type="title"/>
          </p:nvPr>
        </p:nvSpPr>
        <p:spPr>
          <a:xfrm>
            <a:off x="1047280" y="788894"/>
            <a:ext cx="10306520" cy="880730"/>
          </a:xfrm>
        </p:spPr>
        <p:txBody>
          <a:bodyPr>
            <a:normAutofit/>
          </a:bodyPr>
          <a:lstStyle/>
          <a:p>
            <a:r>
              <a:rPr lang="en-IN" sz="4000">
                <a:solidFill>
                  <a:srgbClr val="FFFFFF"/>
                </a:solidFill>
              </a:rPr>
              <a:t>LITERATURE SURVEY</a:t>
            </a:r>
          </a:p>
        </p:txBody>
      </p:sp>
      <p:pic>
        <p:nvPicPr>
          <p:cNvPr id="4" name="Picture 2" descr="Faculties - Best Private University in Telangana &amp; Andhra Pradesh | KLH">
            <a:extLst>
              <a:ext uri="{FF2B5EF4-FFF2-40B4-BE49-F238E27FC236}">
                <a16:creationId xmlns:a16="http://schemas.microsoft.com/office/drawing/2014/main" id="{92C59BAB-77CD-2A14-BDCE-5CC3422A0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FC25F351-5CEA-026C-A59B-3A2D814CDDAD}"/>
              </a:ext>
            </a:extLst>
          </p:cNvPr>
          <p:cNvGraphicFramePr>
            <a:graphicFrameLocks noGrp="1"/>
          </p:cNvGraphicFramePr>
          <p:nvPr>
            <p:ph idx="1"/>
            <p:extLst>
              <p:ext uri="{D42A27DB-BD31-4B8C-83A1-F6EECF244321}">
                <p14:modId xmlns:p14="http://schemas.microsoft.com/office/powerpoint/2010/main" val="1857034809"/>
              </p:ext>
            </p:extLst>
          </p:nvPr>
        </p:nvGraphicFramePr>
        <p:xfrm>
          <a:off x="1047280" y="2446863"/>
          <a:ext cx="10095791" cy="3675414"/>
        </p:xfrm>
        <a:graphic>
          <a:graphicData uri="http://schemas.openxmlformats.org/drawingml/2006/table">
            <a:tbl>
              <a:tblPr firstRow="1" bandRow="1">
                <a:tableStyleId>{5C22544A-7EE6-4342-B048-85BDC9FD1C3A}</a:tableStyleId>
              </a:tblPr>
              <a:tblGrid>
                <a:gridCol w="605336">
                  <a:extLst>
                    <a:ext uri="{9D8B030D-6E8A-4147-A177-3AD203B41FA5}">
                      <a16:colId xmlns:a16="http://schemas.microsoft.com/office/drawing/2014/main" val="2057779371"/>
                    </a:ext>
                  </a:extLst>
                </a:gridCol>
                <a:gridCol w="1223189">
                  <a:extLst>
                    <a:ext uri="{9D8B030D-6E8A-4147-A177-3AD203B41FA5}">
                      <a16:colId xmlns:a16="http://schemas.microsoft.com/office/drawing/2014/main" val="693990921"/>
                    </a:ext>
                  </a:extLst>
                </a:gridCol>
                <a:gridCol w="1195559">
                  <a:extLst>
                    <a:ext uri="{9D8B030D-6E8A-4147-A177-3AD203B41FA5}">
                      <a16:colId xmlns:a16="http://schemas.microsoft.com/office/drawing/2014/main" val="31128141"/>
                    </a:ext>
                  </a:extLst>
                </a:gridCol>
                <a:gridCol w="1140995">
                  <a:extLst>
                    <a:ext uri="{9D8B030D-6E8A-4147-A177-3AD203B41FA5}">
                      <a16:colId xmlns:a16="http://schemas.microsoft.com/office/drawing/2014/main" val="3846249198"/>
                    </a:ext>
                  </a:extLst>
                </a:gridCol>
                <a:gridCol w="1177743">
                  <a:extLst>
                    <a:ext uri="{9D8B030D-6E8A-4147-A177-3AD203B41FA5}">
                      <a16:colId xmlns:a16="http://schemas.microsoft.com/office/drawing/2014/main" val="4276871969"/>
                    </a:ext>
                  </a:extLst>
                </a:gridCol>
                <a:gridCol w="3575226">
                  <a:extLst>
                    <a:ext uri="{9D8B030D-6E8A-4147-A177-3AD203B41FA5}">
                      <a16:colId xmlns:a16="http://schemas.microsoft.com/office/drawing/2014/main" val="2610991267"/>
                    </a:ext>
                  </a:extLst>
                </a:gridCol>
                <a:gridCol w="1177743">
                  <a:extLst>
                    <a:ext uri="{9D8B030D-6E8A-4147-A177-3AD203B41FA5}">
                      <a16:colId xmlns:a16="http://schemas.microsoft.com/office/drawing/2014/main" val="450810175"/>
                    </a:ext>
                  </a:extLst>
                </a:gridCol>
              </a:tblGrid>
              <a:tr h="328773">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Sno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Author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Title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Publishing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Techniques and datasets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Pros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Cons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extLst>
                  <a:ext uri="{0D108BD9-81ED-4DB2-BD59-A6C34878D82A}">
                    <a16:rowId xmlns:a16="http://schemas.microsoft.com/office/drawing/2014/main" val="2446269082"/>
                  </a:ext>
                </a:extLst>
              </a:tr>
              <a:tr h="2081761">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800" b="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Manch Hui, Devlikamov Vlad, HariKrishna C.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Bef>
                          <a:spcPts val="1200"/>
                        </a:spcBef>
                      </a:pPr>
                      <a:r>
                        <a:rPr lang="en-IN" sz="900" b="1" kern="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Sentiment Analysis on US Election 2020 Tweets. </a:t>
                      </a:r>
                      <a:endParaRPr lang="en-IN" sz="9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Kaggle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spc="5">
                          <a:solidFill>
                            <a:srgbClr val="000000"/>
                          </a:solidFill>
                          <a:effectLst/>
                          <a:latin typeface="Calibri" panose="020F0502020204030204" pitchFamily="34" charset="0"/>
                          <a:ea typeface="Calibri" panose="020F0502020204030204" pitchFamily="34" charset="0"/>
                          <a:cs typeface="Calibri" panose="020F0502020204030204" pitchFamily="34" charset="0"/>
                        </a:rPr>
                        <a:t>Sentiment analysis, </a:t>
                      </a:r>
                      <a:r>
                        <a:rPr lang="en-IN" sz="9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social media,</a:t>
                      </a:r>
                      <a:r>
                        <a:rPr lang="en-IN" sz="900" b="1" spc="45">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9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behaviour analysis</a:t>
                      </a:r>
                      <a:r>
                        <a:rPr lang="en-IN" sz="9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900" b="1" spc="-10">
                          <a:solidFill>
                            <a:srgbClr val="000000"/>
                          </a:solidFill>
                          <a:effectLst/>
                          <a:latin typeface="Calibri" panose="020F0502020204030204" pitchFamily="34" charset="0"/>
                          <a:ea typeface="Calibri" panose="020F0502020204030204" pitchFamily="34" charset="0"/>
                          <a:cs typeface="Calibri" panose="020F0502020204030204" pitchFamily="34" charset="0"/>
                        </a:rPr>
                        <a:t>elections.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8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Tweets collected, using the Twitter API </a:t>
                      </a:r>
                      <a:r>
                        <a:rPr lang="en-IN" sz="800" b="1" i="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statuses_lookup</a:t>
                      </a:r>
                      <a:r>
                        <a:rPr lang="en-IN" sz="8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a:t>
                      </a:r>
                      <a:r>
                        <a:rPr lang="en-IN" sz="800" b="1" i="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snsscrape</a:t>
                      </a:r>
                      <a:r>
                        <a:rPr lang="en-IN" sz="8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for keywords, with the original intention to try to update this dataset daily so that the timeframe will eventually cover 15.10.2020 and 04.11.2020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The dataset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Has a lot of</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Messy data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As some of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The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Attributes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Don’t get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Converted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Into needy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800" b="1">
                          <a:effectLst/>
                          <a:latin typeface="Calibri" panose="020F0502020204030204" pitchFamily="34" charset="0"/>
                          <a:ea typeface="Calibri" panose="020F0502020204030204" pitchFamily="34" charset="0"/>
                          <a:cs typeface="Times New Roman" panose="02020603050405020304" pitchFamily="18" charset="0"/>
                        </a:rPr>
                        <a:t>Ones.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extLst>
                  <a:ext uri="{0D108BD9-81ED-4DB2-BD59-A6C34878D82A}">
                    <a16:rowId xmlns:a16="http://schemas.microsoft.com/office/drawing/2014/main" val="3069855560"/>
                  </a:ext>
                </a:extLst>
              </a:tr>
              <a:tr h="1107691">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4.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Alexander Shevtsov, Maria Oikonomidou, Despoina Antonakaki, Polyvios Pratikakis, Sotiris Ioannidis.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Bef>
                          <a:spcPts val="1200"/>
                        </a:spcBef>
                      </a:pPr>
                      <a:r>
                        <a:rPr lang="en-IN" sz="9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Analysis of Twitter and YouTube during USelections 2020</a:t>
                      </a:r>
                      <a:endParaRPr lang="en-IN" sz="9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arxiv</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online social networks, Twitter, YouTube, sentiment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it demonstrates sentiment analysis on the Twitter corpus and the YouTube metadata and shows that the positive sentiment is higher for Donald Trump in comparison with Joe Biden.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tc>
                  <a:txBody>
                    <a:bodyPr/>
                    <a:lstStyle/>
                    <a:p>
                      <a:pPr marL="914400" indent="-914400">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Sarcasm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 was not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 detected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 by this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07000"/>
                        </a:lnSpc>
                        <a:spcAft>
                          <a:spcPts val="800"/>
                        </a:spcAft>
                      </a:pPr>
                      <a:r>
                        <a:rPr lang="en-IN" sz="900" b="1">
                          <a:effectLst/>
                          <a:latin typeface="Calibri" panose="020F0502020204030204" pitchFamily="34" charset="0"/>
                          <a:ea typeface="Calibri" panose="020F0502020204030204" pitchFamily="34" charset="0"/>
                          <a:cs typeface="Times New Roman" panose="02020603050405020304" pitchFamily="18" charset="0"/>
                        </a:rPr>
                        <a:t> model. which uses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67" marR="53767" marT="0" marB="0" anchor="ctr"/>
                </a:tc>
                <a:extLst>
                  <a:ext uri="{0D108BD9-81ED-4DB2-BD59-A6C34878D82A}">
                    <a16:rowId xmlns:a16="http://schemas.microsoft.com/office/drawing/2014/main" val="1979563839"/>
                  </a:ext>
                </a:extLst>
              </a:tr>
            </a:tbl>
          </a:graphicData>
        </a:graphic>
      </p:graphicFrame>
    </p:spTree>
    <p:extLst>
      <p:ext uri="{BB962C8B-B14F-4D97-AF65-F5344CB8AC3E}">
        <p14:creationId xmlns:p14="http://schemas.microsoft.com/office/powerpoint/2010/main" val="12693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30CFC10-0958-4744-C068-7C39D4107B50}"/>
              </a:ext>
            </a:extLst>
          </p:cNvPr>
          <p:cNvSpPr>
            <a:spLocks noGrp="1"/>
          </p:cNvSpPr>
          <p:nvPr>
            <p:ph type="title"/>
          </p:nvPr>
        </p:nvSpPr>
        <p:spPr>
          <a:xfrm>
            <a:off x="777240" y="731519"/>
            <a:ext cx="2845191" cy="3237579"/>
          </a:xfrm>
        </p:spPr>
        <p:txBody>
          <a:bodyPr>
            <a:normAutofit/>
          </a:bodyPr>
          <a:lstStyle/>
          <a:p>
            <a:r>
              <a:rPr lang="en-IN" sz="3800">
                <a:solidFill>
                  <a:srgbClr val="FFFFFF"/>
                </a:solidFill>
              </a:rPr>
              <a:t>OBJECTIVE</a:t>
            </a:r>
          </a:p>
        </p:txBody>
      </p:sp>
      <p:sp>
        <p:nvSpPr>
          <p:cNvPr id="23" name="Rectangle 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E44E5A-F2AE-B3D7-7D5F-6C71E9626094}"/>
              </a:ext>
            </a:extLst>
          </p:cNvPr>
          <p:cNvSpPr>
            <a:spLocks noGrp="1"/>
          </p:cNvSpPr>
          <p:nvPr>
            <p:ph idx="1"/>
          </p:nvPr>
        </p:nvSpPr>
        <p:spPr>
          <a:xfrm>
            <a:off x="4379709" y="686862"/>
            <a:ext cx="7037591" cy="5475129"/>
          </a:xfrm>
        </p:spPr>
        <p:txBody>
          <a:bodyPr anchor="ctr">
            <a:normAutofit/>
          </a:bodyPr>
          <a:lstStyle/>
          <a:p>
            <a:pPr marL="0" indent="0" algn="just">
              <a:buNone/>
            </a:pPr>
            <a:r>
              <a:rPr lang="en-IN" sz="2600" dirty="0"/>
              <a:t>By reviewing the previous published paper, the main problem is the model cant detect the sarcastic comments, so we are using State Vector Machine in NLP to detect the sarcasm and the polarity check using </a:t>
            </a:r>
            <a:r>
              <a:rPr lang="en-IN" sz="2600" dirty="0" err="1"/>
              <a:t>TextBlob</a:t>
            </a:r>
            <a:r>
              <a:rPr lang="en-IN" sz="2600" dirty="0"/>
              <a:t> and Random Forest.</a:t>
            </a:r>
          </a:p>
        </p:txBody>
      </p:sp>
      <p:pic>
        <p:nvPicPr>
          <p:cNvPr id="9" name="Picture 2" descr="Faculties - Best Private University in Telangana &amp; Andhra Pradesh | KLH">
            <a:extLst>
              <a:ext uri="{FF2B5EF4-FFF2-40B4-BE49-F238E27FC236}">
                <a16:creationId xmlns:a16="http://schemas.microsoft.com/office/drawing/2014/main" id="{CA5935D9-E0AD-B004-9345-91796B521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24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3CF20-B777-FCF6-2870-F19B28BED2A4}"/>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PROBLEM STATEMENT</a:t>
            </a:r>
          </a:p>
        </p:txBody>
      </p:sp>
      <p:sp>
        <p:nvSpPr>
          <p:cNvPr id="3" name="Content Placeholder 2">
            <a:extLst>
              <a:ext uri="{FF2B5EF4-FFF2-40B4-BE49-F238E27FC236}">
                <a16:creationId xmlns:a16="http://schemas.microsoft.com/office/drawing/2014/main" id="{03A4B03B-B29A-B7C2-37F9-B9414BEE6133}"/>
              </a:ext>
            </a:extLst>
          </p:cNvPr>
          <p:cNvSpPr>
            <a:spLocks noGrp="1"/>
          </p:cNvSpPr>
          <p:nvPr>
            <p:ph idx="1"/>
          </p:nvPr>
        </p:nvSpPr>
        <p:spPr>
          <a:xfrm>
            <a:off x="4810259" y="649480"/>
            <a:ext cx="6555347" cy="5546047"/>
          </a:xfrm>
        </p:spPr>
        <p:txBody>
          <a:bodyPr anchor="ctr">
            <a:normAutofit/>
          </a:bodyPr>
          <a:lstStyle/>
          <a:p>
            <a:pPr marL="0" indent="0" algn="just">
              <a:buNone/>
            </a:pPr>
            <a:r>
              <a:rPr lang="en-US" sz="2000" dirty="0"/>
              <a:t>The classification of Twitter data based on tweets aims to provide efficient and accurate graphical representation of likes, tweets and favor in US Presidential Elections using sentiment Analysis and deriving visualization graphs from it. There are different users who has tweeted either for trump to win or Biden to win and other users has retweeted it either supporting or rejecting. Based on all these tweets we can derive a final graph and analysis whether trump or Biden is going to win US Presidential elections hypothetically according to people’s views and thoughts. This metadata serves the purpose of helping community to filter relevant opinions more efficiently. </a:t>
            </a:r>
            <a:endParaRPr lang="en-IN" sz="2000" dirty="0"/>
          </a:p>
        </p:txBody>
      </p:sp>
      <p:pic>
        <p:nvPicPr>
          <p:cNvPr id="11" name="Picture 2" descr="Faculties - Best Private University in Telangana &amp; Andhra Pradesh | KLH">
            <a:extLst>
              <a:ext uri="{FF2B5EF4-FFF2-40B4-BE49-F238E27FC236}">
                <a16:creationId xmlns:a16="http://schemas.microsoft.com/office/drawing/2014/main" id="{61F0D4E1-95C1-23F2-9693-AFBC9380E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5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CA02B2-E56C-CC2B-917E-EA00AC75CCA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DATASET TO BE USED</a:t>
            </a:r>
          </a:p>
        </p:txBody>
      </p:sp>
      <p:sp>
        <p:nvSpPr>
          <p:cNvPr id="3" name="Content Placeholder 2">
            <a:extLst>
              <a:ext uri="{FF2B5EF4-FFF2-40B4-BE49-F238E27FC236}">
                <a16:creationId xmlns:a16="http://schemas.microsoft.com/office/drawing/2014/main" id="{7F7BFA5A-C41E-3836-8D7B-E3346DC0D49B}"/>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dirty="0">
                <a:solidFill>
                  <a:schemeClr val="tx1"/>
                </a:solidFill>
                <a:latin typeface="+mn-lt"/>
                <a:ea typeface="+mn-ea"/>
                <a:cs typeface="+mn-cs"/>
                <a:hlinkClick r:id="rId2"/>
              </a:rPr>
              <a:t>https://www.kaggle.com/datasets/manchunhui/us-election-2020-tweets</a:t>
            </a:r>
            <a:endParaRPr lang="en-US" sz="2400" kern="1200" dirty="0">
              <a:solidFill>
                <a:schemeClr val="tx1"/>
              </a:solidFill>
              <a:latin typeface="+mn-lt"/>
              <a:ea typeface="+mn-ea"/>
              <a:cs typeface="+mn-cs"/>
            </a:endParaRPr>
          </a:p>
        </p:txBody>
      </p:sp>
      <p:pic>
        <p:nvPicPr>
          <p:cNvPr id="11" name="Picture 2" descr="Faculties - Best Private University in Telangana &amp; Andhra Pradesh | KLH">
            <a:extLst>
              <a:ext uri="{FF2B5EF4-FFF2-40B4-BE49-F238E27FC236}">
                <a16:creationId xmlns:a16="http://schemas.microsoft.com/office/drawing/2014/main" id="{85E02DA4-228C-7FED-2351-11D59ED4E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59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CA02B2-E56C-CC2B-917E-EA00AC75CCA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GITHUB REPOSITORY</a:t>
            </a:r>
          </a:p>
        </p:txBody>
      </p:sp>
      <p:sp>
        <p:nvSpPr>
          <p:cNvPr id="3" name="Content Placeholder 2">
            <a:extLst>
              <a:ext uri="{FF2B5EF4-FFF2-40B4-BE49-F238E27FC236}">
                <a16:creationId xmlns:a16="http://schemas.microsoft.com/office/drawing/2014/main" id="{7F7BFA5A-C41E-3836-8D7B-E3346DC0D49B}"/>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dirty="0">
                <a:solidFill>
                  <a:schemeClr val="tx1"/>
                </a:solidFill>
                <a:latin typeface="+mn-lt"/>
                <a:ea typeface="+mn-ea"/>
                <a:cs typeface="+mn-cs"/>
                <a:hlinkClick r:id="rId2"/>
              </a:rPr>
              <a:t>https://github.com/nihal136/Twitter_Sentiment_Analysis</a:t>
            </a:r>
            <a:endParaRPr lang="en-US" sz="2400" kern="1200" dirty="0">
              <a:solidFill>
                <a:schemeClr val="tx1"/>
              </a:solidFill>
              <a:latin typeface="+mn-lt"/>
              <a:ea typeface="+mn-ea"/>
              <a:cs typeface="+mn-cs"/>
            </a:endParaRPr>
          </a:p>
        </p:txBody>
      </p:sp>
      <p:pic>
        <p:nvPicPr>
          <p:cNvPr id="11" name="Picture 2" descr="Faculties - Best Private University in Telangana &amp; Andhra Pradesh | KLH">
            <a:extLst>
              <a:ext uri="{FF2B5EF4-FFF2-40B4-BE49-F238E27FC236}">
                <a16:creationId xmlns:a16="http://schemas.microsoft.com/office/drawing/2014/main" id="{C56AF109-2FF4-4339-F674-A504BFD28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0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660</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TWITTER SENTIMENT ANALYSIS FOR US ELECTIONS</vt:lpstr>
      <vt:lpstr>TABLE OF CONTENTS</vt:lpstr>
      <vt:lpstr>PROJECT AREA</vt:lpstr>
      <vt:lpstr>LITERATURE SURVEY</vt:lpstr>
      <vt:lpstr>LITERATURE SURVEY</vt:lpstr>
      <vt:lpstr>OBJECTIVE</vt:lpstr>
      <vt:lpstr>PROBLEM STATEMENT</vt:lpstr>
      <vt:lpstr>DATASET TO BE USED</vt:lpstr>
      <vt:lpstr>GITHUB REPOSITORY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CHALLENGE</dc:title>
  <dc:creator>Nihal Agarwal .</dc:creator>
  <cp:lastModifiedBy>Nihal Agarwal .</cp:lastModifiedBy>
  <cp:revision>37</cp:revision>
  <dcterms:created xsi:type="dcterms:W3CDTF">2022-08-06T04:45:01Z</dcterms:created>
  <dcterms:modified xsi:type="dcterms:W3CDTF">2022-08-08T03:33:32Z</dcterms:modified>
</cp:coreProperties>
</file>