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7" r:id="rId2"/>
    <p:sldId id="258" r:id="rId3"/>
    <p:sldId id="281" r:id="rId4"/>
    <p:sldId id="259" r:id="rId5"/>
    <p:sldId id="279" r:id="rId6"/>
    <p:sldId id="260" r:id="rId7"/>
    <p:sldId id="261" r:id="rId8"/>
    <p:sldId id="267" r:id="rId9"/>
    <p:sldId id="268" r:id="rId10"/>
    <p:sldId id="263" r:id="rId11"/>
    <p:sldId id="266" r:id="rId12"/>
    <p:sldId id="269" r:id="rId13"/>
    <p:sldId id="270" r:id="rId14"/>
    <p:sldId id="271" r:id="rId15"/>
    <p:sldId id="272" r:id="rId16"/>
    <p:sldId id="273" r:id="rId17"/>
    <p:sldId id="274" r:id="rId18"/>
    <p:sldId id="275" r:id="rId19"/>
    <p:sldId id="276" r:id="rId20"/>
    <p:sldId id="277" r:id="rId21"/>
    <p:sldId id="278" r:id="rId22"/>
    <p:sldId id="264" r:id="rId23"/>
    <p:sldId id="265"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548" autoAdjust="0"/>
    <p:restoredTop sz="94660"/>
  </p:normalViewPr>
  <p:slideViewPr>
    <p:cSldViewPr snapToGrid="0">
      <p:cViewPr varScale="1">
        <p:scale>
          <a:sx n="94" d="100"/>
          <a:sy n="94" d="100"/>
        </p:scale>
        <p:origin x="110" y="2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7099B40-8FF0-4A42-AC8A-6D84C9282679}"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E0D97FB7-1FFB-4CBB-9667-486E9E839907}">
      <dgm:prSet custT="1"/>
      <dgm:spPr/>
      <dgm:t>
        <a:bodyPr/>
        <a:lstStyle/>
        <a:p>
          <a:pPr algn="just"/>
          <a:r>
            <a:rPr lang="en-IN" sz="1800" dirty="0">
              <a:latin typeface="-apple-system"/>
            </a:rPr>
            <a:t>To solve this problem, there are Depth first Search(DFS) and breadth first Search(BFS) solutions existing for optimal condition reaching by leaving one peg to the other end on the board. </a:t>
          </a:r>
          <a:endParaRPr lang="en-US" sz="1800" dirty="0">
            <a:latin typeface="-apple-system"/>
          </a:endParaRPr>
        </a:p>
      </dgm:t>
    </dgm:pt>
    <dgm:pt modelId="{2AF78CCC-80F5-46DD-B25B-D1FD078C0E01}" type="parTrans" cxnId="{A1B72FE8-DF3A-4147-814F-6B967E165625}">
      <dgm:prSet/>
      <dgm:spPr/>
      <dgm:t>
        <a:bodyPr/>
        <a:lstStyle/>
        <a:p>
          <a:endParaRPr lang="en-US"/>
        </a:p>
      </dgm:t>
    </dgm:pt>
    <dgm:pt modelId="{11FD5ADB-9A3A-4709-AEBE-0CD53BD336F4}" type="sibTrans" cxnId="{A1B72FE8-DF3A-4147-814F-6B967E165625}">
      <dgm:prSet/>
      <dgm:spPr/>
      <dgm:t>
        <a:bodyPr/>
        <a:lstStyle/>
        <a:p>
          <a:endParaRPr lang="en-US"/>
        </a:p>
      </dgm:t>
    </dgm:pt>
    <dgm:pt modelId="{16CD6D60-9889-4AC7-BD46-6D8728A4180B}">
      <dgm:prSet custT="1"/>
      <dgm:spPr/>
      <dgm:t>
        <a:bodyPr/>
        <a:lstStyle/>
        <a:p>
          <a:pPr algn="just"/>
          <a:r>
            <a:rPr lang="en-IN" sz="1800" dirty="0">
              <a:latin typeface="-apple-system"/>
            </a:rPr>
            <a:t>We can also iterate through the whole board by looping the conditions given as rules for the game and get the desired condition of board we want to make it look.</a:t>
          </a:r>
          <a:endParaRPr lang="en-US" sz="1800" dirty="0">
            <a:latin typeface="-apple-system"/>
          </a:endParaRPr>
        </a:p>
      </dgm:t>
    </dgm:pt>
    <dgm:pt modelId="{A2B163F2-74F8-4413-83FB-6779A263E6BA}" type="parTrans" cxnId="{6735545E-858D-4DC3-BBAF-D013F82B9F1A}">
      <dgm:prSet/>
      <dgm:spPr/>
      <dgm:t>
        <a:bodyPr/>
        <a:lstStyle/>
        <a:p>
          <a:endParaRPr lang="en-US"/>
        </a:p>
      </dgm:t>
    </dgm:pt>
    <dgm:pt modelId="{059262FC-7503-4B2D-83BE-65DA39E8E2C7}" type="sibTrans" cxnId="{6735545E-858D-4DC3-BBAF-D013F82B9F1A}">
      <dgm:prSet/>
      <dgm:spPr/>
      <dgm:t>
        <a:bodyPr/>
        <a:lstStyle/>
        <a:p>
          <a:endParaRPr lang="en-US"/>
        </a:p>
      </dgm:t>
    </dgm:pt>
    <dgm:pt modelId="{73261CD9-7F9D-40C7-9FD4-BCAD4AF4C9D9}">
      <dgm:prSet custT="1"/>
      <dgm:spPr/>
      <dgm:t>
        <a:bodyPr/>
        <a:lstStyle/>
        <a:p>
          <a:pPr algn="just"/>
          <a:r>
            <a:rPr lang="en-IN" sz="1800" dirty="0">
              <a:latin typeface="-apple-system"/>
            </a:rPr>
            <a:t>We can also use brute force with recursion or a bottom up approach using dynamic programming. </a:t>
          </a:r>
          <a:endParaRPr lang="en-US" sz="1800" dirty="0">
            <a:latin typeface="-apple-system"/>
          </a:endParaRPr>
        </a:p>
      </dgm:t>
    </dgm:pt>
    <dgm:pt modelId="{51E39A5B-618F-43E4-8BD6-74F8FD5AD3D9}" type="parTrans" cxnId="{AEBECF2B-14E2-40B1-92B6-967B5AC98058}">
      <dgm:prSet/>
      <dgm:spPr/>
      <dgm:t>
        <a:bodyPr/>
        <a:lstStyle/>
        <a:p>
          <a:endParaRPr lang="en-US"/>
        </a:p>
      </dgm:t>
    </dgm:pt>
    <dgm:pt modelId="{6DF33846-BE3A-4703-8FE2-EE0E05F4DD8B}" type="sibTrans" cxnId="{AEBECF2B-14E2-40B1-92B6-967B5AC98058}">
      <dgm:prSet/>
      <dgm:spPr/>
      <dgm:t>
        <a:bodyPr/>
        <a:lstStyle/>
        <a:p>
          <a:endParaRPr lang="en-US"/>
        </a:p>
      </dgm:t>
    </dgm:pt>
    <dgm:pt modelId="{5E328F10-F00F-4A10-A5F1-9C652BBDB96C}">
      <dgm:prSet custT="1"/>
      <dgm:spPr/>
      <dgm:t>
        <a:bodyPr/>
        <a:lstStyle/>
        <a:p>
          <a:pPr algn="just"/>
          <a:r>
            <a:rPr lang="en-IN" sz="1800" dirty="0">
              <a:latin typeface="-apple-system"/>
            </a:rPr>
            <a:t>We can also use the queue data structure to deal with strategy. </a:t>
          </a:r>
          <a:endParaRPr lang="en-US" sz="1800" dirty="0">
            <a:latin typeface="-apple-system"/>
          </a:endParaRPr>
        </a:p>
      </dgm:t>
    </dgm:pt>
    <dgm:pt modelId="{62470DEB-1F25-489B-94BE-7B19961D1DE1}" type="parTrans" cxnId="{33C90BEB-1D72-468B-9420-81CB45AC9E76}">
      <dgm:prSet/>
      <dgm:spPr/>
      <dgm:t>
        <a:bodyPr/>
        <a:lstStyle/>
        <a:p>
          <a:endParaRPr lang="en-US"/>
        </a:p>
      </dgm:t>
    </dgm:pt>
    <dgm:pt modelId="{3A487752-665E-40FA-9BE9-7E26157A7C3F}" type="sibTrans" cxnId="{33C90BEB-1D72-468B-9420-81CB45AC9E76}">
      <dgm:prSet/>
      <dgm:spPr/>
      <dgm:t>
        <a:bodyPr/>
        <a:lstStyle/>
        <a:p>
          <a:endParaRPr lang="en-US"/>
        </a:p>
      </dgm:t>
    </dgm:pt>
    <dgm:pt modelId="{4731CF53-26D1-4AA3-86F5-48AFB725997C}" type="pres">
      <dgm:prSet presAssocID="{37099B40-8FF0-4A42-AC8A-6D84C9282679}" presName="vert0" presStyleCnt="0">
        <dgm:presLayoutVars>
          <dgm:dir/>
          <dgm:animOne val="branch"/>
          <dgm:animLvl val="lvl"/>
        </dgm:presLayoutVars>
      </dgm:prSet>
      <dgm:spPr/>
    </dgm:pt>
    <dgm:pt modelId="{A5F9BD2F-E945-48D8-9547-09B206E9F1C9}" type="pres">
      <dgm:prSet presAssocID="{E0D97FB7-1FFB-4CBB-9667-486E9E839907}" presName="thickLine" presStyleLbl="alignNode1" presStyleIdx="0" presStyleCnt="4"/>
      <dgm:spPr/>
    </dgm:pt>
    <dgm:pt modelId="{0F239DEE-FB48-4ED9-9EB2-5CD7A4628E9A}" type="pres">
      <dgm:prSet presAssocID="{E0D97FB7-1FFB-4CBB-9667-486E9E839907}" presName="horz1" presStyleCnt="0"/>
      <dgm:spPr/>
    </dgm:pt>
    <dgm:pt modelId="{7AD92A46-269A-4ACB-A811-2B14A08403B7}" type="pres">
      <dgm:prSet presAssocID="{E0D97FB7-1FFB-4CBB-9667-486E9E839907}" presName="tx1" presStyleLbl="revTx" presStyleIdx="0" presStyleCnt="4"/>
      <dgm:spPr/>
    </dgm:pt>
    <dgm:pt modelId="{081A5ADC-1751-49D4-B82E-26CD2A501F9C}" type="pres">
      <dgm:prSet presAssocID="{E0D97FB7-1FFB-4CBB-9667-486E9E839907}" presName="vert1" presStyleCnt="0"/>
      <dgm:spPr/>
    </dgm:pt>
    <dgm:pt modelId="{D0FF0346-386F-4066-AA84-714D4C8797AF}" type="pres">
      <dgm:prSet presAssocID="{16CD6D60-9889-4AC7-BD46-6D8728A4180B}" presName="thickLine" presStyleLbl="alignNode1" presStyleIdx="1" presStyleCnt="4"/>
      <dgm:spPr/>
    </dgm:pt>
    <dgm:pt modelId="{4AA9AF99-5A80-4941-A64C-DAB0A292743E}" type="pres">
      <dgm:prSet presAssocID="{16CD6D60-9889-4AC7-BD46-6D8728A4180B}" presName="horz1" presStyleCnt="0"/>
      <dgm:spPr/>
    </dgm:pt>
    <dgm:pt modelId="{B286AA74-442A-413D-913C-942A323D67B2}" type="pres">
      <dgm:prSet presAssocID="{16CD6D60-9889-4AC7-BD46-6D8728A4180B}" presName="tx1" presStyleLbl="revTx" presStyleIdx="1" presStyleCnt="4"/>
      <dgm:spPr/>
    </dgm:pt>
    <dgm:pt modelId="{26D3C773-F032-479B-862C-18BCA7D8AD52}" type="pres">
      <dgm:prSet presAssocID="{16CD6D60-9889-4AC7-BD46-6D8728A4180B}" presName="vert1" presStyleCnt="0"/>
      <dgm:spPr/>
    </dgm:pt>
    <dgm:pt modelId="{578D1874-3A1A-448C-A56E-C2F672EA0431}" type="pres">
      <dgm:prSet presAssocID="{73261CD9-7F9D-40C7-9FD4-BCAD4AF4C9D9}" presName="thickLine" presStyleLbl="alignNode1" presStyleIdx="2" presStyleCnt="4"/>
      <dgm:spPr/>
    </dgm:pt>
    <dgm:pt modelId="{E6B16BA9-2FBA-4E08-9622-E224FDD39434}" type="pres">
      <dgm:prSet presAssocID="{73261CD9-7F9D-40C7-9FD4-BCAD4AF4C9D9}" presName="horz1" presStyleCnt="0"/>
      <dgm:spPr/>
    </dgm:pt>
    <dgm:pt modelId="{06876B1D-9701-4B22-8646-5E0F2E473472}" type="pres">
      <dgm:prSet presAssocID="{73261CD9-7F9D-40C7-9FD4-BCAD4AF4C9D9}" presName="tx1" presStyleLbl="revTx" presStyleIdx="2" presStyleCnt="4"/>
      <dgm:spPr/>
    </dgm:pt>
    <dgm:pt modelId="{5BBA6836-770F-4654-A95E-89EA6E51B765}" type="pres">
      <dgm:prSet presAssocID="{73261CD9-7F9D-40C7-9FD4-BCAD4AF4C9D9}" presName="vert1" presStyleCnt="0"/>
      <dgm:spPr/>
    </dgm:pt>
    <dgm:pt modelId="{211AAD10-4F4C-4815-8C89-9CCD09EDCFB0}" type="pres">
      <dgm:prSet presAssocID="{5E328F10-F00F-4A10-A5F1-9C652BBDB96C}" presName="thickLine" presStyleLbl="alignNode1" presStyleIdx="3" presStyleCnt="4"/>
      <dgm:spPr/>
    </dgm:pt>
    <dgm:pt modelId="{21D0E8A5-4483-469F-839C-DF4C50547AF9}" type="pres">
      <dgm:prSet presAssocID="{5E328F10-F00F-4A10-A5F1-9C652BBDB96C}" presName="horz1" presStyleCnt="0"/>
      <dgm:spPr/>
    </dgm:pt>
    <dgm:pt modelId="{077B7B01-5177-400B-A0E5-4F82BDA6D001}" type="pres">
      <dgm:prSet presAssocID="{5E328F10-F00F-4A10-A5F1-9C652BBDB96C}" presName="tx1" presStyleLbl="revTx" presStyleIdx="3" presStyleCnt="4"/>
      <dgm:spPr/>
    </dgm:pt>
    <dgm:pt modelId="{45F84498-8D86-4DED-8E8E-AFDE13E6ECA7}" type="pres">
      <dgm:prSet presAssocID="{5E328F10-F00F-4A10-A5F1-9C652BBDB96C}" presName="vert1" presStyleCnt="0"/>
      <dgm:spPr/>
    </dgm:pt>
  </dgm:ptLst>
  <dgm:cxnLst>
    <dgm:cxn modelId="{9539FD07-3210-4298-93C7-0CA59C6D9035}" type="presOf" srcId="{E0D97FB7-1FFB-4CBB-9667-486E9E839907}" destId="{7AD92A46-269A-4ACB-A811-2B14A08403B7}" srcOrd="0" destOrd="0" presId="urn:microsoft.com/office/officeart/2008/layout/LinedList"/>
    <dgm:cxn modelId="{AEBECF2B-14E2-40B1-92B6-967B5AC98058}" srcId="{37099B40-8FF0-4A42-AC8A-6D84C9282679}" destId="{73261CD9-7F9D-40C7-9FD4-BCAD4AF4C9D9}" srcOrd="2" destOrd="0" parTransId="{51E39A5B-618F-43E4-8BD6-74F8FD5AD3D9}" sibTransId="{6DF33846-BE3A-4703-8FE2-EE0E05F4DD8B}"/>
    <dgm:cxn modelId="{6735545E-858D-4DC3-BBAF-D013F82B9F1A}" srcId="{37099B40-8FF0-4A42-AC8A-6D84C9282679}" destId="{16CD6D60-9889-4AC7-BD46-6D8728A4180B}" srcOrd="1" destOrd="0" parTransId="{A2B163F2-74F8-4413-83FB-6779A263E6BA}" sibTransId="{059262FC-7503-4B2D-83BE-65DA39E8E2C7}"/>
    <dgm:cxn modelId="{6C9DDB83-20E3-4365-83D1-FFC629C74DF7}" type="presOf" srcId="{5E328F10-F00F-4A10-A5F1-9C652BBDB96C}" destId="{077B7B01-5177-400B-A0E5-4F82BDA6D001}" srcOrd="0" destOrd="0" presId="urn:microsoft.com/office/officeart/2008/layout/LinedList"/>
    <dgm:cxn modelId="{53F9B7CD-3006-43BB-A3E4-48DBB91978CC}" type="presOf" srcId="{73261CD9-7F9D-40C7-9FD4-BCAD4AF4C9D9}" destId="{06876B1D-9701-4B22-8646-5E0F2E473472}" srcOrd="0" destOrd="0" presId="urn:microsoft.com/office/officeart/2008/layout/LinedList"/>
    <dgm:cxn modelId="{A1B72FE8-DF3A-4147-814F-6B967E165625}" srcId="{37099B40-8FF0-4A42-AC8A-6D84C9282679}" destId="{E0D97FB7-1FFB-4CBB-9667-486E9E839907}" srcOrd="0" destOrd="0" parTransId="{2AF78CCC-80F5-46DD-B25B-D1FD078C0E01}" sibTransId="{11FD5ADB-9A3A-4709-AEBE-0CD53BD336F4}"/>
    <dgm:cxn modelId="{33C90BEB-1D72-468B-9420-81CB45AC9E76}" srcId="{37099B40-8FF0-4A42-AC8A-6D84C9282679}" destId="{5E328F10-F00F-4A10-A5F1-9C652BBDB96C}" srcOrd="3" destOrd="0" parTransId="{62470DEB-1F25-489B-94BE-7B19961D1DE1}" sibTransId="{3A487752-665E-40FA-9BE9-7E26157A7C3F}"/>
    <dgm:cxn modelId="{808FDDF1-F80E-4965-A483-9199B25B3DDE}" type="presOf" srcId="{37099B40-8FF0-4A42-AC8A-6D84C9282679}" destId="{4731CF53-26D1-4AA3-86F5-48AFB725997C}" srcOrd="0" destOrd="0" presId="urn:microsoft.com/office/officeart/2008/layout/LinedList"/>
    <dgm:cxn modelId="{65267FF2-F923-46D7-8471-04FE4A894613}" type="presOf" srcId="{16CD6D60-9889-4AC7-BD46-6D8728A4180B}" destId="{B286AA74-442A-413D-913C-942A323D67B2}" srcOrd="0" destOrd="0" presId="urn:microsoft.com/office/officeart/2008/layout/LinedList"/>
    <dgm:cxn modelId="{1CB171E7-5452-4EC7-974D-6E58C9CA6BA7}" type="presParOf" srcId="{4731CF53-26D1-4AA3-86F5-48AFB725997C}" destId="{A5F9BD2F-E945-48D8-9547-09B206E9F1C9}" srcOrd="0" destOrd="0" presId="urn:microsoft.com/office/officeart/2008/layout/LinedList"/>
    <dgm:cxn modelId="{EDA6FBC7-5F38-469C-8AAF-470D43155391}" type="presParOf" srcId="{4731CF53-26D1-4AA3-86F5-48AFB725997C}" destId="{0F239DEE-FB48-4ED9-9EB2-5CD7A4628E9A}" srcOrd="1" destOrd="0" presId="urn:microsoft.com/office/officeart/2008/layout/LinedList"/>
    <dgm:cxn modelId="{F33C8A0C-D709-42AF-BEE8-0AA62C1D5A1C}" type="presParOf" srcId="{0F239DEE-FB48-4ED9-9EB2-5CD7A4628E9A}" destId="{7AD92A46-269A-4ACB-A811-2B14A08403B7}" srcOrd="0" destOrd="0" presId="urn:microsoft.com/office/officeart/2008/layout/LinedList"/>
    <dgm:cxn modelId="{9EE5AC66-5899-4B0E-ADB1-B6EB8F35E658}" type="presParOf" srcId="{0F239DEE-FB48-4ED9-9EB2-5CD7A4628E9A}" destId="{081A5ADC-1751-49D4-B82E-26CD2A501F9C}" srcOrd="1" destOrd="0" presId="urn:microsoft.com/office/officeart/2008/layout/LinedList"/>
    <dgm:cxn modelId="{CA066A66-2E01-40A0-A962-CCBBA039592A}" type="presParOf" srcId="{4731CF53-26D1-4AA3-86F5-48AFB725997C}" destId="{D0FF0346-386F-4066-AA84-714D4C8797AF}" srcOrd="2" destOrd="0" presId="urn:microsoft.com/office/officeart/2008/layout/LinedList"/>
    <dgm:cxn modelId="{2EE2E349-250A-4F0C-967A-0AE04C3CC570}" type="presParOf" srcId="{4731CF53-26D1-4AA3-86F5-48AFB725997C}" destId="{4AA9AF99-5A80-4941-A64C-DAB0A292743E}" srcOrd="3" destOrd="0" presId="urn:microsoft.com/office/officeart/2008/layout/LinedList"/>
    <dgm:cxn modelId="{427C1231-B47B-4446-B6E4-559B223D8349}" type="presParOf" srcId="{4AA9AF99-5A80-4941-A64C-DAB0A292743E}" destId="{B286AA74-442A-413D-913C-942A323D67B2}" srcOrd="0" destOrd="0" presId="urn:microsoft.com/office/officeart/2008/layout/LinedList"/>
    <dgm:cxn modelId="{9401C3E1-2011-4E6B-B51A-58B4FB31AF73}" type="presParOf" srcId="{4AA9AF99-5A80-4941-A64C-DAB0A292743E}" destId="{26D3C773-F032-479B-862C-18BCA7D8AD52}" srcOrd="1" destOrd="0" presId="urn:microsoft.com/office/officeart/2008/layout/LinedList"/>
    <dgm:cxn modelId="{77FE316E-E676-45A6-B065-C37C4E32A402}" type="presParOf" srcId="{4731CF53-26D1-4AA3-86F5-48AFB725997C}" destId="{578D1874-3A1A-448C-A56E-C2F672EA0431}" srcOrd="4" destOrd="0" presId="urn:microsoft.com/office/officeart/2008/layout/LinedList"/>
    <dgm:cxn modelId="{BBB71961-8968-49A3-B815-D9958A87EC65}" type="presParOf" srcId="{4731CF53-26D1-4AA3-86F5-48AFB725997C}" destId="{E6B16BA9-2FBA-4E08-9622-E224FDD39434}" srcOrd="5" destOrd="0" presId="urn:microsoft.com/office/officeart/2008/layout/LinedList"/>
    <dgm:cxn modelId="{35B17A1A-9D3C-434E-BC11-0734768A1EE9}" type="presParOf" srcId="{E6B16BA9-2FBA-4E08-9622-E224FDD39434}" destId="{06876B1D-9701-4B22-8646-5E0F2E473472}" srcOrd="0" destOrd="0" presId="urn:microsoft.com/office/officeart/2008/layout/LinedList"/>
    <dgm:cxn modelId="{039650FC-7BA6-49CE-A3FC-6E8DBACE5D6F}" type="presParOf" srcId="{E6B16BA9-2FBA-4E08-9622-E224FDD39434}" destId="{5BBA6836-770F-4654-A95E-89EA6E51B765}" srcOrd="1" destOrd="0" presId="urn:microsoft.com/office/officeart/2008/layout/LinedList"/>
    <dgm:cxn modelId="{57A5F557-5A0B-4EBC-82B8-ABBD0565E8BA}" type="presParOf" srcId="{4731CF53-26D1-4AA3-86F5-48AFB725997C}" destId="{211AAD10-4F4C-4815-8C89-9CCD09EDCFB0}" srcOrd="6" destOrd="0" presId="urn:microsoft.com/office/officeart/2008/layout/LinedList"/>
    <dgm:cxn modelId="{D9E6F34A-B2BF-4566-9488-BAF95C18DF28}" type="presParOf" srcId="{4731CF53-26D1-4AA3-86F5-48AFB725997C}" destId="{21D0E8A5-4483-469F-839C-DF4C50547AF9}" srcOrd="7" destOrd="0" presId="urn:microsoft.com/office/officeart/2008/layout/LinedList"/>
    <dgm:cxn modelId="{F107025B-3FC3-4549-8454-D46CF295334F}" type="presParOf" srcId="{21D0E8A5-4483-469F-839C-DF4C50547AF9}" destId="{077B7B01-5177-400B-A0E5-4F82BDA6D001}" srcOrd="0" destOrd="0" presId="urn:microsoft.com/office/officeart/2008/layout/LinedList"/>
    <dgm:cxn modelId="{E5C3443A-051E-45A4-AEB2-4FEE74416F3C}" type="presParOf" srcId="{21D0E8A5-4483-469F-839C-DF4C50547AF9}" destId="{45F84498-8D86-4DED-8E8E-AFDE13E6ECA7}"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F9BD2F-E945-48D8-9547-09B206E9F1C9}">
      <dsp:nvSpPr>
        <dsp:cNvPr id="0" name=""/>
        <dsp:cNvSpPr/>
      </dsp:nvSpPr>
      <dsp:spPr>
        <a:xfrm>
          <a:off x="0" y="0"/>
          <a:ext cx="6797675" cy="0"/>
        </a:xfrm>
        <a:prstGeom prst="line">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AD92A46-269A-4ACB-A811-2B14A08403B7}">
      <dsp:nvSpPr>
        <dsp:cNvPr id="0" name=""/>
        <dsp:cNvSpPr/>
      </dsp:nvSpPr>
      <dsp:spPr>
        <a:xfrm>
          <a:off x="0" y="0"/>
          <a:ext cx="6797675" cy="14124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just" defTabSz="800100">
            <a:lnSpc>
              <a:spcPct val="90000"/>
            </a:lnSpc>
            <a:spcBef>
              <a:spcPct val="0"/>
            </a:spcBef>
            <a:spcAft>
              <a:spcPct val="35000"/>
            </a:spcAft>
            <a:buNone/>
          </a:pPr>
          <a:r>
            <a:rPr lang="en-IN" sz="1800" kern="1200" dirty="0">
              <a:latin typeface="-apple-system"/>
            </a:rPr>
            <a:t>To solve this problem, there are Depth first Search(DFS) and breadth first Search(BFS) solutions existing for optimal condition reaching by leaving one peg to the other end on the board. </a:t>
          </a:r>
          <a:endParaRPr lang="en-US" sz="1800" kern="1200" dirty="0">
            <a:latin typeface="-apple-system"/>
          </a:endParaRPr>
        </a:p>
      </dsp:txBody>
      <dsp:txXfrm>
        <a:off x="0" y="0"/>
        <a:ext cx="6797675" cy="1412477"/>
      </dsp:txXfrm>
    </dsp:sp>
    <dsp:sp modelId="{D0FF0346-386F-4066-AA84-714D4C8797AF}">
      <dsp:nvSpPr>
        <dsp:cNvPr id="0" name=""/>
        <dsp:cNvSpPr/>
      </dsp:nvSpPr>
      <dsp:spPr>
        <a:xfrm>
          <a:off x="0" y="1412478"/>
          <a:ext cx="6797675" cy="0"/>
        </a:xfrm>
        <a:prstGeom prst="line">
          <a:avLst/>
        </a:prstGeom>
        <a:solidFill>
          <a:schemeClr val="accent2">
            <a:hueOff val="13013"/>
            <a:satOff val="-8959"/>
            <a:lumOff val="-2288"/>
            <a:alphaOff val="0"/>
          </a:schemeClr>
        </a:solidFill>
        <a:ln w="15875" cap="flat" cmpd="sng" algn="ctr">
          <a:solidFill>
            <a:schemeClr val="accent2">
              <a:hueOff val="13013"/>
              <a:satOff val="-8959"/>
              <a:lumOff val="-228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286AA74-442A-413D-913C-942A323D67B2}">
      <dsp:nvSpPr>
        <dsp:cNvPr id="0" name=""/>
        <dsp:cNvSpPr/>
      </dsp:nvSpPr>
      <dsp:spPr>
        <a:xfrm>
          <a:off x="0" y="1412477"/>
          <a:ext cx="6797675" cy="14124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just" defTabSz="800100">
            <a:lnSpc>
              <a:spcPct val="90000"/>
            </a:lnSpc>
            <a:spcBef>
              <a:spcPct val="0"/>
            </a:spcBef>
            <a:spcAft>
              <a:spcPct val="35000"/>
            </a:spcAft>
            <a:buNone/>
          </a:pPr>
          <a:r>
            <a:rPr lang="en-IN" sz="1800" kern="1200" dirty="0">
              <a:latin typeface="-apple-system"/>
            </a:rPr>
            <a:t>We can also iterate through the whole board by looping the conditions given as rules for the game and get the desired condition of board we want to make it look.</a:t>
          </a:r>
          <a:endParaRPr lang="en-US" sz="1800" kern="1200" dirty="0">
            <a:latin typeface="-apple-system"/>
          </a:endParaRPr>
        </a:p>
      </dsp:txBody>
      <dsp:txXfrm>
        <a:off x="0" y="1412477"/>
        <a:ext cx="6797675" cy="1412477"/>
      </dsp:txXfrm>
    </dsp:sp>
    <dsp:sp modelId="{578D1874-3A1A-448C-A56E-C2F672EA0431}">
      <dsp:nvSpPr>
        <dsp:cNvPr id="0" name=""/>
        <dsp:cNvSpPr/>
      </dsp:nvSpPr>
      <dsp:spPr>
        <a:xfrm>
          <a:off x="0" y="2824956"/>
          <a:ext cx="6797675" cy="0"/>
        </a:xfrm>
        <a:prstGeom prst="line">
          <a:avLst/>
        </a:prstGeom>
        <a:solidFill>
          <a:schemeClr val="accent2">
            <a:hueOff val="26025"/>
            <a:satOff val="-17917"/>
            <a:lumOff val="-4575"/>
            <a:alphaOff val="0"/>
          </a:schemeClr>
        </a:solidFill>
        <a:ln w="15875" cap="flat" cmpd="sng" algn="ctr">
          <a:solidFill>
            <a:schemeClr val="accent2">
              <a:hueOff val="26025"/>
              <a:satOff val="-17917"/>
              <a:lumOff val="-4575"/>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6876B1D-9701-4B22-8646-5E0F2E473472}">
      <dsp:nvSpPr>
        <dsp:cNvPr id="0" name=""/>
        <dsp:cNvSpPr/>
      </dsp:nvSpPr>
      <dsp:spPr>
        <a:xfrm>
          <a:off x="0" y="2824955"/>
          <a:ext cx="6797675" cy="14124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just" defTabSz="800100">
            <a:lnSpc>
              <a:spcPct val="90000"/>
            </a:lnSpc>
            <a:spcBef>
              <a:spcPct val="0"/>
            </a:spcBef>
            <a:spcAft>
              <a:spcPct val="35000"/>
            </a:spcAft>
            <a:buNone/>
          </a:pPr>
          <a:r>
            <a:rPr lang="en-IN" sz="1800" kern="1200" dirty="0">
              <a:latin typeface="-apple-system"/>
            </a:rPr>
            <a:t>We can also use brute force with recursion or a bottom up approach using dynamic programming. </a:t>
          </a:r>
          <a:endParaRPr lang="en-US" sz="1800" kern="1200" dirty="0">
            <a:latin typeface="-apple-system"/>
          </a:endParaRPr>
        </a:p>
      </dsp:txBody>
      <dsp:txXfrm>
        <a:off x="0" y="2824955"/>
        <a:ext cx="6797675" cy="1412477"/>
      </dsp:txXfrm>
    </dsp:sp>
    <dsp:sp modelId="{211AAD10-4F4C-4815-8C89-9CCD09EDCFB0}">
      <dsp:nvSpPr>
        <dsp:cNvPr id="0" name=""/>
        <dsp:cNvSpPr/>
      </dsp:nvSpPr>
      <dsp:spPr>
        <a:xfrm>
          <a:off x="0" y="4237434"/>
          <a:ext cx="6797675" cy="0"/>
        </a:xfrm>
        <a:prstGeom prst="line">
          <a:avLst/>
        </a:prstGeom>
        <a:solidFill>
          <a:schemeClr val="accent2">
            <a:hueOff val="39038"/>
            <a:satOff val="-26876"/>
            <a:lumOff val="-6863"/>
            <a:alphaOff val="0"/>
          </a:schemeClr>
        </a:solidFill>
        <a:ln w="15875" cap="flat" cmpd="sng" algn="ctr">
          <a:solidFill>
            <a:schemeClr val="accent2">
              <a:hueOff val="39038"/>
              <a:satOff val="-26876"/>
              <a:lumOff val="-686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77B7B01-5177-400B-A0E5-4F82BDA6D001}">
      <dsp:nvSpPr>
        <dsp:cNvPr id="0" name=""/>
        <dsp:cNvSpPr/>
      </dsp:nvSpPr>
      <dsp:spPr>
        <a:xfrm>
          <a:off x="0" y="4237433"/>
          <a:ext cx="6797675" cy="14124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just" defTabSz="800100">
            <a:lnSpc>
              <a:spcPct val="90000"/>
            </a:lnSpc>
            <a:spcBef>
              <a:spcPct val="0"/>
            </a:spcBef>
            <a:spcAft>
              <a:spcPct val="35000"/>
            </a:spcAft>
            <a:buNone/>
          </a:pPr>
          <a:r>
            <a:rPr lang="en-IN" sz="1800" kern="1200" dirty="0">
              <a:latin typeface="-apple-system"/>
            </a:rPr>
            <a:t>We can also use the queue data structure to deal with strategy. </a:t>
          </a:r>
          <a:endParaRPr lang="en-US" sz="1800" kern="1200" dirty="0">
            <a:latin typeface="-apple-system"/>
          </a:endParaRPr>
        </a:p>
      </dsp:txBody>
      <dsp:txXfrm>
        <a:off x="0" y="4237433"/>
        <a:ext cx="6797675" cy="1412477"/>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1446CC2-EC25-4877-9324-8E6B392E2242}" type="datetimeFigureOut">
              <a:rPr lang="en-IN" smtClean="0"/>
              <a:t>04-05-2022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7C31DC-0250-48BF-812C-FEEB12CA24AF}"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72211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446CC2-EC25-4877-9324-8E6B392E2242}" type="datetimeFigureOut">
              <a:rPr lang="en-IN" smtClean="0"/>
              <a:t>04-05-2022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18932415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446CC2-EC25-4877-9324-8E6B392E2242}" type="datetimeFigureOut">
              <a:rPr lang="en-IN" smtClean="0"/>
              <a:t>04-05-2022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31627617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446CC2-EC25-4877-9324-8E6B392E2242}" type="datetimeFigureOut">
              <a:rPr lang="en-IN" smtClean="0"/>
              <a:t>04-05-2022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13701051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446CC2-EC25-4877-9324-8E6B392E2242}" type="datetimeFigureOut">
              <a:rPr lang="en-IN" smtClean="0"/>
              <a:t>04-05-2022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7C31DC-0250-48BF-812C-FEEB12CA24AF}"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66369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1446CC2-EC25-4877-9324-8E6B392E2242}" type="datetimeFigureOut">
              <a:rPr lang="en-IN" smtClean="0"/>
              <a:t>04-05-2022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30376011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1446CC2-EC25-4877-9324-8E6B392E2242}" type="datetimeFigureOut">
              <a:rPr lang="en-IN" smtClean="0"/>
              <a:t>04-05-2022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13562025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1446CC2-EC25-4877-9324-8E6B392E2242}" type="datetimeFigureOut">
              <a:rPr lang="en-IN" smtClean="0"/>
              <a:t>04-05-2022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31999096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1446CC2-EC25-4877-9324-8E6B392E2242}" type="datetimeFigureOut">
              <a:rPr lang="en-IN" smtClean="0"/>
              <a:t>04-05-2022</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25221893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1446CC2-EC25-4877-9324-8E6B392E2242}" type="datetimeFigureOut">
              <a:rPr lang="en-IN" smtClean="0"/>
              <a:t>04-05-2022</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27C31DC-0250-48BF-812C-FEEB12CA24AF}" type="slidenum">
              <a:rPr lang="en-IN" smtClean="0"/>
              <a:t>‹#›</a:t>
            </a:fld>
            <a:endParaRPr lang="en-IN"/>
          </a:p>
        </p:txBody>
      </p:sp>
    </p:spTree>
    <p:extLst>
      <p:ext uri="{BB962C8B-B14F-4D97-AF65-F5344CB8AC3E}">
        <p14:creationId xmlns:p14="http://schemas.microsoft.com/office/powerpoint/2010/main" val="1356134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1446CC2-EC25-4877-9324-8E6B392E2242}" type="datetimeFigureOut">
              <a:rPr lang="en-IN" smtClean="0"/>
              <a:t>04-05-2022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22526762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1446CC2-EC25-4877-9324-8E6B392E2242}" type="datetimeFigureOut">
              <a:rPr lang="en-IN" smtClean="0"/>
              <a:t>04-05-2022</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27C31DC-0250-48BF-812C-FEEB12CA24AF}"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3853165"/>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FCFE6-4994-446E-B27A-ED9BCAD62211}"/>
              </a:ext>
            </a:extLst>
          </p:cNvPr>
          <p:cNvSpPr>
            <a:spLocks noGrp="1"/>
          </p:cNvSpPr>
          <p:nvPr>
            <p:ph type="ctrTitle"/>
          </p:nvPr>
        </p:nvSpPr>
        <p:spPr>
          <a:xfrm>
            <a:off x="968188" y="1122363"/>
            <a:ext cx="9699812" cy="2387600"/>
          </a:xfrm>
        </p:spPr>
        <p:txBody>
          <a:bodyPr>
            <a:normAutofit/>
          </a:bodyPr>
          <a:lstStyle/>
          <a:p>
            <a:r>
              <a:rPr lang="en-IN" sz="4400" dirty="0">
                <a:solidFill>
                  <a:schemeClr val="accent1">
                    <a:lumMod val="75000"/>
                  </a:schemeClr>
                </a:solidFill>
              </a:rPr>
              <a:t>Design And Analysis of Algorithms</a:t>
            </a:r>
            <a:br>
              <a:rPr lang="en-IN" dirty="0">
                <a:solidFill>
                  <a:schemeClr val="accent1">
                    <a:lumMod val="75000"/>
                  </a:schemeClr>
                </a:solidFill>
              </a:rPr>
            </a:br>
            <a:r>
              <a:rPr lang="en-IN" dirty="0">
                <a:solidFill>
                  <a:schemeClr val="accent1">
                    <a:lumMod val="75000"/>
                  </a:schemeClr>
                </a:solidFill>
              </a:rPr>
              <a:t>HI-Q Game</a:t>
            </a:r>
            <a:endParaRPr lang="en-IN" dirty="0">
              <a:solidFill>
                <a:schemeClr val="accent2">
                  <a:lumMod val="50000"/>
                </a:schemeClr>
              </a:solidFill>
            </a:endParaRPr>
          </a:p>
        </p:txBody>
      </p:sp>
      <p:sp>
        <p:nvSpPr>
          <p:cNvPr id="3" name="Subtitle 2">
            <a:extLst>
              <a:ext uri="{FF2B5EF4-FFF2-40B4-BE49-F238E27FC236}">
                <a16:creationId xmlns:a16="http://schemas.microsoft.com/office/drawing/2014/main" id="{827370EC-E742-4D78-A1C2-EAF840F46BFE}"/>
              </a:ext>
            </a:extLst>
          </p:cNvPr>
          <p:cNvSpPr>
            <a:spLocks noGrp="1"/>
          </p:cNvSpPr>
          <p:nvPr>
            <p:ph type="subTitle" idx="1"/>
          </p:nvPr>
        </p:nvSpPr>
        <p:spPr>
          <a:xfrm>
            <a:off x="1391264" y="4365266"/>
            <a:ext cx="9409471" cy="1716811"/>
          </a:xfrm>
        </p:spPr>
        <p:txBody>
          <a:bodyPr>
            <a:noAutofit/>
          </a:bodyPr>
          <a:lstStyle/>
          <a:p>
            <a:endParaRPr lang="en-IN" sz="1800" dirty="0">
              <a:solidFill>
                <a:schemeClr val="accent6">
                  <a:lumMod val="75000"/>
                </a:schemeClr>
              </a:solidFill>
              <a:latin typeface="-apple-system"/>
            </a:endParaRPr>
          </a:p>
          <a:p>
            <a:pPr algn="r"/>
            <a:r>
              <a:rPr lang="en-IN" sz="1800" dirty="0">
                <a:solidFill>
                  <a:schemeClr val="accent6">
                    <a:lumMod val="75000"/>
                  </a:schemeClr>
                </a:solidFill>
                <a:latin typeface="-apple-system"/>
              </a:rPr>
              <a:t>2010030361- T Venkata sai sathvik</a:t>
            </a:r>
          </a:p>
          <a:p>
            <a:pPr algn="r"/>
            <a:r>
              <a:rPr lang="en-IN" sz="1800" dirty="0">
                <a:solidFill>
                  <a:schemeClr val="accent6">
                    <a:lumMod val="75000"/>
                  </a:schemeClr>
                </a:solidFill>
                <a:latin typeface="-apple-system"/>
              </a:rPr>
              <a:t>2010030374 - Jaideep Sharma</a:t>
            </a:r>
          </a:p>
          <a:p>
            <a:pPr algn="r"/>
            <a:r>
              <a:rPr lang="en-IN" sz="1800" dirty="0">
                <a:solidFill>
                  <a:schemeClr val="accent6">
                    <a:lumMod val="75000"/>
                  </a:schemeClr>
                </a:solidFill>
                <a:latin typeface="-apple-system"/>
              </a:rPr>
              <a:t>2010030413- Nihal Agarwal</a:t>
            </a:r>
          </a:p>
          <a:p>
            <a:pPr algn="r"/>
            <a:r>
              <a:rPr lang="en-IN" sz="1800" dirty="0">
                <a:solidFill>
                  <a:schemeClr val="accent6">
                    <a:lumMod val="75000"/>
                  </a:schemeClr>
                </a:solidFill>
                <a:latin typeface="-apple-system"/>
              </a:rPr>
              <a:t>2010030153 – Shaik Abdul Shaan</a:t>
            </a:r>
          </a:p>
          <a:p>
            <a:endParaRPr lang="en-IN" sz="1800" dirty="0">
              <a:solidFill>
                <a:schemeClr val="accent6">
                  <a:lumMod val="75000"/>
                </a:schemeClr>
              </a:solidFill>
              <a:latin typeface="-apple-system"/>
            </a:endParaRPr>
          </a:p>
        </p:txBody>
      </p:sp>
    </p:spTree>
    <p:extLst>
      <p:ext uri="{BB962C8B-B14F-4D97-AF65-F5344CB8AC3E}">
        <p14:creationId xmlns:p14="http://schemas.microsoft.com/office/powerpoint/2010/main" val="32714206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11">
            <a:extLst>
              <a:ext uri="{FF2B5EF4-FFF2-40B4-BE49-F238E27FC236}">
                <a16:creationId xmlns:a16="http://schemas.microsoft.com/office/drawing/2014/main" id="{BB2B8762-61F0-4F1B-9364-D633EE9D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8" name="Rectangle 13">
            <a:extLst>
              <a:ext uri="{FF2B5EF4-FFF2-40B4-BE49-F238E27FC236}">
                <a16:creationId xmlns:a16="http://schemas.microsoft.com/office/drawing/2014/main" id="{E97675C8-1328-460C-9EBF-6B446B67EA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9" name="Straight Connector 15">
            <a:extLst>
              <a:ext uri="{FF2B5EF4-FFF2-40B4-BE49-F238E27FC236}">
                <a16:creationId xmlns:a16="http://schemas.microsoft.com/office/drawing/2014/main" id="{514EE78B-AF71-4195-A01B-F1165D9233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30" name="Rectangle 17">
            <a:extLst>
              <a:ext uri="{FF2B5EF4-FFF2-40B4-BE49-F238E27FC236}">
                <a16:creationId xmlns:a16="http://schemas.microsoft.com/office/drawing/2014/main" id="{C6417104-D4C1-4710-9982-2154A7F484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0E2495-BC54-4067-8E7F-D378A5039021}"/>
              </a:ext>
            </a:extLst>
          </p:cNvPr>
          <p:cNvSpPr>
            <a:spLocks noGrp="1"/>
          </p:cNvSpPr>
          <p:nvPr>
            <p:ph type="title"/>
          </p:nvPr>
        </p:nvSpPr>
        <p:spPr>
          <a:xfrm>
            <a:off x="633999" y="4550229"/>
            <a:ext cx="10909073" cy="1057655"/>
          </a:xfrm>
        </p:spPr>
        <p:txBody>
          <a:bodyPr vert="horz" lIns="91440" tIns="45720" rIns="91440" bIns="45720" rtlCol="0" anchor="b">
            <a:normAutofit/>
          </a:bodyPr>
          <a:lstStyle/>
          <a:p>
            <a:r>
              <a:rPr lang="en-US" sz="6000" dirty="0">
                <a:solidFill>
                  <a:schemeClr val="tx1">
                    <a:lumMod val="85000"/>
                    <a:lumOff val="15000"/>
                  </a:schemeClr>
                </a:solidFill>
              </a:rPr>
              <a:t>GITHUB SETUP</a:t>
            </a:r>
          </a:p>
        </p:txBody>
      </p:sp>
      <p:pic>
        <p:nvPicPr>
          <p:cNvPr id="7" name="Picture 6">
            <a:extLst>
              <a:ext uri="{FF2B5EF4-FFF2-40B4-BE49-F238E27FC236}">
                <a16:creationId xmlns:a16="http://schemas.microsoft.com/office/drawing/2014/main" id="{AF5EA416-830E-4F3D-82F4-EFE6138FB5E5}"/>
              </a:ext>
            </a:extLst>
          </p:cNvPr>
          <p:cNvPicPr>
            <a:picLocks noChangeAspect="1"/>
          </p:cNvPicPr>
          <p:nvPr/>
        </p:nvPicPr>
        <p:blipFill>
          <a:blip r:embed="rId2"/>
          <a:stretch>
            <a:fillRect/>
          </a:stretch>
        </p:blipFill>
        <p:spPr>
          <a:xfrm>
            <a:off x="85852" y="1138883"/>
            <a:ext cx="5797410" cy="2695795"/>
          </a:xfrm>
          <a:prstGeom prst="rect">
            <a:avLst/>
          </a:prstGeom>
        </p:spPr>
      </p:pic>
      <p:sp>
        <p:nvSpPr>
          <p:cNvPr id="31" name="Rectangle 19">
            <a:extLst>
              <a:ext uri="{FF2B5EF4-FFF2-40B4-BE49-F238E27FC236}">
                <a16:creationId xmlns:a16="http://schemas.microsoft.com/office/drawing/2014/main" id="{626F1402-2DEC-4071-84AF-350C7BF00D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3996" y="886968"/>
            <a:ext cx="64008" cy="31089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BDEF54A5-D82A-4B96-95A5-E3B8970516FE}"/>
              </a:ext>
            </a:extLst>
          </p:cNvPr>
          <p:cNvPicPr>
            <a:picLocks noGrp="1" noChangeAspect="1"/>
          </p:cNvPicPr>
          <p:nvPr>
            <p:ph idx="1"/>
          </p:nvPr>
        </p:nvPicPr>
        <p:blipFill>
          <a:blip r:embed="rId3"/>
          <a:stretch>
            <a:fillRect/>
          </a:stretch>
        </p:blipFill>
        <p:spPr>
          <a:xfrm>
            <a:off x="6260793" y="1138883"/>
            <a:ext cx="5845355" cy="2747316"/>
          </a:xfrm>
          <a:prstGeom prst="rect">
            <a:avLst/>
          </a:prstGeom>
        </p:spPr>
      </p:pic>
      <p:cxnSp>
        <p:nvCxnSpPr>
          <p:cNvPr id="32" name="Straight Connector 21">
            <a:extLst>
              <a:ext uri="{FF2B5EF4-FFF2-40B4-BE49-F238E27FC236}">
                <a16:creationId xmlns:a16="http://schemas.microsoft.com/office/drawing/2014/main" id="{04733B62-1719-4677-A612-CA0AC0AD748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18770"/>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33" name="Rectangle 23">
            <a:extLst>
              <a:ext uri="{FF2B5EF4-FFF2-40B4-BE49-F238E27FC236}">
                <a16:creationId xmlns:a16="http://schemas.microsoft.com/office/drawing/2014/main" id="{DA52A394-10F4-4AA5-90E4-634D1E919D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a:extLst>
              <a:ext uri="{FF2B5EF4-FFF2-40B4-BE49-F238E27FC236}">
                <a16:creationId xmlns:a16="http://schemas.microsoft.com/office/drawing/2014/main" id="{07BDDC51-8BB2-42BE-8EA8-39B3E9AC1E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200403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BB2B8762-61F0-4F1B-9364-D633EE9D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8" name="Rectangle 37">
            <a:extLst>
              <a:ext uri="{FF2B5EF4-FFF2-40B4-BE49-F238E27FC236}">
                <a16:creationId xmlns:a16="http://schemas.microsoft.com/office/drawing/2014/main" id="{E97675C8-1328-460C-9EBF-6B446B67EA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40" name="Straight Connector 39">
            <a:extLst>
              <a:ext uri="{FF2B5EF4-FFF2-40B4-BE49-F238E27FC236}">
                <a16:creationId xmlns:a16="http://schemas.microsoft.com/office/drawing/2014/main" id="{514EE78B-AF71-4195-A01B-F1165D9233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42" name="Rectangle 41">
            <a:extLst>
              <a:ext uri="{FF2B5EF4-FFF2-40B4-BE49-F238E27FC236}">
                <a16:creationId xmlns:a16="http://schemas.microsoft.com/office/drawing/2014/main" id="{C6417104-D4C1-4710-9982-2154A7F484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AD2571-AE56-4F23-BE86-FD0A094A54D0}"/>
              </a:ext>
            </a:extLst>
          </p:cNvPr>
          <p:cNvSpPr>
            <a:spLocks noGrp="1"/>
          </p:cNvSpPr>
          <p:nvPr>
            <p:ph type="title"/>
          </p:nvPr>
        </p:nvSpPr>
        <p:spPr>
          <a:xfrm>
            <a:off x="633999" y="4550229"/>
            <a:ext cx="10909073" cy="1057655"/>
          </a:xfrm>
        </p:spPr>
        <p:txBody>
          <a:bodyPr vert="horz" lIns="91440" tIns="45720" rIns="91440" bIns="45720" rtlCol="0" anchor="b">
            <a:normAutofit/>
          </a:bodyPr>
          <a:lstStyle/>
          <a:p>
            <a:r>
              <a:rPr lang="en-US" sz="6000">
                <a:solidFill>
                  <a:schemeClr val="tx1">
                    <a:lumMod val="85000"/>
                    <a:lumOff val="15000"/>
                  </a:schemeClr>
                </a:solidFill>
              </a:rPr>
              <a:t>GITHUB COMMITS</a:t>
            </a:r>
          </a:p>
        </p:txBody>
      </p:sp>
      <p:pic>
        <p:nvPicPr>
          <p:cNvPr id="12" name="Content Placeholder 11">
            <a:extLst>
              <a:ext uri="{FF2B5EF4-FFF2-40B4-BE49-F238E27FC236}">
                <a16:creationId xmlns:a16="http://schemas.microsoft.com/office/drawing/2014/main" id="{84F24E21-A458-4834-A5C9-3CDDC98BB5E7}"/>
              </a:ext>
            </a:extLst>
          </p:cNvPr>
          <p:cNvPicPr>
            <a:picLocks noGrp="1" noChangeAspect="1"/>
          </p:cNvPicPr>
          <p:nvPr>
            <p:ph idx="1"/>
          </p:nvPr>
        </p:nvPicPr>
        <p:blipFill>
          <a:blip r:embed="rId2"/>
          <a:stretch>
            <a:fillRect/>
          </a:stretch>
        </p:blipFill>
        <p:spPr>
          <a:xfrm>
            <a:off x="635457" y="1280411"/>
            <a:ext cx="5273730" cy="2322073"/>
          </a:xfrm>
          <a:prstGeom prst="rect">
            <a:avLst/>
          </a:prstGeom>
        </p:spPr>
      </p:pic>
      <p:sp>
        <p:nvSpPr>
          <p:cNvPr id="44" name="Rectangle 43">
            <a:extLst>
              <a:ext uri="{FF2B5EF4-FFF2-40B4-BE49-F238E27FC236}">
                <a16:creationId xmlns:a16="http://schemas.microsoft.com/office/drawing/2014/main" id="{626F1402-2DEC-4071-84AF-350C7BF00D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3996" y="886968"/>
            <a:ext cx="64008" cy="31089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A9A62288-5DDD-4346-8271-DE8D5782687E}"/>
              </a:ext>
            </a:extLst>
          </p:cNvPr>
          <p:cNvPicPr>
            <a:picLocks noChangeAspect="1"/>
          </p:cNvPicPr>
          <p:nvPr/>
        </p:nvPicPr>
        <p:blipFill>
          <a:blip r:embed="rId3"/>
          <a:stretch>
            <a:fillRect/>
          </a:stretch>
        </p:blipFill>
        <p:spPr>
          <a:xfrm>
            <a:off x="6282813" y="1280411"/>
            <a:ext cx="5427406" cy="2322073"/>
          </a:xfrm>
          <a:prstGeom prst="rect">
            <a:avLst/>
          </a:prstGeom>
        </p:spPr>
      </p:pic>
      <p:cxnSp>
        <p:nvCxnSpPr>
          <p:cNvPr id="46" name="Straight Connector 45">
            <a:extLst>
              <a:ext uri="{FF2B5EF4-FFF2-40B4-BE49-F238E27FC236}">
                <a16:creationId xmlns:a16="http://schemas.microsoft.com/office/drawing/2014/main" id="{04733B62-1719-4677-A612-CA0AC0AD748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18770"/>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DA52A394-10F4-4AA5-90E4-634D1E919D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0" name="Rectangle 49">
            <a:extLst>
              <a:ext uri="{FF2B5EF4-FFF2-40B4-BE49-F238E27FC236}">
                <a16:creationId xmlns:a16="http://schemas.microsoft.com/office/drawing/2014/main" id="{07BDDC51-8BB2-42BE-8EA8-39B3E9AC1E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290414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BB2B8762-61F0-4F1B-9364-D633EE9D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8" name="Rectangle 37">
            <a:extLst>
              <a:ext uri="{FF2B5EF4-FFF2-40B4-BE49-F238E27FC236}">
                <a16:creationId xmlns:a16="http://schemas.microsoft.com/office/drawing/2014/main" id="{E97675C8-1328-460C-9EBF-6B446B67EA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40" name="Straight Connector 39">
            <a:extLst>
              <a:ext uri="{FF2B5EF4-FFF2-40B4-BE49-F238E27FC236}">
                <a16:creationId xmlns:a16="http://schemas.microsoft.com/office/drawing/2014/main" id="{514EE78B-AF71-4195-A01B-F1165D9233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42" name="Rectangle 41">
            <a:extLst>
              <a:ext uri="{FF2B5EF4-FFF2-40B4-BE49-F238E27FC236}">
                <a16:creationId xmlns:a16="http://schemas.microsoft.com/office/drawing/2014/main" id="{C6417104-D4C1-4710-9982-2154A7F484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AD2571-AE56-4F23-BE86-FD0A094A54D0}"/>
              </a:ext>
            </a:extLst>
          </p:cNvPr>
          <p:cNvSpPr>
            <a:spLocks noGrp="1"/>
          </p:cNvSpPr>
          <p:nvPr>
            <p:ph type="title"/>
          </p:nvPr>
        </p:nvSpPr>
        <p:spPr>
          <a:xfrm>
            <a:off x="633999" y="4550229"/>
            <a:ext cx="10909073" cy="1057655"/>
          </a:xfrm>
        </p:spPr>
        <p:txBody>
          <a:bodyPr vert="horz" lIns="91440" tIns="45720" rIns="91440" bIns="45720" rtlCol="0" anchor="b">
            <a:normAutofit/>
          </a:bodyPr>
          <a:lstStyle/>
          <a:p>
            <a:r>
              <a:rPr lang="en-US" sz="6000">
                <a:solidFill>
                  <a:schemeClr val="tx1">
                    <a:lumMod val="85000"/>
                    <a:lumOff val="15000"/>
                  </a:schemeClr>
                </a:solidFill>
              </a:rPr>
              <a:t>GITHUB COMMITS</a:t>
            </a:r>
          </a:p>
        </p:txBody>
      </p:sp>
      <p:sp>
        <p:nvSpPr>
          <p:cNvPr id="44" name="Rectangle 43">
            <a:extLst>
              <a:ext uri="{FF2B5EF4-FFF2-40B4-BE49-F238E27FC236}">
                <a16:creationId xmlns:a16="http://schemas.microsoft.com/office/drawing/2014/main" id="{626F1402-2DEC-4071-84AF-350C7BF00D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3996" y="886968"/>
            <a:ext cx="64008" cy="31089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A9A62288-5DDD-4346-8271-DE8D5782687E}"/>
              </a:ext>
            </a:extLst>
          </p:cNvPr>
          <p:cNvPicPr>
            <a:picLocks noChangeAspect="1"/>
          </p:cNvPicPr>
          <p:nvPr/>
        </p:nvPicPr>
        <p:blipFill>
          <a:blip r:embed="rId2"/>
          <a:stretch>
            <a:fillRect/>
          </a:stretch>
        </p:blipFill>
        <p:spPr>
          <a:xfrm>
            <a:off x="277918" y="1303093"/>
            <a:ext cx="5674485" cy="2584546"/>
          </a:xfrm>
          <a:prstGeom prst="rect">
            <a:avLst/>
          </a:prstGeom>
        </p:spPr>
      </p:pic>
      <p:cxnSp>
        <p:nvCxnSpPr>
          <p:cNvPr id="46" name="Straight Connector 45">
            <a:extLst>
              <a:ext uri="{FF2B5EF4-FFF2-40B4-BE49-F238E27FC236}">
                <a16:creationId xmlns:a16="http://schemas.microsoft.com/office/drawing/2014/main" id="{04733B62-1719-4677-A612-CA0AC0AD748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18770"/>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DA52A394-10F4-4AA5-90E4-634D1E919D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0" name="Rectangle 49">
            <a:extLst>
              <a:ext uri="{FF2B5EF4-FFF2-40B4-BE49-F238E27FC236}">
                <a16:creationId xmlns:a16="http://schemas.microsoft.com/office/drawing/2014/main" id="{07BDDC51-8BB2-42BE-8EA8-39B3E9AC1E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6" name="Picture 5">
            <a:extLst>
              <a:ext uri="{FF2B5EF4-FFF2-40B4-BE49-F238E27FC236}">
                <a16:creationId xmlns:a16="http://schemas.microsoft.com/office/drawing/2014/main" id="{4F224911-DC77-4507-BE12-E48C4A8B53E6}"/>
              </a:ext>
            </a:extLst>
          </p:cNvPr>
          <p:cNvPicPr>
            <a:picLocks noChangeAspect="1"/>
          </p:cNvPicPr>
          <p:nvPr/>
        </p:nvPicPr>
        <p:blipFill>
          <a:blip r:embed="rId3"/>
          <a:stretch>
            <a:fillRect/>
          </a:stretch>
        </p:blipFill>
        <p:spPr>
          <a:xfrm>
            <a:off x="6175585" y="1303093"/>
            <a:ext cx="5840814" cy="2583106"/>
          </a:xfrm>
          <a:prstGeom prst="rect">
            <a:avLst/>
          </a:prstGeom>
        </p:spPr>
      </p:pic>
    </p:spTree>
    <p:extLst>
      <p:ext uri="{BB962C8B-B14F-4D97-AF65-F5344CB8AC3E}">
        <p14:creationId xmlns:p14="http://schemas.microsoft.com/office/powerpoint/2010/main" val="31977232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3B226-3501-49CB-9D9E-CBE851083A40}"/>
              </a:ext>
            </a:extLst>
          </p:cNvPr>
          <p:cNvSpPr>
            <a:spLocks noGrp="1"/>
          </p:cNvSpPr>
          <p:nvPr>
            <p:ph type="title"/>
          </p:nvPr>
        </p:nvSpPr>
        <p:spPr/>
        <p:txBody>
          <a:bodyPr/>
          <a:lstStyle/>
          <a:p>
            <a:r>
              <a:rPr lang="en-IN" dirty="0"/>
              <a:t>HARDWARE AND SOFTWARE USED</a:t>
            </a:r>
          </a:p>
        </p:txBody>
      </p:sp>
      <p:sp>
        <p:nvSpPr>
          <p:cNvPr id="3" name="Content Placeholder 2">
            <a:extLst>
              <a:ext uri="{FF2B5EF4-FFF2-40B4-BE49-F238E27FC236}">
                <a16:creationId xmlns:a16="http://schemas.microsoft.com/office/drawing/2014/main" id="{455B1BEE-D45F-47AA-BC8B-5334EF9492AB}"/>
              </a:ext>
            </a:extLst>
          </p:cNvPr>
          <p:cNvSpPr>
            <a:spLocks noGrp="1"/>
          </p:cNvSpPr>
          <p:nvPr>
            <p:ph idx="1"/>
          </p:nvPr>
        </p:nvSpPr>
        <p:spPr>
          <a:xfrm>
            <a:off x="1097280" y="1845733"/>
            <a:ext cx="10058400" cy="4342795"/>
          </a:xfrm>
        </p:spPr>
        <p:txBody>
          <a:bodyPr>
            <a:noAutofit/>
          </a:bodyPr>
          <a:lstStyle/>
          <a:p>
            <a:pPr algn="just"/>
            <a:r>
              <a:rPr lang="en-IN" b="1" u="sng" dirty="0">
                <a:latin typeface="-apple-system"/>
              </a:rPr>
              <a:t>Hardware requirements:</a:t>
            </a:r>
          </a:p>
          <a:p>
            <a:pPr algn="just"/>
            <a:r>
              <a:rPr lang="en-IN" sz="1800" dirty="0">
                <a:latin typeface="-apple-system"/>
              </a:rPr>
              <a:t>1. </a:t>
            </a:r>
            <a:r>
              <a:rPr lang="pt-BR" sz="1800" dirty="0">
                <a:latin typeface="-apple-system"/>
              </a:rPr>
              <a:t>Intel(R) Core(TM) i5-10300H CPU @ 2.50GHz   2.50 GHz</a:t>
            </a:r>
            <a:endParaRPr lang="en-IN" sz="1800" dirty="0">
              <a:latin typeface="-apple-system"/>
            </a:endParaRPr>
          </a:p>
          <a:p>
            <a:pPr algn="just"/>
            <a:r>
              <a:rPr lang="en-IN" sz="1800" dirty="0">
                <a:latin typeface="-apple-system"/>
              </a:rPr>
              <a:t>2. 8.00 GB RAM or higher. </a:t>
            </a:r>
          </a:p>
          <a:p>
            <a:pPr algn="just"/>
            <a:r>
              <a:rPr lang="en-IN" sz="1800" dirty="0">
                <a:latin typeface="-apple-system"/>
              </a:rPr>
              <a:t>3. 64 Bit operating system or higher. </a:t>
            </a:r>
          </a:p>
          <a:p>
            <a:pPr algn="just"/>
            <a:r>
              <a:rPr lang="en-IN" sz="1800" dirty="0">
                <a:latin typeface="-apple-system"/>
              </a:rPr>
              <a:t>4. 1 TB Hard free drive space.</a:t>
            </a:r>
          </a:p>
          <a:p>
            <a:pPr algn="just"/>
            <a:r>
              <a:rPr lang="en-IN" b="1" u="sng" dirty="0">
                <a:latin typeface="-apple-system"/>
              </a:rPr>
              <a:t>Software requirements:</a:t>
            </a:r>
          </a:p>
          <a:p>
            <a:pPr algn="just"/>
            <a:r>
              <a:rPr lang="en-IN" sz="1800" dirty="0">
                <a:latin typeface="-apple-system"/>
              </a:rPr>
              <a:t>1. Operating System: Windows 10</a:t>
            </a:r>
          </a:p>
          <a:p>
            <a:pPr algn="just"/>
            <a:r>
              <a:rPr lang="en-IN" sz="1800" dirty="0">
                <a:latin typeface="-apple-system"/>
              </a:rPr>
              <a:t>2. Web Browser: Brave/ Google Chrome</a:t>
            </a:r>
          </a:p>
          <a:p>
            <a:pPr algn="just"/>
            <a:r>
              <a:rPr lang="en-IN" sz="1800" dirty="0">
                <a:latin typeface="-apple-system"/>
              </a:rPr>
              <a:t>3. Java programming language</a:t>
            </a:r>
          </a:p>
          <a:p>
            <a:pPr algn="just"/>
            <a:r>
              <a:rPr lang="en-IN" sz="1800" dirty="0">
                <a:latin typeface="-apple-system"/>
              </a:rPr>
              <a:t>4. Eclipse for java programming. </a:t>
            </a:r>
          </a:p>
        </p:txBody>
      </p:sp>
    </p:spTree>
    <p:extLst>
      <p:ext uri="{BB962C8B-B14F-4D97-AF65-F5344CB8AC3E}">
        <p14:creationId xmlns:p14="http://schemas.microsoft.com/office/powerpoint/2010/main" val="14515626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DE06C-6F54-432A-891C-02923004F5A1}"/>
              </a:ext>
            </a:extLst>
          </p:cNvPr>
          <p:cNvSpPr>
            <a:spLocks noGrp="1"/>
          </p:cNvSpPr>
          <p:nvPr>
            <p:ph type="title"/>
          </p:nvPr>
        </p:nvSpPr>
        <p:spPr/>
        <p:txBody>
          <a:bodyPr/>
          <a:lstStyle/>
          <a:p>
            <a:r>
              <a:rPr lang="en-IN" dirty="0"/>
              <a:t>IMPLEMENTATION</a:t>
            </a:r>
          </a:p>
        </p:txBody>
      </p:sp>
      <p:pic>
        <p:nvPicPr>
          <p:cNvPr id="5" name="Content Placeholder 4">
            <a:extLst>
              <a:ext uri="{FF2B5EF4-FFF2-40B4-BE49-F238E27FC236}">
                <a16:creationId xmlns:a16="http://schemas.microsoft.com/office/drawing/2014/main" id="{3F1FBCB5-AE03-4C08-88FA-BB985B1E4E4F}"/>
              </a:ext>
            </a:extLst>
          </p:cNvPr>
          <p:cNvPicPr>
            <a:picLocks noGrp="1" noChangeAspect="1"/>
          </p:cNvPicPr>
          <p:nvPr>
            <p:ph idx="1"/>
          </p:nvPr>
        </p:nvPicPr>
        <p:blipFill>
          <a:blip r:embed="rId2"/>
          <a:stretch>
            <a:fillRect/>
          </a:stretch>
        </p:blipFill>
        <p:spPr>
          <a:xfrm>
            <a:off x="1640022" y="1865927"/>
            <a:ext cx="8421675" cy="4022725"/>
          </a:xfrm>
        </p:spPr>
      </p:pic>
    </p:spTree>
    <p:extLst>
      <p:ext uri="{BB962C8B-B14F-4D97-AF65-F5344CB8AC3E}">
        <p14:creationId xmlns:p14="http://schemas.microsoft.com/office/powerpoint/2010/main" val="21090196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DE06C-6F54-432A-891C-02923004F5A1}"/>
              </a:ext>
            </a:extLst>
          </p:cNvPr>
          <p:cNvSpPr>
            <a:spLocks noGrp="1"/>
          </p:cNvSpPr>
          <p:nvPr>
            <p:ph type="title"/>
          </p:nvPr>
        </p:nvSpPr>
        <p:spPr/>
        <p:txBody>
          <a:bodyPr/>
          <a:lstStyle/>
          <a:p>
            <a:r>
              <a:rPr lang="en-IN" dirty="0"/>
              <a:t>IMPLEMENTATION</a:t>
            </a:r>
          </a:p>
        </p:txBody>
      </p:sp>
      <p:pic>
        <p:nvPicPr>
          <p:cNvPr id="7" name="Picture 6">
            <a:extLst>
              <a:ext uri="{FF2B5EF4-FFF2-40B4-BE49-F238E27FC236}">
                <a16:creationId xmlns:a16="http://schemas.microsoft.com/office/drawing/2014/main" id="{3B6AD87B-0EC2-4178-8FDC-9392500400E2}"/>
              </a:ext>
            </a:extLst>
          </p:cNvPr>
          <p:cNvPicPr>
            <a:picLocks noChangeAspect="1"/>
          </p:cNvPicPr>
          <p:nvPr/>
        </p:nvPicPr>
        <p:blipFill>
          <a:blip r:embed="rId2"/>
          <a:stretch>
            <a:fillRect/>
          </a:stretch>
        </p:blipFill>
        <p:spPr>
          <a:xfrm>
            <a:off x="1602658" y="1922788"/>
            <a:ext cx="8318090" cy="4228688"/>
          </a:xfrm>
          <a:prstGeom prst="rect">
            <a:avLst/>
          </a:prstGeom>
        </p:spPr>
      </p:pic>
    </p:spTree>
    <p:extLst>
      <p:ext uri="{BB962C8B-B14F-4D97-AF65-F5344CB8AC3E}">
        <p14:creationId xmlns:p14="http://schemas.microsoft.com/office/powerpoint/2010/main" val="4979014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DE06C-6F54-432A-891C-02923004F5A1}"/>
              </a:ext>
            </a:extLst>
          </p:cNvPr>
          <p:cNvSpPr>
            <a:spLocks noGrp="1"/>
          </p:cNvSpPr>
          <p:nvPr>
            <p:ph type="title"/>
          </p:nvPr>
        </p:nvSpPr>
        <p:spPr/>
        <p:txBody>
          <a:bodyPr/>
          <a:lstStyle/>
          <a:p>
            <a:r>
              <a:rPr lang="en-IN" dirty="0"/>
              <a:t>IMPLEMENTATION</a:t>
            </a:r>
          </a:p>
        </p:txBody>
      </p:sp>
      <p:pic>
        <p:nvPicPr>
          <p:cNvPr id="4" name="Picture 3">
            <a:extLst>
              <a:ext uri="{FF2B5EF4-FFF2-40B4-BE49-F238E27FC236}">
                <a16:creationId xmlns:a16="http://schemas.microsoft.com/office/drawing/2014/main" id="{CF234D29-5B5F-40DC-8AF6-281F83E3E1A5}"/>
              </a:ext>
            </a:extLst>
          </p:cNvPr>
          <p:cNvPicPr>
            <a:picLocks noChangeAspect="1"/>
          </p:cNvPicPr>
          <p:nvPr/>
        </p:nvPicPr>
        <p:blipFill>
          <a:blip r:embed="rId2"/>
          <a:stretch>
            <a:fillRect/>
          </a:stretch>
        </p:blipFill>
        <p:spPr>
          <a:xfrm>
            <a:off x="1455174" y="1865043"/>
            <a:ext cx="8691716" cy="4374792"/>
          </a:xfrm>
          <a:prstGeom prst="rect">
            <a:avLst/>
          </a:prstGeom>
        </p:spPr>
      </p:pic>
    </p:spTree>
    <p:extLst>
      <p:ext uri="{BB962C8B-B14F-4D97-AF65-F5344CB8AC3E}">
        <p14:creationId xmlns:p14="http://schemas.microsoft.com/office/powerpoint/2010/main" val="21754874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DE06C-6F54-432A-891C-02923004F5A1}"/>
              </a:ext>
            </a:extLst>
          </p:cNvPr>
          <p:cNvSpPr>
            <a:spLocks noGrp="1"/>
          </p:cNvSpPr>
          <p:nvPr>
            <p:ph type="title"/>
          </p:nvPr>
        </p:nvSpPr>
        <p:spPr/>
        <p:txBody>
          <a:bodyPr/>
          <a:lstStyle/>
          <a:p>
            <a:r>
              <a:rPr lang="en-IN" dirty="0"/>
              <a:t>IMPLEMENTATION</a:t>
            </a:r>
          </a:p>
        </p:txBody>
      </p:sp>
      <p:pic>
        <p:nvPicPr>
          <p:cNvPr id="5" name="Picture 4">
            <a:extLst>
              <a:ext uri="{FF2B5EF4-FFF2-40B4-BE49-F238E27FC236}">
                <a16:creationId xmlns:a16="http://schemas.microsoft.com/office/drawing/2014/main" id="{82ED3F7C-206E-4E98-94F3-F5E760CE1CC6}"/>
              </a:ext>
            </a:extLst>
          </p:cNvPr>
          <p:cNvPicPr>
            <a:picLocks noChangeAspect="1"/>
          </p:cNvPicPr>
          <p:nvPr/>
        </p:nvPicPr>
        <p:blipFill>
          <a:blip r:embed="rId2"/>
          <a:stretch>
            <a:fillRect/>
          </a:stretch>
        </p:blipFill>
        <p:spPr>
          <a:xfrm>
            <a:off x="1809137" y="1910476"/>
            <a:ext cx="8160774" cy="4203357"/>
          </a:xfrm>
          <a:prstGeom prst="rect">
            <a:avLst/>
          </a:prstGeom>
        </p:spPr>
      </p:pic>
    </p:spTree>
    <p:extLst>
      <p:ext uri="{BB962C8B-B14F-4D97-AF65-F5344CB8AC3E}">
        <p14:creationId xmlns:p14="http://schemas.microsoft.com/office/powerpoint/2010/main" val="41181352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DE06C-6F54-432A-891C-02923004F5A1}"/>
              </a:ext>
            </a:extLst>
          </p:cNvPr>
          <p:cNvSpPr>
            <a:spLocks noGrp="1"/>
          </p:cNvSpPr>
          <p:nvPr>
            <p:ph type="title"/>
          </p:nvPr>
        </p:nvSpPr>
        <p:spPr/>
        <p:txBody>
          <a:bodyPr/>
          <a:lstStyle/>
          <a:p>
            <a:r>
              <a:rPr lang="en-IN" dirty="0"/>
              <a:t>IMPLEMENTATION</a:t>
            </a:r>
          </a:p>
        </p:txBody>
      </p:sp>
      <p:pic>
        <p:nvPicPr>
          <p:cNvPr id="4" name="Picture 3">
            <a:extLst>
              <a:ext uri="{FF2B5EF4-FFF2-40B4-BE49-F238E27FC236}">
                <a16:creationId xmlns:a16="http://schemas.microsoft.com/office/drawing/2014/main" id="{88603EDA-25D3-4BA1-A85D-7C071E3B6E7A}"/>
              </a:ext>
            </a:extLst>
          </p:cNvPr>
          <p:cNvPicPr>
            <a:picLocks noChangeAspect="1"/>
          </p:cNvPicPr>
          <p:nvPr/>
        </p:nvPicPr>
        <p:blipFill>
          <a:blip r:embed="rId2"/>
          <a:stretch>
            <a:fillRect/>
          </a:stretch>
        </p:blipFill>
        <p:spPr>
          <a:xfrm>
            <a:off x="1366684" y="1894796"/>
            <a:ext cx="8996516" cy="4223107"/>
          </a:xfrm>
          <a:prstGeom prst="rect">
            <a:avLst/>
          </a:prstGeom>
        </p:spPr>
      </p:pic>
    </p:spTree>
    <p:extLst>
      <p:ext uri="{BB962C8B-B14F-4D97-AF65-F5344CB8AC3E}">
        <p14:creationId xmlns:p14="http://schemas.microsoft.com/office/powerpoint/2010/main" val="15244587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DE06C-6F54-432A-891C-02923004F5A1}"/>
              </a:ext>
            </a:extLst>
          </p:cNvPr>
          <p:cNvSpPr>
            <a:spLocks noGrp="1"/>
          </p:cNvSpPr>
          <p:nvPr>
            <p:ph type="title"/>
          </p:nvPr>
        </p:nvSpPr>
        <p:spPr/>
        <p:txBody>
          <a:bodyPr/>
          <a:lstStyle/>
          <a:p>
            <a:r>
              <a:rPr lang="en-IN" dirty="0"/>
              <a:t>IMPLEMENTATION</a:t>
            </a:r>
          </a:p>
        </p:txBody>
      </p:sp>
      <p:pic>
        <p:nvPicPr>
          <p:cNvPr id="5" name="Picture 4">
            <a:extLst>
              <a:ext uri="{FF2B5EF4-FFF2-40B4-BE49-F238E27FC236}">
                <a16:creationId xmlns:a16="http://schemas.microsoft.com/office/drawing/2014/main" id="{48DF0081-7519-42AC-A8E8-0A54CB36CFA5}"/>
              </a:ext>
            </a:extLst>
          </p:cNvPr>
          <p:cNvPicPr>
            <a:picLocks noChangeAspect="1"/>
          </p:cNvPicPr>
          <p:nvPr/>
        </p:nvPicPr>
        <p:blipFill>
          <a:blip r:embed="rId2"/>
          <a:stretch>
            <a:fillRect/>
          </a:stretch>
        </p:blipFill>
        <p:spPr>
          <a:xfrm>
            <a:off x="1189704" y="1907974"/>
            <a:ext cx="9559405" cy="4050374"/>
          </a:xfrm>
          <a:prstGeom prst="rect">
            <a:avLst/>
          </a:prstGeom>
        </p:spPr>
      </p:pic>
    </p:spTree>
    <p:extLst>
      <p:ext uri="{BB962C8B-B14F-4D97-AF65-F5344CB8AC3E}">
        <p14:creationId xmlns:p14="http://schemas.microsoft.com/office/powerpoint/2010/main" val="12585300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329918B2-4F24-4C89-A5D0-F8501987442F}"/>
              </a:ext>
            </a:extLst>
          </p:cNvPr>
          <p:cNvSpPr>
            <a:spLocks noGrp="1"/>
          </p:cNvSpPr>
          <p:nvPr>
            <p:ph type="title"/>
          </p:nvPr>
        </p:nvSpPr>
        <p:spPr>
          <a:xfrm>
            <a:off x="492370" y="605896"/>
            <a:ext cx="3084844" cy="5646208"/>
          </a:xfrm>
        </p:spPr>
        <p:txBody>
          <a:bodyPr anchor="ctr">
            <a:normAutofit/>
          </a:bodyPr>
          <a:lstStyle/>
          <a:p>
            <a:r>
              <a:rPr lang="en-IN" sz="3600">
                <a:solidFill>
                  <a:srgbClr val="FFFFFF"/>
                </a:solidFill>
              </a:rPr>
              <a:t>PROBLEM STATEMENT</a:t>
            </a:r>
          </a:p>
        </p:txBody>
      </p:sp>
      <p:sp>
        <p:nvSpPr>
          <p:cNvPr id="12"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DA0304B7-7EFB-4778-A43C-CF1BBB0CFB1F}"/>
              </a:ext>
            </a:extLst>
          </p:cNvPr>
          <p:cNvSpPr>
            <a:spLocks noGrp="1"/>
          </p:cNvSpPr>
          <p:nvPr>
            <p:ph idx="1"/>
          </p:nvPr>
        </p:nvSpPr>
        <p:spPr>
          <a:xfrm>
            <a:off x="4742016" y="605896"/>
            <a:ext cx="6413663" cy="5646208"/>
          </a:xfrm>
        </p:spPr>
        <p:txBody>
          <a:bodyPr anchor="ctr">
            <a:normAutofit/>
          </a:bodyPr>
          <a:lstStyle/>
          <a:p>
            <a:pPr algn="just"/>
            <a:r>
              <a:rPr lang="en-US" sz="1800" dirty="0">
                <a:latin typeface="-apple-system"/>
              </a:rPr>
              <a:t>A HI-Q game also known as Peg Solitaire, is a board game for one player which involves movement of pegs/ marbles on a board with holes. The game is known as solitaire in Britain and as peg solitaire in US, solitaire is commonly known as patience. It is called as Brainvita in India. For solving this game there are many solutions available given by different people in different methods. The standard game fills the entire board with pegs except for the central hole. The objective is, making valid moves, to empty the entire board except for a solitary peg in the central hole.</a:t>
            </a:r>
          </a:p>
          <a:p>
            <a:pPr algn="just"/>
            <a:endParaRPr lang="en-US" sz="1800" dirty="0">
              <a:latin typeface="-apple-system"/>
            </a:endParaRPr>
          </a:p>
          <a:p>
            <a:pPr algn="just"/>
            <a:r>
              <a:rPr lang="en-US" sz="1800" dirty="0">
                <a:latin typeface="-apple-system"/>
              </a:rPr>
              <a:t>keywords: HI-Q, Solitaire, patience, Brainvita, central hole.</a:t>
            </a:r>
          </a:p>
        </p:txBody>
      </p:sp>
    </p:spTree>
    <p:extLst>
      <p:ext uri="{BB962C8B-B14F-4D97-AF65-F5344CB8AC3E}">
        <p14:creationId xmlns:p14="http://schemas.microsoft.com/office/powerpoint/2010/main" val="40131308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DE06C-6F54-432A-891C-02923004F5A1}"/>
              </a:ext>
            </a:extLst>
          </p:cNvPr>
          <p:cNvSpPr>
            <a:spLocks noGrp="1"/>
          </p:cNvSpPr>
          <p:nvPr>
            <p:ph type="title"/>
          </p:nvPr>
        </p:nvSpPr>
        <p:spPr/>
        <p:txBody>
          <a:bodyPr/>
          <a:lstStyle/>
          <a:p>
            <a:r>
              <a:rPr lang="en-IN" dirty="0"/>
              <a:t>RESULT</a:t>
            </a:r>
          </a:p>
        </p:txBody>
      </p:sp>
      <p:pic>
        <p:nvPicPr>
          <p:cNvPr id="4" name="Picture 3">
            <a:extLst>
              <a:ext uri="{FF2B5EF4-FFF2-40B4-BE49-F238E27FC236}">
                <a16:creationId xmlns:a16="http://schemas.microsoft.com/office/drawing/2014/main" id="{F20CBC94-F70C-4838-8B2C-575382C56C51}"/>
              </a:ext>
            </a:extLst>
          </p:cNvPr>
          <p:cNvPicPr>
            <a:picLocks noChangeAspect="1"/>
          </p:cNvPicPr>
          <p:nvPr/>
        </p:nvPicPr>
        <p:blipFill>
          <a:blip r:embed="rId2"/>
          <a:stretch>
            <a:fillRect/>
          </a:stretch>
        </p:blipFill>
        <p:spPr>
          <a:xfrm>
            <a:off x="1465006" y="1894676"/>
            <a:ext cx="8180439" cy="4203095"/>
          </a:xfrm>
          <a:prstGeom prst="rect">
            <a:avLst/>
          </a:prstGeom>
        </p:spPr>
      </p:pic>
      <p:sp>
        <p:nvSpPr>
          <p:cNvPr id="3" name="Rectangle 2">
            <a:extLst>
              <a:ext uri="{FF2B5EF4-FFF2-40B4-BE49-F238E27FC236}">
                <a16:creationId xmlns:a16="http://schemas.microsoft.com/office/drawing/2014/main" id="{E95AC0C6-1A65-40D5-B94D-8C768BF2F91E}"/>
              </a:ext>
            </a:extLst>
          </p:cNvPr>
          <p:cNvSpPr/>
          <p:nvPr/>
        </p:nvSpPr>
        <p:spPr>
          <a:xfrm>
            <a:off x="4993419" y="4428877"/>
            <a:ext cx="1311965" cy="1216549"/>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12007910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90D1E-F14C-45E3-94EA-44C9ECF0C88B}"/>
              </a:ext>
            </a:extLst>
          </p:cNvPr>
          <p:cNvSpPr>
            <a:spLocks noGrp="1"/>
          </p:cNvSpPr>
          <p:nvPr>
            <p:ph type="title"/>
          </p:nvPr>
        </p:nvSpPr>
        <p:spPr/>
        <p:txBody>
          <a:bodyPr/>
          <a:lstStyle/>
          <a:p>
            <a:r>
              <a:rPr lang="en-IN" dirty="0"/>
              <a:t>FUTURE SCOPE OF IMPROVEMENT</a:t>
            </a:r>
          </a:p>
        </p:txBody>
      </p:sp>
      <p:sp>
        <p:nvSpPr>
          <p:cNvPr id="3" name="Content Placeholder 2">
            <a:extLst>
              <a:ext uri="{FF2B5EF4-FFF2-40B4-BE49-F238E27FC236}">
                <a16:creationId xmlns:a16="http://schemas.microsoft.com/office/drawing/2014/main" id="{50236592-9A8C-451C-9DD8-1605F44282D7}"/>
              </a:ext>
            </a:extLst>
          </p:cNvPr>
          <p:cNvSpPr>
            <a:spLocks noGrp="1"/>
          </p:cNvSpPr>
          <p:nvPr>
            <p:ph idx="1"/>
          </p:nvPr>
        </p:nvSpPr>
        <p:spPr/>
        <p:txBody>
          <a:bodyPr>
            <a:normAutofit/>
          </a:bodyPr>
          <a:lstStyle/>
          <a:p>
            <a:pPr marL="201168" lvl="1" indent="0" algn="just">
              <a:buNone/>
            </a:pPr>
            <a:r>
              <a:rPr lang="en-IN" dirty="0">
                <a:latin typeface="-apple-system"/>
              </a:rPr>
              <a:t>The future scope of this project can be a GUI ( graphic user interface) for the brain Vita Game or HI-Q Game using c++ graphics user interface mode of programming. </a:t>
            </a:r>
          </a:p>
          <a:p>
            <a:pPr marL="201168" lvl="1" indent="0" algn="just">
              <a:buNone/>
            </a:pPr>
            <a:endParaRPr lang="en-IN" dirty="0">
              <a:latin typeface="-apple-system"/>
            </a:endParaRPr>
          </a:p>
          <a:p>
            <a:pPr marL="201168" lvl="1" indent="0" algn="just">
              <a:buNone/>
            </a:pPr>
            <a:r>
              <a:rPr lang="en-IN" dirty="0">
                <a:latin typeface="-apple-system"/>
              </a:rPr>
              <a:t>The GUI won’t be able to solve the game or giving the optimal path for the user but allows us to play the game on it by giving us minimum number of moves and informs us whether the game is passed or failed. </a:t>
            </a:r>
          </a:p>
        </p:txBody>
      </p:sp>
    </p:spTree>
    <p:extLst>
      <p:ext uri="{BB962C8B-B14F-4D97-AF65-F5344CB8AC3E}">
        <p14:creationId xmlns:p14="http://schemas.microsoft.com/office/powerpoint/2010/main" val="42182510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C4AAA502-5435-489E-9538-3A40E6C714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F3E181-6CB8-4C66-9588-9712C8DB5DDC}"/>
              </a:ext>
            </a:extLst>
          </p:cNvPr>
          <p:cNvSpPr>
            <a:spLocks noGrp="1"/>
          </p:cNvSpPr>
          <p:nvPr>
            <p:ph type="title"/>
          </p:nvPr>
        </p:nvSpPr>
        <p:spPr>
          <a:xfrm>
            <a:off x="633999" y="4550229"/>
            <a:ext cx="10909073" cy="1057655"/>
          </a:xfrm>
        </p:spPr>
        <p:txBody>
          <a:bodyPr vert="horz" lIns="91440" tIns="45720" rIns="91440" bIns="45720" rtlCol="0" anchor="b">
            <a:normAutofit/>
          </a:bodyPr>
          <a:lstStyle/>
          <a:p>
            <a:r>
              <a:rPr lang="en-US" sz="4700" dirty="0">
                <a:solidFill>
                  <a:schemeClr val="tx1">
                    <a:lumMod val="85000"/>
                    <a:lumOff val="15000"/>
                  </a:schemeClr>
                </a:solidFill>
              </a:rPr>
              <a:t>WORK DIVISION </a:t>
            </a:r>
          </a:p>
        </p:txBody>
      </p:sp>
      <p:cxnSp>
        <p:nvCxnSpPr>
          <p:cNvPr id="17" name="Straight Connector 16">
            <a:extLst>
              <a:ext uri="{FF2B5EF4-FFF2-40B4-BE49-F238E27FC236}">
                <a16:creationId xmlns:a16="http://schemas.microsoft.com/office/drawing/2014/main" id="{C9AC0290-4702-4519-B0F4-C2A4688099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18770"/>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DE42378B-2E28-4810-8421-7A473A40E3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a:extLst>
              <a:ext uri="{FF2B5EF4-FFF2-40B4-BE49-F238E27FC236}">
                <a16:creationId xmlns:a16="http://schemas.microsoft.com/office/drawing/2014/main" id="{0D91DD17-237F-4811-BC0E-128EB1BD7C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4" name="Table 4">
            <a:extLst>
              <a:ext uri="{FF2B5EF4-FFF2-40B4-BE49-F238E27FC236}">
                <a16:creationId xmlns:a16="http://schemas.microsoft.com/office/drawing/2014/main" id="{1F91FA94-41AC-4BA9-AC5A-F00B531D903E}"/>
              </a:ext>
            </a:extLst>
          </p:cNvPr>
          <p:cNvGraphicFramePr>
            <a:graphicFrameLocks noGrp="1"/>
          </p:cNvGraphicFramePr>
          <p:nvPr>
            <p:ph idx="1"/>
            <p:extLst>
              <p:ext uri="{D42A27DB-BD31-4B8C-83A1-F6EECF244321}">
                <p14:modId xmlns:p14="http://schemas.microsoft.com/office/powerpoint/2010/main" val="953371710"/>
              </p:ext>
            </p:extLst>
          </p:nvPr>
        </p:nvGraphicFramePr>
        <p:xfrm>
          <a:off x="1119564" y="640080"/>
          <a:ext cx="9948249" cy="3602737"/>
        </p:xfrm>
        <a:graphic>
          <a:graphicData uri="http://schemas.openxmlformats.org/drawingml/2006/table">
            <a:tbl>
              <a:tblPr firstRow="1" bandRow="1">
                <a:solidFill>
                  <a:srgbClr val="F2F2F2">
                    <a:alpha val="30196"/>
                  </a:srgbClr>
                </a:solidFill>
                <a:tableStyleId>{5C22544A-7EE6-4342-B048-85BDC9FD1C3A}</a:tableStyleId>
              </a:tblPr>
              <a:tblGrid>
                <a:gridCol w="3871482">
                  <a:extLst>
                    <a:ext uri="{9D8B030D-6E8A-4147-A177-3AD203B41FA5}">
                      <a16:colId xmlns:a16="http://schemas.microsoft.com/office/drawing/2014/main" val="491611502"/>
                    </a:ext>
                  </a:extLst>
                </a:gridCol>
                <a:gridCol w="6076767">
                  <a:extLst>
                    <a:ext uri="{9D8B030D-6E8A-4147-A177-3AD203B41FA5}">
                      <a16:colId xmlns:a16="http://schemas.microsoft.com/office/drawing/2014/main" val="3623901287"/>
                    </a:ext>
                  </a:extLst>
                </a:gridCol>
              </a:tblGrid>
              <a:tr h="516757">
                <a:tc>
                  <a:txBody>
                    <a:bodyPr/>
                    <a:lstStyle/>
                    <a:p>
                      <a:pPr algn="just"/>
                      <a:r>
                        <a:rPr lang="en-IN" sz="1700" b="0" cap="none" spc="0">
                          <a:solidFill>
                            <a:schemeClr val="bg1"/>
                          </a:solidFill>
                          <a:latin typeface="-apple-system"/>
                        </a:rPr>
                        <a:t>Name</a:t>
                      </a:r>
                    </a:p>
                  </a:txBody>
                  <a:tcPr marL="141926" marR="104428" marT="109174" marB="109174" anchor="ctr">
                    <a:lnL w="19050" cap="flat" cmpd="sng" algn="ctr">
                      <a:noFill/>
                      <a:prstDash val="solid"/>
                    </a:lnL>
                    <a:lnR w="12700" cmpd="sng">
                      <a:noFill/>
                    </a:lnR>
                    <a:lnT w="19050" cap="flat" cmpd="sng" algn="ctr">
                      <a:noFill/>
                      <a:prstDash val="solid"/>
                    </a:lnT>
                    <a:lnB w="38100" cmpd="sng">
                      <a:noFill/>
                    </a:lnB>
                    <a:solidFill>
                      <a:schemeClr val="accent1"/>
                    </a:solidFill>
                  </a:tcPr>
                </a:tc>
                <a:tc>
                  <a:txBody>
                    <a:bodyPr/>
                    <a:lstStyle/>
                    <a:p>
                      <a:pPr algn="just"/>
                      <a:r>
                        <a:rPr lang="en-IN" sz="1700" b="0" cap="none" spc="0" dirty="0">
                          <a:solidFill>
                            <a:schemeClr val="bg1"/>
                          </a:solidFill>
                          <a:latin typeface="-apple-system"/>
                        </a:rPr>
                        <a:t>WORK DONE</a:t>
                      </a:r>
                    </a:p>
                  </a:txBody>
                  <a:tcPr marL="141926" marR="104428" marT="109174" marB="109174" anchor="ctr">
                    <a:lnL w="12700" cmpd="sng">
                      <a:noFill/>
                    </a:lnL>
                    <a:lnR w="12700" cmpd="sng">
                      <a:noFill/>
                    </a:lnR>
                    <a:lnT w="19050" cap="flat" cmpd="sng" algn="ctr">
                      <a:noFill/>
                      <a:prstDash val="solid"/>
                    </a:lnT>
                    <a:lnB w="38100" cmpd="sng">
                      <a:noFill/>
                    </a:lnB>
                    <a:solidFill>
                      <a:schemeClr val="accent1"/>
                    </a:solidFill>
                  </a:tcPr>
                </a:tc>
                <a:extLst>
                  <a:ext uri="{0D108BD9-81ED-4DB2-BD59-A6C34878D82A}">
                    <a16:rowId xmlns:a16="http://schemas.microsoft.com/office/drawing/2014/main" val="1828351080"/>
                  </a:ext>
                </a:extLst>
              </a:tr>
              <a:tr h="771495">
                <a:tc>
                  <a:txBody>
                    <a:bodyPr/>
                    <a:lstStyle/>
                    <a:p>
                      <a:pPr algn="just"/>
                      <a:r>
                        <a:rPr lang="en-IN" sz="1700" cap="none" spc="0" dirty="0">
                          <a:solidFill>
                            <a:schemeClr val="tx1"/>
                          </a:solidFill>
                          <a:latin typeface="-apple-system"/>
                        </a:rPr>
                        <a:t>1. T Venkata Sai Sathvik</a:t>
                      </a:r>
                    </a:p>
                  </a:txBody>
                  <a:tcPr marL="141926" marR="104428" marT="109174" marB="109174">
                    <a:lnL w="38100" cap="flat" cmpd="sng" algn="ctr">
                      <a:noFill/>
                      <a:prstDash val="solid"/>
                    </a:lnL>
                    <a:lnR w="6350" cap="flat" cmpd="sng" algn="ctr">
                      <a:solidFill>
                        <a:schemeClr val="tx1">
                          <a:lumMod val="75000"/>
                          <a:lumOff val="25000"/>
                        </a:schemeClr>
                      </a:solidFill>
                      <a:prstDash val="solid"/>
                    </a:lnR>
                    <a:lnT w="38100" cmpd="sng">
                      <a:noFill/>
                    </a:lnT>
                    <a:lnB w="6350" cap="flat" cmpd="sng" algn="ctr">
                      <a:noFill/>
                      <a:prstDash val="solid"/>
                    </a:lnB>
                    <a:solidFill>
                      <a:srgbClr val="F2F2F2">
                        <a:alpha val="30196"/>
                      </a:srgbClr>
                    </a:solidFill>
                  </a:tcPr>
                </a:tc>
                <a:tc>
                  <a:txBody>
                    <a:bodyPr/>
                    <a:lstStyle/>
                    <a:p>
                      <a:pPr algn="just"/>
                      <a:r>
                        <a:rPr lang="en-IN" sz="1700" cap="none" spc="0">
                          <a:solidFill>
                            <a:schemeClr val="tx1"/>
                          </a:solidFill>
                          <a:latin typeface="-apple-system"/>
                        </a:rPr>
                        <a:t>Working and analysing the different methods we can use and data structures we can implement this project with. </a:t>
                      </a:r>
                    </a:p>
                  </a:txBody>
                  <a:tcPr marL="141926" marR="104428" marT="109174" marB="109174">
                    <a:lnL w="6350" cap="flat" cmpd="sng" algn="ctr">
                      <a:solidFill>
                        <a:schemeClr val="tx1">
                          <a:lumMod val="75000"/>
                          <a:lumOff val="25000"/>
                        </a:schemeClr>
                      </a:solidFill>
                      <a:prstDash val="solid"/>
                    </a:lnL>
                    <a:lnR w="38100" cap="flat" cmpd="sng" algn="ctr">
                      <a:noFill/>
                      <a:prstDash val="solid"/>
                    </a:lnR>
                    <a:lnT w="38100" cmpd="sng">
                      <a:noFill/>
                    </a:lnT>
                    <a:lnB w="6350" cap="flat" cmpd="sng" algn="ctr">
                      <a:noFill/>
                      <a:prstDash val="solid"/>
                    </a:lnB>
                    <a:solidFill>
                      <a:srgbClr val="F2F2F2">
                        <a:alpha val="30196"/>
                      </a:srgbClr>
                    </a:solidFill>
                  </a:tcPr>
                </a:tc>
                <a:extLst>
                  <a:ext uri="{0D108BD9-81ED-4DB2-BD59-A6C34878D82A}">
                    <a16:rowId xmlns:a16="http://schemas.microsoft.com/office/drawing/2014/main" val="424093804"/>
                  </a:ext>
                </a:extLst>
              </a:tr>
              <a:tr h="771495">
                <a:tc>
                  <a:txBody>
                    <a:bodyPr/>
                    <a:lstStyle/>
                    <a:p>
                      <a:pPr algn="just"/>
                      <a:r>
                        <a:rPr lang="en-IN" sz="1700" cap="none" spc="0">
                          <a:solidFill>
                            <a:schemeClr val="tx1"/>
                          </a:solidFill>
                          <a:latin typeface="-apple-system"/>
                        </a:rPr>
                        <a:t>2. Jaideep Sharma</a:t>
                      </a:r>
                    </a:p>
                  </a:txBody>
                  <a:tcPr marL="141926" marR="104428" marT="109174" marB="109174">
                    <a:lnL w="6350" cap="flat" cmpd="sng" algn="ctr">
                      <a:noFill/>
                      <a:prstDash val="solid"/>
                    </a:lnL>
                    <a:lnR w="6350" cap="flat" cmpd="sng" algn="ctr">
                      <a:noFill/>
                      <a:prstDash val="solid"/>
                    </a:lnR>
                    <a:lnT w="6350" cap="flat" cmpd="sng" algn="ctr">
                      <a:noFill/>
                      <a:prstDash val="solid"/>
                    </a:lnT>
                    <a:lnB w="12700" cmpd="sng">
                      <a:noFill/>
                      <a:prstDash val="solid"/>
                    </a:lnB>
                    <a:solidFill>
                      <a:schemeClr val="bg1">
                        <a:lumMod val="95000"/>
                      </a:schemeClr>
                    </a:solidFill>
                  </a:tcPr>
                </a:tc>
                <a:tc>
                  <a:txBody>
                    <a:bodyPr/>
                    <a:lstStyle/>
                    <a:p>
                      <a:pPr algn="just"/>
                      <a:r>
                        <a:rPr lang="en-IN" sz="1700" cap="none" spc="0">
                          <a:solidFill>
                            <a:schemeClr val="tx1"/>
                          </a:solidFill>
                          <a:latin typeface="-apple-system"/>
                        </a:rPr>
                        <a:t>Understanding and providing inputs and information on what actually the game is and how does it vary with origin to origin.</a:t>
                      </a:r>
                    </a:p>
                  </a:txBody>
                  <a:tcPr marL="141926" marR="104428" marT="109174" marB="109174">
                    <a:lnL w="6350" cap="flat" cmpd="sng" algn="ctr">
                      <a:noFill/>
                      <a:prstDash val="solid"/>
                    </a:lnL>
                    <a:lnR w="12700" cmpd="sng">
                      <a:noFill/>
                      <a:prstDash val="solid"/>
                    </a:lnR>
                    <a:lnT w="635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658348684"/>
                  </a:ext>
                </a:extLst>
              </a:tr>
              <a:tr h="771495">
                <a:tc>
                  <a:txBody>
                    <a:bodyPr/>
                    <a:lstStyle/>
                    <a:p>
                      <a:pPr algn="just"/>
                      <a:r>
                        <a:rPr lang="en-IN" sz="1700" cap="none" spc="0" dirty="0">
                          <a:solidFill>
                            <a:schemeClr val="tx1"/>
                          </a:solidFill>
                          <a:latin typeface="-apple-system"/>
                        </a:rPr>
                        <a:t>3. Nihal Agarwal</a:t>
                      </a:r>
                    </a:p>
                  </a:txBody>
                  <a:tcPr marL="141926" marR="104428" marT="109174" marB="109174">
                    <a:lnL w="38100" cap="flat" cmpd="sng" algn="ctr">
                      <a:noFill/>
                      <a:prstDash val="solid"/>
                    </a:lnL>
                    <a:lnR w="6350" cap="flat" cmpd="sng" algn="ctr">
                      <a:solidFill>
                        <a:schemeClr val="tx1">
                          <a:lumMod val="75000"/>
                          <a:lumOff val="25000"/>
                        </a:schemeClr>
                      </a:solidFill>
                      <a:prstDash val="solid"/>
                    </a:lnR>
                    <a:lnT w="12700" cmpd="sng">
                      <a:noFill/>
                      <a:prstDash val="solid"/>
                    </a:lnT>
                    <a:lnB w="6350" cap="flat" cmpd="sng" algn="ctr">
                      <a:noFill/>
                      <a:prstDash val="solid"/>
                    </a:lnB>
                    <a:solidFill>
                      <a:srgbClr val="F2F2F2">
                        <a:alpha val="30196"/>
                      </a:srgbClr>
                    </a:solidFill>
                  </a:tcPr>
                </a:tc>
                <a:tc>
                  <a:txBody>
                    <a:bodyPr/>
                    <a:lstStyle/>
                    <a:p>
                      <a:pPr algn="just"/>
                      <a:r>
                        <a:rPr lang="en-IN" sz="1700" cap="none" spc="0" dirty="0">
                          <a:solidFill>
                            <a:schemeClr val="tx1"/>
                          </a:solidFill>
                          <a:latin typeface="-apple-system"/>
                        </a:rPr>
                        <a:t>Working on the GitHub repositories and collecting the journal papers related to it, and the analysis part.</a:t>
                      </a:r>
                    </a:p>
                  </a:txBody>
                  <a:tcPr marL="141926" marR="104428" marT="109174" marB="109174">
                    <a:lnL w="6350" cap="flat" cmpd="sng" algn="ctr">
                      <a:solidFill>
                        <a:schemeClr val="tx1">
                          <a:lumMod val="75000"/>
                          <a:lumOff val="25000"/>
                        </a:schemeClr>
                      </a:solidFill>
                      <a:prstDash val="solid"/>
                    </a:lnL>
                    <a:lnR w="38100" cap="flat" cmpd="sng" algn="ctr">
                      <a:noFill/>
                      <a:prstDash val="solid"/>
                    </a:lnR>
                    <a:lnT w="12700" cmpd="sng">
                      <a:noFill/>
                      <a:prstDash val="solid"/>
                    </a:lnT>
                    <a:lnB w="6350" cap="flat" cmpd="sng" algn="ctr">
                      <a:noFill/>
                      <a:prstDash val="solid"/>
                    </a:lnB>
                    <a:solidFill>
                      <a:srgbClr val="F2F2F2">
                        <a:alpha val="30196"/>
                      </a:srgbClr>
                    </a:solidFill>
                  </a:tcPr>
                </a:tc>
                <a:extLst>
                  <a:ext uri="{0D108BD9-81ED-4DB2-BD59-A6C34878D82A}">
                    <a16:rowId xmlns:a16="http://schemas.microsoft.com/office/drawing/2014/main" val="4178254937"/>
                  </a:ext>
                </a:extLst>
              </a:tr>
              <a:tr h="771495">
                <a:tc>
                  <a:txBody>
                    <a:bodyPr/>
                    <a:lstStyle/>
                    <a:p>
                      <a:pPr algn="just"/>
                      <a:r>
                        <a:rPr lang="en-IN" sz="1700" cap="none" spc="0">
                          <a:solidFill>
                            <a:schemeClr val="tx1"/>
                          </a:solidFill>
                          <a:latin typeface="-apple-system"/>
                        </a:rPr>
                        <a:t>4. Shaik Abdul Shaan</a:t>
                      </a:r>
                    </a:p>
                  </a:txBody>
                  <a:tcPr marL="141926" marR="104428" marT="109174" marB="109174">
                    <a:lnL w="6350" cap="flat" cmpd="sng" algn="ctr">
                      <a:noFill/>
                      <a:prstDash val="solid"/>
                    </a:lnL>
                    <a:lnR w="6350" cap="flat" cmpd="sng" algn="ctr">
                      <a:noFill/>
                      <a:prstDash val="solid"/>
                    </a:lnR>
                    <a:lnT w="6350" cap="flat" cmpd="sng" algn="ctr">
                      <a:noFill/>
                      <a:prstDash val="solid"/>
                    </a:lnT>
                    <a:lnB w="12700" cmpd="sng">
                      <a:noFill/>
                      <a:prstDash val="solid"/>
                    </a:lnB>
                    <a:solidFill>
                      <a:schemeClr val="bg1">
                        <a:lumMod val="95000"/>
                      </a:schemeClr>
                    </a:solidFill>
                  </a:tcPr>
                </a:tc>
                <a:tc>
                  <a:txBody>
                    <a:bodyPr/>
                    <a:lstStyle/>
                    <a:p>
                      <a:pPr algn="just"/>
                      <a:r>
                        <a:rPr lang="en-IN" sz="1700" cap="none" spc="0" dirty="0">
                          <a:solidFill>
                            <a:schemeClr val="tx1"/>
                          </a:solidFill>
                          <a:latin typeface="-apple-system"/>
                        </a:rPr>
                        <a:t>Relating the problem statement with the domain and connecting the PY charm with the GitHub initially. </a:t>
                      </a:r>
                    </a:p>
                  </a:txBody>
                  <a:tcPr marL="141926" marR="104428" marT="109174" marB="109174">
                    <a:lnL w="6350" cap="flat" cmpd="sng" algn="ctr">
                      <a:noFill/>
                      <a:prstDash val="solid"/>
                    </a:lnL>
                    <a:lnR w="12700" cmpd="sng">
                      <a:noFill/>
                      <a:prstDash val="solid"/>
                    </a:lnR>
                    <a:lnT w="635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2035265550"/>
                  </a:ext>
                </a:extLst>
              </a:tr>
            </a:tbl>
          </a:graphicData>
        </a:graphic>
      </p:graphicFrame>
    </p:spTree>
    <p:extLst>
      <p:ext uri="{BB962C8B-B14F-4D97-AF65-F5344CB8AC3E}">
        <p14:creationId xmlns:p14="http://schemas.microsoft.com/office/powerpoint/2010/main" val="24771399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E6D41-C3DA-4344-9CC3-E79FBD099D97}"/>
              </a:ext>
            </a:extLst>
          </p:cNvPr>
          <p:cNvSpPr>
            <a:spLocks noGrp="1"/>
          </p:cNvSpPr>
          <p:nvPr>
            <p:ph type="ctrTitle"/>
          </p:nvPr>
        </p:nvSpPr>
        <p:spPr/>
        <p:txBody>
          <a:bodyPr/>
          <a:lstStyle/>
          <a:p>
            <a:r>
              <a:rPr lang="en-IN" dirty="0"/>
              <a:t>THANK YOU</a:t>
            </a:r>
          </a:p>
        </p:txBody>
      </p:sp>
    </p:spTree>
    <p:extLst>
      <p:ext uri="{BB962C8B-B14F-4D97-AF65-F5344CB8AC3E}">
        <p14:creationId xmlns:p14="http://schemas.microsoft.com/office/powerpoint/2010/main" val="26259677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329918B2-4F24-4C89-A5D0-F8501987442F}"/>
              </a:ext>
            </a:extLst>
          </p:cNvPr>
          <p:cNvSpPr>
            <a:spLocks noGrp="1"/>
          </p:cNvSpPr>
          <p:nvPr>
            <p:ph type="title"/>
          </p:nvPr>
        </p:nvSpPr>
        <p:spPr>
          <a:xfrm>
            <a:off x="492370" y="605896"/>
            <a:ext cx="3084844" cy="5646208"/>
          </a:xfrm>
        </p:spPr>
        <p:txBody>
          <a:bodyPr anchor="ctr">
            <a:normAutofit/>
          </a:bodyPr>
          <a:lstStyle/>
          <a:p>
            <a:r>
              <a:rPr lang="en-IN" sz="3600">
                <a:solidFill>
                  <a:srgbClr val="FFFFFF"/>
                </a:solidFill>
              </a:rPr>
              <a:t>PROBLEM STATEMENT</a:t>
            </a:r>
          </a:p>
        </p:txBody>
      </p:sp>
      <p:sp>
        <p:nvSpPr>
          <p:cNvPr id="12"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DA0304B7-7EFB-4778-A43C-CF1BBB0CFB1F}"/>
              </a:ext>
            </a:extLst>
          </p:cNvPr>
          <p:cNvSpPr>
            <a:spLocks noGrp="1"/>
          </p:cNvSpPr>
          <p:nvPr>
            <p:ph idx="1"/>
          </p:nvPr>
        </p:nvSpPr>
        <p:spPr>
          <a:xfrm>
            <a:off x="4742016" y="605896"/>
            <a:ext cx="6413663" cy="5646208"/>
          </a:xfrm>
        </p:spPr>
        <p:txBody>
          <a:bodyPr anchor="ctr">
            <a:normAutofit/>
          </a:bodyPr>
          <a:lstStyle/>
          <a:p>
            <a:pPr algn="just"/>
            <a:r>
              <a:rPr lang="en-IN" sz="1800" dirty="0">
                <a:latin typeface="-apple-system"/>
              </a:rPr>
              <a:t>HI-Q game is one of the application for ‘minimum jumps to reach the end’ algorithm. The user wants to know number of optimal jumps and the path to reach the end faster than the person he is competing with. </a:t>
            </a:r>
            <a:r>
              <a:rPr lang="en-US" sz="1800" b="0" i="0" dirty="0">
                <a:effectLst/>
                <a:latin typeface="-apple-system"/>
              </a:rPr>
              <a:t>Peg solitaire is a board game for one player. It is played on a board which has positions in a geometric arrangement. Each position can be either free or occupied. Usually the positions are marked by indentations that can be occupied by a peg or a marble. We need to first describe the initial state of the board, then define the desired state of the board and pegs, try to find out conditions that initially fill the whole board according to the conditions and then apply an algorithm that apply transformation until desired state is reached. </a:t>
            </a:r>
            <a:endParaRPr lang="en-IN" sz="1800" dirty="0">
              <a:latin typeface="-apple-system"/>
            </a:endParaRPr>
          </a:p>
        </p:txBody>
      </p:sp>
    </p:spTree>
    <p:extLst>
      <p:ext uri="{BB962C8B-B14F-4D97-AF65-F5344CB8AC3E}">
        <p14:creationId xmlns:p14="http://schemas.microsoft.com/office/powerpoint/2010/main" val="30320132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BB2B8762-61F0-4F1B-9364-D633EE9D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Rectangle 28">
            <a:extLst>
              <a:ext uri="{FF2B5EF4-FFF2-40B4-BE49-F238E27FC236}">
                <a16:creationId xmlns:a16="http://schemas.microsoft.com/office/drawing/2014/main" id="{E97675C8-1328-460C-9EBF-6B446B67EA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1" name="Straight Connector 30">
            <a:extLst>
              <a:ext uri="{FF2B5EF4-FFF2-40B4-BE49-F238E27FC236}">
                <a16:creationId xmlns:a16="http://schemas.microsoft.com/office/drawing/2014/main" id="{514EE78B-AF71-4195-A01B-F1165D9233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33" name="Rectangle 32">
            <a:extLst>
              <a:ext uri="{FF2B5EF4-FFF2-40B4-BE49-F238E27FC236}">
                <a16:creationId xmlns:a16="http://schemas.microsoft.com/office/drawing/2014/main" id="{20136764-CEC5-462E-AEA9-4AA1CF15E3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045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12E2F1EB-DD93-49F9-8F7D-3DE282902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6" y="0"/>
            <a:ext cx="458473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7B26BC1-5FE6-4093-ACCA-C469B9E11F82}"/>
              </a:ext>
            </a:extLst>
          </p:cNvPr>
          <p:cNvSpPr>
            <a:spLocks noGrp="1"/>
          </p:cNvSpPr>
          <p:nvPr>
            <p:ph type="title"/>
          </p:nvPr>
        </p:nvSpPr>
        <p:spPr>
          <a:xfrm>
            <a:off x="457200" y="640080"/>
            <a:ext cx="3659246" cy="2926080"/>
          </a:xfrm>
        </p:spPr>
        <p:txBody>
          <a:bodyPr vert="horz" lIns="91440" tIns="45720" rIns="91440" bIns="45720" rtlCol="0" anchor="b">
            <a:normAutofit/>
          </a:bodyPr>
          <a:lstStyle/>
          <a:p>
            <a:r>
              <a:rPr lang="en-US" sz="4400" dirty="0">
                <a:solidFill>
                  <a:srgbClr val="FFFFFF"/>
                </a:solidFill>
              </a:rPr>
              <a:t>PEG SOLATAIRE </a:t>
            </a:r>
          </a:p>
        </p:txBody>
      </p:sp>
      <p:sp>
        <p:nvSpPr>
          <p:cNvPr id="37" name="Rectangle 36">
            <a:extLst>
              <a:ext uri="{FF2B5EF4-FFF2-40B4-BE49-F238E27FC236}">
                <a16:creationId xmlns:a16="http://schemas.microsoft.com/office/drawing/2014/main" id="{10D82C66-EAC6-46C6-AC04-27A5632D48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475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9" name="Rectangle 38">
            <a:extLst>
              <a:ext uri="{FF2B5EF4-FFF2-40B4-BE49-F238E27FC236}">
                <a16:creationId xmlns:a16="http://schemas.microsoft.com/office/drawing/2014/main" id="{DCF2CA89-CD8C-40CF-8273-C3FA6690BF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65290" y="321732"/>
            <a:ext cx="3654966" cy="3674848"/>
          </a:xfrm>
          <a:prstGeom prst="rect">
            <a:avLst/>
          </a:prstGeom>
          <a:solidFill>
            <a:srgbClr val="FFFFFF"/>
          </a:solidFill>
          <a:ln w="635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C2F43D46-2817-4F4C-9D4B-1D0D6089F1E9}"/>
              </a:ext>
            </a:extLst>
          </p:cNvPr>
          <p:cNvPicPr>
            <a:picLocks noChangeAspect="1"/>
          </p:cNvPicPr>
          <p:nvPr/>
        </p:nvPicPr>
        <p:blipFill>
          <a:blip r:embed="rId2"/>
          <a:stretch>
            <a:fillRect/>
          </a:stretch>
        </p:blipFill>
        <p:spPr>
          <a:xfrm>
            <a:off x="5128565" y="1560041"/>
            <a:ext cx="3328416" cy="1198229"/>
          </a:xfrm>
          <a:prstGeom prst="rect">
            <a:avLst/>
          </a:prstGeom>
        </p:spPr>
      </p:pic>
      <p:sp>
        <p:nvSpPr>
          <p:cNvPr id="41" name="Rectangle 40">
            <a:extLst>
              <a:ext uri="{FF2B5EF4-FFF2-40B4-BE49-F238E27FC236}">
                <a16:creationId xmlns:a16="http://schemas.microsoft.com/office/drawing/2014/main" id="{1A82F9E0-1CBD-4E82-B740-B329F65F5F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8534" y="321732"/>
            <a:ext cx="3088456" cy="21082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38EE5F1E-8455-462D-8415-D85B2D4B9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65290" y="4157448"/>
            <a:ext cx="3654966" cy="230262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5404E500-F0A1-42F1-8F1A-179948E395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8288" y="2617577"/>
            <a:ext cx="3068701" cy="3809118"/>
          </a:xfrm>
          <a:prstGeom prst="rect">
            <a:avLst/>
          </a:prstGeom>
          <a:solidFill>
            <a:srgbClr val="FFFFFF"/>
          </a:solidFill>
          <a:ln w="635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2" descr="Solving peg solitaire in Python">
            <a:extLst>
              <a:ext uri="{FF2B5EF4-FFF2-40B4-BE49-F238E27FC236}">
                <a16:creationId xmlns:a16="http://schemas.microsoft.com/office/drawing/2014/main" id="{1CDCCC3F-E542-4C70-BBCD-B97AD87185A9}"/>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961038" y="3150536"/>
            <a:ext cx="2743200" cy="2743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73578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CF162-860D-443F-9BBA-BC59775A7626}"/>
              </a:ext>
            </a:extLst>
          </p:cNvPr>
          <p:cNvSpPr>
            <a:spLocks noGrp="1"/>
          </p:cNvSpPr>
          <p:nvPr>
            <p:ph type="title"/>
          </p:nvPr>
        </p:nvSpPr>
        <p:spPr>
          <a:xfrm>
            <a:off x="1097280" y="826936"/>
            <a:ext cx="10058400" cy="910424"/>
          </a:xfrm>
        </p:spPr>
        <p:txBody>
          <a:bodyPr/>
          <a:lstStyle/>
          <a:p>
            <a:r>
              <a:rPr lang="en-IN" dirty="0"/>
              <a:t>EXPLANATION</a:t>
            </a:r>
          </a:p>
        </p:txBody>
      </p:sp>
      <p:pic>
        <p:nvPicPr>
          <p:cNvPr id="5" name="Content Placeholder 4">
            <a:extLst>
              <a:ext uri="{FF2B5EF4-FFF2-40B4-BE49-F238E27FC236}">
                <a16:creationId xmlns:a16="http://schemas.microsoft.com/office/drawing/2014/main" id="{F0227EB0-A742-4975-8E91-80508D8B15B2}"/>
              </a:ext>
            </a:extLst>
          </p:cNvPr>
          <p:cNvPicPr>
            <a:picLocks noGrp="1" noChangeAspect="1"/>
          </p:cNvPicPr>
          <p:nvPr>
            <p:ph idx="1"/>
          </p:nvPr>
        </p:nvPicPr>
        <p:blipFill>
          <a:blip r:embed="rId2"/>
          <a:stretch>
            <a:fillRect/>
          </a:stretch>
        </p:blipFill>
        <p:spPr>
          <a:xfrm>
            <a:off x="1202671" y="1909874"/>
            <a:ext cx="4489228" cy="4807657"/>
          </a:xfrm>
        </p:spPr>
      </p:pic>
      <p:pic>
        <p:nvPicPr>
          <p:cNvPr id="7" name="Picture 6">
            <a:extLst>
              <a:ext uri="{FF2B5EF4-FFF2-40B4-BE49-F238E27FC236}">
                <a16:creationId xmlns:a16="http://schemas.microsoft.com/office/drawing/2014/main" id="{D3959AA7-E186-4333-BF66-1BF23B80B216}"/>
              </a:ext>
            </a:extLst>
          </p:cNvPr>
          <p:cNvPicPr>
            <a:picLocks noChangeAspect="1"/>
          </p:cNvPicPr>
          <p:nvPr/>
        </p:nvPicPr>
        <p:blipFill>
          <a:blip r:embed="rId3"/>
          <a:stretch>
            <a:fillRect/>
          </a:stretch>
        </p:blipFill>
        <p:spPr>
          <a:xfrm>
            <a:off x="5691899" y="1909874"/>
            <a:ext cx="5228779" cy="4807657"/>
          </a:xfrm>
          <a:prstGeom prst="rect">
            <a:avLst/>
          </a:prstGeom>
        </p:spPr>
      </p:pic>
    </p:spTree>
    <p:extLst>
      <p:ext uri="{BB962C8B-B14F-4D97-AF65-F5344CB8AC3E}">
        <p14:creationId xmlns:p14="http://schemas.microsoft.com/office/powerpoint/2010/main" val="22090095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FB5993E2-C02B-4335-ABA5-D8EC465551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6" name="Rectangle 10">
            <a:extLst>
              <a:ext uri="{FF2B5EF4-FFF2-40B4-BE49-F238E27FC236}">
                <a16:creationId xmlns:a16="http://schemas.microsoft.com/office/drawing/2014/main" id="{C0B801A2-5622-4BE8-9AD2-C337A2CD0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2719C24-F6AF-4CCF-9D66-0ABCAB5A628E}"/>
              </a:ext>
            </a:extLst>
          </p:cNvPr>
          <p:cNvSpPr>
            <a:spLocks noGrp="1"/>
          </p:cNvSpPr>
          <p:nvPr>
            <p:ph type="title"/>
          </p:nvPr>
        </p:nvSpPr>
        <p:spPr>
          <a:xfrm>
            <a:off x="492370" y="516835"/>
            <a:ext cx="3084844" cy="5772840"/>
          </a:xfrm>
        </p:spPr>
        <p:txBody>
          <a:bodyPr anchor="ctr">
            <a:normAutofit/>
          </a:bodyPr>
          <a:lstStyle/>
          <a:p>
            <a:r>
              <a:rPr lang="en-IN" sz="3600" dirty="0">
                <a:solidFill>
                  <a:srgbClr val="FFFFFF"/>
                </a:solidFill>
              </a:rPr>
              <a:t>EXISTING SOLUTIONS</a:t>
            </a:r>
          </a:p>
        </p:txBody>
      </p:sp>
      <p:sp>
        <p:nvSpPr>
          <p:cNvPr id="17" name="Rectangle 12">
            <a:extLst>
              <a:ext uri="{FF2B5EF4-FFF2-40B4-BE49-F238E27FC236}">
                <a16:creationId xmlns:a16="http://schemas.microsoft.com/office/drawing/2014/main" id="{B7AF614F-5BC3-4086-99F5-B87C5847A0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18" name="Content Placeholder 2">
            <a:extLst>
              <a:ext uri="{FF2B5EF4-FFF2-40B4-BE49-F238E27FC236}">
                <a16:creationId xmlns:a16="http://schemas.microsoft.com/office/drawing/2014/main" id="{B5C78D51-3861-0047-529D-B6AE152C15B6}"/>
              </a:ext>
            </a:extLst>
          </p:cNvPr>
          <p:cNvGraphicFramePr>
            <a:graphicFrameLocks noGrp="1"/>
          </p:cNvGraphicFramePr>
          <p:nvPr>
            <p:ph idx="1"/>
            <p:extLst>
              <p:ext uri="{D42A27DB-BD31-4B8C-83A1-F6EECF244321}">
                <p14:modId xmlns:p14="http://schemas.microsoft.com/office/powerpoint/2010/main" val="3783480704"/>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352406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9C607-0321-4664-A0D0-86C179313E4F}"/>
              </a:ext>
            </a:extLst>
          </p:cNvPr>
          <p:cNvSpPr>
            <a:spLocks noGrp="1"/>
          </p:cNvSpPr>
          <p:nvPr>
            <p:ph type="title"/>
          </p:nvPr>
        </p:nvSpPr>
        <p:spPr>
          <a:xfrm>
            <a:off x="1097280" y="286603"/>
            <a:ext cx="10058400" cy="1450757"/>
          </a:xfrm>
        </p:spPr>
        <p:txBody>
          <a:bodyPr>
            <a:normAutofit/>
          </a:bodyPr>
          <a:lstStyle/>
          <a:p>
            <a:r>
              <a:rPr lang="en-IN" dirty="0"/>
              <a:t>PROPOSED ALGORITHM DESIGN TECHNIQUE- SOLUTION STRATEGY</a:t>
            </a:r>
          </a:p>
        </p:txBody>
      </p:sp>
      <p:sp>
        <p:nvSpPr>
          <p:cNvPr id="3" name="Content Placeholder 2">
            <a:extLst>
              <a:ext uri="{FF2B5EF4-FFF2-40B4-BE49-F238E27FC236}">
                <a16:creationId xmlns:a16="http://schemas.microsoft.com/office/drawing/2014/main" id="{D7F674A8-B697-455E-AE71-EE2E42A1C10C}"/>
              </a:ext>
            </a:extLst>
          </p:cNvPr>
          <p:cNvSpPr>
            <a:spLocks noGrp="1"/>
          </p:cNvSpPr>
          <p:nvPr>
            <p:ph idx="1"/>
          </p:nvPr>
        </p:nvSpPr>
        <p:spPr>
          <a:xfrm>
            <a:off x="1097279" y="1845734"/>
            <a:ext cx="6454987" cy="4023360"/>
          </a:xfrm>
        </p:spPr>
        <p:txBody>
          <a:bodyPr>
            <a:normAutofit/>
          </a:bodyPr>
          <a:lstStyle/>
          <a:p>
            <a:pPr algn="just"/>
            <a:r>
              <a:rPr lang="en-US" sz="1800" dirty="0">
                <a:latin typeface="-apple-system"/>
              </a:rPr>
              <a:t>We are implementing our program for problem solving using java programming using dynamic programming approach under memotization and tabulation methods. It uses different Collection methods for different readymade predefined classes and objects to use it for easier accessibility.</a:t>
            </a:r>
          </a:p>
          <a:p>
            <a:pPr algn="just"/>
            <a:r>
              <a:rPr lang="en-US" sz="1800" dirty="0">
                <a:latin typeface="-apple-system"/>
              </a:rPr>
              <a:t>It uses the dynamic programming in which one input calls the other external output as implicit cases and verifies the answer for the recently machined algorithm to get the optimal and accurate answer out of it. </a:t>
            </a:r>
          </a:p>
        </p:txBody>
      </p:sp>
      <p:pic>
        <p:nvPicPr>
          <p:cNvPr id="20" name="Graphic 19" descr="Dataflows">
            <a:extLst>
              <a:ext uri="{FF2B5EF4-FFF2-40B4-BE49-F238E27FC236}">
                <a16:creationId xmlns:a16="http://schemas.microsoft.com/office/drawing/2014/main" id="{E4F3EFBC-2BF0-46C5-BAF7-5B136C03E29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20570" y="2084269"/>
            <a:ext cx="3135109" cy="3135109"/>
          </a:xfrm>
          <a:prstGeom prst="rect">
            <a:avLst/>
          </a:prstGeom>
        </p:spPr>
      </p:pic>
    </p:spTree>
    <p:extLst>
      <p:ext uri="{BB962C8B-B14F-4D97-AF65-F5344CB8AC3E}">
        <p14:creationId xmlns:p14="http://schemas.microsoft.com/office/powerpoint/2010/main" val="18738977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C5BED-A9E1-45A4-9B9A-1CE68087E46E}"/>
              </a:ext>
            </a:extLst>
          </p:cNvPr>
          <p:cNvSpPr>
            <a:spLocks noGrp="1"/>
          </p:cNvSpPr>
          <p:nvPr>
            <p:ph type="title"/>
          </p:nvPr>
        </p:nvSpPr>
        <p:spPr>
          <a:xfrm>
            <a:off x="1097279" y="138927"/>
            <a:ext cx="10058400" cy="799106"/>
          </a:xfrm>
        </p:spPr>
        <p:txBody>
          <a:bodyPr>
            <a:normAutofit/>
          </a:bodyPr>
          <a:lstStyle/>
          <a:p>
            <a:r>
              <a:rPr lang="en-IN" dirty="0"/>
              <a:t>ALGORITHM USED</a:t>
            </a:r>
          </a:p>
        </p:txBody>
      </p:sp>
      <p:sp>
        <p:nvSpPr>
          <p:cNvPr id="3" name="Content Placeholder 2">
            <a:extLst>
              <a:ext uri="{FF2B5EF4-FFF2-40B4-BE49-F238E27FC236}">
                <a16:creationId xmlns:a16="http://schemas.microsoft.com/office/drawing/2014/main" id="{89FE6C5E-D66A-4C81-87CF-9CFE1DD73F50}"/>
              </a:ext>
            </a:extLst>
          </p:cNvPr>
          <p:cNvSpPr>
            <a:spLocks noGrp="1"/>
          </p:cNvSpPr>
          <p:nvPr>
            <p:ph idx="1"/>
          </p:nvPr>
        </p:nvSpPr>
        <p:spPr>
          <a:xfrm>
            <a:off x="1097279" y="938033"/>
            <a:ext cx="9859618" cy="5518426"/>
          </a:xfrm>
        </p:spPr>
        <p:txBody>
          <a:bodyPr>
            <a:noAutofit/>
          </a:bodyPr>
          <a:lstStyle/>
          <a:p>
            <a:pPr algn="just"/>
            <a:r>
              <a:rPr lang="en-US" sz="1400" dirty="0">
                <a:latin typeface="-apple-system"/>
              </a:rPr>
              <a:t>Algorithm pegSolataire{</a:t>
            </a:r>
          </a:p>
          <a:p>
            <a:pPr algn="just"/>
            <a:r>
              <a:rPr lang="en-US" sz="1400" dirty="0">
                <a:latin typeface="-apple-system"/>
              </a:rPr>
              <a:t>	if there is only n=1 peg left,</a:t>
            </a:r>
          </a:p>
          <a:p>
            <a:pPr algn="just"/>
            <a:r>
              <a:rPr lang="en-US" sz="1400" dirty="0">
                <a:latin typeface="-apple-system"/>
              </a:rPr>
              <a:t>	if it is in center, return indicating we found a solution, otherwise, we did not;</a:t>
            </a:r>
          </a:p>
          <a:p>
            <a:pPr algn="just"/>
            <a:r>
              <a:rPr lang="en-US" sz="1400" dirty="0">
                <a:latin typeface="-apple-system"/>
              </a:rPr>
              <a:t>	if this board is flagged as congruent to one that has been determined to not lead a solution, </a:t>
            </a:r>
          </a:p>
          <a:p>
            <a:pPr algn="just"/>
            <a:r>
              <a:rPr lang="en-US" sz="1400" dirty="0">
                <a:latin typeface="-apple-system"/>
              </a:rPr>
              <a:t>	    return indicating we did not find one, otherwise, </a:t>
            </a:r>
          </a:p>
          <a:p>
            <a:pPr algn="just"/>
            <a:r>
              <a:rPr lang="en-US" sz="1400" dirty="0">
                <a:latin typeface="-apple-system"/>
              </a:rPr>
              <a:t>	for each possible jump,</a:t>
            </a:r>
          </a:p>
          <a:p>
            <a:pPr algn="just"/>
            <a:r>
              <a:rPr lang="en-US" sz="1400" dirty="0">
                <a:latin typeface="-apple-system"/>
              </a:rPr>
              <a:t>                            modify the board to account </a:t>
            </a:r>
          </a:p>
          <a:p>
            <a:pPr algn="just"/>
            <a:r>
              <a:rPr lang="en-US" sz="1400" dirty="0">
                <a:latin typeface="-apple-system"/>
              </a:rPr>
              <a:t>                       for the jump, and call the backtracking algorithm recursively using memotization technique, </a:t>
            </a:r>
          </a:p>
          <a:p>
            <a:pPr algn="just"/>
            <a:r>
              <a:rPr lang="en-US" sz="1400" dirty="0">
                <a:latin typeface="-apple-system"/>
              </a:rPr>
              <a:t>	    where if the algorithm indicates success, record the jump and </a:t>
            </a:r>
          </a:p>
          <a:p>
            <a:pPr algn="just"/>
            <a:r>
              <a:rPr lang="en-US" sz="1400" dirty="0">
                <a:latin typeface="-apple-system"/>
              </a:rPr>
              <a:t>	                return indicating we found a solution, </a:t>
            </a:r>
          </a:p>
          <a:p>
            <a:pPr algn="just"/>
            <a:r>
              <a:rPr lang="en-US" sz="1400" dirty="0">
                <a:latin typeface="-apple-system"/>
              </a:rPr>
              <a:t>	          otherwise, reset the board to the state it was in prior to making a jump;  and the loop will only finish </a:t>
            </a:r>
          </a:p>
          <a:p>
            <a:pPr algn="just"/>
            <a:r>
              <a:rPr lang="en-US" sz="1400" dirty="0">
                <a:latin typeface="-apple-system"/>
              </a:rPr>
              <a:t>                      if none of the possible jumps led to a solution, so flag that </a:t>
            </a:r>
          </a:p>
          <a:p>
            <a:pPr algn="just"/>
            <a:r>
              <a:rPr lang="en-US" sz="1400" dirty="0">
                <a:latin typeface="-apple-system"/>
              </a:rPr>
              <a:t>	     this board has been found not to find a solution and </a:t>
            </a:r>
          </a:p>
          <a:p>
            <a:pPr algn="just"/>
            <a:r>
              <a:rPr lang="en-US" sz="1400" dirty="0">
                <a:latin typeface="-apple-system"/>
              </a:rPr>
              <a:t>                     return indicating we did not find one.</a:t>
            </a:r>
          </a:p>
          <a:p>
            <a:pPr algn="just"/>
            <a:r>
              <a:rPr lang="en-US" sz="1400" dirty="0">
                <a:latin typeface="-apple-system"/>
              </a:rPr>
              <a:t>}</a:t>
            </a:r>
            <a:endParaRPr lang="en-IN" sz="1400" dirty="0">
              <a:latin typeface="-apple-system"/>
            </a:endParaRPr>
          </a:p>
        </p:txBody>
      </p:sp>
    </p:spTree>
    <p:extLst>
      <p:ext uri="{BB962C8B-B14F-4D97-AF65-F5344CB8AC3E}">
        <p14:creationId xmlns:p14="http://schemas.microsoft.com/office/powerpoint/2010/main" val="2483821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 name="Rectangle 72">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75" name="Straight Connector 74">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77" name="Rectangle 76">
            <a:extLst>
              <a:ext uri="{FF2B5EF4-FFF2-40B4-BE49-F238E27FC236}">
                <a16:creationId xmlns:a16="http://schemas.microsoft.com/office/drawing/2014/main" id="{C4AAA502-5435-489E-9538-3A40E6C714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D33C9A-AAF2-411A-AFCF-CF9880BD61D7}"/>
              </a:ext>
            </a:extLst>
          </p:cNvPr>
          <p:cNvSpPr>
            <a:spLocks noGrp="1"/>
          </p:cNvSpPr>
          <p:nvPr>
            <p:ph type="title"/>
          </p:nvPr>
        </p:nvSpPr>
        <p:spPr>
          <a:xfrm>
            <a:off x="633999" y="4550229"/>
            <a:ext cx="10909073" cy="1057655"/>
          </a:xfrm>
        </p:spPr>
        <p:txBody>
          <a:bodyPr vert="horz" lIns="91440" tIns="45720" rIns="91440" bIns="45720" rtlCol="0" anchor="b">
            <a:normAutofit/>
          </a:bodyPr>
          <a:lstStyle/>
          <a:p>
            <a:r>
              <a:rPr lang="en-US" sz="6000" dirty="0">
                <a:solidFill>
                  <a:schemeClr val="tx1">
                    <a:lumMod val="85000"/>
                    <a:lumOff val="15000"/>
                  </a:schemeClr>
                </a:solidFill>
              </a:rPr>
              <a:t>FLOW CHART</a:t>
            </a:r>
          </a:p>
        </p:txBody>
      </p:sp>
      <p:pic>
        <p:nvPicPr>
          <p:cNvPr id="1026" name="Picture 2">
            <a:extLst>
              <a:ext uri="{FF2B5EF4-FFF2-40B4-BE49-F238E27FC236}">
                <a16:creationId xmlns:a16="http://schemas.microsoft.com/office/drawing/2014/main" id="{B387E006-FFD7-4E5A-84DF-24AA2699727B}"/>
              </a:ext>
            </a:extLst>
          </p:cNvPr>
          <p:cNvPicPr>
            <a:picLocks noGrp="1" noChangeAspect="1" noChangeArrowheads="1"/>
          </p:cNvPicPr>
          <p:nvPr>
            <p:ph idx="1"/>
          </p:nvPr>
        </p:nvPicPr>
        <p:blipFill>
          <a:blip r:embed="rId2">
            <a:extLst>
              <a:ext uri="{BEBA8EAE-BF5A-486C-A8C5-ECC9F3942E4B}">
                <a14:imgProps xmlns:a14="http://schemas.microsoft.com/office/drawing/2010/main">
                  <a14:imgLayer r:embed="rId3">
                    <a14:imgEffect>
                      <a14:colorTemperature colorTemp="5668"/>
                    </a14:imgEffect>
                    <a14:imgEffect>
                      <a14:saturation sat="400000"/>
                    </a14:imgEffect>
                  </a14:imgLayer>
                </a14:imgProps>
              </a:ext>
              <a:ext uri="{28A0092B-C50C-407E-A947-70E740481C1C}">
                <a14:useLocalDpi xmlns:a14="http://schemas.microsoft.com/office/drawing/2010/main" val="0"/>
              </a:ext>
            </a:extLst>
          </a:blip>
          <a:stretch>
            <a:fillRect/>
          </a:stretch>
        </p:blipFill>
        <p:spPr bwMode="auto">
          <a:xfrm>
            <a:off x="1470713" y="740663"/>
            <a:ext cx="9194742" cy="3674019"/>
          </a:xfrm>
          <a:prstGeom prst="rect">
            <a:avLst/>
          </a:prstGeom>
          <a:noFill/>
          <a:extLst>
            <a:ext uri="{909E8E84-426E-40DD-AFC4-6F175D3DCCD1}">
              <a14:hiddenFill xmlns:a14="http://schemas.microsoft.com/office/drawing/2010/main">
                <a:solidFill>
                  <a:srgbClr val="FFFFFF"/>
                </a:solidFill>
              </a14:hiddenFill>
            </a:ext>
          </a:extLst>
        </p:spPr>
      </p:pic>
      <p:cxnSp>
        <p:nvCxnSpPr>
          <p:cNvPr id="79" name="Straight Connector 78">
            <a:extLst>
              <a:ext uri="{FF2B5EF4-FFF2-40B4-BE49-F238E27FC236}">
                <a16:creationId xmlns:a16="http://schemas.microsoft.com/office/drawing/2014/main" id="{C9AC0290-4702-4519-B0F4-C2A4688099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18770"/>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81" name="Rectangle 80">
            <a:extLst>
              <a:ext uri="{FF2B5EF4-FFF2-40B4-BE49-F238E27FC236}">
                <a16:creationId xmlns:a16="http://schemas.microsoft.com/office/drawing/2014/main" id="{DE42378B-2E28-4810-8421-7A473A40E3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 name="Rectangle 82">
            <a:extLst>
              <a:ext uri="{FF2B5EF4-FFF2-40B4-BE49-F238E27FC236}">
                <a16:creationId xmlns:a16="http://schemas.microsoft.com/office/drawing/2014/main" id="{0D91DD17-237F-4811-BC0E-128EB1BD7C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92838410"/>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otalTime>167</TotalTime>
  <Words>949</Words>
  <Application>Microsoft Office PowerPoint</Application>
  <PresentationFormat>Widescreen</PresentationFormat>
  <Paragraphs>76</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-apple-system</vt:lpstr>
      <vt:lpstr>Calibri</vt:lpstr>
      <vt:lpstr>Calibri Light</vt:lpstr>
      <vt:lpstr>Retrospect</vt:lpstr>
      <vt:lpstr>Design And Analysis of Algorithms HI-Q Game</vt:lpstr>
      <vt:lpstr>PROBLEM STATEMENT</vt:lpstr>
      <vt:lpstr>PROBLEM STATEMENT</vt:lpstr>
      <vt:lpstr>PEG SOLATAIRE </vt:lpstr>
      <vt:lpstr>EXPLANATION</vt:lpstr>
      <vt:lpstr>EXISTING SOLUTIONS</vt:lpstr>
      <vt:lpstr>PROPOSED ALGORITHM DESIGN TECHNIQUE- SOLUTION STRATEGY</vt:lpstr>
      <vt:lpstr>ALGORITHM USED</vt:lpstr>
      <vt:lpstr>FLOW CHART</vt:lpstr>
      <vt:lpstr>GITHUB SETUP</vt:lpstr>
      <vt:lpstr>GITHUB COMMITS</vt:lpstr>
      <vt:lpstr>GITHUB COMMITS</vt:lpstr>
      <vt:lpstr>HARDWARE AND SOFTWARE USED</vt:lpstr>
      <vt:lpstr>IMPLEMENTATION</vt:lpstr>
      <vt:lpstr>IMPLEMENTATION</vt:lpstr>
      <vt:lpstr>IMPLEMENTATION</vt:lpstr>
      <vt:lpstr>IMPLEMENTATION</vt:lpstr>
      <vt:lpstr>IMPLEMENTATION</vt:lpstr>
      <vt:lpstr>IMPLEMENTATION</vt:lpstr>
      <vt:lpstr>RESULT</vt:lpstr>
      <vt:lpstr>FUTURE SCOPE OF IMPROVEMENT</vt:lpstr>
      <vt:lpstr>WORK DIVISION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Nihal Agarwal</dc:creator>
  <cp:lastModifiedBy>Nihal Agarwal</cp:lastModifiedBy>
  <cp:revision>29</cp:revision>
  <dcterms:created xsi:type="dcterms:W3CDTF">2022-03-14T04:19:19Z</dcterms:created>
  <dcterms:modified xsi:type="dcterms:W3CDTF">2022-05-04T07:41:30Z</dcterms:modified>
</cp:coreProperties>
</file>