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60" r:id="rId5"/>
    <p:sldId id="261" r:id="rId6"/>
    <p:sldId id="267" r:id="rId7"/>
    <p:sldId id="268"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5" d="100"/>
          <a:sy n="75" d="100"/>
        </p:scale>
        <p:origin x="883"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99B40-8FF0-4A42-AC8A-6D84C928267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0D97FB7-1FFB-4CBB-9667-486E9E839907}">
      <dgm:prSet/>
      <dgm:spPr/>
      <dgm:t>
        <a:bodyPr/>
        <a:lstStyle/>
        <a:p>
          <a:r>
            <a:rPr lang="en-IN"/>
            <a:t>To solve this problem, there are Depth first Search(DFS) and breadth first Search(BFS) solutions existing for optimal condition reaching by leaving one peg to the other end on the board. </a:t>
          </a:r>
          <a:endParaRPr lang="en-US"/>
        </a:p>
      </dgm:t>
    </dgm:pt>
    <dgm:pt modelId="{2AF78CCC-80F5-46DD-B25B-D1FD078C0E01}" type="parTrans" cxnId="{A1B72FE8-DF3A-4147-814F-6B967E165625}">
      <dgm:prSet/>
      <dgm:spPr/>
      <dgm:t>
        <a:bodyPr/>
        <a:lstStyle/>
        <a:p>
          <a:endParaRPr lang="en-US"/>
        </a:p>
      </dgm:t>
    </dgm:pt>
    <dgm:pt modelId="{11FD5ADB-9A3A-4709-AEBE-0CD53BD336F4}" type="sibTrans" cxnId="{A1B72FE8-DF3A-4147-814F-6B967E165625}">
      <dgm:prSet/>
      <dgm:spPr/>
      <dgm:t>
        <a:bodyPr/>
        <a:lstStyle/>
        <a:p>
          <a:endParaRPr lang="en-US"/>
        </a:p>
      </dgm:t>
    </dgm:pt>
    <dgm:pt modelId="{16CD6D60-9889-4AC7-BD46-6D8728A4180B}">
      <dgm:prSet/>
      <dgm:spPr/>
      <dgm:t>
        <a:bodyPr/>
        <a:lstStyle/>
        <a:p>
          <a:r>
            <a:rPr lang="en-IN"/>
            <a:t>We can also iterate through the whole board by looping the conditions given as rules for the game and get the desired condition of board we want to make it look.</a:t>
          </a:r>
          <a:endParaRPr lang="en-US"/>
        </a:p>
      </dgm:t>
    </dgm:pt>
    <dgm:pt modelId="{A2B163F2-74F8-4413-83FB-6779A263E6BA}" type="parTrans" cxnId="{6735545E-858D-4DC3-BBAF-D013F82B9F1A}">
      <dgm:prSet/>
      <dgm:spPr/>
      <dgm:t>
        <a:bodyPr/>
        <a:lstStyle/>
        <a:p>
          <a:endParaRPr lang="en-US"/>
        </a:p>
      </dgm:t>
    </dgm:pt>
    <dgm:pt modelId="{059262FC-7503-4B2D-83BE-65DA39E8E2C7}" type="sibTrans" cxnId="{6735545E-858D-4DC3-BBAF-D013F82B9F1A}">
      <dgm:prSet/>
      <dgm:spPr/>
      <dgm:t>
        <a:bodyPr/>
        <a:lstStyle/>
        <a:p>
          <a:endParaRPr lang="en-US"/>
        </a:p>
      </dgm:t>
    </dgm:pt>
    <dgm:pt modelId="{73261CD9-7F9D-40C7-9FD4-BCAD4AF4C9D9}">
      <dgm:prSet/>
      <dgm:spPr/>
      <dgm:t>
        <a:bodyPr/>
        <a:lstStyle/>
        <a:p>
          <a:r>
            <a:rPr lang="en-IN"/>
            <a:t>We can also use brute force with recursion or a bottom up approach using dynamic programming. </a:t>
          </a:r>
          <a:endParaRPr lang="en-US"/>
        </a:p>
      </dgm:t>
    </dgm:pt>
    <dgm:pt modelId="{51E39A5B-618F-43E4-8BD6-74F8FD5AD3D9}" type="parTrans" cxnId="{AEBECF2B-14E2-40B1-92B6-967B5AC98058}">
      <dgm:prSet/>
      <dgm:spPr/>
      <dgm:t>
        <a:bodyPr/>
        <a:lstStyle/>
        <a:p>
          <a:endParaRPr lang="en-US"/>
        </a:p>
      </dgm:t>
    </dgm:pt>
    <dgm:pt modelId="{6DF33846-BE3A-4703-8FE2-EE0E05F4DD8B}" type="sibTrans" cxnId="{AEBECF2B-14E2-40B1-92B6-967B5AC98058}">
      <dgm:prSet/>
      <dgm:spPr/>
      <dgm:t>
        <a:bodyPr/>
        <a:lstStyle/>
        <a:p>
          <a:endParaRPr lang="en-US"/>
        </a:p>
      </dgm:t>
    </dgm:pt>
    <dgm:pt modelId="{5E328F10-F00F-4A10-A5F1-9C652BBDB96C}">
      <dgm:prSet/>
      <dgm:spPr/>
      <dgm:t>
        <a:bodyPr/>
        <a:lstStyle/>
        <a:p>
          <a:r>
            <a:rPr lang="en-IN"/>
            <a:t>We can also use the queue data structure to deal with strategy. </a:t>
          </a:r>
          <a:endParaRPr lang="en-US"/>
        </a:p>
      </dgm:t>
    </dgm:pt>
    <dgm:pt modelId="{62470DEB-1F25-489B-94BE-7B19961D1DE1}" type="parTrans" cxnId="{33C90BEB-1D72-468B-9420-81CB45AC9E76}">
      <dgm:prSet/>
      <dgm:spPr/>
      <dgm:t>
        <a:bodyPr/>
        <a:lstStyle/>
        <a:p>
          <a:endParaRPr lang="en-US"/>
        </a:p>
      </dgm:t>
    </dgm:pt>
    <dgm:pt modelId="{3A487752-665E-40FA-9BE9-7E26157A7C3F}" type="sibTrans" cxnId="{33C90BEB-1D72-468B-9420-81CB45AC9E76}">
      <dgm:prSet/>
      <dgm:spPr/>
      <dgm:t>
        <a:bodyPr/>
        <a:lstStyle/>
        <a:p>
          <a:endParaRPr lang="en-US"/>
        </a:p>
      </dgm:t>
    </dgm:pt>
    <dgm:pt modelId="{4731CF53-26D1-4AA3-86F5-48AFB725997C}" type="pres">
      <dgm:prSet presAssocID="{37099B40-8FF0-4A42-AC8A-6D84C9282679}" presName="vert0" presStyleCnt="0">
        <dgm:presLayoutVars>
          <dgm:dir/>
          <dgm:animOne val="branch"/>
          <dgm:animLvl val="lvl"/>
        </dgm:presLayoutVars>
      </dgm:prSet>
      <dgm:spPr/>
    </dgm:pt>
    <dgm:pt modelId="{A5F9BD2F-E945-48D8-9547-09B206E9F1C9}" type="pres">
      <dgm:prSet presAssocID="{E0D97FB7-1FFB-4CBB-9667-486E9E839907}" presName="thickLine" presStyleLbl="alignNode1" presStyleIdx="0" presStyleCnt="4"/>
      <dgm:spPr/>
    </dgm:pt>
    <dgm:pt modelId="{0F239DEE-FB48-4ED9-9EB2-5CD7A4628E9A}" type="pres">
      <dgm:prSet presAssocID="{E0D97FB7-1FFB-4CBB-9667-486E9E839907}" presName="horz1" presStyleCnt="0"/>
      <dgm:spPr/>
    </dgm:pt>
    <dgm:pt modelId="{7AD92A46-269A-4ACB-A811-2B14A08403B7}" type="pres">
      <dgm:prSet presAssocID="{E0D97FB7-1FFB-4CBB-9667-486E9E839907}" presName="tx1" presStyleLbl="revTx" presStyleIdx="0" presStyleCnt="4"/>
      <dgm:spPr/>
    </dgm:pt>
    <dgm:pt modelId="{081A5ADC-1751-49D4-B82E-26CD2A501F9C}" type="pres">
      <dgm:prSet presAssocID="{E0D97FB7-1FFB-4CBB-9667-486E9E839907}" presName="vert1" presStyleCnt="0"/>
      <dgm:spPr/>
    </dgm:pt>
    <dgm:pt modelId="{D0FF0346-386F-4066-AA84-714D4C8797AF}" type="pres">
      <dgm:prSet presAssocID="{16CD6D60-9889-4AC7-BD46-6D8728A4180B}" presName="thickLine" presStyleLbl="alignNode1" presStyleIdx="1" presStyleCnt="4"/>
      <dgm:spPr/>
    </dgm:pt>
    <dgm:pt modelId="{4AA9AF99-5A80-4941-A64C-DAB0A292743E}" type="pres">
      <dgm:prSet presAssocID="{16CD6D60-9889-4AC7-BD46-6D8728A4180B}" presName="horz1" presStyleCnt="0"/>
      <dgm:spPr/>
    </dgm:pt>
    <dgm:pt modelId="{B286AA74-442A-413D-913C-942A323D67B2}" type="pres">
      <dgm:prSet presAssocID="{16CD6D60-9889-4AC7-BD46-6D8728A4180B}" presName="tx1" presStyleLbl="revTx" presStyleIdx="1" presStyleCnt="4"/>
      <dgm:spPr/>
    </dgm:pt>
    <dgm:pt modelId="{26D3C773-F032-479B-862C-18BCA7D8AD52}" type="pres">
      <dgm:prSet presAssocID="{16CD6D60-9889-4AC7-BD46-6D8728A4180B}" presName="vert1" presStyleCnt="0"/>
      <dgm:spPr/>
    </dgm:pt>
    <dgm:pt modelId="{578D1874-3A1A-448C-A56E-C2F672EA0431}" type="pres">
      <dgm:prSet presAssocID="{73261CD9-7F9D-40C7-9FD4-BCAD4AF4C9D9}" presName="thickLine" presStyleLbl="alignNode1" presStyleIdx="2" presStyleCnt="4"/>
      <dgm:spPr/>
    </dgm:pt>
    <dgm:pt modelId="{E6B16BA9-2FBA-4E08-9622-E224FDD39434}" type="pres">
      <dgm:prSet presAssocID="{73261CD9-7F9D-40C7-9FD4-BCAD4AF4C9D9}" presName="horz1" presStyleCnt="0"/>
      <dgm:spPr/>
    </dgm:pt>
    <dgm:pt modelId="{06876B1D-9701-4B22-8646-5E0F2E473472}" type="pres">
      <dgm:prSet presAssocID="{73261CD9-7F9D-40C7-9FD4-BCAD4AF4C9D9}" presName="tx1" presStyleLbl="revTx" presStyleIdx="2" presStyleCnt="4"/>
      <dgm:spPr/>
    </dgm:pt>
    <dgm:pt modelId="{5BBA6836-770F-4654-A95E-89EA6E51B765}" type="pres">
      <dgm:prSet presAssocID="{73261CD9-7F9D-40C7-9FD4-BCAD4AF4C9D9}" presName="vert1" presStyleCnt="0"/>
      <dgm:spPr/>
    </dgm:pt>
    <dgm:pt modelId="{211AAD10-4F4C-4815-8C89-9CCD09EDCFB0}" type="pres">
      <dgm:prSet presAssocID="{5E328F10-F00F-4A10-A5F1-9C652BBDB96C}" presName="thickLine" presStyleLbl="alignNode1" presStyleIdx="3" presStyleCnt="4"/>
      <dgm:spPr/>
    </dgm:pt>
    <dgm:pt modelId="{21D0E8A5-4483-469F-839C-DF4C50547AF9}" type="pres">
      <dgm:prSet presAssocID="{5E328F10-F00F-4A10-A5F1-9C652BBDB96C}" presName="horz1" presStyleCnt="0"/>
      <dgm:spPr/>
    </dgm:pt>
    <dgm:pt modelId="{077B7B01-5177-400B-A0E5-4F82BDA6D001}" type="pres">
      <dgm:prSet presAssocID="{5E328F10-F00F-4A10-A5F1-9C652BBDB96C}" presName="tx1" presStyleLbl="revTx" presStyleIdx="3" presStyleCnt="4"/>
      <dgm:spPr/>
    </dgm:pt>
    <dgm:pt modelId="{45F84498-8D86-4DED-8E8E-AFDE13E6ECA7}" type="pres">
      <dgm:prSet presAssocID="{5E328F10-F00F-4A10-A5F1-9C652BBDB96C}" presName="vert1" presStyleCnt="0"/>
      <dgm:spPr/>
    </dgm:pt>
  </dgm:ptLst>
  <dgm:cxnLst>
    <dgm:cxn modelId="{9539FD07-3210-4298-93C7-0CA59C6D9035}" type="presOf" srcId="{E0D97FB7-1FFB-4CBB-9667-486E9E839907}" destId="{7AD92A46-269A-4ACB-A811-2B14A08403B7}" srcOrd="0" destOrd="0" presId="urn:microsoft.com/office/officeart/2008/layout/LinedList"/>
    <dgm:cxn modelId="{AEBECF2B-14E2-40B1-92B6-967B5AC98058}" srcId="{37099B40-8FF0-4A42-AC8A-6D84C9282679}" destId="{73261CD9-7F9D-40C7-9FD4-BCAD4AF4C9D9}" srcOrd="2" destOrd="0" parTransId="{51E39A5B-618F-43E4-8BD6-74F8FD5AD3D9}" sibTransId="{6DF33846-BE3A-4703-8FE2-EE0E05F4DD8B}"/>
    <dgm:cxn modelId="{6735545E-858D-4DC3-BBAF-D013F82B9F1A}" srcId="{37099B40-8FF0-4A42-AC8A-6D84C9282679}" destId="{16CD6D60-9889-4AC7-BD46-6D8728A4180B}" srcOrd="1" destOrd="0" parTransId="{A2B163F2-74F8-4413-83FB-6779A263E6BA}" sibTransId="{059262FC-7503-4B2D-83BE-65DA39E8E2C7}"/>
    <dgm:cxn modelId="{6C9DDB83-20E3-4365-83D1-FFC629C74DF7}" type="presOf" srcId="{5E328F10-F00F-4A10-A5F1-9C652BBDB96C}" destId="{077B7B01-5177-400B-A0E5-4F82BDA6D001}" srcOrd="0" destOrd="0" presId="urn:microsoft.com/office/officeart/2008/layout/LinedList"/>
    <dgm:cxn modelId="{53F9B7CD-3006-43BB-A3E4-48DBB91978CC}" type="presOf" srcId="{73261CD9-7F9D-40C7-9FD4-BCAD4AF4C9D9}" destId="{06876B1D-9701-4B22-8646-5E0F2E473472}" srcOrd="0" destOrd="0" presId="urn:microsoft.com/office/officeart/2008/layout/LinedList"/>
    <dgm:cxn modelId="{A1B72FE8-DF3A-4147-814F-6B967E165625}" srcId="{37099B40-8FF0-4A42-AC8A-6D84C9282679}" destId="{E0D97FB7-1FFB-4CBB-9667-486E9E839907}" srcOrd="0" destOrd="0" parTransId="{2AF78CCC-80F5-46DD-B25B-D1FD078C0E01}" sibTransId="{11FD5ADB-9A3A-4709-AEBE-0CD53BD336F4}"/>
    <dgm:cxn modelId="{33C90BEB-1D72-468B-9420-81CB45AC9E76}" srcId="{37099B40-8FF0-4A42-AC8A-6D84C9282679}" destId="{5E328F10-F00F-4A10-A5F1-9C652BBDB96C}" srcOrd="3" destOrd="0" parTransId="{62470DEB-1F25-489B-94BE-7B19961D1DE1}" sibTransId="{3A487752-665E-40FA-9BE9-7E26157A7C3F}"/>
    <dgm:cxn modelId="{808FDDF1-F80E-4965-A483-9199B25B3DDE}" type="presOf" srcId="{37099B40-8FF0-4A42-AC8A-6D84C9282679}" destId="{4731CF53-26D1-4AA3-86F5-48AFB725997C}" srcOrd="0" destOrd="0" presId="urn:microsoft.com/office/officeart/2008/layout/LinedList"/>
    <dgm:cxn modelId="{65267FF2-F923-46D7-8471-04FE4A894613}" type="presOf" srcId="{16CD6D60-9889-4AC7-BD46-6D8728A4180B}" destId="{B286AA74-442A-413D-913C-942A323D67B2}" srcOrd="0" destOrd="0" presId="urn:microsoft.com/office/officeart/2008/layout/LinedList"/>
    <dgm:cxn modelId="{1CB171E7-5452-4EC7-974D-6E58C9CA6BA7}" type="presParOf" srcId="{4731CF53-26D1-4AA3-86F5-48AFB725997C}" destId="{A5F9BD2F-E945-48D8-9547-09B206E9F1C9}" srcOrd="0" destOrd="0" presId="urn:microsoft.com/office/officeart/2008/layout/LinedList"/>
    <dgm:cxn modelId="{EDA6FBC7-5F38-469C-8AAF-470D43155391}" type="presParOf" srcId="{4731CF53-26D1-4AA3-86F5-48AFB725997C}" destId="{0F239DEE-FB48-4ED9-9EB2-5CD7A4628E9A}" srcOrd="1" destOrd="0" presId="urn:microsoft.com/office/officeart/2008/layout/LinedList"/>
    <dgm:cxn modelId="{F33C8A0C-D709-42AF-BEE8-0AA62C1D5A1C}" type="presParOf" srcId="{0F239DEE-FB48-4ED9-9EB2-5CD7A4628E9A}" destId="{7AD92A46-269A-4ACB-A811-2B14A08403B7}" srcOrd="0" destOrd="0" presId="urn:microsoft.com/office/officeart/2008/layout/LinedList"/>
    <dgm:cxn modelId="{9EE5AC66-5899-4B0E-ADB1-B6EB8F35E658}" type="presParOf" srcId="{0F239DEE-FB48-4ED9-9EB2-5CD7A4628E9A}" destId="{081A5ADC-1751-49D4-B82E-26CD2A501F9C}" srcOrd="1" destOrd="0" presId="urn:microsoft.com/office/officeart/2008/layout/LinedList"/>
    <dgm:cxn modelId="{CA066A66-2E01-40A0-A962-CCBBA039592A}" type="presParOf" srcId="{4731CF53-26D1-4AA3-86F5-48AFB725997C}" destId="{D0FF0346-386F-4066-AA84-714D4C8797AF}" srcOrd="2" destOrd="0" presId="urn:microsoft.com/office/officeart/2008/layout/LinedList"/>
    <dgm:cxn modelId="{2EE2E349-250A-4F0C-967A-0AE04C3CC570}" type="presParOf" srcId="{4731CF53-26D1-4AA3-86F5-48AFB725997C}" destId="{4AA9AF99-5A80-4941-A64C-DAB0A292743E}" srcOrd="3" destOrd="0" presId="urn:microsoft.com/office/officeart/2008/layout/LinedList"/>
    <dgm:cxn modelId="{427C1231-B47B-4446-B6E4-559B223D8349}" type="presParOf" srcId="{4AA9AF99-5A80-4941-A64C-DAB0A292743E}" destId="{B286AA74-442A-413D-913C-942A323D67B2}" srcOrd="0" destOrd="0" presId="urn:microsoft.com/office/officeart/2008/layout/LinedList"/>
    <dgm:cxn modelId="{9401C3E1-2011-4E6B-B51A-58B4FB31AF73}" type="presParOf" srcId="{4AA9AF99-5A80-4941-A64C-DAB0A292743E}" destId="{26D3C773-F032-479B-862C-18BCA7D8AD52}" srcOrd="1" destOrd="0" presId="urn:microsoft.com/office/officeart/2008/layout/LinedList"/>
    <dgm:cxn modelId="{77FE316E-E676-45A6-B065-C37C4E32A402}" type="presParOf" srcId="{4731CF53-26D1-4AA3-86F5-48AFB725997C}" destId="{578D1874-3A1A-448C-A56E-C2F672EA0431}" srcOrd="4" destOrd="0" presId="urn:microsoft.com/office/officeart/2008/layout/LinedList"/>
    <dgm:cxn modelId="{BBB71961-8968-49A3-B815-D9958A87EC65}" type="presParOf" srcId="{4731CF53-26D1-4AA3-86F5-48AFB725997C}" destId="{E6B16BA9-2FBA-4E08-9622-E224FDD39434}" srcOrd="5" destOrd="0" presId="urn:microsoft.com/office/officeart/2008/layout/LinedList"/>
    <dgm:cxn modelId="{35B17A1A-9D3C-434E-BC11-0734768A1EE9}" type="presParOf" srcId="{E6B16BA9-2FBA-4E08-9622-E224FDD39434}" destId="{06876B1D-9701-4B22-8646-5E0F2E473472}" srcOrd="0" destOrd="0" presId="urn:microsoft.com/office/officeart/2008/layout/LinedList"/>
    <dgm:cxn modelId="{039650FC-7BA6-49CE-A3FC-6E8DBACE5D6F}" type="presParOf" srcId="{E6B16BA9-2FBA-4E08-9622-E224FDD39434}" destId="{5BBA6836-770F-4654-A95E-89EA6E51B765}" srcOrd="1" destOrd="0" presId="urn:microsoft.com/office/officeart/2008/layout/LinedList"/>
    <dgm:cxn modelId="{57A5F557-5A0B-4EBC-82B8-ABBD0565E8BA}" type="presParOf" srcId="{4731CF53-26D1-4AA3-86F5-48AFB725997C}" destId="{211AAD10-4F4C-4815-8C89-9CCD09EDCFB0}" srcOrd="6" destOrd="0" presId="urn:microsoft.com/office/officeart/2008/layout/LinedList"/>
    <dgm:cxn modelId="{D9E6F34A-B2BF-4566-9488-BAF95C18DF28}" type="presParOf" srcId="{4731CF53-26D1-4AA3-86F5-48AFB725997C}" destId="{21D0E8A5-4483-469F-839C-DF4C50547AF9}" srcOrd="7" destOrd="0" presId="urn:microsoft.com/office/officeart/2008/layout/LinedList"/>
    <dgm:cxn modelId="{F107025B-3FC3-4549-8454-D46CF295334F}" type="presParOf" srcId="{21D0E8A5-4483-469F-839C-DF4C50547AF9}" destId="{077B7B01-5177-400B-A0E5-4F82BDA6D001}" srcOrd="0" destOrd="0" presId="urn:microsoft.com/office/officeart/2008/layout/LinedList"/>
    <dgm:cxn modelId="{E5C3443A-051E-45A4-AEB2-4FEE74416F3C}" type="presParOf" srcId="{21D0E8A5-4483-469F-839C-DF4C50547AF9}" destId="{45F84498-8D86-4DED-8E8E-AFDE13E6EC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9BD2F-E945-48D8-9547-09B206E9F1C9}">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92A46-269A-4ACB-A811-2B14A08403B7}">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To solve this problem, there are Depth first Search(DFS) and breadth first Search(BFS) solutions existing for optimal condition reaching by leaving one peg to the other end on the board. </a:t>
          </a:r>
          <a:endParaRPr lang="en-US" sz="2200" kern="1200"/>
        </a:p>
      </dsp:txBody>
      <dsp:txXfrm>
        <a:off x="0" y="0"/>
        <a:ext cx="6797675" cy="1412477"/>
      </dsp:txXfrm>
    </dsp:sp>
    <dsp:sp modelId="{D0FF0346-386F-4066-AA84-714D4C8797AF}">
      <dsp:nvSpPr>
        <dsp:cNvPr id="0" name=""/>
        <dsp:cNvSpPr/>
      </dsp:nvSpPr>
      <dsp:spPr>
        <a:xfrm>
          <a:off x="0" y="1412478"/>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6AA74-442A-413D-913C-942A323D67B2}">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We can also iterate through the whole board by looping the conditions given as rules for the game and get the desired condition of board we want to make it look.</a:t>
          </a:r>
          <a:endParaRPr lang="en-US" sz="2200" kern="1200"/>
        </a:p>
      </dsp:txBody>
      <dsp:txXfrm>
        <a:off x="0" y="1412477"/>
        <a:ext cx="6797675" cy="1412477"/>
      </dsp:txXfrm>
    </dsp:sp>
    <dsp:sp modelId="{578D1874-3A1A-448C-A56E-C2F672EA0431}">
      <dsp:nvSpPr>
        <dsp:cNvPr id="0" name=""/>
        <dsp:cNvSpPr/>
      </dsp:nvSpPr>
      <dsp:spPr>
        <a:xfrm>
          <a:off x="0" y="2824956"/>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76B1D-9701-4B22-8646-5E0F2E473472}">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We can also use brute force with recursion or a bottom up approach using dynamic programming. </a:t>
          </a:r>
          <a:endParaRPr lang="en-US" sz="2200" kern="1200"/>
        </a:p>
      </dsp:txBody>
      <dsp:txXfrm>
        <a:off x="0" y="2824955"/>
        <a:ext cx="6797675" cy="1412477"/>
      </dsp:txXfrm>
    </dsp:sp>
    <dsp:sp modelId="{211AAD10-4F4C-4815-8C89-9CCD09EDCFB0}">
      <dsp:nvSpPr>
        <dsp:cNvPr id="0" name=""/>
        <dsp:cNvSpPr/>
      </dsp:nvSpPr>
      <dsp:spPr>
        <a:xfrm>
          <a:off x="0" y="4237434"/>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7B7B01-5177-400B-A0E5-4F82BDA6D001}">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We can also use the queue data structure to deal with strategy. </a:t>
          </a:r>
          <a:endParaRPr lang="en-US" sz="2200" kern="1200"/>
        </a:p>
      </dsp:txBody>
      <dsp:txXfrm>
        <a:off x="0" y="4237433"/>
        <a:ext cx="6797675" cy="14124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22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324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6276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7010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63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03760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14-03-2022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5620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14-03-2022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9990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446CC2-EC25-4877-9324-8E6B392E2242}" type="datetimeFigureOut">
              <a:rPr lang="en-IN" smtClean="0"/>
              <a:t>14-03-2022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2218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446CC2-EC25-4877-9324-8E6B392E2242}" type="datetimeFigureOut">
              <a:rPr lang="en-IN" smtClean="0"/>
              <a:t>14-03-2022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356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25267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446CC2-EC25-4877-9324-8E6B392E2242}" type="datetimeFigureOut">
              <a:rPr lang="en-IN" smtClean="0"/>
              <a:t>14-03-2022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C31DC-0250-48BF-812C-FEEB12CA24A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53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400" dirty="0">
                <a:solidFill>
                  <a:schemeClr val="accent1">
                    <a:lumMod val="75000"/>
                  </a:schemeClr>
                </a:solidFill>
              </a:rPr>
              <a:t>Design And Analysis of Algorithms</a:t>
            </a:r>
            <a:br>
              <a:rPr lang="en-IN" dirty="0">
                <a:solidFill>
                  <a:schemeClr val="accent1">
                    <a:lumMod val="75000"/>
                  </a:schemeClr>
                </a:solidFill>
              </a:rPr>
            </a:br>
            <a:r>
              <a:rPr lang="en-IN" dirty="0">
                <a:solidFill>
                  <a:schemeClr val="accent1">
                    <a:lumMod val="75000"/>
                  </a:schemeClr>
                </a:solidFill>
              </a:rPr>
              <a:t>HI-Q Game</a:t>
            </a:r>
            <a:endParaRPr lang="en-IN"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91264" y="4384357"/>
            <a:ext cx="9409471" cy="1864697"/>
          </a:xfrm>
        </p:spPr>
        <p:txBody>
          <a:bodyPr>
            <a:normAutofit fontScale="77500" lnSpcReduction="20000"/>
          </a:bodyPr>
          <a:lstStyle/>
          <a:p>
            <a:endParaRPr lang="en-IN" sz="2600" dirty="0">
              <a:solidFill>
                <a:schemeClr val="accent6">
                  <a:lumMod val="75000"/>
                </a:schemeClr>
              </a:solidFill>
            </a:endParaRPr>
          </a:p>
          <a:p>
            <a:pPr algn="r"/>
            <a:r>
              <a:rPr lang="en-IN" dirty="0">
                <a:solidFill>
                  <a:schemeClr val="accent6">
                    <a:lumMod val="75000"/>
                  </a:schemeClr>
                </a:solidFill>
              </a:rPr>
              <a:t>2010030361- T Venkata sai sathvik</a:t>
            </a:r>
          </a:p>
          <a:p>
            <a:pPr algn="r"/>
            <a:r>
              <a:rPr lang="en-IN" dirty="0">
                <a:solidFill>
                  <a:schemeClr val="accent6">
                    <a:lumMod val="75000"/>
                  </a:schemeClr>
                </a:solidFill>
              </a:rPr>
              <a:t>2010030374 - Jaideep Sharma</a:t>
            </a:r>
          </a:p>
          <a:p>
            <a:pPr algn="r"/>
            <a:r>
              <a:rPr lang="en-IN" dirty="0">
                <a:solidFill>
                  <a:schemeClr val="accent6">
                    <a:lumMod val="75000"/>
                  </a:schemeClr>
                </a:solidFill>
              </a:rPr>
              <a:t>2010030413- Nihal Agarwal</a:t>
            </a:r>
          </a:p>
          <a:p>
            <a:pPr algn="r"/>
            <a:r>
              <a:rPr lang="en-IN" dirty="0">
                <a:solidFill>
                  <a:schemeClr val="accent6">
                    <a:lumMod val="75000"/>
                  </a:schemeClr>
                </a:solidFill>
              </a:rPr>
              <a:t>2010030153 – Shaik Abdul Shaan</a:t>
            </a:r>
          </a:p>
          <a:p>
            <a:endParaRPr lang="en-IN" dirty="0">
              <a:solidFill>
                <a:schemeClr val="accent6">
                  <a:lumMod val="75000"/>
                </a:schemeClr>
              </a:solidFill>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dirty="0">
                <a:solidFill>
                  <a:schemeClr val="tx1">
                    <a:lumMod val="85000"/>
                    <a:lumOff val="15000"/>
                  </a:schemeClr>
                </a:solidFill>
              </a:rPr>
              <a:t>WORK DIVISION </a:t>
            </a:r>
          </a:p>
        </p:txBody>
      </p:sp>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1F91FA94-41AC-4BA9-AC5A-F00B531D903E}"/>
              </a:ext>
            </a:extLst>
          </p:cNvPr>
          <p:cNvGraphicFramePr>
            <a:graphicFrameLocks noGrp="1"/>
          </p:cNvGraphicFramePr>
          <p:nvPr>
            <p:ph idx="1"/>
            <p:extLst>
              <p:ext uri="{D42A27DB-BD31-4B8C-83A1-F6EECF244321}">
                <p14:modId xmlns:p14="http://schemas.microsoft.com/office/powerpoint/2010/main" val="884083963"/>
              </p:ext>
            </p:extLst>
          </p:nvPr>
        </p:nvGraphicFramePr>
        <p:xfrm>
          <a:off x="1119564" y="640080"/>
          <a:ext cx="9948249" cy="3602737"/>
        </p:xfrm>
        <a:graphic>
          <a:graphicData uri="http://schemas.openxmlformats.org/drawingml/2006/table">
            <a:tbl>
              <a:tblPr firstRow="1" bandRow="1">
                <a:solidFill>
                  <a:srgbClr val="F2F2F2">
                    <a:alpha val="30196"/>
                  </a:srgbClr>
                </a:solidFill>
                <a:tableStyleId>{5C22544A-7EE6-4342-B048-85BDC9FD1C3A}</a:tableStyleId>
              </a:tblPr>
              <a:tblGrid>
                <a:gridCol w="3871482">
                  <a:extLst>
                    <a:ext uri="{9D8B030D-6E8A-4147-A177-3AD203B41FA5}">
                      <a16:colId xmlns:a16="http://schemas.microsoft.com/office/drawing/2014/main" val="491611502"/>
                    </a:ext>
                  </a:extLst>
                </a:gridCol>
                <a:gridCol w="6076767">
                  <a:extLst>
                    <a:ext uri="{9D8B030D-6E8A-4147-A177-3AD203B41FA5}">
                      <a16:colId xmlns:a16="http://schemas.microsoft.com/office/drawing/2014/main" val="3623901287"/>
                    </a:ext>
                  </a:extLst>
                </a:gridCol>
              </a:tblGrid>
              <a:tr h="516757">
                <a:tc>
                  <a:txBody>
                    <a:bodyPr/>
                    <a:lstStyle/>
                    <a:p>
                      <a:pPr algn="ctr"/>
                      <a:r>
                        <a:rPr lang="en-IN" sz="1700" b="0" cap="none" spc="0">
                          <a:solidFill>
                            <a:schemeClr val="bg1"/>
                          </a:solidFill>
                        </a:rPr>
                        <a:t>Name</a:t>
                      </a:r>
                    </a:p>
                  </a:txBody>
                  <a:tcPr marL="141926" marR="104428" marT="109174" marB="109174"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ctr"/>
                      <a:r>
                        <a:rPr lang="en-IN" sz="1700" b="0" cap="none" spc="0" dirty="0">
                          <a:solidFill>
                            <a:schemeClr val="bg1"/>
                          </a:solidFill>
                        </a:rPr>
                        <a:t>WORK DONE</a:t>
                      </a:r>
                    </a:p>
                  </a:txBody>
                  <a:tcPr marL="141926" marR="104428" marT="109174" marB="10917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828351080"/>
                  </a:ext>
                </a:extLst>
              </a:tr>
              <a:tr h="771495">
                <a:tc>
                  <a:txBody>
                    <a:bodyPr/>
                    <a:lstStyle/>
                    <a:p>
                      <a:r>
                        <a:rPr lang="en-IN" sz="1700" cap="none" spc="0">
                          <a:solidFill>
                            <a:schemeClr val="tx1"/>
                          </a:solidFill>
                        </a:rPr>
                        <a:t>1. T Venkata Sai Sathvik</a:t>
                      </a:r>
                    </a:p>
                  </a:txBody>
                  <a:tcPr marL="141926" marR="104428" marT="109174" marB="109174">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IN" sz="1700" cap="none" spc="0">
                          <a:solidFill>
                            <a:schemeClr val="tx1"/>
                          </a:solidFill>
                        </a:rPr>
                        <a:t>Working and analysing the different methods we can use and data structures we can implement this project with. </a:t>
                      </a:r>
                    </a:p>
                  </a:txBody>
                  <a:tcPr marL="141926" marR="104428" marT="109174" marB="109174">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424093804"/>
                  </a:ext>
                </a:extLst>
              </a:tr>
              <a:tr h="771495">
                <a:tc>
                  <a:txBody>
                    <a:bodyPr/>
                    <a:lstStyle/>
                    <a:p>
                      <a:r>
                        <a:rPr lang="en-IN" sz="1700" cap="none" spc="0">
                          <a:solidFill>
                            <a:schemeClr val="tx1"/>
                          </a:solidFill>
                        </a:rPr>
                        <a:t>2. Jaideep Sharma</a:t>
                      </a:r>
                    </a:p>
                  </a:txBody>
                  <a:tcPr marL="141926" marR="104428" marT="109174" marB="10917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700" cap="none" spc="0">
                          <a:solidFill>
                            <a:schemeClr val="tx1"/>
                          </a:solidFill>
                        </a:rPr>
                        <a:t>Understanding and providing inputs and information on what actually the game is and how does it vary with origin to origin.</a:t>
                      </a:r>
                    </a:p>
                  </a:txBody>
                  <a:tcPr marL="141926" marR="104428" marT="109174" marB="10917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58348684"/>
                  </a:ext>
                </a:extLst>
              </a:tr>
              <a:tr h="771495">
                <a:tc>
                  <a:txBody>
                    <a:bodyPr/>
                    <a:lstStyle/>
                    <a:p>
                      <a:r>
                        <a:rPr lang="en-IN" sz="1700" cap="none" spc="0">
                          <a:solidFill>
                            <a:schemeClr val="tx1"/>
                          </a:solidFill>
                        </a:rPr>
                        <a:t>3. Nihal Agarwal</a:t>
                      </a:r>
                    </a:p>
                  </a:txBody>
                  <a:tcPr marL="141926" marR="104428" marT="109174" marB="10917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N" sz="1700" cap="none" spc="0" dirty="0">
                          <a:solidFill>
                            <a:schemeClr val="tx1"/>
                          </a:solidFill>
                        </a:rPr>
                        <a:t>Working on the GitHub repositories and collecting the journal papers related to it, and the analysis part.</a:t>
                      </a:r>
                    </a:p>
                  </a:txBody>
                  <a:tcPr marL="141926" marR="104428" marT="109174" marB="10917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178254937"/>
                  </a:ext>
                </a:extLst>
              </a:tr>
              <a:tr h="771495">
                <a:tc>
                  <a:txBody>
                    <a:bodyPr/>
                    <a:lstStyle/>
                    <a:p>
                      <a:r>
                        <a:rPr lang="en-IN" sz="1700" cap="none" spc="0">
                          <a:solidFill>
                            <a:schemeClr val="tx1"/>
                          </a:solidFill>
                        </a:rPr>
                        <a:t>4. Shaik Abdul Shaan</a:t>
                      </a:r>
                    </a:p>
                  </a:txBody>
                  <a:tcPr marL="141926" marR="104428" marT="109174" marB="10917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700" cap="none" spc="0" dirty="0">
                          <a:solidFill>
                            <a:schemeClr val="tx1"/>
                          </a:solidFill>
                        </a:rPr>
                        <a:t>Relating the problem statement with the domain and connecting the PY charm with the GitHub initially. </a:t>
                      </a:r>
                    </a:p>
                  </a:txBody>
                  <a:tcPr marL="141926" marR="104428" marT="109174" marB="10917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35265550"/>
                  </a:ext>
                </a:extLst>
              </a:tr>
            </a:tbl>
          </a:graphicData>
        </a:graphic>
      </p:graphicFrame>
    </p:spTree>
    <p:extLst>
      <p:ext uri="{BB962C8B-B14F-4D97-AF65-F5344CB8AC3E}">
        <p14:creationId xmlns:p14="http://schemas.microsoft.com/office/powerpoint/2010/main" val="247713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6D41-C3DA-4344-9CC3-E79FBD099D97}"/>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62596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4742016" y="605896"/>
            <a:ext cx="6413663" cy="5646208"/>
          </a:xfrm>
        </p:spPr>
        <p:txBody>
          <a:bodyPr anchor="ctr">
            <a:normAutofit/>
          </a:bodyPr>
          <a:lstStyle/>
          <a:p>
            <a:r>
              <a:rPr lang="en-IN" dirty="0"/>
              <a:t>HI-Q game is one of the application for ‘minimum jumps to reach the end’ algorithm. The user wants to know number of optimal jumps and the path to reach the end faster than the person he is competing with</a:t>
            </a:r>
            <a:r>
              <a:rPr lang="en-IN"/>
              <a:t>. </a:t>
            </a:r>
            <a:r>
              <a:rPr lang="en-US" b="0" i="0">
                <a:effectLst/>
                <a:latin typeface="-apple-system"/>
              </a:rPr>
              <a:t>Peg solitaire is a board game for one player. It is played on a board which has positions in a geometric arrangement. Each position can be either free or occupied. Usually the positions are marked by indentations that can be occupied by a peg or a marble. We need to first describe the initial state of the board, then define the desired state of the board and pegs, try to find out conditions that initially fill the whole board according to the conditions and then apply an algorithm that apply transformation until desired state is reached. </a:t>
            </a:r>
            <a:endParaRPr lang="en-IN"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20136764-CEC5-462E-AEA9-4AA1CF15E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2E2F1EB-DD93-49F9-8F7D-3DE282902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B26BC1-5FE6-4093-ACCA-C469B9E11F82}"/>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dirty="0">
                <a:solidFill>
                  <a:srgbClr val="FFFFFF"/>
                </a:solidFill>
              </a:rPr>
              <a:t>PEG SOLATAIRE </a:t>
            </a:r>
          </a:p>
        </p:txBody>
      </p:sp>
      <p:sp>
        <p:nvSpPr>
          <p:cNvPr id="37" name="Rectangle 36">
            <a:extLst>
              <a:ext uri="{FF2B5EF4-FFF2-40B4-BE49-F238E27FC236}">
                <a16:creationId xmlns:a16="http://schemas.microsoft.com/office/drawing/2014/main" id="{10D82C66-EAC6-46C6-AC04-27A5632D4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DCF2CA89-CD8C-40CF-8273-C3FA6690B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F43D46-2817-4F4C-9D4B-1D0D6089F1E9}"/>
              </a:ext>
            </a:extLst>
          </p:cNvPr>
          <p:cNvPicPr>
            <a:picLocks noChangeAspect="1"/>
          </p:cNvPicPr>
          <p:nvPr/>
        </p:nvPicPr>
        <p:blipFill>
          <a:blip r:embed="rId2"/>
          <a:stretch>
            <a:fillRect/>
          </a:stretch>
        </p:blipFill>
        <p:spPr>
          <a:xfrm>
            <a:off x="5128565" y="1560041"/>
            <a:ext cx="3328416" cy="1198229"/>
          </a:xfrm>
          <a:prstGeom prst="rect">
            <a:avLst/>
          </a:prstGeom>
        </p:spPr>
      </p:pic>
      <p:sp>
        <p:nvSpPr>
          <p:cNvPr id="41" name="Rectangle 40">
            <a:extLst>
              <a:ext uri="{FF2B5EF4-FFF2-40B4-BE49-F238E27FC236}">
                <a16:creationId xmlns:a16="http://schemas.microsoft.com/office/drawing/2014/main" id="{1A82F9E0-1CBD-4E82-B740-B329F65F5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8EE5F1E-8455-462D-8415-D85B2D4B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6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04E500-F0A1-42F1-8F1A-179948E39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Solving peg solitaire in Python">
            <a:extLst>
              <a:ext uri="{FF2B5EF4-FFF2-40B4-BE49-F238E27FC236}">
                <a16:creationId xmlns:a16="http://schemas.microsoft.com/office/drawing/2014/main" id="{1CDCCC3F-E542-4C70-BBCD-B97AD87185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61038" y="3150536"/>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5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492370" y="516835"/>
            <a:ext cx="3084844" cy="5772840"/>
          </a:xfrm>
        </p:spPr>
        <p:txBody>
          <a:bodyPr anchor="ctr">
            <a:normAutofit/>
          </a:bodyPr>
          <a:lstStyle/>
          <a:p>
            <a:r>
              <a:rPr lang="en-IN" sz="3600" dirty="0">
                <a:solidFill>
                  <a:srgbClr val="FFFFFF"/>
                </a:solidFill>
              </a:rPr>
              <a:t>EXISTING SOLUTIONS</a:t>
            </a: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B5C78D51-3861-0047-529D-B6AE152C15B6}"/>
              </a:ext>
            </a:extLst>
          </p:cNvPr>
          <p:cNvGraphicFramePr>
            <a:graphicFrameLocks noGrp="1"/>
          </p:cNvGraphicFramePr>
          <p:nvPr>
            <p:ph idx="1"/>
            <p:extLst>
              <p:ext uri="{D42A27DB-BD31-4B8C-83A1-F6EECF244321}">
                <p14:modId xmlns:p14="http://schemas.microsoft.com/office/powerpoint/2010/main" val="399108856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2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1097280" y="286603"/>
            <a:ext cx="10058400" cy="1450757"/>
          </a:xfrm>
        </p:spPr>
        <p:txBody>
          <a:bodyPr>
            <a:normAutofit/>
          </a:bodyPr>
          <a:lstStyle/>
          <a:p>
            <a:r>
              <a:rPr lang="en-IN"/>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1097279" y="1845734"/>
            <a:ext cx="6454987" cy="4023360"/>
          </a:xfrm>
        </p:spPr>
        <p:txBody>
          <a:bodyPr>
            <a:normAutofit/>
          </a:bodyPr>
          <a:lstStyle/>
          <a:p>
            <a:r>
              <a:rPr lang="en-US"/>
              <a:t>We are implementing our program for problem solving using java programming using dynamic programming approach under </a:t>
            </a:r>
            <a:r>
              <a:rPr lang="en-US" err="1"/>
              <a:t>memotization</a:t>
            </a:r>
            <a:r>
              <a:rPr lang="en-US"/>
              <a:t> and tabulation methods. It uses different Collection methods for different readymade predefined classes and objects to use it for easier accessibility.</a:t>
            </a:r>
            <a:endParaRPr lang="en-IN"/>
          </a:p>
        </p:txBody>
      </p:sp>
      <p:pic>
        <p:nvPicPr>
          <p:cNvPr id="20" name="Graphic 19" descr="Dataflows">
            <a:extLst>
              <a:ext uri="{FF2B5EF4-FFF2-40B4-BE49-F238E27FC236}">
                <a16:creationId xmlns:a16="http://schemas.microsoft.com/office/drawing/2014/main" id="{E4F3EFBC-2BF0-46C5-BAF7-5B136C03E2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5BED-A9E1-45A4-9B9A-1CE68087E46E}"/>
              </a:ext>
            </a:extLst>
          </p:cNvPr>
          <p:cNvSpPr>
            <a:spLocks noGrp="1"/>
          </p:cNvSpPr>
          <p:nvPr>
            <p:ph type="title"/>
          </p:nvPr>
        </p:nvSpPr>
        <p:spPr>
          <a:xfrm>
            <a:off x="1097280" y="286603"/>
            <a:ext cx="10058400" cy="1450757"/>
          </a:xfrm>
        </p:spPr>
        <p:txBody>
          <a:bodyPr>
            <a:normAutofit/>
          </a:bodyPr>
          <a:lstStyle/>
          <a:p>
            <a:r>
              <a:rPr lang="en-IN" dirty="0"/>
              <a:t>ALGORITHM USED</a:t>
            </a:r>
          </a:p>
        </p:txBody>
      </p:sp>
      <p:sp>
        <p:nvSpPr>
          <p:cNvPr id="3" name="Content Placeholder 2">
            <a:extLst>
              <a:ext uri="{FF2B5EF4-FFF2-40B4-BE49-F238E27FC236}">
                <a16:creationId xmlns:a16="http://schemas.microsoft.com/office/drawing/2014/main" id="{89FE6C5E-D66A-4C81-87CF-9CFE1DD73F50}"/>
              </a:ext>
            </a:extLst>
          </p:cNvPr>
          <p:cNvSpPr>
            <a:spLocks noGrp="1"/>
          </p:cNvSpPr>
          <p:nvPr>
            <p:ph idx="1"/>
          </p:nvPr>
        </p:nvSpPr>
        <p:spPr>
          <a:xfrm>
            <a:off x="1097279" y="1845734"/>
            <a:ext cx="6454987" cy="4473786"/>
          </a:xfrm>
        </p:spPr>
        <p:txBody>
          <a:bodyPr>
            <a:noAutofit/>
          </a:bodyPr>
          <a:lstStyle/>
          <a:p>
            <a:r>
              <a:rPr lang="en-US" sz="900" dirty="0"/>
              <a:t>Algorithm </a:t>
            </a:r>
            <a:r>
              <a:rPr lang="en-US" sz="900" dirty="0" err="1"/>
              <a:t>pegSolataire</a:t>
            </a:r>
            <a:r>
              <a:rPr lang="en-US" sz="900" dirty="0"/>
              <a:t>{</a:t>
            </a:r>
          </a:p>
          <a:p>
            <a:r>
              <a:rPr lang="en-US" sz="900" dirty="0"/>
              <a:t>	if there is only n=1 peg left,</a:t>
            </a:r>
          </a:p>
          <a:p>
            <a:r>
              <a:rPr lang="en-US" sz="900" dirty="0"/>
              <a:t>	if it is in center, return indicating we found a </a:t>
            </a:r>
            <a:r>
              <a:rPr lang="en-US" sz="900" dirty="0" err="1"/>
              <a:t>solution,otherwise</a:t>
            </a:r>
            <a:r>
              <a:rPr lang="en-US" sz="900" dirty="0"/>
              <a:t>, we did not;</a:t>
            </a:r>
          </a:p>
          <a:p>
            <a:r>
              <a:rPr lang="en-US" sz="900" dirty="0"/>
              <a:t>	if this board is flagged as congruent to one that has been determined to not lead a solution, </a:t>
            </a:r>
          </a:p>
          <a:p>
            <a:r>
              <a:rPr lang="en-US" sz="900" dirty="0"/>
              <a:t>	    return indicating we did not find one, otherwise, </a:t>
            </a:r>
          </a:p>
          <a:p>
            <a:r>
              <a:rPr lang="en-US" sz="900" dirty="0"/>
              <a:t>	for each possible jump,</a:t>
            </a:r>
          </a:p>
          <a:p>
            <a:r>
              <a:rPr lang="en-US" sz="900" dirty="0"/>
              <a:t>                            modify the board to account </a:t>
            </a:r>
          </a:p>
          <a:p>
            <a:r>
              <a:rPr lang="en-US" sz="900" dirty="0"/>
              <a:t>                       for the jump, and call the backtracking algorithm recursively using </a:t>
            </a:r>
            <a:r>
              <a:rPr lang="en-US" sz="900" dirty="0" err="1"/>
              <a:t>memotization</a:t>
            </a:r>
            <a:r>
              <a:rPr lang="en-US" sz="900" dirty="0"/>
              <a:t> </a:t>
            </a:r>
            <a:r>
              <a:rPr lang="en-US" sz="900" dirty="0" err="1"/>
              <a:t>techinique</a:t>
            </a:r>
            <a:r>
              <a:rPr lang="en-US" sz="900" dirty="0"/>
              <a:t>, </a:t>
            </a:r>
          </a:p>
          <a:p>
            <a:r>
              <a:rPr lang="en-US" sz="900" dirty="0"/>
              <a:t>	    where if the algorithm indicates success, record the jump and </a:t>
            </a:r>
          </a:p>
          <a:p>
            <a:r>
              <a:rPr lang="en-US" sz="900" dirty="0"/>
              <a:t>	                return indicating we found a solution, </a:t>
            </a:r>
          </a:p>
          <a:p>
            <a:r>
              <a:rPr lang="en-US" sz="900" dirty="0"/>
              <a:t>	          otherwise, reset the board to the state it was in prior to making a jump;  and the loop will only finish </a:t>
            </a:r>
          </a:p>
          <a:p>
            <a:r>
              <a:rPr lang="en-US" sz="900" dirty="0"/>
              <a:t>                      if none of the possible jumps led to a solution, so flag that </a:t>
            </a:r>
          </a:p>
          <a:p>
            <a:r>
              <a:rPr lang="en-US" sz="900" dirty="0"/>
              <a:t>	     this board has been found not to find a solution and </a:t>
            </a:r>
          </a:p>
          <a:p>
            <a:r>
              <a:rPr lang="en-US" sz="900" dirty="0"/>
              <a:t>                     return indicating we did not find one. </a:t>
            </a:r>
          </a:p>
          <a:p>
            <a:r>
              <a:rPr lang="en-US" sz="900" dirty="0"/>
              <a:t>}</a:t>
            </a:r>
            <a:endParaRPr lang="en-IN" sz="900" dirty="0"/>
          </a:p>
        </p:txBody>
      </p:sp>
      <p:pic>
        <p:nvPicPr>
          <p:cNvPr id="7" name="Graphic 6" descr="Programmer">
            <a:extLst>
              <a:ext uri="{FF2B5EF4-FFF2-40B4-BE49-F238E27FC236}">
                <a16:creationId xmlns:a16="http://schemas.microsoft.com/office/drawing/2014/main" id="{B90B5EF7-BFFF-2A6B-E450-D8227B1E20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4838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33C9A-AAF2-411A-AFCF-CF9880BD61D7}"/>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FLOW CHART</a:t>
            </a:r>
          </a:p>
        </p:txBody>
      </p:sp>
      <p:pic>
        <p:nvPicPr>
          <p:cNvPr id="1026" name="Picture 2">
            <a:extLst>
              <a:ext uri="{FF2B5EF4-FFF2-40B4-BE49-F238E27FC236}">
                <a16:creationId xmlns:a16="http://schemas.microsoft.com/office/drawing/2014/main" id="{B387E006-FFD7-4E5A-84DF-24AA269972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0713" y="740664"/>
            <a:ext cx="9016346" cy="3602736"/>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283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GITHUB SETUP</a:t>
            </a:r>
          </a:p>
        </p:txBody>
      </p:sp>
      <p:pic>
        <p:nvPicPr>
          <p:cNvPr id="7" name="Picture 6">
            <a:extLst>
              <a:ext uri="{FF2B5EF4-FFF2-40B4-BE49-F238E27FC236}">
                <a16:creationId xmlns:a16="http://schemas.microsoft.com/office/drawing/2014/main" id="{AF5EA416-830E-4F3D-82F4-EFE6138FB5E5}"/>
              </a:ext>
            </a:extLst>
          </p:cNvPr>
          <p:cNvPicPr>
            <a:picLocks noChangeAspect="1"/>
          </p:cNvPicPr>
          <p:nvPr/>
        </p:nvPicPr>
        <p:blipFill>
          <a:blip r:embed="rId2"/>
          <a:stretch>
            <a:fillRect/>
          </a:stretch>
        </p:blipFill>
        <p:spPr>
          <a:xfrm>
            <a:off x="635457" y="1248339"/>
            <a:ext cx="5131653" cy="2386218"/>
          </a:xfrm>
          <a:prstGeom prst="rect">
            <a:avLst/>
          </a:prstGeom>
        </p:spPr>
      </p:pic>
      <p:sp>
        <p:nvSpPr>
          <p:cNvPr id="31"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DEF54A5-D82A-4B96-95A5-E3B8970516FE}"/>
              </a:ext>
            </a:extLst>
          </p:cNvPr>
          <p:cNvPicPr>
            <a:picLocks noGrp="1" noChangeAspect="1"/>
          </p:cNvPicPr>
          <p:nvPr>
            <p:ph idx="1"/>
          </p:nvPr>
        </p:nvPicPr>
        <p:blipFill>
          <a:blip r:embed="rId3"/>
          <a:stretch>
            <a:fillRect/>
          </a:stretch>
        </p:blipFill>
        <p:spPr>
          <a:xfrm>
            <a:off x="6424891" y="1238675"/>
            <a:ext cx="5118182" cy="2405545"/>
          </a:xfrm>
          <a:prstGeom prst="rect">
            <a:avLst/>
          </a:prstGeom>
        </p:spPr>
      </p:pic>
      <p:cxnSp>
        <p:nvCxnSpPr>
          <p:cNvPr id="3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04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D2571-AE56-4F23-BE86-FD0A094A54D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GITHUB COMMITS</a:t>
            </a:r>
          </a:p>
        </p:txBody>
      </p:sp>
      <p:pic>
        <p:nvPicPr>
          <p:cNvPr id="12" name="Content Placeholder 11">
            <a:extLst>
              <a:ext uri="{FF2B5EF4-FFF2-40B4-BE49-F238E27FC236}">
                <a16:creationId xmlns:a16="http://schemas.microsoft.com/office/drawing/2014/main" id="{84F24E21-A458-4834-A5C9-3CDDC98BB5E7}"/>
              </a:ext>
            </a:extLst>
          </p:cNvPr>
          <p:cNvPicPr>
            <a:picLocks noGrp="1" noChangeAspect="1"/>
          </p:cNvPicPr>
          <p:nvPr>
            <p:ph idx="1"/>
          </p:nvPr>
        </p:nvPicPr>
        <p:blipFill>
          <a:blip r:embed="rId2"/>
          <a:stretch>
            <a:fillRect/>
          </a:stretch>
        </p:blipFill>
        <p:spPr>
          <a:xfrm>
            <a:off x="635457" y="1280411"/>
            <a:ext cx="5131653" cy="2322073"/>
          </a:xfrm>
          <a:prstGeom prst="rect">
            <a:avLst/>
          </a:prstGeom>
        </p:spPr>
      </p:pic>
      <p:sp>
        <p:nvSpPr>
          <p:cNvPr id="44" name="Rectangle 4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9A62288-5DDD-4346-8271-DE8D5782687E}"/>
              </a:ext>
            </a:extLst>
          </p:cNvPr>
          <p:cNvPicPr>
            <a:picLocks noChangeAspect="1"/>
          </p:cNvPicPr>
          <p:nvPr/>
        </p:nvPicPr>
        <p:blipFill>
          <a:blip r:embed="rId3"/>
          <a:stretch>
            <a:fillRect/>
          </a:stretch>
        </p:blipFill>
        <p:spPr>
          <a:xfrm>
            <a:off x="6424891" y="1181096"/>
            <a:ext cx="5118182" cy="2520704"/>
          </a:xfrm>
          <a:prstGeom prst="rect">
            <a:avLst/>
          </a:prstGeom>
        </p:spPr>
      </p:pic>
      <p:cxnSp>
        <p:nvCxnSpPr>
          <p:cNvPr id="46" name="Straight Connector 45">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90414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43</TotalTime>
  <Words>610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Retrospect</vt:lpstr>
      <vt:lpstr>Design And Analysis of Algorithms HI-Q Game</vt:lpstr>
      <vt:lpstr>PROBLEM STATEMENT</vt:lpstr>
      <vt:lpstr>PEG SOLATAIRE </vt:lpstr>
      <vt:lpstr>EXISTING SOLUTIONS</vt:lpstr>
      <vt:lpstr>PROPOSED ALGORITHM DESIGN TECHNIQUE</vt:lpstr>
      <vt:lpstr>ALGORITHM USED</vt:lpstr>
      <vt:lpstr>FLOW CHART</vt:lpstr>
      <vt:lpstr>GITHUB SETUP</vt:lpstr>
      <vt:lpstr>GITHUB COMMITS</vt:lpstr>
      <vt:lpstr>WORK DIVISION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Nihal Agarwal</dc:creator>
  <cp:lastModifiedBy>Nihal Agarwal</cp:lastModifiedBy>
  <cp:revision>18</cp:revision>
  <dcterms:created xsi:type="dcterms:W3CDTF">2022-03-14T04:19:19Z</dcterms:created>
  <dcterms:modified xsi:type="dcterms:W3CDTF">2022-03-14T05:02:37Z</dcterms:modified>
</cp:coreProperties>
</file>