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vik sai" initials="ss" lastIdx="1" clrIdx="0">
    <p:extLst>
      <p:ext uri="{19B8F6BF-5375-455C-9EA6-DF929625EA0E}">
        <p15:presenceInfo xmlns:p15="http://schemas.microsoft.com/office/powerpoint/2012/main" userId="f7114d728fdf8b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p:scale>
          <a:sx n="75" d="100"/>
          <a:sy n="75" d="100"/>
        </p:scale>
        <p:origin x="744"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20T23:46:17.506"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22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324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6276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7010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63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03760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5620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9990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446CC2-EC25-4877-9324-8E6B392E2242}" type="datetimeFigureOut">
              <a:rPr lang="en-IN" smtClean="0"/>
              <a:t>21-02-2022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2218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446CC2-EC25-4877-9324-8E6B392E2242}" type="datetimeFigureOut">
              <a:rPr lang="en-IN" smtClean="0"/>
              <a:t>21-02-2022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356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25267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446CC2-EC25-4877-9324-8E6B392E2242}" type="datetimeFigureOut">
              <a:rPr lang="en-IN" smtClean="0"/>
              <a:t>21-02-2022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C31DC-0250-48BF-812C-FEEB12CA24A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53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400" dirty="0">
                <a:solidFill>
                  <a:schemeClr val="accent1">
                    <a:lumMod val="75000"/>
                  </a:schemeClr>
                </a:solidFill>
              </a:rPr>
              <a:t>Design And Analysis of Algorithms</a:t>
            </a:r>
            <a:br>
              <a:rPr lang="en-IN" dirty="0">
                <a:solidFill>
                  <a:schemeClr val="accent1">
                    <a:lumMod val="75000"/>
                  </a:schemeClr>
                </a:solidFill>
              </a:rPr>
            </a:br>
            <a:r>
              <a:rPr lang="en-IN" dirty="0">
                <a:solidFill>
                  <a:schemeClr val="accent1">
                    <a:lumMod val="75000"/>
                  </a:schemeClr>
                </a:solidFill>
              </a:rPr>
              <a:t>HI-Q Game</a:t>
            </a:r>
            <a:endParaRPr lang="en-IN"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91264" y="4384357"/>
            <a:ext cx="9409471" cy="1864697"/>
          </a:xfrm>
        </p:spPr>
        <p:txBody>
          <a:bodyPr>
            <a:normAutofit fontScale="77500" lnSpcReduction="20000"/>
          </a:bodyPr>
          <a:lstStyle/>
          <a:p>
            <a:r>
              <a:rPr lang="en-IN" sz="2600" dirty="0">
                <a:solidFill>
                  <a:schemeClr val="accent6">
                    <a:lumMod val="75000"/>
                  </a:schemeClr>
                </a:solidFill>
              </a:rPr>
              <a:t>By</a:t>
            </a:r>
          </a:p>
          <a:p>
            <a:pPr algn="r"/>
            <a:r>
              <a:rPr lang="en-IN" dirty="0">
                <a:solidFill>
                  <a:schemeClr val="accent6">
                    <a:lumMod val="75000"/>
                  </a:schemeClr>
                </a:solidFill>
              </a:rPr>
              <a:t>2010030361- T Venkata sai sathvik</a:t>
            </a:r>
          </a:p>
          <a:p>
            <a:pPr algn="r"/>
            <a:r>
              <a:rPr lang="en-IN" dirty="0">
                <a:solidFill>
                  <a:schemeClr val="accent6">
                    <a:lumMod val="75000"/>
                  </a:schemeClr>
                </a:solidFill>
              </a:rPr>
              <a:t>2010030374 - Jaideep Sharma</a:t>
            </a:r>
          </a:p>
          <a:p>
            <a:pPr algn="r"/>
            <a:r>
              <a:rPr lang="en-IN" dirty="0">
                <a:solidFill>
                  <a:schemeClr val="accent6">
                    <a:lumMod val="75000"/>
                  </a:schemeClr>
                </a:solidFill>
              </a:rPr>
              <a:t>2010030413- Nihal Agarwal</a:t>
            </a:r>
          </a:p>
          <a:p>
            <a:pPr algn="r"/>
            <a:r>
              <a:rPr lang="en-IN" dirty="0">
                <a:solidFill>
                  <a:schemeClr val="accent6">
                    <a:lumMod val="75000"/>
                  </a:schemeClr>
                </a:solidFill>
              </a:rPr>
              <a:t>2010030153 – Shaik Abdul Shaan</a:t>
            </a:r>
          </a:p>
          <a:p>
            <a:endParaRPr lang="en-IN" dirty="0">
              <a:solidFill>
                <a:schemeClr val="accent6">
                  <a:lumMod val="75000"/>
                </a:schemeClr>
              </a:solidFill>
            </a:endParaRP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lstStyle/>
          <a:p>
            <a:r>
              <a:rPr lang="en-IN" dirty="0"/>
              <a:t>HI-Q game is one of the application for ‘minimum jumps to reach the end’ algorithm. The user wants to know number of optimal jumps and the path to reach the end faster than the person he is competing with. </a:t>
            </a:r>
            <a:r>
              <a:rPr lang="en-US" b="0" i="0" dirty="0">
                <a:solidFill>
                  <a:srgbClr val="212529"/>
                </a:solidFill>
                <a:effectLst/>
                <a:latin typeface="-apple-system"/>
              </a:rPr>
              <a:t>Peg solitaire is a board game for one player. It is played on a board which has positions in a geometric arrangement. Each position can be either free or occupied. Usually the positions are marked by indentations that can be occupied by a peg or a marble. We need to first describe the initial state of the board, then define the desired state of the board and pegs, try to find out conditions that initially fill the whole board according to the conditions and then apply an algorithm that apply transformation until desired state is reached. </a:t>
            </a:r>
            <a:endParaRPr lang="en-IN"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6BC1-5FE6-4093-ACCA-C469B9E11F82}"/>
              </a:ext>
            </a:extLst>
          </p:cNvPr>
          <p:cNvSpPr>
            <a:spLocks noGrp="1"/>
          </p:cNvSpPr>
          <p:nvPr>
            <p:ph type="title"/>
          </p:nvPr>
        </p:nvSpPr>
        <p:spPr/>
        <p:txBody>
          <a:bodyPr/>
          <a:lstStyle/>
          <a:p>
            <a:r>
              <a:rPr lang="en-IN" dirty="0"/>
              <a:t>PEG SOLATAIRE. </a:t>
            </a:r>
          </a:p>
        </p:txBody>
      </p:sp>
      <p:pic>
        <p:nvPicPr>
          <p:cNvPr id="4" name="Picture 3">
            <a:extLst>
              <a:ext uri="{FF2B5EF4-FFF2-40B4-BE49-F238E27FC236}">
                <a16:creationId xmlns:a16="http://schemas.microsoft.com/office/drawing/2014/main" id="{C2F43D46-2817-4F4C-9D4B-1D0D6089F1E9}"/>
              </a:ext>
            </a:extLst>
          </p:cNvPr>
          <p:cNvPicPr>
            <a:picLocks noChangeAspect="1"/>
          </p:cNvPicPr>
          <p:nvPr/>
        </p:nvPicPr>
        <p:blipFill>
          <a:blip r:embed="rId2"/>
          <a:stretch>
            <a:fillRect/>
          </a:stretch>
        </p:blipFill>
        <p:spPr>
          <a:xfrm>
            <a:off x="838200" y="2597784"/>
            <a:ext cx="5833015" cy="2096135"/>
          </a:xfrm>
          <a:prstGeom prst="rect">
            <a:avLst/>
          </a:prstGeom>
        </p:spPr>
      </p:pic>
      <p:pic>
        <p:nvPicPr>
          <p:cNvPr id="5" name="Picture 2" descr="Solving peg solitaire in Python">
            <a:extLst>
              <a:ext uri="{FF2B5EF4-FFF2-40B4-BE49-F238E27FC236}">
                <a16:creationId xmlns:a16="http://schemas.microsoft.com/office/drawing/2014/main" id="{1CDCCC3F-E542-4C70-BBCD-B97AD8718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38" y="2140155"/>
            <a:ext cx="3722278" cy="372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5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lstStyle/>
          <a:p>
            <a:r>
              <a:rPr lang="en-IN" dirty="0"/>
              <a:t>To solve this problem, there are Depth first Search(DFS) and breadth first Search(BFS) solutions existing for optimal condition reaching by leaving one peg to the other end on the board. </a:t>
            </a:r>
          </a:p>
          <a:p>
            <a:r>
              <a:rPr lang="en-IN" dirty="0"/>
              <a:t>We can also iterate through the whole board by looping the conditions given as rules for the game and get the desired condition of board we want to make it look.</a:t>
            </a:r>
          </a:p>
          <a:p>
            <a:r>
              <a:rPr lang="en-IN" dirty="0"/>
              <a:t>We can also use brute force with recursion or a bottom up approach using dynamic programming. </a:t>
            </a:r>
          </a:p>
          <a:p>
            <a:r>
              <a:rPr lang="en-IN" dirty="0"/>
              <a:t>We can also use the queue data structure to deal with strategy. </a:t>
            </a:r>
          </a:p>
        </p:txBody>
      </p:sp>
    </p:spTree>
    <p:extLst>
      <p:ext uri="{BB962C8B-B14F-4D97-AF65-F5344CB8AC3E}">
        <p14:creationId xmlns:p14="http://schemas.microsoft.com/office/powerpoint/2010/main" val="37352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r>
              <a:rPr lang="en-IN" dirty="0"/>
              <a:t>We want to use Depth First Search algorithm to solve the HI-Q game which is used to find the optimal path to make the peg reach to the other end leaving one peg on the same end. The Depth-First search finds the one potential solution for our problem until it reaches the end. At the point it reaches the end or the solution it backtracks until there is another option available in the same route for the end. So on and so forth until all the holes have been explored. </a:t>
            </a:r>
          </a:p>
          <a:p>
            <a:r>
              <a:rPr lang="en-IN" dirty="0"/>
              <a:t>Depth first search algorithm works on tree or graph data where it starts at the root node and explores as far as possible with each branch before backtracking.</a:t>
            </a:r>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IN" dirty="0"/>
              <a:t>The data structures needed for the program is:</a:t>
            </a:r>
          </a:p>
          <a:p>
            <a:pPr marL="514350" indent="-514350">
              <a:buAutoNum type="arabicPeriod"/>
            </a:pPr>
            <a:r>
              <a:rPr lang="en-IN" dirty="0"/>
              <a:t>Dictionary</a:t>
            </a:r>
          </a:p>
          <a:p>
            <a:pPr marL="514350" indent="-514350">
              <a:buAutoNum type="arabicPeriod"/>
            </a:pPr>
            <a:r>
              <a:rPr lang="en-IN" dirty="0"/>
              <a:t>List</a:t>
            </a:r>
          </a:p>
          <a:p>
            <a:pPr marL="514350" indent="-514350">
              <a:buAutoNum type="arabicPeriod"/>
            </a:pPr>
            <a:r>
              <a:rPr lang="en-IN" dirty="0"/>
              <a:t>Print function</a:t>
            </a:r>
          </a:p>
          <a:p>
            <a:pPr marL="514350" indent="-514350">
              <a:buAutoNum type="arabicPeriod"/>
            </a:pPr>
            <a:r>
              <a:rPr lang="en-IN" dirty="0"/>
              <a:t>Depth first Search</a:t>
            </a:r>
          </a:p>
          <a:p>
            <a:pPr marL="514350" indent="-514350">
              <a:buAutoNum type="arabicPeriod"/>
            </a:pPr>
            <a:r>
              <a:rPr lang="en-IN" dirty="0"/>
              <a:t>Tuples</a:t>
            </a:r>
          </a:p>
          <a:p>
            <a:pPr marL="514350" indent="-514350">
              <a:buAutoNum type="arabicPeriod"/>
            </a:pPr>
            <a:r>
              <a:rPr lang="en-IN" dirty="0"/>
              <a:t>Queue</a:t>
            </a:r>
          </a:p>
          <a:p>
            <a:pPr marL="0" indent="0">
              <a:buNone/>
            </a:pPr>
            <a:endParaRPr lang="en-IN" dirty="0"/>
          </a:p>
        </p:txBody>
      </p:sp>
      <p:pic>
        <p:nvPicPr>
          <p:cNvPr id="1026" name="Picture 2" descr="Solving peg solitaire in Python">
            <a:extLst>
              <a:ext uri="{FF2B5EF4-FFF2-40B4-BE49-F238E27FC236}">
                <a16:creationId xmlns:a16="http://schemas.microsoft.com/office/drawing/2014/main" id="{17E894B4-96B9-4C4D-A62F-DE94A4B6E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678" y="2740117"/>
            <a:ext cx="3722278" cy="372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5" name="Content Placeholder 4">
            <a:extLst>
              <a:ext uri="{FF2B5EF4-FFF2-40B4-BE49-F238E27FC236}">
                <a16:creationId xmlns:a16="http://schemas.microsoft.com/office/drawing/2014/main" id="{BDEF54A5-D82A-4B96-95A5-E3B8970516FE}"/>
              </a:ext>
            </a:extLst>
          </p:cNvPr>
          <p:cNvPicPr>
            <a:picLocks noGrp="1" noChangeAspect="1"/>
          </p:cNvPicPr>
          <p:nvPr>
            <p:ph idx="1"/>
          </p:nvPr>
        </p:nvPicPr>
        <p:blipFill>
          <a:blip r:embed="rId2"/>
          <a:stretch>
            <a:fillRect/>
          </a:stretch>
        </p:blipFill>
        <p:spPr>
          <a:xfrm>
            <a:off x="4960420" y="100319"/>
            <a:ext cx="7231580" cy="3401085"/>
          </a:xfrm>
        </p:spPr>
      </p:pic>
      <p:pic>
        <p:nvPicPr>
          <p:cNvPr id="7" name="Picture 6">
            <a:extLst>
              <a:ext uri="{FF2B5EF4-FFF2-40B4-BE49-F238E27FC236}">
                <a16:creationId xmlns:a16="http://schemas.microsoft.com/office/drawing/2014/main" id="{AF5EA416-830E-4F3D-82F4-EFE6138FB5E5}"/>
              </a:ext>
            </a:extLst>
          </p:cNvPr>
          <p:cNvPicPr>
            <a:picLocks noChangeAspect="1"/>
          </p:cNvPicPr>
          <p:nvPr/>
        </p:nvPicPr>
        <p:blipFill>
          <a:blip r:embed="rId3"/>
          <a:stretch>
            <a:fillRect/>
          </a:stretch>
        </p:blipFill>
        <p:spPr>
          <a:xfrm>
            <a:off x="0" y="3546445"/>
            <a:ext cx="6912077" cy="3211236"/>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graphicFrame>
        <p:nvGraphicFramePr>
          <p:cNvPr id="4" name="Table 4">
            <a:extLst>
              <a:ext uri="{FF2B5EF4-FFF2-40B4-BE49-F238E27FC236}">
                <a16:creationId xmlns:a16="http://schemas.microsoft.com/office/drawing/2014/main" id="{1F91FA94-41AC-4BA9-AC5A-F00B531D903E}"/>
              </a:ext>
            </a:extLst>
          </p:cNvPr>
          <p:cNvGraphicFramePr>
            <a:graphicFrameLocks noGrp="1"/>
          </p:cNvGraphicFramePr>
          <p:nvPr>
            <p:ph idx="1"/>
            <p:extLst>
              <p:ext uri="{D42A27DB-BD31-4B8C-83A1-F6EECF244321}">
                <p14:modId xmlns:p14="http://schemas.microsoft.com/office/powerpoint/2010/main" val="3528908235"/>
              </p:ext>
            </p:extLst>
          </p:nvPr>
        </p:nvGraphicFramePr>
        <p:xfrm>
          <a:off x="1096963" y="1846263"/>
          <a:ext cx="10058400" cy="4458843"/>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91611502"/>
                    </a:ext>
                  </a:extLst>
                </a:gridCol>
                <a:gridCol w="5029200">
                  <a:extLst>
                    <a:ext uri="{9D8B030D-6E8A-4147-A177-3AD203B41FA5}">
                      <a16:colId xmlns:a16="http://schemas.microsoft.com/office/drawing/2014/main" val="3623901287"/>
                    </a:ext>
                  </a:extLst>
                </a:gridCol>
              </a:tblGrid>
              <a:tr h="801243">
                <a:tc>
                  <a:txBody>
                    <a:bodyPr/>
                    <a:lstStyle/>
                    <a:p>
                      <a:pPr algn="ctr"/>
                      <a:r>
                        <a:rPr lang="en-IN" sz="2800" dirty="0"/>
                        <a:t>Name</a:t>
                      </a:r>
                    </a:p>
                  </a:txBody>
                  <a:tcPr marL="87465" marR="87465"/>
                </a:tc>
                <a:tc>
                  <a:txBody>
                    <a:bodyPr/>
                    <a:lstStyle/>
                    <a:p>
                      <a:pPr algn="ctr"/>
                      <a:r>
                        <a:rPr lang="en-IN" sz="2400" dirty="0"/>
                        <a:t>WORK DIVIDED</a:t>
                      </a:r>
                    </a:p>
                  </a:txBody>
                  <a:tcPr marL="87465" marR="87465"/>
                </a:tc>
                <a:extLst>
                  <a:ext uri="{0D108BD9-81ED-4DB2-BD59-A6C34878D82A}">
                    <a16:rowId xmlns:a16="http://schemas.microsoft.com/office/drawing/2014/main" val="1828351080"/>
                  </a:ext>
                </a:extLst>
              </a:tr>
              <a:tr h="801243">
                <a:tc>
                  <a:txBody>
                    <a:bodyPr/>
                    <a:lstStyle/>
                    <a:p>
                      <a:r>
                        <a:rPr lang="en-IN" dirty="0"/>
                        <a:t>1. T Venkata Sai Sathvik</a:t>
                      </a:r>
                    </a:p>
                  </a:txBody>
                  <a:tcPr marL="87465" marR="87465"/>
                </a:tc>
                <a:tc>
                  <a:txBody>
                    <a:bodyPr/>
                    <a:lstStyle/>
                    <a:p>
                      <a:r>
                        <a:rPr lang="en-IN" dirty="0"/>
                        <a:t>Working and analysing the different methods we can use and data structures we can implement this project with. </a:t>
                      </a:r>
                    </a:p>
                  </a:txBody>
                  <a:tcPr marL="87465" marR="87465"/>
                </a:tc>
                <a:extLst>
                  <a:ext uri="{0D108BD9-81ED-4DB2-BD59-A6C34878D82A}">
                    <a16:rowId xmlns:a16="http://schemas.microsoft.com/office/drawing/2014/main" val="424093804"/>
                  </a:ext>
                </a:extLst>
              </a:tr>
              <a:tr h="801243">
                <a:tc>
                  <a:txBody>
                    <a:bodyPr/>
                    <a:lstStyle/>
                    <a:p>
                      <a:r>
                        <a:rPr lang="en-IN" dirty="0"/>
                        <a:t>2. Jaideep Sharma</a:t>
                      </a:r>
                    </a:p>
                  </a:txBody>
                  <a:tcPr marL="87465" marR="87465"/>
                </a:tc>
                <a:tc>
                  <a:txBody>
                    <a:bodyPr/>
                    <a:lstStyle/>
                    <a:p>
                      <a:r>
                        <a:rPr lang="en-IN" dirty="0"/>
                        <a:t>Understanding and providing inputs and information on what actually the game is and how does it vary with origin to origin.</a:t>
                      </a:r>
                    </a:p>
                  </a:txBody>
                  <a:tcPr marL="87465" marR="87465"/>
                </a:tc>
                <a:extLst>
                  <a:ext uri="{0D108BD9-81ED-4DB2-BD59-A6C34878D82A}">
                    <a16:rowId xmlns:a16="http://schemas.microsoft.com/office/drawing/2014/main" val="658348684"/>
                  </a:ext>
                </a:extLst>
              </a:tr>
              <a:tr h="801243">
                <a:tc>
                  <a:txBody>
                    <a:bodyPr/>
                    <a:lstStyle/>
                    <a:p>
                      <a:r>
                        <a:rPr lang="en-IN" dirty="0"/>
                        <a:t>3. Nihal Agarwal</a:t>
                      </a:r>
                    </a:p>
                  </a:txBody>
                  <a:tcPr marL="87465" marR="87465"/>
                </a:tc>
                <a:tc>
                  <a:txBody>
                    <a:bodyPr/>
                    <a:lstStyle/>
                    <a:p>
                      <a:r>
                        <a:rPr lang="en-IN" dirty="0"/>
                        <a:t>Working on the GitHub repositories and collecting the journal papers related to it, and the analysis part.</a:t>
                      </a:r>
                    </a:p>
                  </a:txBody>
                  <a:tcPr marL="87465" marR="87465"/>
                </a:tc>
                <a:extLst>
                  <a:ext uri="{0D108BD9-81ED-4DB2-BD59-A6C34878D82A}">
                    <a16:rowId xmlns:a16="http://schemas.microsoft.com/office/drawing/2014/main" val="4178254937"/>
                  </a:ext>
                </a:extLst>
              </a:tr>
              <a:tr h="801243">
                <a:tc>
                  <a:txBody>
                    <a:bodyPr/>
                    <a:lstStyle/>
                    <a:p>
                      <a:r>
                        <a:rPr lang="en-IN" dirty="0"/>
                        <a:t>4. Shaik Abdul Shaan</a:t>
                      </a:r>
                    </a:p>
                  </a:txBody>
                  <a:tcPr marL="87465" marR="87465"/>
                </a:tc>
                <a:tc>
                  <a:txBody>
                    <a:bodyPr/>
                    <a:lstStyle/>
                    <a:p>
                      <a:r>
                        <a:rPr lang="en-IN" dirty="0"/>
                        <a:t>Relating the problem statement with the domain and connecting the PY charm with the GitHub initially. </a:t>
                      </a:r>
                    </a:p>
                  </a:txBody>
                  <a:tcPr marL="87465" marR="87465"/>
                </a:tc>
                <a:extLst>
                  <a:ext uri="{0D108BD9-81ED-4DB2-BD59-A6C34878D82A}">
                    <a16:rowId xmlns:a16="http://schemas.microsoft.com/office/drawing/2014/main" val="2035265550"/>
                  </a:ext>
                </a:extLst>
              </a:tr>
            </a:tbl>
          </a:graphicData>
        </a:graphic>
      </p:graphicFrame>
    </p:spTree>
    <p:extLst>
      <p:ext uri="{BB962C8B-B14F-4D97-AF65-F5344CB8AC3E}">
        <p14:creationId xmlns:p14="http://schemas.microsoft.com/office/powerpoint/2010/main" val="247713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6D41-C3DA-4344-9CC3-E79FBD099D97}"/>
              </a:ext>
            </a:extLst>
          </p:cNvPr>
          <p:cNvSpPr>
            <a:spLocks noGrp="1"/>
          </p:cNvSpPr>
          <p:nvPr>
            <p:ph type="ctrTitle"/>
          </p:nvPr>
        </p:nvSpPr>
        <p:spPr/>
        <p:txBody>
          <a:bodyPr/>
          <a:lstStyle/>
          <a:p>
            <a:r>
              <a:rPr lang="en-IN" dirty="0"/>
              <a:t>Thankyou. </a:t>
            </a:r>
          </a:p>
        </p:txBody>
      </p:sp>
    </p:spTree>
    <p:extLst>
      <p:ext uri="{BB962C8B-B14F-4D97-AF65-F5344CB8AC3E}">
        <p14:creationId xmlns:p14="http://schemas.microsoft.com/office/powerpoint/2010/main" val="26259677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TotalTime>
  <Words>542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Calibri</vt:lpstr>
      <vt:lpstr>Calibri Light</vt:lpstr>
      <vt:lpstr>Retrospect</vt:lpstr>
      <vt:lpstr>Design And Analysis of Algorithms HI-Q Game</vt:lpstr>
      <vt:lpstr>Problem statement and domain</vt:lpstr>
      <vt:lpstr>PEG SOLATAIRE. </vt:lpstr>
      <vt:lpstr>Existing solutions/ Naïve solutions</vt:lpstr>
      <vt:lpstr>Proposed Algorithm Design Technique</vt:lpstr>
      <vt:lpstr>Data Structures needed</vt:lpstr>
      <vt:lpstr>Github setup</vt:lpstr>
      <vt:lpstr>Division of work among the group members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sathvik sai</cp:lastModifiedBy>
  <cp:revision>5</cp:revision>
  <dcterms:created xsi:type="dcterms:W3CDTF">2022-02-18T09:01:51Z</dcterms:created>
  <dcterms:modified xsi:type="dcterms:W3CDTF">2022-02-21T05:21:32Z</dcterms:modified>
</cp:coreProperties>
</file>