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7"/>
  </p:notesMasterIdLst>
  <p:sldIdLst>
    <p:sldId id="256" r:id="rId2"/>
    <p:sldId id="257" r:id="rId3"/>
    <p:sldId id="258" r:id="rId4"/>
    <p:sldId id="259" r:id="rId5"/>
    <p:sldId id="260" r:id="rId6"/>
    <p:sldId id="262" r:id="rId7"/>
    <p:sldId id="263" r:id="rId8"/>
    <p:sldId id="265" r:id="rId9"/>
    <p:sldId id="264" r:id="rId10"/>
    <p:sldId id="261" r:id="rId11"/>
    <p:sldId id="267" r:id="rId12"/>
    <p:sldId id="268" r:id="rId13"/>
    <p:sldId id="269" r:id="rId14"/>
    <p:sldId id="270" r:id="rId15"/>
    <p:sldId id="271" r:id="rId16"/>
    <p:sldId id="272" r:id="rId17"/>
    <p:sldId id="278" r:id="rId18"/>
    <p:sldId id="279" r:id="rId19"/>
    <p:sldId id="280" r:id="rId20"/>
    <p:sldId id="275" r:id="rId21"/>
    <p:sldId id="281" r:id="rId22"/>
    <p:sldId id="273" r:id="rId23"/>
    <p:sldId id="276" r:id="rId24"/>
    <p:sldId id="277"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9" autoAdjust="0"/>
    <p:restoredTop sz="94660"/>
  </p:normalViewPr>
  <p:slideViewPr>
    <p:cSldViewPr snapToGrid="0">
      <p:cViewPr varScale="1">
        <p:scale>
          <a:sx n="102" d="100"/>
          <a:sy n="102" d="100"/>
        </p:scale>
        <p:origin x="1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A0837-8854-4B91-9969-6AA749BD69C4}" type="datetimeFigureOut">
              <a:rPr lang="en-IN" smtClean="0"/>
              <a:t>12-04-2022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83183-9944-4DBD-9285-A8203FBC2751}" type="slidenum">
              <a:rPr lang="en-IN" smtClean="0"/>
              <a:t>‹#›</a:t>
            </a:fld>
            <a:endParaRPr lang="en-IN" dirty="0"/>
          </a:p>
        </p:txBody>
      </p:sp>
    </p:spTree>
    <p:extLst>
      <p:ext uri="{BB962C8B-B14F-4D97-AF65-F5344CB8AC3E}">
        <p14:creationId xmlns:p14="http://schemas.microsoft.com/office/powerpoint/2010/main" val="290811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2429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0072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4756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501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639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104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491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249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3887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5994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435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5144466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nihal136/Text-encryption-using-various-algori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c/ciphertext-challenge-ii/cod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Picture 3" descr="101010 data lines to infinity">
            <a:extLst>
              <a:ext uri="{FF2B5EF4-FFF2-40B4-BE49-F238E27FC236}">
                <a16:creationId xmlns:a16="http://schemas.microsoft.com/office/drawing/2014/main" id="{BF702D80-60D8-4150-AC93-2AC07A936D61}"/>
              </a:ext>
            </a:extLst>
          </p:cNvPr>
          <p:cNvPicPr>
            <a:picLocks noChangeAspect="1"/>
          </p:cNvPicPr>
          <p:nvPr/>
        </p:nvPicPr>
        <p:blipFill rotWithShape="1">
          <a:blip r:embed="rId2"/>
          <a:srcRect l="21574" r="18070" b="1"/>
          <a:stretch/>
        </p:blipFill>
        <p:spPr>
          <a:xfrm>
            <a:off x="20" y="10"/>
            <a:ext cx="6392647" cy="6857990"/>
          </a:xfrm>
          <a:prstGeom prst="rect">
            <a:avLst/>
          </a:prstGeom>
        </p:spPr>
      </p:pic>
      <p:sp>
        <p:nvSpPr>
          <p:cNvPr id="90" name="Rectangle 16">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18">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D8B1E0-3EF6-4766-A2A6-78708F3B8969}"/>
              </a:ext>
            </a:extLst>
          </p:cNvPr>
          <p:cNvSpPr>
            <a:spLocks noGrp="1"/>
          </p:cNvSpPr>
          <p:nvPr>
            <p:ph type="ctrTitle"/>
          </p:nvPr>
        </p:nvSpPr>
        <p:spPr>
          <a:xfrm>
            <a:off x="7064082" y="642594"/>
            <a:ext cx="4472921" cy="1371600"/>
          </a:xfrm>
        </p:spPr>
        <p:txBody>
          <a:bodyPr vert="horz" lIns="91440" tIns="45720" rIns="91440" bIns="45720" rtlCol="0" anchor="ctr">
            <a:normAutofit fontScale="90000"/>
          </a:bodyPr>
          <a:lstStyle/>
          <a:p>
            <a:pPr algn="l">
              <a:lnSpc>
                <a:spcPct val="90000"/>
              </a:lnSpc>
            </a:pPr>
            <a:r>
              <a:rPr lang="en-US" sz="3200" cap="none" spc="0" dirty="0"/>
              <a:t>TEXT ENCRYPTION USING VARIOUS ALGORITHMS</a:t>
            </a:r>
          </a:p>
        </p:txBody>
      </p:sp>
      <p:sp>
        <p:nvSpPr>
          <p:cNvPr id="3" name="Subtitle 2">
            <a:extLst>
              <a:ext uri="{FF2B5EF4-FFF2-40B4-BE49-F238E27FC236}">
                <a16:creationId xmlns:a16="http://schemas.microsoft.com/office/drawing/2014/main" id="{DD57182E-3927-4BD7-824A-1ECA1777ED3F}"/>
              </a:ext>
            </a:extLst>
          </p:cNvPr>
          <p:cNvSpPr>
            <a:spLocks noGrp="1"/>
          </p:cNvSpPr>
          <p:nvPr>
            <p:ph type="subTitle" idx="1"/>
          </p:nvPr>
        </p:nvSpPr>
        <p:spPr>
          <a:xfrm>
            <a:off x="7064082" y="2103120"/>
            <a:ext cx="4472922" cy="1371600"/>
          </a:xfrm>
        </p:spPr>
        <p:txBody>
          <a:bodyPr vert="horz" lIns="91440" tIns="45720" rIns="91440" bIns="45720" rtlCol="0">
            <a:normAutofit/>
          </a:bodyPr>
          <a:lstStyle/>
          <a:p>
            <a:pPr>
              <a:lnSpc>
                <a:spcPct val="100000"/>
              </a:lnSpc>
              <a:spcAft>
                <a:spcPts val="600"/>
              </a:spcAft>
            </a:pPr>
            <a:r>
              <a:rPr lang="en-US" sz="1600" dirty="0">
                <a:solidFill>
                  <a:schemeClr val="tx1"/>
                </a:solidFill>
              </a:rPr>
              <a:t>NIHAL AGARWAL – 2010030413</a:t>
            </a:r>
          </a:p>
          <a:p>
            <a:pPr>
              <a:lnSpc>
                <a:spcPct val="100000"/>
              </a:lnSpc>
              <a:spcAft>
                <a:spcPts val="600"/>
              </a:spcAft>
            </a:pPr>
            <a:r>
              <a:rPr lang="en-US" sz="1600" dirty="0">
                <a:solidFill>
                  <a:schemeClr val="tx1"/>
                </a:solidFill>
              </a:rPr>
              <a:t>JAIDEEP SHARMA – 2010030374</a:t>
            </a:r>
          </a:p>
          <a:p>
            <a:pPr>
              <a:lnSpc>
                <a:spcPct val="100000"/>
              </a:lnSpc>
              <a:spcAft>
                <a:spcPts val="600"/>
              </a:spcAft>
            </a:pPr>
            <a:r>
              <a:rPr lang="en-US" sz="1600" dirty="0">
                <a:solidFill>
                  <a:schemeClr val="tx1"/>
                </a:solidFill>
              </a:rPr>
              <a:t>T VENKATA SAI SATHVIK – 2010030361</a:t>
            </a:r>
          </a:p>
          <a:p>
            <a:pPr>
              <a:lnSpc>
                <a:spcPct val="100000"/>
              </a:lnSpc>
              <a:spcAft>
                <a:spcPts val="600"/>
              </a:spcAft>
            </a:pPr>
            <a:r>
              <a:rPr lang="en-US" sz="1600" dirty="0">
                <a:solidFill>
                  <a:schemeClr val="tx1"/>
                </a:solidFill>
              </a:rPr>
              <a:t>SHAIK ABDUL SHAAN – 2010030153</a:t>
            </a:r>
          </a:p>
        </p:txBody>
      </p:sp>
    </p:spTree>
    <p:extLst>
      <p:ext uri="{BB962C8B-B14F-4D97-AF65-F5344CB8AC3E}">
        <p14:creationId xmlns:p14="http://schemas.microsoft.com/office/powerpoint/2010/main" val="123160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0F48015-397A-4CAE-98CE-F5306C356844}"/>
              </a:ext>
            </a:extLst>
          </p:cNvPr>
          <p:cNvSpPr>
            <a:spLocks noGrp="1"/>
          </p:cNvSpPr>
          <p:nvPr>
            <p:ph type="title"/>
          </p:nvPr>
        </p:nvSpPr>
        <p:spPr>
          <a:xfrm>
            <a:off x="676240" y="875324"/>
            <a:ext cx="3536510" cy="5093520"/>
          </a:xfrm>
        </p:spPr>
        <p:txBody>
          <a:bodyPr>
            <a:normAutofit/>
          </a:bodyPr>
          <a:lstStyle/>
          <a:p>
            <a:pPr algn="ctr"/>
            <a:r>
              <a:rPr lang="en-IN" sz="3700" dirty="0">
                <a:solidFill>
                  <a:schemeClr val="tx1"/>
                </a:solidFill>
              </a:rPr>
              <a:t>AES ALGORITHM</a:t>
            </a:r>
          </a:p>
        </p:txBody>
      </p:sp>
      <p:sp>
        <p:nvSpPr>
          <p:cNvPr id="3" name="Content Placeholder 2">
            <a:extLst>
              <a:ext uri="{FF2B5EF4-FFF2-40B4-BE49-F238E27FC236}">
                <a16:creationId xmlns:a16="http://schemas.microsoft.com/office/drawing/2014/main" id="{F6BD34B9-A07A-4669-BBB0-B31C76DD63AD}"/>
              </a:ext>
            </a:extLst>
          </p:cNvPr>
          <p:cNvSpPr>
            <a:spLocks noGrp="1"/>
          </p:cNvSpPr>
          <p:nvPr>
            <p:ph idx="1"/>
          </p:nvPr>
        </p:nvSpPr>
        <p:spPr>
          <a:xfrm>
            <a:off x="5478124" y="559477"/>
            <a:ext cx="5647076" cy="5475563"/>
          </a:xfrm>
        </p:spPr>
        <p:txBody>
          <a:bodyPr anchor="ctr">
            <a:normAutofit/>
          </a:bodyPr>
          <a:lstStyle/>
          <a:p>
            <a:r>
              <a:rPr lang="en-IN" sz="2000" dirty="0"/>
              <a:t>AES stands for Advanced Encryption Standard and is trusted algorithm as the standard by the U.S. government and also many organizations. It is highly efficient in 128-bit form, and it can also use 192 and 256 bits for string encryption purposes.</a:t>
            </a:r>
          </a:p>
          <a:p>
            <a:r>
              <a:rPr lang="en-IN" sz="2000" dirty="0"/>
              <a:t>It is considered impervious to all the attacks, except the brute-force, which attempts to decipher messages using possible combinations such as 128,192,256-bit cipher.</a:t>
            </a:r>
          </a:p>
        </p:txBody>
      </p:sp>
      <p:sp>
        <p:nvSpPr>
          <p:cNvPr id="20" name="Rectangle 19">
            <a:extLst>
              <a:ext uri="{FF2B5EF4-FFF2-40B4-BE49-F238E27FC236}">
                <a16:creationId xmlns:a16="http://schemas.microsoft.com/office/drawing/2014/main" id="{304CEAF1-B390-483A-8F63-6D69810C3EB7}"/>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1" name="Date Placeholder 6">
            <a:extLst>
              <a:ext uri="{FF2B5EF4-FFF2-40B4-BE49-F238E27FC236}">
                <a16:creationId xmlns:a16="http://schemas.microsoft.com/office/drawing/2014/main" id="{524B9F9B-C3E1-4825-AE6A-676CEDFD9616}"/>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2" name="Footer Placeholder 8">
            <a:extLst>
              <a:ext uri="{FF2B5EF4-FFF2-40B4-BE49-F238E27FC236}">
                <a16:creationId xmlns:a16="http://schemas.microsoft.com/office/drawing/2014/main" id="{AAF34712-D998-415F-A87F-69BEED8FA188}"/>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3" name="Slide Number Placeholder 10">
            <a:extLst>
              <a:ext uri="{FF2B5EF4-FFF2-40B4-BE49-F238E27FC236}">
                <a16:creationId xmlns:a16="http://schemas.microsoft.com/office/drawing/2014/main" id="{4B7B76C0-BC54-4914-8E5E-845C165D7698}"/>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22334355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74C67-15D3-4E81-AAC3-D39F7234ACB5}"/>
              </a:ext>
            </a:extLst>
          </p:cNvPr>
          <p:cNvSpPr>
            <a:spLocks noGrp="1"/>
          </p:cNvSpPr>
          <p:nvPr>
            <p:ph idx="1"/>
          </p:nvPr>
        </p:nvSpPr>
        <p:spPr>
          <a:xfrm>
            <a:off x="1066800" y="1504188"/>
            <a:ext cx="10058400" cy="3849624"/>
          </a:xfrm>
        </p:spPr>
        <p:txBody>
          <a:bodyPr/>
          <a:lstStyle/>
          <a:p>
            <a:pPr marL="0" indent="0">
              <a:buNone/>
            </a:pPr>
            <a:r>
              <a:rPr lang="en-IN" dirty="0"/>
              <a:t>So, we will be implementing text encryption using AES algorithm and RSA algorithm</a:t>
            </a:r>
          </a:p>
          <a:p>
            <a:pPr marL="0" indent="0">
              <a:buNone/>
            </a:pPr>
            <a:r>
              <a:rPr lang="en-US" dirty="0"/>
              <a:t>AES stands for Advanced Encryption Standard and is in wide use around the world. It falls into a class of encryption methods called “symmetric” encryption. That is, the same secret (an encryption key) is used to encrypt the data, and also used to decrypt the data.</a:t>
            </a:r>
          </a:p>
          <a:p>
            <a:pPr marL="0" indent="0">
              <a:buNone/>
            </a:pPr>
            <a:endParaRPr lang="en-US" dirty="0"/>
          </a:p>
          <a:p>
            <a:pPr marL="0" indent="0">
              <a:buNone/>
            </a:pPr>
            <a:r>
              <a:rPr lang="en-US" dirty="0"/>
              <a:t>RSA falls into a class of encryption methods called “asymmetric” encryption. The name asymmetric follows from the fact that there are two related secrets, or keys, used for encryption. One is called a public key, and the other is called a private key.</a:t>
            </a:r>
            <a:endParaRPr lang="en-IN" dirty="0"/>
          </a:p>
        </p:txBody>
      </p:sp>
    </p:spTree>
    <p:extLst>
      <p:ext uri="{BB962C8B-B14F-4D97-AF65-F5344CB8AC3E}">
        <p14:creationId xmlns:p14="http://schemas.microsoft.com/office/powerpoint/2010/main" val="301077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4A1A39B5-C19B-466E-868E-0B8B85FC7F25}"/>
              </a:ext>
            </a:extLst>
          </p:cNvPr>
          <p:cNvPicPr>
            <a:picLocks noGrp="1" noChangeAspect="1"/>
          </p:cNvPicPr>
          <p:nvPr>
            <p:ph idx="1"/>
          </p:nvPr>
        </p:nvPicPr>
        <p:blipFill>
          <a:blip r:embed="rId2"/>
          <a:stretch>
            <a:fillRect/>
          </a:stretch>
        </p:blipFill>
        <p:spPr>
          <a:xfrm>
            <a:off x="643468" y="750911"/>
            <a:ext cx="5130796" cy="323240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F33783C9-D3A8-48C7-BB5C-453827A1D5A3}"/>
              </a:ext>
            </a:extLst>
          </p:cNvPr>
          <p:cNvPicPr>
            <a:picLocks noChangeAspect="1"/>
          </p:cNvPicPr>
          <p:nvPr/>
        </p:nvPicPr>
        <p:blipFill>
          <a:blip r:embed="rId3"/>
          <a:stretch>
            <a:fillRect/>
          </a:stretch>
        </p:blipFill>
        <p:spPr>
          <a:xfrm>
            <a:off x="6404728" y="750911"/>
            <a:ext cx="5130796" cy="3232400"/>
          </a:xfrm>
          <a:prstGeom prst="rect">
            <a:avLst/>
          </a:prstGeom>
        </p:spPr>
      </p:pic>
      <p:sp>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3BCEE5E-B097-4893-A75F-77D42B737DE0}"/>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dirty="0">
                <a:solidFill>
                  <a:schemeClr val="tx1"/>
                </a:solidFill>
              </a:rPr>
              <a:t>GITHUB SETUP</a:t>
            </a:r>
          </a:p>
        </p:txBody>
      </p:sp>
      <p:cxnSp>
        <p:nvCxnSpPr>
          <p:cNvPr id="33" name="Straight Connector 32">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0A411CF-FAB7-43A3-B2B0-F9DC5B364D2E}"/>
              </a:ext>
            </a:extLst>
          </p:cNvPr>
          <p:cNvSpPr txBox="1"/>
          <p:nvPr/>
        </p:nvSpPr>
        <p:spPr>
          <a:xfrm>
            <a:off x="3045111" y="5807155"/>
            <a:ext cx="6094638" cy="646331"/>
          </a:xfrm>
          <a:prstGeom prst="rect">
            <a:avLst/>
          </a:prstGeom>
          <a:noFill/>
        </p:spPr>
        <p:txBody>
          <a:bodyPr wrap="square">
            <a:spAutoFit/>
          </a:bodyPr>
          <a:lstStyle/>
          <a:p>
            <a:r>
              <a:rPr lang="en-IN" dirty="0">
                <a:hlinkClick r:id="rId4"/>
              </a:rPr>
              <a:t>https://github.com/nihal136/Text-encryption-using-various-algoritm</a:t>
            </a:r>
            <a:endParaRPr lang="en-IN" dirty="0"/>
          </a:p>
        </p:txBody>
      </p:sp>
    </p:spTree>
    <p:extLst>
      <p:ext uri="{BB962C8B-B14F-4D97-AF65-F5344CB8AC3E}">
        <p14:creationId xmlns:p14="http://schemas.microsoft.com/office/powerpoint/2010/main" val="75828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FD61-30A2-4C1B-888F-9C3D484C9F6A}"/>
              </a:ext>
            </a:extLst>
          </p:cNvPr>
          <p:cNvSpPr>
            <a:spLocks noGrp="1"/>
          </p:cNvSpPr>
          <p:nvPr>
            <p:ph type="title"/>
          </p:nvPr>
        </p:nvSpPr>
        <p:spPr/>
        <p:txBody>
          <a:bodyPr/>
          <a:lstStyle/>
          <a:p>
            <a:r>
              <a:rPr lang="en-IN" dirty="0"/>
              <a:t>DATASET COLLECTION</a:t>
            </a:r>
          </a:p>
        </p:txBody>
      </p:sp>
      <p:pic>
        <p:nvPicPr>
          <p:cNvPr id="5" name="Content Placeholder 4">
            <a:extLst>
              <a:ext uri="{FF2B5EF4-FFF2-40B4-BE49-F238E27FC236}">
                <a16:creationId xmlns:a16="http://schemas.microsoft.com/office/drawing/2014/main" id="{ED5B4EF5-FF9A-4DEE-BC69-A68ED3B6CA70}"/>
              </a:ext>
            </a:extLst>
          </p:cNvPr>
          <p:cNvPicPr>
            <a:picLocks noGrp="1" noChangeAspect="1"/>
          </p:cNvPicPr>
          <p:nvPr>
            <p:ph idx="1"/>
          </p:nvPr>
        </p:nvPicPr>
        <p:blipFill>
          <a:blip r:embed="rId2"/>
          <a:stretch>
            <a:fillRect/>
          </a:stretch>
        </p:blipFill>
        <p:spPr>
          <a:xfrm>
            <a:off x="2520093" y="2103438"/>
            <a:ext cx="7151813" cy="3849687"/>
          </a:xfrm>
        </p:spPr>
      </p:pic>
      <p:sp>
        <p:nvSpPr>
          <p:cNvPr id="7" name="TextBox 6">
            <a:extLst>
              <a:ext uri="{FF2B5EF4-FFF2-40B4-BE49-F238E27FC236}">
                <a16:creationId xmlns:a16="http://schemas.microsoft.com/office/drawing/2014/main" id="{FDA454F0-5789-4D79-AF9E-A8D1079769FB}"/>
              </a:ext>
            </a:extLst>
          </p:cNvPr>
          <p:cNvSpPr txBox="1"/>
          <p:nvPr/>
        </p:nvSpPr>
        <p:spPr>
          <a:xfrm>
            <a:off x="3048629" y="5953125"/>
            <a:ext cx="6094740" cy="369332"/>
          </a:xfrm>
          <a:prstGeom prst="rect">
            <a:avLst/>
          </a:prstGeom>
          <a:noFill/>
        </p:spPr>
        <p:txBody>
          <a:bodyPr wrap="square">
            <a:spAutoFit/>
          </a:bodyPr>
          <a:lstStyle/>
          <a:p>
            <a:r>
              <a:rPr lang="en-IN" dirty="0">
                <a:hlinkClick r:id="rId3"/>
              </a:rPr>
              <a:t>https://www.kaggle.com/c/ciphertext-challenge-ii/code</a:t>
            </a:r>
            <a:endParaRPr lang="en-IN" dirty="0"/>
          </a:p>
        </p:txBody>
      </p:sp>
    </p:spTree>
    <p:extLst>
      <p:ext uri="{BB962C8B-B14F-4D97-AF65-F5344CB8AC3E}">
        <p14:creationId xmlns:p14="http://schemas.microsoft.com/office/powerpoint/2010/main" val="79842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7178-1A11-4215-AD1D-3E82D40C95E8}"/>
              </a:ext>
            </a:extLst>
          </p:cNvPr>
          <p:cNvSpPr>
            <a:spLocks noGrp="1"/>
          </p:cNvSpPr>
          <p:nvPr>
            <p:ph type="title"/>
          </p:nvPr>
        </p:nvSpPr>
        <p:spPr>
          <a:xfrm>
            <a:off x="1066800" y="642594"/>
            <a:ext cx="10058400" cy="5465898"/>
          </a:xfrm>
        </p:spPr>
        <p:txBody>
          <a:bodyPr>
            <a:normAutofit/>
          </a:bodyPr>
          <a:lstStyle/>
          <a:p>
            <a:pPr algn="ctr"/>
            <a:r>
              <a:rPr lang="en-IN" sz="4000" dirty="0"/>
              <a:t>IMPLEMENTATION OF AES ALGORITHM</a:t>
            </a:r>
          </a:p>
        </p:txBody>
      </p:sp>
    </p:spTree>
    <p:extLst>
      <p:ext uri="{BB962C8B-B14F-4D97-AF65-F5344CB8AC3E}">
        <p14:creationId xmlns:p14="http://schemas.microsoft.com/office/powerpoint/2010/main" val="156911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F3-E5C4-431E-B9FF-72BB745236F7}"/>
              </a:ext>
            </a:extLst>
          </p:cNvPr>
          <p:cNvSpPr>
            <a:spLocks noGrp="1"/>
          </p:cNvSpPr>
          <p:nvPr>
            <p:ph type="title"/>
          </p:nvPr>
        </p:nvSpPr>
        <p:spPr>
          <a:xfrm>
            <a:off x="407233" y="410247"/>
            <a:ext cx="3932420" cy="818947"/>
          </a:xfrm>
        </p:spPr>
        <p:txBody>
          <a:bodyPr>
            <a:normAutofit fontScale="90000"/>
          </a:bodyPr>
          <a:lstStyle/>
          <a:p>
            <a:r>
              <a:rPr lang="en-IN" dirty="0"/>
              <a:t>FLOW CHART</a:t>
            </a:r>
          </a:p>
        </p:txBody>
      </p:sp>
      <p:sp>
        <p:nvSpPr>
          <p:cNvPr id="5" name="Flowchart: Terminator 4">
            <a:extLst>
              <a:ext uri="{FF2B5EF4-FFF2-40B4-BE49-F238E27FC236}">
                <a16:creationId xmlns:a16="http://schemas.microsoft.com/office/drawing/2014/main" id="{2A4BF4DD-C4D8-4D33-A4D5-CF652C25A328}"/>
              </a:ext>
            </a:extLst>
          </p:cNvPr>
          <p:cNvSpPr/>
          <p:nvPr/>
        </p:nvSpPr>
        <p:spPr>
          <a:xfrm>
            <a:off x="5216577" y="632342"/>
            <a:ext cx="1150128" cy="376713"/>
          </a:xfrm>
          <a:prstGeom prst="flowChartTerminator">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cxnSp>
        <p:nvCxnSpPr>
          <p:cNvPr id="7" name="Straight Arrow Connector 6">
            <a:extLst>
              <a:ext uri="{FF2B5EF4-FFF2-40B4-BE49-F238E27FC236}">
                <a16:creationId xmlns:a16="http://schemas.microsoft.com/office/drawing/2014/main" id="{A62F32E7-825B-4248-81DE-3A19B7FCA5E1}"/>
              </a:ext>
            </a:extLst>
          </p:cNvPr>
          <p:cNvCxnSpPr>
            <a:cxnSpLocks/>
            <a:stCxn id="5" idx="2"/>
          </p:cNvCxnSpPr>
          <p:nvPr/>
        </p:nvCxnSpPr>
        <p:spPr>
          <a:xfrm>
            <a:off x="5791641" y="1009055"/>
            <a:ext cx="9552" cy="4524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C329BA99-31CF-4898-B696-48C27FD658EA}"/>
              </a:ext>
            </a:extLst>
          </p:cNvPr>
          <p:cNvSpPr/>
          <p:nvPr/>
        </p:nvSpPr>
        <p:spPr>
          <a:xfrm>
            <a:off x="5128512" y="2650503"/>
            <a:ext cx="1323381" cy="376713"/>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var t</a:t>
            </a:r>
          </a:p>
        </p:txBody>
      </p:sp>
      <p:cxnSp>
        <p:nvCxnSpPr>
          <p:cNvPr id="10" name="Straight Arrow Connector 9">
            <a:extLst>
              <a:ext uri="{FF2B5EF4-FFF2-40B4-BE49-F238E27FC236}">
                <a16:creationId xmlns:a16="http://schemas.microsoft.com/office/drawing/2014/main" id="{19CC15FE-B160-48DA-99DE-CA4804AF6F8D}"/>
              </a:ext>
            </a:extLst>
          </p:cNvPr>
          <p:cNvCxnSpPr>
            <a:cxnSpLocks/>
          </p:cNvCxnSpPr>
          <p:nvPr/>
        </p:nvCxnSpPr>
        <p:spPr>
          <a:xfrm>
            <a:off x="5801193" y="3025258"/>
            <a:ext cx="0" cy="456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Flowchart: Data 10">
            <a:extLst>
              <a:ext uri="{FF2B5EF4-FFF2-40B4-BE49-F238E27FC236}">
                <a16:creationId xmlns:a16="http://schemas.microsoft.com/office/drawing/2014/main" id="{29356C1E-E2CE-4912-A9A0-94DE3D80A6A5}"/>
              </a:ext>
            </a:extLst>
          </p:cNvPr>
          <p:cNvSpPr/>
          <p:nvPr/>
        </p:nvSpPr>
        <p:spPr>
          <a:xfrm>
            <a:off x="4081072" y="3479702"/>
            <a:ext cx="3384030" cy="530167"/>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“choice a option from 1,2,3:”</a:t>
            </a:r>
            <a:r>
              <a:rPr lang="en-IN" sz="1200" dirty="0">
                <a:sym typeface="Wingdings" panose="05000000000000000000" pitchFamily="2" charset="2"/>
              </a:rPr>
              <a:t></a:t>
            </a:r>
            <a:r>
              <a:rPr lang="en-IN" sz="1200" dirty="0"/>
              <a:t> t</a:t>
            </a:r>
          </a:p>
        </p:txBody>
      </p:sp>
      <p:sp>
        <p:nvSpPr>
          <p:cNvPr id="12" name="Flowchart: Process 11">
            <a:extLst>
              <a:ext uri="{FF2B5EF4-FFF2-40B4-BE49-F238E27FC236}">
                <a16:creationId xmlns:a16="http://schemas.microsoft.com/office/drawing/2014/main" id="{68E0B32B-6ABE-40FF-B10B-5E6EB840A936}"/>
              </a:ext>
            </a:extLst>
          </p:cNvPr>
          <p:cNvSpPr/>
          <p:nvPr/>
        </p:nvSpPr>
        <p:spPr>
          <a:xfrm>
            <a:off x="4680679" y="1462534"/>
            <a:ext cx="2204410" cy="737357"/>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Give choice </a:t>
            </a:r>
          </a:p>
          <a:p>
            <a:pPr marL="228600" indent="-228600" algn="ctr">
              <a:buFont typeface="+mj-lt"/>
              <a:buAutoNum type="arabicPeriod"/>
            </a:pPr>
            <a:r>
              <a:rPr lang="pt-BR" sz="1200" dirty="0"/>
              <a:t>Encrypt text</a:t>
            </a:r>
          </a:p>
          <a:p>
            <a:pPr marL="228600" indent="-228600" algn="ctr">
              <a:buFont typeface="+mj-lt"/>
              <a:buAutoNum type="arabicPeriod"/>
            </a:pPr>
            <a:r>
              <a:rPr lang="pt-BR" sz="1200" dirty="0"/>
              <a:t>Decrypt Text</a:t>
            </a:r>
          </a:p>
          <a:p>
            <a:pPr marL="228600" indent="-228600" algn="ctr">
              <a:buFont typeface="+mj-lt"/>
              <a:buAutoNum type="arabicPeriod"/>
            </a:pPr>
            <a:r>
              <a:rPr lang="pt-BR" sz="1200" dirty="0"/>
              <a:t>Exit</a:t>
            </a:r>
            <a:endParaRPr lang="en-IN" sz="1200" dirty="0"/>
          </a:p>
        </p:txBody>
      </p:sp>
      <p:cxnSp>
        <p:nvCxnSpPr>
          <p:cNvPr id="16" name="Straight Arrow Connector 15">
            <a:extLst>
              <a:ext uri="{FF2B5EF4-FFF2-40B4-BE49-F238E27FC236}">
                <a16:creationId xmlns:a16="http://schemas.microsoft.com/office/drawing/2014/main" id="{5587833D-8C95-443F-8E45-748862438C3E}"/>
              </a:ext>
            </a:extLst>
          </p:cNvPr>
          <p:cNvCxnSpPr>
            <a:cxnSpLocks/>
          </p:cNvCxnSpPr>
          <p:nvPr/>
        </p:nvCxnSpPr>
        <p:spPr>
          <a:xfrm>
            <a:off x="5803691" y="2196059"/>
            <a:ext cx="0" cy="456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Flowchart: Decision 18">
            <a:extLst>
              <a:ext uri="{FF2B5EF4-FFF2-40B4-BE49-F238E27FC236}">
                <a16:creationId xmlns:a16="http://schemas.microsoft.com/office/drawing/2014/main" id="{6AE9AC0C-4AE4-4908-A7CD-88946B6E2843}"/>
              </a:ext>
            </a:extLst>
          </p:cNvPr>
          <p:cNvSpPr/>
          <p:nvPr/>
        </p:nvSpPr>
        <p:spPr>
          <a:xfrm>
            <a:off x="1900942" y="3479701"/>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if t==1</a:t>
            </a:r>
          </a:p>
        </p:txBody>
      </p:sp>
      <p:cxnSp>
        <p:nvCxnSpPr>
          <p:cNvPr id="21" name="Straight Arrow Connector 20">
            <a:extLst>
              <a:ext uri="{FF2B5EF4-FFF2-40B4-BE49-F238E27FC236}">
                <a16:creationId xmlns:a16="http://schemas.microsoft.com/office/drawing/2014/main" id="{4675C066-588C-4E8C-A83B-D723C7776401}"/>
              </a:ext>
            </a:extLst>
          </p:cNvPr>
          <p:cNvCxnSpPr>
            <a:cxnSpLocks/>
          </p:cNvCxnSpPr>
          <p:nvPr/>
        </p:nvCxnSpPr>
        <p:spPr>
          <a:xfrm flipH="1" flipV="1">
            <a:off x="3104933" y="3744784"/>
            <a:ext cx="12893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2BE60F1C-6FF2-4D4E-96B8-4DBD2833501B}"/>
              </a:ext>
            </a:extLst>
          </p:cNvPr>
          <p:cNvSpPr txBox="1"/>
          <p:nvPr/>
        </p:nvSpPr>
        <p:spPr>
          <a:xfrm>
            <a:off x="1163614" y="3427577"/>
            <a:ext cx="737327" cy="369332"/>
          </a:xfrm>
          <a:prstGeom prst="rect">
            <a:avLst/>
          </a:prstGeom>
          <a:noFill/>
        </p:spPr>
        <p:txBody>
          <a:bodyPr wrap="square" rtlCol="0">
            <a:spAutoFit/>
          </a:bodyPr>
          <a:lstStyle/>
          <a:p>
            <a:r>
              <a:rPr lang="en-IN" dirty="0"/>
              <a:t>TRUE</a:t>
            </a:r>
          </a:p>
        </p:txBody>
      </p:sp>
      <p:cxnSp>
        <p:nvCxnSpPr>
          <p:cNvPr id="28" name="Connector: Elbow 27">
            <a:extLst>
              <a:ext uri="{FF2B5EF4-FFF2-40B4-BE49-F238E27FC236}">
                <a16:creationId xmlns:a16="http://schemas.microsoft.com/office/drawing/2014/main" id="{A2AB5833-5D9A-4958-9C5A-3A7B838D403C}"/>
              </a:ext>
            </a:extLst>
          </p:cNvPr>
          <p:cNvCxnSpPr>
            <a:cxnSpLocks/>
            <a:stCxn id="19" idx="1"/>
          </p:cNvCxnSpPr>
          <p:nvPr/>
        </p:nvCxnSpPr>
        <p:spPr>
          <a:xfrm rot="10800000" flipV="1">
            <a:off x="1496676" y="3744785"/>
            <a:ext cx="404267" cy="363948"/>
          </a:xfrm>
          <a:prstGeom prst="bentConnector3">
            <a:avLst>
              <a:gd name="adj1" fmla="val 98204"/>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22454DF2-37E2-4B04-BB94-8EA5DF527121}"/>
              </a:ext>
            </a:extLst>
          </p:cNvPr>
          <p:cNvSpPr txBox="1"/>
          <p:nvPr/>
        </p:nvSpPr>
        <p:spPr>
          <a:xfrm>
            <a:off x="2498050" y="3995471"/>
            <a:ext cx="821648" cy="369332"/>
          </a:xfrm>
          <a:prstGeom prst="rect">
            <a:avLst/>
          </a:prstGeom>
          <a:noFill/>
        </p:spPr>
        <p:txBody>
          <a:bodyPr wrap="square" rtlCol="0">
            <a:spAutoFit/>
          </a:bodyPr>
          <a:lstStyle/>
          <a:p>
            <a:r>
              <a:rPr lang="en-IN" dirty="0"/>
              <a:t>FALSE</a:t>
            </a:r>
          </a:p>
        </p:txBody>
      </p:sp>
      <p:sp>
        <p:nvSpPr>
          <p:cNvPr id="34" name="Flowchart: Data 33">
            <a:extLst>
              <a:ext uri="{FF2B5EF4-FFF2-40B4-BE49-F238E27FC236}">
                <a16:creationId xmlns:a16="http://schemas.microsoft.com/office/drawing/2014/main" id="{E72A080B-D787-43B2-9FBF-C99329CEEC88}"/>
              </a:ext>
            </a:extLst>
          </p:cNvPr>
          <p:cNvSpPr/>
          <p:nvPr/>
        </p:nvSpPr>
        <p:spPr>
          <a:xfrm>
            <a:off x="661598" y="4101964"/>
            <a:ext cx="1670153" cy="572742"/>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text for encryption</a:t>
            </a:r>
          </a:p>
        </p:txBody>
      </p:sp>
      <p:cxnSp>
        <p:nvCxnSpPr>
          <p:cNvPr id="35" name="Straight Arrow Connector 34">
            <a:extLst>
              <a:ext uri="{FF2B5EF4-FFF2-40B4-BE49-F238E27FC236}">
                <a16:creationId xmlns:a16="http://schemas.microsoft.com/office/drawing/2014/main" id="{2263FE06-EBCA-47B4-87BB-73C0B7F8AAC3}"/>
              </a:ext>
            </a:extLst>
          </p:cNvPr>
          <p:cNvCxnSpPr>
            <a:cxnSpLocks/>
          </p:cNvCxnSpPr>
          <p:nvPr/>
        </p:nvCxnSpPr>
        <p:spPr>
          <a:xfrm>
            <a:off x="1500426" y="4674706"/>
            <a:ext cx="0" cy="393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Data 35">
            <a:extLst>
              <a:ext uri="{FF2B5EF4-FFF2-40B4-BE49-F238E27FC236}">
                <a16:creationId xmlns:a16="http://schemas.microsoft.com/office/drawing/2014/main" id="{3BCB00C5-FC64-47AC-B25C-D80CFCB67E51}"/>
              </a:ext>
            </a:extLst>
          </p:cNvPr>
          <p:cNvSpPr/>
          <p:nvPr/>
        </p:nvSpPr>
        <p:spPr>
          <a:xfrm>
            <a:off x="537538" y="5055450"/>
            <a:ext cx="1918272" cy="555427"/>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key for encryption</a:t>
            </a:r>
          </a:p>
        </p:txBody>
      </p:sp>
      <p:sp>
        <p:nvSpPr>
          <p:cNvPr id="38" name="Flowchart: Process 37">
            <a:extLst>
              <a:ext uri="{FF2B5EF4-FFF2-40B4-BE49-F238E27FC236}">
                <a16:creationId xmlns:a16="http://schemas.microsoft.com/office/drawing/2014/main" id="{1A58DB5C-6708-48A6-82AD-2B43B3249962}"/>
              </a:ext>
            </a:extLst>
          </p:cNvPr>
          <p:cNvSpPr/>
          <p:nvPr/>
        </p:nvSpPr>
        <p:spPr>
          <a:xfrm>
            <a:off x="855219" y="5915932"/>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encryption done</a:t>
            </a:r>
          </a:p>
        </p:txBody>
      </p:sp>
      <p:cxnSp>
        <p:nvCxnSpPr>
          <p:cNvPr id="41" name="Straight Arrow Connector 40">
            <a:extLst>
              <a:ext uri="{FF2B5EF4-FFF2-40B4-BE49-F238E27FC236}">
                <a16:creationId xmlns:a16="http://schemas.microsoft.com/office/drawing/2014/main" id="{65635A36-1C4F-4D6E-BFF2-4D760ABC9668}"/>
              </a:ext>
            </a:extLst>
          </p:cNvPr>
          <p:cNvCxnSpPr>
            <a:cxnSpLocks/>
          </p:cNvCxnSpPr>
          <p:nvPr/>
        </p:nvCxnSpPr>
        <p:spPr>
          <a:xfrm>
            <a:off x="1496673" y="5610877"/>
            <a:ext cx="1" cy="3050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Flowchart: Decision 42">
            <a:extLst>
              <a:ext uri="{FF2B5EF4-FFF2-40B4-BE49-F238E27FC236}">
                <a16:creationId xmlns:a16="http://schemas.microsoft.com/office/drawing/2014/main" id="{8B13A290-164E-45F4-9257-BB83343731F2}"/>
              </a:ext>
            </a:extLst>
          </p:cNvPr>
          <p:cNvSpPr/>
          <p:nvPr/>
        </p:nvSpPr>
        <p:spPr>
          <a:xfrm>
            <a:off x="2916052" y="4631054"/>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elif t==2</a:t>
            </a:r>
          </a:p>
        </p:txBody>
      </p:sp>
      <p:cxnSp>
        <p:nvCxnSpPr>
          <p:cNvPr id="44" name="Connector: Elbow 43">
            <a:extLst>
              <a:ext uri="{FF2B5EF4-FFF2-40B4-BE49-F238E27FC236}">
                <a16:creationId xmlns:a16="http://schemas.microsoft.com/office/drawing/2014/main" id="{56F890FA-077B-428A-98EA-823F7714080C}"/>
              </a:ext>
            </a:extLst>
          </p:cNvPr>
          <p:cNvCxnSpPr>
            <a:cxnSpLocks/>
            <a:endCxn id="43" idx="1"/>
          </p:cNvCxnSpPr>
          <p:nvPr/>
        </p:nvCxnSpPr>
        <p:spPr>
          <a:xfrm rot="16200000" flipH="1">
            <a:off x="2281610" y="4261696"/>
            <a:ext cx="868368" cy="40051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7" name="Flowchart: Data 46">
            <a:extLst>
              <a:ext uri="{FF2B5EF4-FFF2-40B4-BE49-F238E27FC236}">
                <a16:creationId xmlns:a16="http://schemas.microsoft.com/office/drawing/2014/main" id="{60285236-FE85-4FAE-B6AA-972EA33F4448}"/>
              </a:ext>
            </a:extLst>
          </p:cNvPr>
          <p:cNvSpPr/>
          <p:nvPr/>
        </p:nvSpPr>
        <p:spPr>
          <a:xfrm>
            <a:off x="2570063" y="5610877"/>
            <a:ext cx="1918272" cy="555427"/>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key for decryption</a:t>
            </a:r>
          </a:p>
        </p:txBody>
      </p:sp>
      <p:sp>
        <p:nvSpPr>
          <p:cNvPr id="48" name="Flowchart: Process 47">
            <a:extLst>
              <a:ext uri="{FF2B5EF4-FFF2-40B4-BE49-F238E27FC236}">
                <a16:creationId xmlns:a16="http://schemas.microsoft.com/office/drawing/2014/main" id="{196F4C04-6F15-4AD6-9BC5-AD3176653A4A}"/>
              </a:ext>
            </a:extLst>
          </p:cNvPr>
          <p:cNvSpPr/>
          <p:nvPr/>
        </p:nvSpPr>
        <p:spPr>
          <a:xfrm>
            <a:off x="4920272" y="5704250"/>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encrypted text as plain text</a:t>
            </a:r>
          </a:p>
        </p:txBody>
      </p:sp>
      <p:cxnSp>
        <p:nvCxnSpPr>
          <p:cNvPr id="49" name="Straight Arrow Connector 48">
            <a:extLst>
              <a:ext uri="{FF2B5EF4-FFF2-40B4-BE49-F238E27FC236}">
                <a16:creationId xmlns:a16="http://schemas.microsoft.com/office/drawing/2014/main" id="{E5AC0BEF-C2FB-44FA-8375-7658F0D9BCF1}"/>
              </a:ext>
            </a:extLst>
          </p:cNvPr>
          <p:cNvCxnSpPr>
            <a:cxnSpLocks/>
          </p:cNvCxnSpPr>
          <p:nvPr/>
        </p:nvCxnSpPr>
        <p:spPr>
          <a:xfrm>
            <a:off x="3529199" y="5161221"/>
            <a:ext cx="0" cy="4496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Flowchart: Process 50">
            <a:extLst>
              <a:ext uri="{FF2B5EF4-FFF2-40B4-BE49-F238E27FC236}">
                <a16:creationId xmlns:a16="http://schemas.microsoft.com/office/drawing/2014/main" id="{04348CCB-0F4D-4BD7-8CD3-C1445D9101D3}"/>
              </a:ext>
            </a:extLst>
          </p:cNvPr>
          <p:cNvSpPr/>
          <p:nvPr/>
        </p:nvSpPr>
        <p:spPr>
          <a:xfrm>
            <a:off x="6705235" y="5704250"/>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decryption done</a:t>
            </a:r>
          </a:p>
        </p:txBody>
      </p:sp>
      <p:cxnSp>
        <p:nvCxnSpPr>
          <p:cNvPr id="56" name="Straight Arrow Connector 55">
            <a:extLst>
              <a:ext uri="{FF2B5EF4-FFF2-40B4-BE49-F238E27FC236}">
                <a16:creationId xmlns:a16="http://schemas.microsoft.com/office/drawing/2014/main" id="{40655D25-321F-4CDF-8D98-8F4931372248}"/>
              </a:ext>
            </a:extLst>
          </p:cNvPr>
          <p:cNvCxnSpPr>
            <a:stCxn id="47" idx="5"/>
            <a:endCxn id="48" idx="1"/>
          </p:cNvCxnSpPr>
          <p:nvPr/>
        </p:nvCxnSpPr>
        <p:spPr>
          <a:xfrm flipV="1">
            <a:off x="4296508" y="5888590"/>
            <a:ext cx="62376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66A3F249-6BF1-46EE-931D-8F313B869991}"/>
              </a:ext>
            </a:extLst>
          </p:cNvPr>
          <p:cNvCxnSpPr>
            <a:cxnSpLocks/>
            <a:endCxn id="51" idx="1"/>
          </p:cNvCxnSpPr>
          <p:nvPr/>
        </p:nvCxnSpPr>
        <p:spPr>
          <a:xfrm>
            <a:off x="6203179" y="5882495"/>
            <a:ext cx="502056" cy="6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41C0CFC6-EF55-4012-AF5B-17C23D3187F1}"/>
              </a:ext>
            </a:extLst>
          </p:cNvPr>
          <p:cNvSpPr txBox="1"/>
          <p:nvPr/>
        </p:nvSpPr>
        <p:spPr>
          <a:xfrm>
            <a:off x="4145245" y="4533573"/>
            <a:ext cx="821648" cy="369332"/>
          </a:xfrm>
          <a:prstGeom prst="rect">
            <a:avLst/>
          </a:prstGeom>
          <a:noFill/>
        </p:spPr>
        <p:txBody>
          <a:bodyPr wrap="square" rtlCol="0">
            <a:spAutoFit/>
          </a:bodyPr>
          <a:lstStyle/>
          <a:p>
            <a:r>
              <a:rPr lang="en-IN" dirty="0"/>
              <a:t>FALSE</a:t>
            </a:r>
          </a:p>
        </p:txBody>
      </p:sp>
      <p:sp>
        <p:nvSpPr>
          <p:cNvPr id="65" name="TextBox 64">
            <a:extLst>
              <a:ext uri="{FF2B5EF4-FFF2-40B4-BE49-F238E27FC236}">
                <a16:creationId xmlns:a16="http://schemas.microsoft.com/office/drawing/2014/main" id="{3CCB0858-BE12-43BA-9E11-8ADB0FC78D6B}"/>
              </a:ext>
            </a:extLst>
          </p:cNvPr>
          <p:cNvSpPr txBox="1"/>
          <p:nvPr/>
        </p:nvSpPr>
        <p:spPr>
          <a:xfrm>
            <a:off x="3562041" y="5173851"/>
            <a:ext cx="737327" cy="369332"/>
          </a:xfrm>
          <a:prstGeom prst="rect">
            <a:avLst/>
          </a:prstGeom>
          <a:noFill/>
        </p:spPr>
        <p:txBody>
          <a:bodyPr wrap="square" rtlCol="0">
            <a:spAutoFit/>
          </a:bodyPr>
          <a:lstStyle/>
          <a:p>
            <a:r>
              <a:rPr lang="en-IN" dirty="0"/>
              <a:t>TRUE</a:t>
            </a:r>
          </a:p>
        </p:txBody>
      </p:sp>
      <p:cxnSp>
        <p:nvCxnSpPr>
          <p:cNvPr id="67" name="Straight Arrow Connector 66">
            <a:extLst>
              <a:ext uri="{FF2B5EF4-FFF2-40B4-BE49-F238E27FC236}">
                <a16:creationId xmlns:a16="http://schemas.microsoft.com/office/drawing/2014/main" id="{5B9A2522-7C1C-456C-B605-876C929AC632}"/>
              </a:ext>
            </a:extLst>
          </p:cNvPr>
          <p:cNvCxnSpPr>
            <a:cxnSpLocks/>
          </p:cNvCxnSpPr>
          <p:nvPr/>
        </p:nvCxnSpPr>
        <p:spPr>
          <a:xfrm flipV="1">
            <a:off x="4145245" y="4896137"/>
            <a:ext cx="983267" cy="67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Flowchart: Decision 68">
            <a:extLst>
              <a:ext uri="{FF2B5EF4-FFF2-40B4-BE49-F238E27FC236}">
                <a16:creationId xmlns:a16="http://schemas.microsoft.com/office/drawing/2014/main" id="{CF39C52F-F7E3-4917-8132-E15EC2FF70F1}"/>
              </a:ext>
            </a:extLst>
          </p:cNvPr>
          <p:cNvSpPr/>
          <p:nvPr/>
        </p:nvSpPr>
        <p:spPr>
          <a:xfrm>
            <a:off x="5104381" y="4637821"/>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else</a:t>
            </a:r>
          </a:p>
        </p:txBody>
      </p:sp>
      <p:sp>
        <p:nvSpPr>
          <p:cNvPr id="74" name="Flowchart: Process 73">
            <a:extLst>
              <a:ext uri="{FF2B5EF4-FFF2-40B4-BE49-F238E27FC236}">
                <a16:creationId xmlns:a16="http://schemas.microsoft.com/office/drawing/2014/main" id="{F9F19069-A385-4DBC-952D-149BF60D87FD}"/>
              </a:ext>
            </a:extLst>
          </p:cNvPr>
          <p:cNvSpPr/>
          <p:nvPr/>
        </p:nvSpPr>
        <p:spPr>
          <a:xfrm>
            <a:off x="6823648" y="4728851"/>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System exit</a:t>
            </a:r>
          </a:p>
        </p:txBody>
      </p:sp>
      <p:cxnSp>
        <p:nvCxnSpPr>
          <p:cNvPr id="75" name="Straight Arrow Connector 74">
            <a:extLst>
              <a:ext uri="{FF2B5EF4-FFF2-40B4-BE49-F238E27FC236}">
                <a16:creationId xmlns:a16="http://schemas.microsoft.com/office/drawing/2014/main" id="{096144D0-BC7C-4691-90E1-5E43DD215E54}"/>
              </a:ext>
            </a:extLst>
          </p:cNvPr>
          <p:cNvCxnSpPr>
            <a:cxnSpLocks/>
            <a:endCxn id="74" idx="1"/>
          </p:cNvCxnSpPr>
          <p:nvPr/>
        </p:nvCxnSpPr>
        <p:spPr>
          <a:xfrm>
            <a:off x="6321592" y="4907096"/>
            <a:ext cx="502056" cy="6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 name="Connector: Elbow 3">
            <a:extLst>
              <a:ext uri="{FF2B5EF4-FFF2-40B4-BE49-F238E27FC236}">
                <a16:creationId xmlns:a16="http://schemas.microsoft.com/office/drawing/2014/main" id="{F4D2D774-8143-4380-AE5E-8F5D82007FF9}"/>
              </a:ext>
            </a:extLst>
          </p:cNvPr>
          <p:cNvCxnSpPr>
            <a:stCxn id="38" idx="2"/>
            <a:endCxn id="11" idx="5"/>
          </p:cNvCxnSpPr>
          <p:nvPr/>
        </p:nvCxnSpPr>
        <p:spPr>
          <a:xfrm rot="5400000" flipH="1" flipV="1">
            <a:off x="3041773" y="2199686"/>
            <a:ext cx="2539825" cy="5630026"/>
          </a:xfrm>
          <a:prstGeom prst="bentConnector4">
            <a:avLst>
              <a:gd name="adj1" fmla="val -5460"/>
              <a:gd name="adj2" fmla="val 128975"/>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4538A29-007D-4A44-AE21-D6EAFFDD73D3}"/>
              </a:ext>
            </a:extLst>
          </p:cNvPr>
          <p:cNvCxnSpPr>
            <a:stCxn id="51" idx="3"/>
          </p:cNvCxnSpPr>
          <p:nvPr/>
        </p:nvCxnSpPr>
        <p:spPr>
          <a:xfrm flipV="1">
            <a:off x="7988142" y="5882495"/>
            <a:ext cx="773609" cy="609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813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8D02-FCF7-4DDB-9107-EC954111556D}"/>
              </a:ext>
            </a:extLst>
          </p:cNvPr>
          <p:cNvSpPr>
            <a:spLocks noGrp="1"/>
          </p:cNvSpPr>
          <p:nvPr>
            <p:ph type="title"/>
          </p:nvPr>
        </p:nvSpPr>
        <p:spPr>
          <a:xfrm>
            <a:off x="474689" y="440226"/>
            <a:ext cx="1863777" cy="646560"/>
          </a:xfrm>
        </p:spPr>
        <p:txBody>
          <a:bodyPr>
            <a:normAutofit fontScale="90000"/>
          </a:bodyPr>
          <a:lstStyle/>
          <a:p>
            <a:r>
              <a:rPr lang="en-IN" dirty="0"/>
              <a:t>CODE</a:t>
            </a:r>
          </a:p>
        </p:txBody>
      </p:sp>
      <p:sp>
        <p:nvSpPr>
          <p:cNvPr id="4" name="Rectangle 1">
            <a:extLst>
              <a:ext uri="{FF2B5EF4-FFF2-40B4-BE49-F238E27FC236}">
                <a16:creationId xmlns:a16="http://schemas.microsoft.com/office/drawing/2014/main" id="{D925529A-1CC8-4382-B71B-EE2E1A3C12F7}"/>
              </a:ext>
            </a:extLst>
          </p:cNvPr>
          <p:cNvSpPr>
            <a:spLocks noGrp="1" noChangeArrowheads="1"/>
          </p:cNvSpPr>
          <p:nvPr>
            <p:ph idx="1"/>
          </p:nvPr>
        </p:nvSpPr>
        <p:spPr>
          <a:xfrm>
            <a:off x="474689" y="1086785"/>
            <a:ext cx="5738734" cy="5044191"/>
          </a:xfrm>
        </p:spPr>
        <p:txBody>
          <a:bodyPr>
            <a:noAutofit/>
          </a:bodyPr>
          <a:lstStyle/>
          <a:p>
            <a:pPr marL="0" lvl="0" indent="0">
              <a:buNone/>
            </a:pPr>
            <a:r>
              <a:rPr lang="en-US" altLang="en-US" sz="1100" dirty="0"/>
              <a:t>from Crypto.Cipher import AES</a:t>
            </a:r>
            <a:br>
              <a:rPr lang="en-US" altLang="en-US" sz="1100" dirty="0"/>
            </a:br>
            <a:br>
              <a:rPr lang="en-US" altLang="en-US" sz="1100" dirty="0"/>
            </a:br>
            <a:r>
              <a:rPr lang="en-US" altLang="en-US" sz="1100" dirty="0"/>
              <a:t>def pad(entry):</a:t>
            </a:r>
            <a:br>
              <a:rPr lang="en-US" altLang="en-US" sz="1100" dirty="0"/>
            </a:br>
            <a:r>
              <a:rPr lang="en-US" altLang="en-US" sz="1100" dirty="0"/>
              <a:t>    padded=entry+(16-len(entry)%16)*'['</a:t>
            </a:r>
            <a:br>
              <a:rPr lang="en-US" altLang="en-US" sz="1100" dirty="0"/>
            </a:br>
            <a:r>
              <a:rPr lang="en-US" altLang="en-US" sz="1100" dirty="0"/>
              <a:t>    return padded</a:t>
            </a:r>
            <a:br>
              <a:rPr lang="en-US" altLang="en-US" sz="1100" dirty="0"/>
            </a:br>
            <a:r>
              <a:rPr lang="en-US" altLang="en-US" sz="1100" dirty="0"/>
              <a:t>print("1. Encrypt text\n2. Decrypt Text\n3. Exit")</a:t>
            </a:r>
            <a:br>
              <a:rPr lang="en-US" altLang="en-US" sz="1100" dirty="0"/>
            </a:br>
            <a:r>
              <a:rPr lang="en-US" altLang="en-US" sz="1100" dirty="0"/>
              <a:t>k=""</a:t>
            </a:r>
            <a:br>
              <a:rPr lang="en-US" altLang="en-US" sz="1100" dirty="0"/>
            </a:br>
            <a:r>
              <a:rPr lang="en-US" altLang="en-US" sz="1100" dirty="0"/>
              <a:t>l=""</a:t>
            </a:r>
            <a:br>
              <a:rPr lang="en-US" altLang="en-US" sz="1100" dirty="0"/>
            </a:br>
            <a:r>
              <a:rPr lang="en-US" altLang="en-US" sz="1100" dirty="0"/>
              <a:t>cip=""</a:t>
            </a:r>
            <a:br>
              <a:rPr lang="en-US" altLang="en-US" sz="1100" dirty="0"/>
            </a:br>
            <a:r>
              <a:rPr lang="en-US" altLang="en-US" sz="1100" dirty="0"/>
              <a:t>while True:</a:t>
            </a:r>
            <a:br>
              <a:rPr lang="en-US" altLang="en-US" sz="1100" dirty="0"/>
            </a:br>
            <a:r>
              <a:rPr lang="en-US" altLang="en-US" sz="1100" dirty="0"/>
              <a:t>    t = int(input("Enter Your Option: "))</a:t>
            </a:r>
            <a:br>
              <a:rPr lang="en-US" altLang="en-US" sz="1100" dirty="0"/>
            </a:br>
            <a:r>
              <a:rPr lang="en-US" altLang="en-US" sz="1100" dirty="0"/>
              <a:t>    if t==1:</a:t>
            </a:r>
            <a:br>
              <a:rPr lang="en-US" altLang="en-US" sz="1100" dirty="0"/>
            </a:br>
            <a:r>
              <a:rPr lang="en-US" altLang="en-US" sz="1100" dirty="0"/>
              <a:t>        plain_text=input("Enter text to be encrypted: ")</a:t>
            </a:r>
            <a:br>
              <a:rPr lang="en-US" altLang="en-US" sz="1100" dirty="0"/>
            </a:br>
            <a:r>
              <a:rPr lang="en-US" altLang="en-US" sz="1100" dirty="0"/>
              <a:t>        plain_text=pad(plain_text)</a:t>
            </a:r>
            <a:br>
              <a:rPr lang="en-US" altLang="en-US" sz="1100" dirty="0"/>
            </a:br>
            <a:r>
              <a:rPr lang="en-US" altLang="en-US" sz="1100" dirty="0"/>
              <a:t>        plain_text=plain_text.encode('UTF-8')</a:t>
            </a:r>
            <a:br>
              <a:rPr lang="en-US" altLang="en-US" sz="1100" dirty="0"/>
            </a:br>
            <a:r>
              <a:rPr lang="en-US" altLang="en-US" sz="1100" dirty="0"/>
              <a:t>        print("encoded text with padding done till 16 bits: ",plain_text)</a:t>
            </a:r>
            <a:br>
              <a:rPr lang="en-US" altLang="en-US" sz="1100" dirty="0"/>
            </a:br>
            <a:r>
              <a:rPr lang="en-US" altLang="en-US" sz="1100" dirty="0"/>
              <a:t>        key=input("Enter key to encrypt the text: ")</a:t>
            </a:r>
            <a:br>
              <a:rPr lang="en-US" altLang="en-US" sz="1100" dirty="0"/>
            </a:br>
            <a:r>
              <a:rPr lang="en-US" altLang="en-US" sz="1100" dirty="0"/>
              <a:t>        k=key</a:t>
            </a:r>
            <a:br>
              <a:rPr lang="en-US" altLang="en-US" sz="1100" dirty="0"/>
            </a:br>
            <a:r>
              <a:rPr lang="en-US" altLang="en-US" sz="1100" dirty="0"/>
              <a:t>        key=pad(key)</a:t>
            </a:r>
            <a:br>
              <a:rPr lang="en-US" altLang="en-US" sz="1100" dirty="0"/>
            </a:br>
            <a:r>
              <a:rPr lang="en-US" altLang="en-US" sz="1100" dirty="0"/>
              <a:t>        key=key.encode('UTF-8')</a:t>
            </a:r>
            <a:br>
              <a:rPr lang="en-US" altLang="en-US" sz="1100" dirty="0"/>
            </a:br>
            <a:r>
              <a:rPr lang="en-US" altLang="en-US" sz="1100" dirty="0"/>
              <a:t>        l=key</a:t>
            </a:r>
            <a:br>
              <a:rPr lang="en-US" altLang="en-US" sz="1100" dirty="0"/>
            </a:br>
            <a:r>
              <a:rPr lang="en-US" altLang="en-US" sz="1100" dirty="0"/>
              <a:t>        cipher=AES.new(key,AES.MODE_ECB)</a:t>
            </a:r>
            <a:br>
              <a:rPr lang="en-US" altLang="en-US" sz="1100" dirty="0"/>
            </a:br>
            <a:r>
              <a:rPr lang="en-US" altLang="en-US" sz="1100" dirty="0"/>
              <a:t>        ciphertext=cipher.encrypt(plain_text)</a:t>
            </a:r>
            <a:br>
              <a:rPr lang="en-US" altLang="en-US" sz="1100" dirty="0"/>
            </a:br>
            <a:r>
              <a:rPr lang="en-US" altLang="en-US" sz="1100" dirty="0"/>
              <a:t>        print("encrypted cipher form: ",ciphertext)</a:t>
            </a:r>
            <a:br>
              <a:rPr lang="en-US" altLang="en-US" sz="1100" dirty="0"/>
            </a:br>
            <a:r>
              <a:rPr lang="en-US" altLang="en-US" sz="1100" dirty="0"/>
              <a:t>        cip=ciphertext</a:t>
            </a:r>
            <a:br>
              <a:rPr lang="en-US" altLang="en-US" sz="1100" dirty="0"/>
            </a:br>
            <a:r>
              <a:rPr lang="en-US" altLang="en-US" sz="1100" dirty="0"/>
              <a:t>        print("**********************Encryption Done************************")</a:t>
            </a:r>
          </a:p>
        </p:txBody>
      </p:sp>
      <p:sp>
        <p:nvSpPr>
          <p:cNvPr id="7" name="Rectangle 1">
            <a:extLst>
              <a:ext uri="{FF2B5EF4-FFF2-40B4-BE49-F238E27FC236}">
                <a16:creationId xmlns:a16="http://schemas.microsoft.com/office/drawing/2014/main" id="{A38BBD5F-9AAC-45F3-A095-CC6E428F2D69}"/>
              </a:ext>
            </a:extLst>
          </p:cNvPr>
          <p:cNvSpPr txBox="1">
            <a:spLocks noChangeArrowheads="1"/>
          </p:cNvSpPr>
          <p:nvPr/>
        </p:nvSpPr>
        <p:spPr>
          <a:xfrm>
            <a:off x="6096001" y="1086784"/>
            <a:ext cx="5738734" cy="358265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altLang="en-US" sz="1100" dirty="0"/>
              <a:t>elif t==2:</a:t>
            </a:r>
            <a:br>
              <a:rPr lang="en-US" altLang="en-US" sz="1100" dirty="0"/>
            </a:br>
            <a:r>
              <a:rPr lang="en-US" altLang="en-US" sz="1100" dirty="0"/>
              <a:t>    key1=input("Enter key for decryption: ")</a:t>
            </a:r>
            <a:br>
              <a:rPr lang="en-US" altLang="en-US" sz="1100" dirty="0"/>
            </a:br>
            <a:r>
              <a:rPr lang="en-US" altLang="en-US" sz="1100" dirty="0"/>
              <a:t>    if key1==k:</a:t>
            </a:r>
            <a:br>
              <a:rPr lang="en-US" altLang="en-US" sz="1100" dirty="0"/>
            </a:br>
            <a:r>
              <a:rPr lang="en-US" altLang="en-US" sz="1100" dirty="0"/>
              <a:t>        cipher2=AES.new(l,AES.MODE_ECB)</a:t>
            </a:r>
            <a:br>
              <a:rPr lang="en-US" altLang="en-US" sz="1100" dirty="0"/>
            </a:br>
            <a:r>
              <a:rPr lang="en-US" altLang="en-US" sz="1100" dirty="0"/>
              <a:t>        data=cipher.decrypt(cip)</a:t>
            </a:r>
            <a:br>
              <a:rPr lang="en-US" altLang="en-US" sz="1100" dirty="0"/>
            </a:br>
            <a:r>
              <a:rPr lang="en-US" altLang="en-US" sz="1100" dirty="0"/>
              <a:t>        data=data.decode('UTF-8')</a:t>
            </a:r>
            <a:br>
              <a:rPr lang="en-US" altLang="en-US" sz="1100" dirty="0"/>
            </a:br>
            <a:r>
              <a:rPr lang="en-US" altLang="en-US" sz="1100" dirty="0"/>
              <a:t>        unpad=data.find('[')</a:t>
            </a:r>
            <a:br>
              <a:rPr lang="en-US" altLang="en-US" sz="1100" dirty="0"/>
            </a:br>
            <a:r>
              <a:rPr lang="en-US" altLang="en-US" sz="1100" dirty="0"/>
              <a:t>        data=data[:unpad]</a:t>
            </a:r>
            <a:br>
              <a:rPr lang="en-US" altLang="en-US" sz="1100" dirty="0"/>
            </a:br>
            <a:r>
              <a:rPr lang="en-US" altLang="en-US" sz="1100" dirty="0"/>
              <a:t>        print("Decrypted Data: ",data)</a:t>
            </a:r>
            <a:br>
              <a:rPr lang="en-US" altLang="en-US" sz="1100" dirty="0"/>
            </a:br>
            <a:r>
              <a:rPr lang="en-US" altLang="en-US" sz="1100" dirty="0"/>
              <a:t>        print("**********************Decryption Done************************")</a:t>
            </a:r>
            <a:br>
              <a:rPr lang="en-US" altLang="en-US" sz="1100" dirty="0"/>
            </a:br>
            <a:r>
              <a:rPr lang="en-US" altLang="en-US" sz="1100" dirty="0"/>
              <a:t>    else:</a:t>
            </a:r>
            <a:br>
              <a:rPr lang="en-US" altLang="en-US" sz="1100" dirty="0"/>
            </a:br>
            <a:r>
              <a:rPr lang="en-US" altLang="en-US" sz="1100" dirty="0"/>
              <a:t>        print("Alert!! Wrong Password, Try Again !!!!")</a:t>
            </a:r>
            <a:br>
              <a:rPr lang="en-US" altLang="en-US" sz="1100" dirty="0"/>
            </a:br>
            <a:r>
              <a:rPr lang="en-US" altLang="en-US" sz="1100" dirty="0"/>
              <a:t>else:</a:t>
            </a:r>
            <a:br>
              <a:rPr lang="en-US" altLang="en-US" sz="1100" dirty="0"/>
            </a:br>
            <a:r>
              <a:rPr lang="en-US" altLang="en-US" sz="1100" dirty="0"/>
              <a:t>    print("**********************THANK YOU************************")</a:t>
            </a:r>
            <a:br>
              <a:rPr lang="en-US" altLang="en-US" sz="1100" dirty="0"/>
            </a:br>
            <a:r>
              <a:rPr lang="en-US" altLang="en-US" sz="1100" dirty="0"/>
              <a:t>    exit(0)</a:t>
            </a:r>
          </a:p>
        </p:txBody>
      </p:sp>
    </p:spTree>
    <p:extLst>
      <p:ext uri="{BB962C8B-B14F-4D97-AF65-F5344CB8AC3E}">
        <p14:creationId xmlns:p14="http://schemas.microsoft.com/office/powerpoint/2010/main" val="246790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7178-1A11-4215-AD1D-3E82D40C95E8}"/>
              </a:ext>
            </a:extLst>
          </p:cNvPr>
          <p:cNvSpPr>
            <a:spLocks noGrp="1"/>
          </p:cNvSpPr>
          <p:nvPr>
            <p:ph type="title"/>
          </p:nvPr>
        </p:nvSpPr>
        <p:spPr>
          <a:xfrm>
            <a:off x="1066800" y="642594"/>
            <a:ext cx="10058400" cy="5465898"/>
          </a:xfrm>
        </p:spPr>
        <p:txBody>
          <a:bodyPr>
            <a:normAutofit/>
          </a:bodyPr>
          <a:lstStyle/>
          <a:p>
            <a:pPr algn="ctr"/>
            <a:r>
              <a:rPr lang="en-IN" sz="4000" dirty="0"/>
              <a:t>IMPLEMENTATION OF RSA ALGORITHM</a:t>
            </a:r>
          </a:p>
        </p:txBody>
      </p:sp>
    </p:spTree>
    <p:extLst>
      <p:ext uri="{BB962C8B-B14F-4D97-AF65-F5344CB8AC3E}">
        <p14:creationId xmlns:p14="http://schemas.microsoft.com/office/powerpoint/2010/main" val="236790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F3-E5C4-431E-B9FF-72BB745236F7}"/>
              </a:ext>
            </a:extLst>
          </p:cNvPr>
          <p:cNvSpPr>
            <a:spLocks noGrp="1"/>
          </p:cNvSpPr>
          <p:nvPr>
            <p:ph type="title"/>
          </p:nvPr>
        </p:nvSpPr>
        <p:spPr>
          <a:xfrm>
            <a:off x="407233" y="410247"/>
            <a:ext cx="3932420" cy="818947"/>
          </a:xfrm>
        </p:spPr>
        <p:txBody>
          <a:bodyPr>
            <a:normAutofit fontScale="90000"/>
          </a:bodyPr>
          <a:lstStyle/>
          <a:p>
            <a:r>
              <a:rPr lang="en-IN" dirty="0"/>
              <a:t>FLOW CHART</a:t>
            </a:r>
          </a:p>
        </p:txBody>
      </p:sp>
      <p:sp>
        <p:nvSpPr>
          <p:cNvPr id="5" name="Flowchart: Terminator 4">
            <a:extLst>
              <a:ext uri="{FF2B5EF4-FFF2-40B4-BE49-F238E27FC236}">
                <a16:creationId xmlns:a16="http://schemas.microsoft.com/office/drawing/2014/main" id="{2A4BF4DD-C4D8-4D33-A4D5-CF652C25A328}"/>
              </a:ext>
            </a:extLst>
          </p:cNvPr>
          <p:cNvSpPr/>
          <p:nvPr/>
        </p:nvSpPr>
        <p:spPr>
          <a:xfrm>
            <a:off x="5216577" y="632342"/>
            <a:ext cx="1150128" cy="376713"/>
          </a:xfrm>
          <a:prstGeom prst="flowChartTerminator">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cxnSp>
        <p:nvCxnSpPr>
          <p:cNvPr id="7" name="Straight Arrow Connector 6">
            <a:extLst>
              <a:ext uri="{FF2B5EF4-FFF2-40B4-BE49-F238E27FC236}">
                <a16:creationId xmlns:a16="http://schemas.microsoft.com/office/drawing/2014/main" id="{A62F32E7-825B-4248-81DE-3A19B7FCA5E1}"/>
              </a:ext>
            </a:extLst>
          </p:cNvPr>
          <p:cNvCxnSpPr>
            <a:cxnSpLocks/>
            <a:stCxn id="5" idx="2"/>
          </p:cNvCxnSpPr>
          <p:nvPr/>
        </p:nvCxnSpPr>
        <p:spPr>
          <a:xfrm>
            <a:off x="5791641" y="1009055"/>
            <a:ext cx="9552" cy="4524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C329BA99-31CF-4898-B696-48C27FD658EA}"/>
              </a:ext>
            </a:extLst>
          </p:cNvPr>
          <p:cNvSpPr/>
          <p:nvPr/>
        </p:nvSpPr>
        <p:spPr>
          <a:xfrm>
            <a:off x="5128512" y="2650503"/>
            <a:ext cx="1323381" cy="376713"/>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var t</a:t>
            </a:r>
          </a:p>
        </p:txBody>
      </p:sp>
      <p:cxnSp>
        <p:nvCxnSpPr>
          <p:cNvPr id="10" name="Straight Arrow Connector 9">
            <a:extLst>
              <a:ext uri="{FF2B5EF4-FFF2-40B4-BE49-F238E27FC236}">
                <a16:creationId xmlns:a16="http://schemas.microsoft.com/office/drawing/2014/main" id="{19CC15FE-B160-48DA-99DE-CA4804AF6F8D}"/>
              </a:ext>
            </a:extLst>
          </p:cNvPr>
          <p:cNvCxnSpPr>
            <a:cxnSpLocks/>
          </p:cNvCxnSpPr>
          <p:nvPr/>
        </p:nvCxnSpPr>
        <p:spPr>
          <a:xfrm>
            <a:off x="5801193" y="3025258"/>
            <a:ext cx="0" cy="456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Flowchart: Data 10">
            <a:extLst>
              <a:ext uri="{FF2B5EF4-FFF2-40B4-BE49-F238E27FC236}">
                <a16:creationId xmlns:a16="http://schemas.microsoft.com/office/drawing/2014/main" id="{29356C1E-E2CE-4912-A9A0-94DE3D80A6A5}"/>
              </a:ext>
            </a:extLst>
          </p:cNvPr>
          <p:cNvSpPr/>
          <p:nvPr/>
        </p:nvSpPr>
        <p:spPr>
          <a:xfrm>
            <a:off x="4081072" y="3479702"/>
            <a:ext cx="3384030" cy="530167"/>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“choice a option from 1,2,3:”</a:t>
            </a:r>
            <a:r>
              <a:rPr lang="en-IN" sz="1200" dirty="0">
                <a:sym typeface="Wingdings" panose="05000000000000000000" pitchFamily="2" charset="2"/>
              </a:rPr>
              <a:t></a:t>
            </a:r>
            <a:r>
              <a:rPr lang="en-IN" sz="1200" dirty="0"/>
              <a:t> t</a:t>
            </a:r>
          </a:p>
        </p:txBody>
      </p:sp>
      <p:sp>
        <p:nvSpPr>
          <p:cNvPr id="12" name="Flowchart: Process 11">
            <a:extLst>
              <a:ext uri="{FF2B5EF4-FFF2-40B4-BE49-F238E27FC236}">
                <a16:creationId xmlns:a16="http://schemas.microsoft.com/office/drawing/2014/main" id="{68E0B32B-6ABE-40FF-B10B-5E6EB840A936}"/>
              </a:ext>
            </a:extLst>
          </p:cNvPr>
          <p:cNvSpPr/>
          <p:nvPr/>
        </p:nvSpPr>
        <p:spPr>
          <a:xfrm>
            <a:off x="4680679" y="1462534"/>
            <a:ext cx="2204410" cy="737357"/>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Give choice </a:t>
            </a:r>
          </a:p>
          <a:p>
            <a:pPr marL="228600" indent="-228600" algn="ctr">
              <a:buFont typeface="+mj-lt"/>
              <a:buAutoNum type="arabicPeriod"/>
            </a:pPr>
            <a:r>
              <a:rPr lang="pt-BR" sz="1200" dirty="0"/>
              <a:t>Encrypt text</a:t>
            </a:r>
          </a:p>
          <a:p>
            <a:pPr marL="228600" indent="-228600" algn="ctr">
              <a:buFont typeface="+mj-lt"/>
              <a:buAutoNum type="arabicPeriod"/>
            </a:pPr>
            <a:r>
              <a:rPr lang="pt-BR" sz="1200" dirty="0"/>
              <a:t>Decrypt Text</a:t>
            </a:r>
          </a:p>
          <a:p>
            <a:pPr marL="228600" indent="-228600" algn="ctr">
              <a:buFont typeface="+mj-lt"/>
              <a:buAutoNum type="arabicPeriod"/>
            </a:pPr>
            <a:r>
              <a:rPr lang="pt-BR" sz="1200" dirty="0"/>
              <a:t>Exit</a:t>
            </a:r>
            <a:endParaRPr lang="en-IN" sz="1200" dirty="0"/>
          </a:p>
        </p:txBody>
      </p:sp>
      <p:cxnSp>
        <p:nvCxnSpPr>
          <p:cNvPr id="16" name="Straight Arrow Connector 15">
            <a:extLst>
              <a:ext uri="{FF2B5EF4-FFF2-40B4-BE49-F238E27FC236}">
                <a16:creationId xmlns:a16="http://schemas.microsoft.com/office/drawing/2014/main" id="{5587833D-8C95-443F-8E45-748862438C3E}"/>
              </a:ext>
            </a:extLst>
          </p:cNvPr>
          <p:cNvCxnSpPr>
            <a:cxnSpLocks/>
          </p:cNvCxnSpPr>
          <p:nvPr/>
        </p:nvCxnSpPr>
        <p:spPr>
          <a:xfrm>
            <a:off x="5803691" y="2196059"/>
            <a:ext cx="0" cy="456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Flowchart: Decision 18">
            <a:extLst>
              <a:ext uri="{FF2B5EF4-FFF2-40B4-BE49-F238E27FC236}">
                <a16:creationId xmlns:a16="http://schemas.microsoft.com/office/drawing/2014/main" id="{6AE9AC0C-4AE4-4908-A7CD-88946B6E2843}"/>
              </a:ext>
            </a:extLst>
          </p:cNvPr>
          <p:cNvSpPr/>
          <p:nvPr/>
        </p:nvSpPr>
        <p:spPr>
          <a:xfrm>
            <a:off x="1900942" y="3479701"/>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if t==1</a:t>
            </a:r>
          </a:p>
        </p:txBody>
      </p:sp>
      <p:cxnSp>
        <p:nvCxnSpPr>
          <p:cNvPr id="21" name="Straight Arrow Connector 20">
            <a:extLst>
              <a:ext uri="{FF2B5EF4-FFF2-40B4-BE49-F238E27FC236}">
                <a16:creationId xmlns:a16="http://schemas.microsoft.com/office/drawing/2014/main" id="{4675C066-588C-4E8C-A83B-D723C7776401}"/>
              </a:ext>
            </a:extLst>
          </p:cNvPr>
          <p:cNvCxnSpPr>
            <a:cxnSpLocks/>
          </p:cNvCxnSpPr>
          <p:nvPr/>
        </p:nvCxnSpPr>
        <p:spPr>
          <a:xfrm flipH="1" flipV="1">
            <a:off x="3104933" y="3744784"/>
            <a:ext cx="12893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2BE60F1C-6FF2-4D4E-96B8-4DBD2833501B}"/>
              </a:ext>
            </a:extLst>
          </p:cNvPr>
          <p:cNvSpPr txBox="1"/>
          <p:nvPr/>
        </p:nvSpPr>
        <p:spPr>
          <a:xfrm>
            <a:off x="1163614" y="3427577"/>
            <a:ext cx="737327" cy="369332"/>
          </a:xfrm>
          <a:prstGeom prst="rect">
            <a:avLst/>
          </a:prstGeom>
          <a:noFill/>
        </p:spPr>
        <p:txBody>
          <a:bodyPr wrap="square" rtlCol="0">
            <a:spAutoFit/>
          </a:bodyPr>
          <a:lstStyle/>
          <a:p>
            <a:r>
              <a:rPr lang="en-IN" dirty="0"/>
              <a:t>TRUE</a:t>
            </a:r>
          </a:p>
        </p:txBody>
      </p:sp>
      <p:cxnSp>
        <p:nvCxnSpPr>
          <p:cNvPr id="28" name="Connector: Elbow 27">
            <a:extLst>
              <a:ext uri="{FF2B5EF4-FFF2-40B4-BE49-F238E27FC236}">
                <a16:creationId xmlns:a16="http://schemas.microsoft.com/office/drawing/2014/main" id="{A2AB5833-5D9A-4958-9C5A-3A7B838D403C}"/>
              </a:ext>
            </a:extLst>
          </p:cNvPr>
          <p:cNvCxnSpPr>
            <a:cxnSpLocks/>
            <a:stCxn id="19" idx="1"/>
          </p:cNvCxnSpPr>
          <p:nvPr/>
        </p:nvCxnSpPr>
        <p:spPr>
          <a:xfrm rot="10800000" flipV="1">
            <a:off x="1496676" y="3744785"/>
            <a:ext cx="404267" cy="363948"/>
          </a:xfrm>
          <a:prstGeom prst="bentConnector3">
            <a:avLst>
              <a:gd name="adj1" fmla="val 98204"/>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22454DF2-37E2-4B04-BB94-8EA5DF527121}"/>
              </a:ext>
            </a:extLst>
          </p:cNvPr>
          <p:cNvSpPr txBox="1"/>
          <p:nvPr/>
        </p:nvSpPr>
        <p:spPr>
          <a:xfrm>
            <a:off x="2498050" y="3995471"/>
            <a:ext cx="821648" cy="369332"/>
          </a:xfrm>
          <a:prstGeom prst="rect">
            <a:avLst/>
          </a:prstGeom>
          <a:noFill/>
        </p:spPr>
        <p:txBody>
          <a:bodyPr wrap="square" rtlCol="0">
            <a:spAutoFit/>
          </a:bodyPr>
          <a:lstStyle/>
          <a:p>
            <a:r>
              <a:rPr lang="en-IN" dirty="0"/>
              <a:t>FALSE</a:t>
            </a:r>
          </a:p>
        </p:txBody>
      </p:sp>
      <p:sp>
        <p:nvSpPr>
          <p:cNvPr id="34" name="Flowchart: Data 33">
            <a:extLst>
              <a:ext uri="{FF2B5EF4-FFF2-40B4-BE49-F238E27FC236}">
                <a16:creationId xmlns:a16="http://schemas.microsoft.com/office/drawing/2014/main" id="{E72A080B-D787-43B2-9FBF-C99329CEEC88}"/>
              </a:ext>
            </a:extLst>
          </p:cNvPr>
          <p:cNvSpPr/>
          <p:nvPr/>
        </p:nvSpPr>
        <p:spPr>
          <a:xfrm>
            <a:off x="661598" y="4101964"/>
            <a:ext cx="1670153" cy="572742"/>
          </a:xfrm>
          <a:prstGeom prst="flowChartInputOutpu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input text for encryption</a:t>
            </a:r>
          </a:p>
        </p:txBody>
      </p:sp>
      <p:cxnSp>
        <p:nvCxnSpPr>
          <p:cNvPr id="35" name="Straight Arrow Connector 34">
            <a:extLst>
              <a:ext uri="{FF2B5EF4-FFF2-40B4-BE49-F238E27FC236}">
                <a16:creationId xmlns:a16="http://schemas.microsoft.com/office/drawing/2014/main" id="{2263FE06-EBCA-47B4-87BB-73C0B7F8AAC3}"/>
              </a:ext>
            </a:extLst>
          </p:cNvPr>
          <p:cNvCxnSpPr>
            <a:cxnSpLocks/>
            <a:endCxn id="38" idx="0"/>
          </p:cNvCxnSpPr>
          <p:nvPr/>
        </p:nvCxnSpPr>
        <p:spPr>
          <a:xfrm flipH="1">
            <a:off x="1496673" y="4674706"/>
            <a:ext cx="3753" cy="12412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Flowchart: Process 37">
            <a:extLst>
              <a:ext uri="{FF2B5EF4-FFF2-40B4-BE49-F238E27FC236}">
                <a16:creationId xmlns:a16="http://schemas.microsoft.com/office/drawing/2014/main" id="{1A58DB5C-6708-48A6-82AD-2B43B3249962}"/>
              </a:ext>
            </a:extLst>
          </p:cNvPr>
          <p:cNvSpPr/>
          <p:nvPr/>
        </p:nvSpPr>
        <p:spPr>
          <a:xfrm>
            <a:off x="855219" y="5915932"/>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encryption done</a:t>
            </a:r>
          </a:p>
        </p:txBody>
      </p:sp>
      <p:sp>
        <p:nvSpPr>
          <p:cNvPr id="43" name="Flowchart: Decision 42">
            <a:extLst>
              <a:ext uri="{FF2B5EF4-FFF2-40B4-BE49-F238E27FC236}">
                <a16:creationId xmlns:a16="http://schemas.microsoft.com/office/drawing/2014/main" id="{8B13A290-164E-45F4-9257-BB83343731F2}"/>
              </a:ext>
            </a:extLst>
          </p:cNvPr>
          <p:cNvSpPr/>
          <p:nvPr/>
        </p:nvSpPr>
        <p:spPr>
          <a:xfrm>
            <a:off x="2916052" y="4631054"/>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elif t==2</a:t>
            </a:r>
          </a:p>
        </p:txBody>
      </p:sp>
      <p:cxnSp>
        <p:nvCxnSpPr>
          <p:cNvPr id="44" name="Connector: Elbow 43">
            <a:extLst>
              <a:ext uri="{FF2B5EF4-FFF2-40B4-BE49-F238E27FC236}">
                <a16:creationId xmlns:a16="http://schemas.microsoft.com/office/drawing/2014/main" id="{56F890FA-077B-428A-98EA-823F7714080C}"/>
              </a:ext>
            </a:extLst>
          </p:cNvPr>
          <p:cNvCxnSpPr>
            <a:cxnSpLocks/>
            <a:endCxn id="43" idx="1"/>
          </p:cNvCxnSpPr>
          <p:nvPr/>
        </p:nvCxnSpPr>
        <p:spPr>
          <a:xfrm rot="16200000" flipH="1">
            <a:off x="2281610" y="4261696"/>
            <a:ext cx="868368" cy="40051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8" name="Flowchart: Process 47">
            <a:extLst>
              <a:ext uri="{FF2B5EF4-FFF2-40B4-BE49-F238E27FC236}">
                <a16:creationId xmlns:a16="http://schemas.microsoft.com/office/drawing/2014/main" id="{196F4C04-6F15-4AD6-9BC5-AD3176653A4A}"/>
              </a:ext>
            </a:extLst>
          </p:cNvPr>
          <p:cNvSpPr/>
          <p:nvPr/>
        </p:nvSpPr>
        <p:spPr>
          <a:xfrm>
            <a:off x="4920272" y="5704250"/>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encrypted text as plain text</a:t>
            </a:r>
          </a:p>
        </p:txBody>
      </p:sp>
      <p:sp>
        <p:nvSpPr>
          <p:cNvPr id="51" name="Flowchart: Process 50">
            <a:extLst>
              <a:ext uri="{FF2B5EF4-FFF2-40B4-BE49-F238E27FC236}">
                <a16:creationId xmlns:a16="http://schemas.microsoft.com/office/drawing/2014/main" id="{04348CCB-0F4D-4BD7-8CD3-C1445D9101D3}"/>
              </a:ext>
            </a:extLst>
          </p:cNvPr>
          <p:cNvSpPr/>
          <p:nvPr/>
        </p:nvSpPr>
        <p:spPr>
          <a:xfrm>
            <a:off x="6705235" y="5704250"/>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Print decryption done</a:t>
            </a:r>
          </a:p>
        </p:txBody>
      </p:sp>
      <p:cxnSp>
        <p:nvCxnSpPr>
          <p:cNvPr id="57" name="Straight Arrow Connector 56">
            <a:extLst>
              <a:ext uri="{FF2B5EF4-FFF2-40B4-BE49-F238E27FC236}">
                <a16:creationId xmlns:a16="http://schemas.microsoft.com/office/drawing/2014/main" id="{66A3F249-6BF1-46EE-931D-8F313B869991}"/>
              </a:ext>
            </a:extLst>
          </p:cNvPr>
          <p:cNvCxnSpPr>
            <a:cxnSpLocks/>
            <a:endCxn id="51" idx="1"/>
          </p:cNvCxnSpPr>
          <p:nvPr/>
        </p:nvCxnSpPr>
        <p:spPr>
          <a:xfrm>
            <a:off x="6203179" y="5882495"/>
            <a:ext cx="502056" cy="6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41C0CFC6-EF55-4012-AF5B-17C23D3187F1}"/>
              </a:ext>
            </a:extLst>
          </p:cNvPr>
          <p:cNvSpPr txBox="1"/>
          <p:nvPr/>
        </p:nvSpPr>
        <p:spPr>
          <a:xfrm>
            <a:off x="4145245" y="4533573"/>
            <a:ext cx="821648" cy="369332"/>
          </a:xfrm>
          <a:prstGeom prst="rect">
            <a:avLst/>
          </a:prstGeom>
          <a:noFill/>
        </p:spPr>
        <p:txBody>
          <a:bodyPr wrap="square" rtlCol="0">
            <a:spAutoFit/>
          </a:bodyPr>
          <a:lstStyle/>
          <a:p>
            <a:r>
              <a:rPr lang="en-IN" dirty="0"/>
              <a:t>FALSE</a:t>
            </a:r>
          </a:p>
        </p:txBody>
      </p:sp>
      <p:sp>
        <p:nvSpPr>
          <p:cNvPr id="65" name="TextBox 64">
            <a:extLst>
              <a:ext uri="{FF2B5EF4-FFF2-40B4-BE49-F238E27FC236}">
                <a16:creationId xmlns:a16="http://schemas.microsoft.com/office/drawing/2014/main" id="{3CCB0858-BE12-43BA-9E11-8ADB0FC78D6B}"/>
              </a:ext>
            </a:extLst>
          </p:cNvPr>
          <p:cNvSpPr txBox="1"/>
          <p:nvPr/>
        </p:nvSpPr>
        <p:spPr>
          <a:xfrm>
            <a:off x="3562041" y="5173851"/>
            <a:ext cx="737327" cy="369332"/>
          </a:xfrm>
          <a:prstGeom prst="rect">
            <a:avLst/>
          </a:prstGeom>
          <a:noFill/>
        </p:spPr>
        <p:txBody>
          <a:bodyPr wrap="square" rtlCol="0">
            <a:spAutoFit/>
          </a:bodyPr>
          <a:lstStyle/>
          <a:p>
            <a:r>
              <a:rPr lang="en-IN" dirty="0"/>
              <a:t>TRUE</a:t>
            </a:r>
          </a:p>
        </p:txBody>
      </p:sp>
      <p:cxnSp>
        <p:nvCxnSpPr>
          <p:cNvPr id="67" name="Straight Arrow Connector 66">
            <a:extLst>
              <a:ext uri="{FF2B5EF4-FFF2-40B4-BE49-F238E27FC236}">
                <a16:creationId xmlns:a16="http://schemas.microsoft.com/office/drawing/2014/main" id="{5B9A2522-7C1C-456C-B605-876C929AC632}"/>
              </a:ext>
            </a:extLst>
          </p:cNvPr>
          <p:cNvCxnSpPr>
            <a:cxnSpLocks/>
          </p:cNvCxnSpPr>
          <p:nvPr/>
        </p:nvCxnSpPr>
        <p:spPr>
          <a:xfrm flipV="1">
            <a:off x="4145245" y="4896137"/>
            <a:ext cx="983267" cy="67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Flowchart: Decision 68">
            <a:extLst>
              <a:ext uri="{FF2B5EF4-FFF2-40B4-BE49-F238E27FC236}">
                <a16:creationId xmlns:a16="http://schemas.microsoft.com/office/drawing/2014/main" id="{CF39C52F-F7E3-4917-8132-E15EC2FF70F1}"/>
              </a:ext>
            </a:extLst>
          </p:cNvPr>
          <p:cNvSpPr/>
          <p:nvPr/>
        </p:nvSpPr>
        <p:spPr>
          <a:xfrm>
            <a:off x="5104381" y="4637821"/>
            <a:ext cx="1229193" cy="530167"/>
          </a:xfrm>
          <a:prstGeom prst="flowChartDecision">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else</a:t>
            </a:r>
          </a:p>
        </p:txBody>
      </p:sp>
      <p:sp>
        <p:nvSpPr>
          <p:cNvPr id="74" name="Flowchart: Process 73">
            <a:extLst>
              <a:ext uri="{FF2B5EF4-FFF2-40B4-BE49-F238E27FC236}">
                <a16:creationId xmlns:a16="http://schemas.microsoft.com/office/drawing/2014/main" id="{F9F19069-A385-4DBC-952D-149BF60D87FD}"/>
              </a:ext>
            </a:extLst>
          </p:cNvPr>
          <p:cNvSpPr/>
          <p:nvPr/>
        </p:nvSpPr>
        <p:spPr>
          <a:xfrm>
            <a:off x="6823648" y="4728851"/>
            <a:ext cx="1282907" cy="368679"/>
          </a:xfrm>
          <a:prstGeom prst="flowChartProces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System exit</a:t>
            </a:r>
          </a:p>
        </p:txBody>
      </p:sp>
      <p:cxnSp>
        <p:nvCxnSpPr>
          <p:cNvPr id="75" name="Straight Arrow Connector 74">
            <a:extLst>
              <a:ext uri="{FF2B5EF4-FFF2-40B4-BE49-F238E27FC236}">
                <a16:creationId xmlns:a16="http://schemas.microsoft.com/office/drawing/2014/main" id="{096144D0-BC7C-4691-90E1-5E43DD215E54}"/>
              </a:ext>
            </a:extLst>
          </p:cNvPr>
          <p:cNvCxnSpPr>
            <a:cxnSpLocks/>
            <a:endCxn id="74" idx="1"/>
          </p:cNvCxnSpPr>
          <p:nvPr/>
        </p:nvCxnSpPr>
        <p:spPr>
          <a:xfrm>
            <a:off x="6321592" y="4907096"/>
            <a:ext cx="502056" cy="6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 name="Connector: Elbow 3">
            <a:extLst>
              <a:ext uri="{FF2B5EF4-FFF2-40B4-BE49-F238E27FC236}">
                <a16:creationId xmlns:a16="http://schemas.microsoft.com/office/drawing/2014/main" id="{F4D2D774-8143-4380-AE5E-8F5D82007FF9}"/>
              </a:ext>
            </a:extLst>
          </p:cNvPr>
          <p:cNvCxnSpPr>
            <a:stCxn id="38" idx="2"/>
            <a:endCxn id="11" idx="5"/>
          </p:cNvCxnSpPr>
          <p:nvPr/>
        </p:nvCxnSpPr>
        <p:spPr>
          <a:xfrm rot="5400000" flipH="1" flipV="1">
            <a:off x="3041773" y="2199686"/>
            <a:ext cx="2539825" cy="5630026"/>
          </a:xfrm>
          <a:prstGeom prst="bentConnector4">
            <a:avLst>
              <a:gd name="adj1" fmla="val -5460"/>
              <a:gd name="adj2" fmla="val 128975"/>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4538A29-007D-4A44-AE21-D6EAFFDD73D3}"/>
              </a:ext>
            </a:extLst>
          </p:cNvPr>
          <p:cNvCxnSpPr>
            <a:stCxn id="51" idx="3"/>
          </p:cNvCxnSpPr>
          <p:nvPr/>
        </p:nvCxnSpPr>
        <p:spPr>
          <a:xfrm flipV="1">
            <a:off x="7988142" y="5882495"/>
            <a:ext cx="773609" cy="6095"/>
          </a:xfrm>
          <a:prstGeom prst="line">
            <a:avLst/>
          </a:prstGeom>
        </p:spPr>
        <p:style>
          <a:lnRef idx="3">
            <a:schemeClr val="dk1"/>
          </a:lnRef>
          <a:fillRef idx="0">
            <a:schemeClr val="dk1"/>
          </a:fillRef>
          <a:effectRef idx="2">
            <a:schemeClr val="dk1"/>
          </a:effectRef>
          <a:fontRef idx="minor">
            <a:schemeClr val="tx1"/>
          </a:fontRef>
        </p:style>
      </p:cxnSp>
      <p:cxnSp>
        <p:nvCxnSpPr>
          <p:cNvPr id="39" name="Connector: Elbow 38">
            <a:extLst>
              <a:ext uri="{FF2B5EF4-FFF2-40B4-BE49-F238E27FC236}">
                <a16:creationId xmlns:a16="http://schemas.microsoft.com/office/drawing/2014/main" id="{4A3DD29D-BDED-4C78-9301-4EDEAA8797AF}"/>
              </a:ext>
            </a:extLst>
          </p:cNvPr>
          <p:cNvCxnSpPr>
            <a:cxnSpLocks/>
            <a:endCxn id="48" idx="1"/>
          </p:cNvCxnSpPr>
          <p:nvPr/>
        </p:nvCxnSpPr>
        <p:spPr>
          <a:xfrm>
            <a:off x="3530188" y="5161221"/>
            <a:ext cx="1390084" cy="727369"/>
          </a:xfrm>
          <a:prstGeom prst="bentConnector3">
            <a:avLst>
              <a:gd name="adj1" fmla="val 395"/>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03939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8D02-FCF7-4DDB-9107-EC954111556D}"/>
              </a:ext>
            </a:extLst>
          </p:cNvPr>
          <p:cNvSpPr>
            <a:spLocks noGrp="1"/>
          </p:cNvSpPr>
          <p:nvPr>
            <p:ph type="title"/>
          </p:nvPr>
        </p:nvSpPr>
        <p:spPr>
          <a:xfrm>
            <a:off x="474689" y="440226"/>
            <a:ext cx="1863777" cy="646560"/>
          </a:xfrm>
        </p:spPr>
        <p:txBody>
          <a:bodyPr>
            <a:normAutofit fontScale="90000"/>
          </a:bodyPr>
          <a:lstStyle/>
          <a:p>
            <a:r>
              <a:rPr lang="en-IN" dirty="0"/>
              <a:t>CODE</a:t>
            </a:r>
          </a:p>
        </p:txBody>
      </p:sp>
      <p:sp>
        <p:nvSpPr>
          <p:cNvPr id="4" name="Rectangle 1">
            <a:extLst>
              <a:ext uri="{FF2B5EF4-FFF2-40B4-BE49-F238E27FC236}">
                <a16:creationId xmlns:a16="http://schemas.microsoft.com/office/drawing/2014/main" id="{D925529A-1CC8-4382-B71B-EE2E1A3C12F7}"/>
              </a:ext>
            </a:extLst>
          </p:cNvPr>
          <p:cNvSpPr>
            <a:spLocks noGrp="1" noChangeArrowheads="1"/>
          </p:cNvSpPr>
          <p:nvPr>
            <p:ph idx="1"/>
          </p:nvPr>
        </p:nvSpPr>
        <p:spPr>
          <a:xfrm>
            <a:off x="474689" y="1086785"/>
            <a:ext cx="5738734" cy="5044191"/>
          </a:xfrm>
        </p:spPr>
        <p:txBody>
          <a:bodyPr>
            <a:noAutofit/>
          </a:bodyPr>
          <a:lstStyle/>
          <a:p>
            <a:pPr marL="0" lvl="0" indent="0">
              <a:buNone/>
            </a:pPr>
            <a:r>
              <a:rPr lang="en-US" altLang="en-US" sz="1100" dirty="0"/>
              <a:t>import </a:t>
            </a:r>
            <a:r>
              <a:rPr lang="en-US" altLang="en-US" sz="1100" dirty="0" err="1"/>
              <a:t>rsa</a:t>
            </a:r>
            <a:endParaRPr lang="en-US" altLang="en-US" sz="1100" dirty="0"/>
          </a:p>
          <a:p>
            <a:pPr marL="0" lvl="0" indent="0">
              <a:buNone/>
            </a:pPr>
            <a:endParaRPr lang="en-US" altLang="en-US" sz="1100" dirty="0"/>
          </a:p>
          <a:p>
            <a:pPr marL="0" lvl="0" indent="0">
              <a:buNone/>
            </a:pPr>
            <a:r>
              <a:rPr lang="en-US" altLang="en-US" sz="1100" dirty="0" err="1"/>
              <a:t>public_key</a:t>
            </a:r>
            <a:r>
              <a:rPr lang="en-US" altLang="en-US" sz="1100" dirty="0"/>
              <a:t>, </a:t>
            </a:r>
            <a:r>
              <a:rPr lang="en-US" altLang="en-US" sz="1100" dirty="0" err="1"/>
              <a:t>private_key</a:t>
            </a:r>
            <a:r>
              <a:rPr lang="en-US" altLang="en-US" sz="1100" dirty="0"/>
              <a:t> = </a:t>
            </a:r>
            <a:r>
              <a:rPr lang="en-US" altLang="en-US" sz="1100" dirty="0" err="1"/>
              <a:t>rsa.newkeys</a:t>
            </a:r>
            <a:r>
              <a:rPr lang="en-US" altLang="en-US" sz="1100" dirty="0"/>
              <a:t>(1024)</a:t>
            </a:r>
          </a:p>
          <a:p>
            <a:pPr marL="0" lvl="0" indent="0">
              <a:buNone/>
            </a:pPr>
            <a:r>
              <a:rPr lang="en-US" altLang="en-US" sz="1100" dirty="0" err="1"/>
              <a:t>em</a:t>
            </a:r>
            <a:r>
              <a:rPr lang="en-US" altLang="en-US" sz="1100" dirty="0"/>
              <a:t>=""</a:t>
            </a:r>
          </a:p>
          <a:p>
            <a:pPr marL="0" lvl="0" indent="0">
              <a:buNone/>
            </a:pPr>
            <a:r>
              <a:rPr lang="en-US" altLang="en-US" sz="1100" dirty="0"/>
              <a:t>print("1. Encrypt text\n2. Decrypt Text\n3. Exit")</a:t>
            </a:r>
          </a:p>
          <a:p>
            <a:pPr marL="0" lvl="0" indent="0">
              <a:buNone/>
            </a:pPr>
            <a:r>
              <a:rPr lang="en-US" altLang="en-US" sz="1100" dirty="0"/>
              <a:t>while True:</a:t>
            </a:r>
          </a:p>
          <a:p>
            <a:pPr marL="0" lvl="0" indent="0">
              <a:buNone/>
            </a:pPr>
            <a:r>
              <a:rPr lang="en-US" altLang="en-US" sz="1100" dirty="0"/>
              <a:t>    t=int(input("Enter your option: "))</a:t>
            </a:r>
          </a:p>
          <a:p>
            <a:pPr marL="0" lvl="0" indent="0">
              <a:buNone/>
            </a:pPr>
            <a:r>
              <a:rPr lang="en-US" altLang="en-US" sz="1100" dirty="0"/>
              <a:t>    if t==1:</a:t>
            </a:r>
          </a:p>
          <a:p>
            <a:pPr marL="0" lvl="0" indent="0">
              <a:buNone/>
            </a:pPr>
            <a:r>
              <a:rPr lang="en-US" altLang="en-US" sz="1100" dirty="0"/>
              <a:t>        message = input("Enter the message: ")</a:t>
            </a:r>
          </a:p>
          <a:p>
            <a:pPr marL="0" lvl="0" indent="0">
              <a:buNone/>
            </a:pPr>
            <a:r>
              <a:rPr lang="en-US" altLang="en-US" sz="1100" dirty="0"/>
              <a:t>        res = bytes(message,'utf-8')</a:t>
            </a:r>
          </a:p>
          <a:p>
            <a:pPr marL="0" lvl="0" indent="0">
              <a:buNone/>
            </a:pPr>
            <a:r>
              <a:rPr lang="en-US" altLang="en-US" sz="1100" dirty="0"/>
              <a:t>        # print(res)</a:t>
            </a:r>
          </a:p>
          <a:p>
            <a:pPr marL="0" lvl="0" indent="0">
              <a:buNone/>
            </a:pPr>
            <a:r>
              <a:rPr lang="en-US" altLang="en-US" sz="1100" dirty="0"/>
              <a:t>        </a:t>
            </a:r>
            <a:r>
              <a:rPr lang="en-US" altLang="en-US" sz="1100" dirty="0" err="1"/>
              <a:t>eme</a:t>
            </a:r>
            <a:r>
              <a:rPr lang="en-US" altLang="en-US" sz="1100" dirty="0"/>
              <a:t>=</a:t>
            </a:r>
            <a:r>
              <a:rPr lang="en-US" altLang="en-US" sz="1100" dirty="0" err="1"/>
              <a:t>rsa.encrypt</a:t>
            </a:r>
            <a:r>
              <a:rPr lang="en-US" altLang="en-US" sz="1100" dirty="0"/>
              <a:t>(</a:t>
            </a:r>
            <a:r>
              <a:rPr lang="en-US" altLang="en-US" sz="1100" dirty="0" err="1"/>
              <a:t>res,public_key</a:t>
            </a:r>
            <a:r>
              <a:rPr lang="en-US" altLang="en-US" sz="1100" dirty="0"/>
              <a:t>)</a:t>
            </a:r>
          </a:p>
          <a:p>
            <a:pPr marL="0" lvl="0" indent="0">
              <a:buNone/>
            </a:pPr>
            <a:r>
              <a:rPr lang="en-US" altLang="en-US" sz="1100" dirty="0"/>
              <a:t>        # print(</a:t>
            </a:r>
            <a:r>
              <a:rPr lang="en-US" altLang="en-US" sz="1100" dirty="0" err="1"/>
              <a:t>eme</a:t>
            </a:r>
            <a:r>
              <a:rPr lang="en-US" altLang="en-US" sz="1100" dirty="0"/>
              <a:t>)</a:t>
            </a:r>
          </a:p>
          <a:p>
            <a:pPr marL="0" lvl="0" indent="0">
              <a:buNone/>
            </a:pPr>
            <a:r>
              <a:rPr lang="en-US" altLang="en-US" sz="1100" dirty="0"/>
              <a:t>        </a:t>
            </a:r>
            <a:r>
              <a:rPr lang="en-US" altLang="en-US" sz="1100" dirty="0" err="1"/>
              <a:t>em</a:t>
            </a:r>
            <a:r>
              <a:rPr lang="en-US" altLang="en-US" sz="1100" dirty="0"/>
              <a:t>=</a:t>
            </a:r>
            <a:r>
              <a:rPr lang="en-US" altLang="en-US" sz="1100" dirty="0" err="1"/>
              <a:t>eme</a:t>
            </a:r>
            <a:endParaRPr lang="en-US" altLang="en-US" sz="1100" dirty="0"/>
          </a:p>
          <a:p>
            <a:pPr marL="0" lvl="0" indent="0">
              <a:buNone/>
            </a:pPr>
            <a:r>
              <a:rPr lang="en-US" altLang="en-US" sz="1100" dirty="0"/>
              <a:t>        print("**********************Encryption Done************************")</a:t>
            </a:r>
          </a:p>
          <a:p>
            <a:pPr marL="0" lvl="0" indent="0">
              <a:buNone/>
            </a:pPr>
            <a:r>
              <a:rPr lang="en-US" altLang="en-US" sz="1100" dirty="0"/>
              <a:t>    </a:t>
            </a:r>
            <a:r>
              <a:rPr lang="en-US" altLang="en-US" sz="1100" dirty="0" err="1"/>
              <a:t>elif</a:t>
            </a:r>
            <a:r>
              <a:rPr lang="en-US" altLang="en-US" sz="1100" dirty="0"/>
              <a:t> t==2:</a:t>
            </a:r>
          </a:p>
          <a:p>
            <a:pPr marL="0" lvl="0" indent="0">
              <a:buNone/>
            </a:pPr>
            <a:r>
              <a:rPr lang="en-US" altLang="en-US" sz="1100" dirty="0"/>
              <a:t>        dm=</a:t>
            </a:r>
            <a:r>
              <a:rPr lang="en-US" altLang="en-US" sz="1100" dirty="0" err="1"/>
              <a:t>rsa.decrypt</a:t>
            </a:r>
            <a:r>
              <a:rPr lang="en-US" altLang="en-US" sz="1100" dirty="0"/>
              <a:t>(</a:t>
            </a:r>
            <a:r>
              <a:rPr lang="en-US" altLang="en-US" sz="1100" dirty="0" err="1"/>
              <a:t>em,private_key</a:t>
            </a:r>
            <a:r>
              <a:rPr lang="en-US" altLang="en-US" sz="1100" dirty="0"/>
              <a:t>)</a:t>
            </a:r>
          </a:p>
          <a:p>
            <a:pPr marL="0" lvl="0" indent="0">
              <a:buNone/>
            </a:pPr>
            <a:endParaRPr lang="en-US" altLang="en-US" sz="1100" dirty="0"/>
          </a:p>
        </p:txBody>
      </p:sp>
      <p:sp>
        <p:nvSpPr>
          <p:cNvPr id="7" name="Rectangle 1">
            <a:extLst>
              <a:ext uri="{FF2B5EF4-FFF2-40B4-BE49-F238E27FC236}">
                <a16:creationId xmlns:a16="http://schemas.microsoft.com/office/drawing/2014/main" id="{A38BBD5F-9AAC-45F3-A095-CC6E428F2D69}"/>
              </a:ext>
            </a:extLst>
          </p:cNvPr>
          <p:cNvSpPr txBox="1">
            <a:spLocks noChangeArrowheads="1"/>
          </p:cNvSpPr>
          <p:nvPr/>
        </p:nvSpPr>
        <p:spPr>
          <a:xfrm>
            <a:off x="6096001" y="1086784"/>
            <a:ext cx="5738734" cy="358265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lvl="0" indent="0">
              <a:buNone/>
            </a:pPr>
            <a:r>
              <a:rPr lang="en-US" altLang="en-US" sz="1100" dirty="0"/>
              <a:t> print(</a:t>
            </a:r>
            <a:r>
              <a:rPr lang="en-US" altLang="en-US" sz="1100" dirty="0" err="1"/>
              <a:t>dm.decode</a:t>
            </a:r>
            <a:r>
              <a:rPr lang="en-US" altLang="en-US" sz="1100" dirty="0"/>
              <a:t>())</a:t>
            </a:r>
          </a:p>
          <a:p>
            <a:pPr marL="0" lvl="0" indent="0">
              <a:buNone/>
            </a:pPr>
            <a:r>
              <a:rPr lang="en-US" altLang="en-US" sz="1100" dirty="0"/>
              <a:t>        print("**********************Decryption Done************************")</a:t>
            </a:r>
          </a:p>
          <a:p>
            <a:pPr marL="0" lvl="0" indent="0">
              <a:buNone/>
            </a:pPr>
            <a:r>
              <a:rPr lang="en-US" altLang="en-US" sz="1100" dirty="0"/>
              <a:t>    else:</a:t>
            </a:r>
          </a:p>
          <a:p>
            <a:pPr marL="0" lvl="0" indent="0">
              <a:buNone/>
            </a:pPr>
            <a:r>
              <a:rPr lang="en-US" altLang="en-US" sz="1100" dirty="0"/>
              <a:t>        print("**********************THANK YOU************************")</a:t>
            </a:r>
          </a:p>
          <a:p>
            <a:pPr marL="0" lvl="0" indent="0">
              <a:buNone/>
            </a:pPr>
            <a:r>
              <a:rPr lang="en-US" altLang="en-US" sz="1100" dirty="0"/>
              <a:t>        exit(1)</a:t>
            </a:r>
          </a:p>
          <a:p>
            <a:pPr marL="0" lvl="0" indent="0">
              <a:buNone/>
            </a:pPr>
            <a:r>
              <a:rPr lang="en-US" altLang="en-US" sz="1100" dirty="0"/>
              <a:t>        exit(1)</a:t>
            </a:r>
          </a:p>
        </p:txBody>
      </p:sp>
    </p:spTree>
    <p:extLst>
      <p:ext uri="{BB962C8B-B14F-4D97-AF65-F5344CB8AC3E}">
        <p14:creationId xmlns:p14="http://schemas.microsoft.com/office/powerpoint/2010/main" val="217343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4" name="Rectangle 74">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8D27E400-169A-450F-AB65-1F222AF731AF}"/>
              </a:ext>
            </a:extLst>
          </p:cNvPr>
          <p:cNvSpPr>
            <a:spLocks noGrp="1"/>
          </p:cNvSpPr>
          <p:nvPr>
            <p:ph type="title"/>
          </p:nvPr>
        </p:nvSpPr>
        <p:spPr>
          <a:xfrm>
            <a:off x="1066800" y="642594"/>
            <a:ext cx="10058400" cy="13716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A37DCBC2-637A-482A-9744-DFB6146D8DC8}"/>
              </a:ext>
            </a:extLst>
          </p:cNvPr>
          <p:cNvSpPr>
            <a:spLocks noGrp="1"/>
          </p:cNvSpPr>
          <p:nvPr>
            <p:ph idx="1"/>
          </p:nvPr>
        </p:nvSpPr>
        <p:spPr>
          <a:xfrm>
            <a:off x="1066800" y="2103120"/>
            <a:ext cx="6485467" cy="3931920"/>
          </a:xfrm>
        </p:spPr>
        <p:txBody>
          <a:bodyPr>
            <a:normAutofit/>
          </a:bodyPr>
          <a:lstStyle/>
          <a:p>
            <a:pPr marL="0" indent="0">
              <a:buNone/>
            </a:pPr>
            <a:r>
              <a:rPr lang="en-IN" dirty="0"/>
              <a:t>Encryption is a way for data-messages or files to be made unreadable, and ensuring that only authorized person can access the data. Encryption means securing digital data by converting it from readable format into an encoded format. Encrypted data can be read after it’s been decrypted. Encryption is a building block of data security. It is most important way to ensure a computer system’s information can’t be stolen or read by someone unauthorized. Data encryption security is used by individual users and companies and organizations, to protect the information sent between server an browser. The information can be anything, It may be messages, personal data, payment data. An encryption software, also known as encryption algorithm is used to develop an encryption scheme that theoretically can only be broken with large computational power. </a:t>
            </a:r>
          </a:p>
          <a:p>
            <a:pPr marL="0" indent="0">
              <a:buNone/>
            </a:pPr>
            <a:endParaRPr lang="en-IN" dirty="0"/>
          </a:p>
        </p:txBody>
      </p:sp>
      <p:pic>
        <p:nvPicPr>
          <p:cNvPr id="3074" name="Picture 2" descr="Encryption and Decryption - What's the Difference? | Venafi">
            <a:extLst>
              <a:ext uri="{FF2B5EF4-FFF2-40B4-BE49-F238E27FC236}">
                <a16:creationId xmlns:a16="http://schemas.microsoft.com/office/drawing/2014/main" id="{81832A77-FA2B-43F0-986B-287D58C02F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1" y="3264580"/>
            <a:ext cx="3019646" cy="142645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B01A6447-9750-4086-9C3B-1B733A10C1A9}"/>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2" name="Date Placeholder 6">
            <a:extLst>
              <a:ext uri="{FF2B5EF4-FFF2-40B4-BE49-F238E27FC236}">
                <a16:creationId xmlns:a16="http://schemas.microsoft.com/office/drawing/2014/main" id="{551B9FEC-0C02-4DE5-93CC-C3226CA2B522}"/>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3" name="Footer Placeholder 8">
            <a:extLst>
              <a:ext uri="{FF2B5EF4-FFF2-40B4-BE49-F238E27FC236}">
                <a16:creationId xmlns:a16="http://schemas.microsoft.com/office/drawing/2014/main" id="{C2A8E213-E209-4C78-8970-0AB1F03FD9E2}"/>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4" name="Slide Number Placeholder 10">
            <a:extLst>
              <a:ext uri="{FF2B5EF4-FFF2-40B4-BE49-F238E27FC236}">
                <a16:creationId xmlns:a16="http://schemas.microsoft.com/office/drawing/2014/main" id="{187BD08B-7456-4F5F-9324-BFF0417494A9}"/>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530577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724B82-4C24-4680-AC3E-7B3B1A6FA75B}"/>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dirty="0"/>
              <a:t>BETA TESTING OF AES ALGORITHM</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8FF5A919-2349-46D6-9A2E-499BDEA74173}"/>
              </a:ext>
            </a:extLst>
          </p:cNvPr>
          <p:cNvPicPr>
            <a:picLocks noGrp="1" noChangeAspect="1"/>
          </p:cNvPicPr>
          <p:nvPr>
            <p:ph idx="1"/>
          </p:nvPr>
        </p:nvPicPr>
        <p:blipFill>
          <a:blip r:embed="rId2"/>
          <a:stretch>
            <a:fillRect/>
          </a:stretch>
        </p:blipFill>
        <p:spPr>
          <a:xfrm>
            <a:off x="607277" y="493532"/>
            <a:ext cx="7051943" cy="5870935"/>
          </a:xfrm>
        </p:spPr>
      </p:pic>
    </p:spTree>
    <p:extLst>
      <p:ext uri="{BB962C8B-B14F-4D97-AF65-F5344CB8AC3E}">
        <p14:creationId xmlns:p14="http://schemas.microsoft.com/office/powerpoint/2010/main" val="1248542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724B82-4C24-4680-AC3E-7B3B1A6FA75B}"/>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dirty="0"/>
              <a:t>BETA TESTING OF RSA ALGORITHM</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8F5774A0-EF95-40A3-900E-357B1DCBA4D6}"/>
              </a:ext>
            </a:extLst>
          </p:cNvPr>
          <p:cNvPicPr>
            <a:picLocks noGrp="1" noChangeAspect="1"/>
          </p:cNvPicPr>
          <p:nvPr>
            <p:ph idx="1"/>
          </p:nvPr>
        </p:nvPicPr>
        <p:blipFill>
          <a:blip r:embed="rId2"/>
          <a:stretch>
            <a:fillRect/>
          </a:stretch>
        </p:blipFill>
        <p:spPr>
          <a:xfrm>
            <a:off x="661241" y="433235"/>
            <a:ext cx="6503486" cy="5013145"/>
          </a:xfrm>
        </p:spPr>
      </p:pic>
    </p:spTree>
    <p:extLst>
      <p:ext uri="{BB962C8B-B14F-4D97-AF65-F5344CB8AC3E}">
        <p14:creationId xmlns:p14="http://schemas.microsoft.com/office/powerpoint/2010/main" val="428590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364254E-C1BB-4D5C-89DB-515C7D4A491A}"/>
              </a:ext>
            </a:extLst>
          </p:cNvPr>
          <p:cNvPicPr>
            <a:picLocks noChangeAspect="1"/>
          </p:cNvPicPr>
          <p:nvPr/>
        </p:nvPicPr>
        <p:blipFill>
          <a:blip r:embed="rId2"/>
          <a:stretch>
            <a:fillRect/>
          </a:stretch>
        </p:blipFill>
        <p:spPr>
          <a:xfrm>
            <a:off x="1092607" y="1501066"/>
            <a:ext cx="5607704" cy="3841277"/>
          </a:xfrm>
          <a:prstGeom prst="rect">
            <a:avLst/>
          </a:prstGeom>
        </p:spPr>
      </p:pic>
      <p:sp>
        <p:nvSpPr>
          <p:cNvPr id="42" name="Rectangle 41">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0C94FB-2765-462F-98A7-3807A473A008}"/>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t>GITHUB COMMITS</a:t>
            </a:r>
          </a:p>
        </p:txBody>
      </p:sp>
      <p:sp>
        <p:nvSpPr>
          <p:cNvPr id="44" name="Rectangle 43">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61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2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2" name="Straight Connector 3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0C94FB-2765-462F-98A7-3807A473A008}"/>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t>GITHUB COMMITS</a:t>
            </a:r>
          </a:p>
        </p:txBody>
      </p:sp>
      <p:sp>
        <p:nvSpPr>
          <p:cNvPr id="44" name="Rectangle 43">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20" name="Content Placeholder 8">
            <a:extLst>
              <a:ext uri="{FF2B5EF4-FFF2-40B4-BE49-F238E27FC236}">
                <a16:creationId xmlns:a16="http://schemas.microsoft.com/office/drawing/2014/main" id="{DC2AC451-7084-44AE-B10C-8220EE7B0D0E}"/>
              </a:ext>
            </a:extLst>
          </p:cNvPr>
          <p:cNvPicPr>
            <a:picLocks noGrp="1" noChangeAspect="1"/>
          </p:cNvPicPr>
          <p:nvPr>
            <p:ph idx="1"/>
          </p:nvPr>
        </p:nvPicPr>
        <p:blipFill>
          <a:blip r:embed="rId2"/>
          <a:stretch>
            <a:fillRect/>
          </a:stretch>
        </p:blipFill>
        <p:spPr>
          <a:xfrm>
            <a:off x="744422" y="1267730"/>
            <a:ext cx="6430816" cy="4015740"/>
          </a:xfrm>
          <a:prstGeom prst="rect">
            <a:avLst/>
          </a:prstGeom>
        </p:spPr>
      </p:pic>
    </p:spTree>
    <p:extLst>
      <p:ext uri="{BB962C8B-B14F-4D97-AF65-F5344CB8AC3E}">
        <p14:creationId xmlns:p14="http://schemas.microsoft.com/office/powerpoint/2010/main" val="102600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10BF-05D2-4533-B857-B50A84A805A1}"/>
              </a:ext>
            </a:extLst>
          </p:cNvPr>
          <p:cNvSpPr>
            <a:spLocks noGrp="1"/>
          </p:cNvSpPr>
          <p:nvPr>
            <p:ph type="title"/>
          </p:nvPr>
        </p:nvSpPr>
        <p:spPr/>
        <p:txBody>
          <a:bodyPr/>
          <a:lstStyle/>
          <a:p>
            <a:r>
              <a:rPr lang="en-IN" dirty="0"/>
              <a:t>WORK IN PROGRESS</a:t>
            </a:r>
          </a:p>
        </p:txBody>
      </p:sp>
      <p:sp>
        <p:nvSpPr>
          <p:cNvPr id="3" name="Content Placeholder 2">
            <a:extLst>
              <a:ext uri="{FF2B5EF4-FFF2-40B4-BE49-F238E27FC236}">
                <a16:creationId xmlns:a16="http://schemas.microsoft.com/office/drawing/2014/main" id="{42ADE509-B470-4DB7-8646-B3BEFA50396C}"/>
              </a:ext>
            </a:extLst>
          </p:cNvPr>
          <p:cNvSpPr>
            <a:spLocks noGrp="1"/>
          </p:cNvSpPr>
          <p:nvPr>
            <p:ph idx="1"/>
          </p:nvPr>
        </p:nvSpPr>
        <p:spPr/>
        <p:txBody>
          <a:bodyPr/>
          <a:lstStyle/>
          <a:p>
            <a:pPr marL="342900" indent="-342900">
              <a:buFont typeface="+mj-lt"/>
              <a:buAutoNum type="arabicPeriod"/>
            </a:pPr>
            <a:r>
              <a:rPr lang="en-IN" dirty="0"/>
              <a:t>Selection of algorithms to be used </a:t>
            </a:r>
            <a:r>
              <a:rPr lang="en-IN" dirty="0">
                <a:sym typeface="Wingdings" panose="05000000000000000000" pitchFamily="2" charset="2"/>
              </a:rPr>
              <a:t> AES and RSA Algorithm</a:t>
            </a:r>
          </a:p>
          <a:p>
            <a:pPr marL="342900" indent="-342900">
              <a:buFont typeface="+mj-lt"/>
              <a:buAutoNum type="arabicPeriod"/>
            </a:pPr>
            <a:r>
              <a:rPr lang="en-IN" dirty="0">
                <a:sym typeface="Wingdings" panose="05000000000000000000" pitchFamily="2" charset="2"/>
              </a:rPr>
              <a:t>Literature Review </a:t>
            </a:r>
          </a:p>
          <a:p>
            <a:pPr marL="342900" indent="-342900">
              <a:buFont typeface="+mj-lt"/>
              <a:buAutoNum type="arabicPeriod"/>
            </a:pPr>
            <a:r>
              <a:rPr lang="en-IN" dirty="0">
                <a:sym typeface="Wingdings" panose="05000000000000000000" pitchFamily="2" charset="2"/>
              </a:rPr>
              <a:t>GITHUB setup </a:t>
            </a:r>
          </a:p>
          <a:p>
            <a:pPr marL="342900" indent="-342900">
              <a:buFont typeface="+mj-lt"/>
              <a:buAutoNum type="arabicPeriod"/>
            </a:pPr>
            <a:r>
              <a:rPr lang="en-IN" dirty="0">
                <a:sym typeface="Wingdings" panose="05000000000000000000" pitchFamily="2" charset="2"/>
              </a:rPr>
              <a:t>Implementation of AES Algorithm</a:t>
            </a:r>
          </a:p>
          <a:p>
            <a:pPr marL="342900" indent="-342900">
              <a:buFont typeface="+mj-lt"/>
              <a:buAutoNum type="arabicPeriod"/>
            </a:pPr>
            <a:r>
              <a:rPr lang="en-IN" dirty="0">
                <a:sym typeface="Wingdings" panose="05000000000000000000" pitchFamily="2" charset="2"/>
              </a:rPr>
              <a:t>Testing the implemented AES Approach</a:t>
            </a:r>
          </a:p>
          <a:p>
            <a:pPr marL="342900" indent="-342900">
              <a:buFont typeface="+mj-lt"/>
              <a:buAutoNum type="arabicPeriod"/>
            </a:pPr>
            <a:r>
              <a:rPr lang="en-IN" dirty="0">
                <a:sym typeface="Wingdings" panose="05000000000000000000" pitchFamily="2" charset="2"/>
              </a:rPr>
              <a:t>GITHUB commits</a:t>
            </a:r>
            <a:endParaRPr lang="en-IN" dirty="0"/>
          </a:p>
        </p:txBody>
      </p:sp>
    </p:spTree>
    <p:extLst>
      <p:ext uri="{BB962C8B-B14F-4D97-AF65-F5344CB8AC3E}">
        <p14:creationId xmlns:p14="http://schemas.microsoft.com/office/powerpoint/2010/main" val="2711821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8EAD0E2B-71A3-47BF-9875-217161AC5B85}"/>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cap="all" spc="-100" dirty="0">
                <a:solidFill>
                  <a:schemeClr val="tx1"/>
                </a:solidFill>
              </a:rPr>
              <a:t>THANK YOU</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20F1190-5EC5-47C4-B0FD-4863341C308F}"/>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32" name="Date Placeholder 6">
            <a:extLst>
              <a:ext uri="{FF2B5EF4-FFF2-40B4-BE49-F238E27FC236}">
                <a16:creationId xmlns:a16="http://schemas.microsoft.com/office/drawing/2014/main" id="{8B0D5C34-9D46-42D1-BED6-422FD6CFF384}"/>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33" name="Footer Placeholder 8">
            <a:extLst>
              <a:ext uri="{FF2B5EF4-FFF2-40B4-BE49-F238E27FC236}">
                <a16:creationId xmlns:a16="http://schemas.microsoft.com/office/drawing/2014/main" id="{9A64E3C6-FB30-4E25-A95A-389B07BD8A71}"/>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34" name="Slide Number Placeholder 10">
            <a:extLst>
              <a:ext uri="{FF2B5EF4-FFF2-40B4-BE49-F238E27FC236}">
                <a16:creationId xmlns:a16="http://schemas.microsoft.com/office/drawing/2014/main" id="{22C0C20C-1F7C-4054-BD20-1DB0FA96BE7C}"/>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8511382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Database Encryption Software for IBM i | Powertech Encryption">
            <a:extLst>
              <a:ext uri="{FF2B5EF4-FFF2-40B4-BE49-F238E27FC236}">
                <a16:creationId xmlns:a16="http://schemas.microsoft.com/office/drawing/2014/main" id="{4DD065B0-D84D-492D-AFBF-B6383F6902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46" b="2754"/>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811737-C536-4D56-A2E5-20E39C0330C7}"/>
              </a:ext>
            </a:extLst>
          </p:cNvPr>
          <p:cNvSpPr>
            <a:spLocks noGrp="1"/>
          </p:cNvSpPr>
          <p:nvPr>
            <p:ph type="title"/>
          </p:nvPr>
        </p:nvSpPr>
        <p:spPr>
          <a:xfrm>
            <a:off x="774043" y="727626"/>
            <a:ext cx="4602152" cy="1718225"/>
          </a:xfrm>
        </p:spPr>
        <p:txBody>
          <a:bodyPr>
            <a:normAutofit/>
          </a:bodyPr>
          <a:lstStyle/>
          <a:p>
            <a:r>
              <a:rPr lang="en-IN" sz="4400" dirty="0"/>
              <a:t>ABSTRACT</a:t>
            </a:r>
          </a:p>
        </p:txBody>
      </p:sp>
      <p:sp>
        <p:nvSpPr>
          <p:cNvPr id="3" name="Content Placeholder 2">
            <a:extLst>
              <a:ext uri="{FF2B5EF4-FFF2-40B4-BE49-F238E27FC236}">
                <a16:creationId xmlns:a16="http://schemas.microsoft.com/office/drawing/2014/main" id="{3A7AE453-0B11-4BAE-8608-19CF5F84F4D0}"/>
              </a:ext>
            </a:extLst>
          </p:cNvPr>
          <p:cNvSpPr>
            <a:spLocks noGrp="1"/>
          </p:cNvSpPr>
          <p:nvPr>
            <p:ph idx="1"/>
          </p:nvPr>
        </p:nvSpPr>
        <p:spPr>
          <a:xfrm>
            <a:off x="774043" y="2538920"/>
            <a:ext cx="4602152" cy="3480066"/>
          </a:xfrm>
        </p:spPr>
        <p:txBody>
          <a:bodyPr>
            <a:normAutofit/>
          </a:bodyPr>
          <a:lstStyle/>
          <a:p>
            <a:pPr marL="0" indent="0">
              <a:lnSpc>
                <a:spcPct val="100000"/>
              </a:lnSpc>
              <a:buNone/>
            </a:pPr>
            <a:r>
              <a:rPr lang="en-US" sz="1200" dirty="0"/>
              <a:t>Now days, Data security is very challenging issue that touches many areas including computers and communication. Recently, we came across many attacks on cyber security that have played with the confidentiality of the users. These attacks just broke all the security algorithms and affected the confidentiality, authentication, integrity, availability, and identification of user data. Cryptography is one such way to make sure that confidentiality, authentication, integrity, availability and identification of user data can be maintained as well as security and privacy of data can be provided to the user. Encryption is the process of converting normal data or plaintext to something incomprehensible or cipher-text by applying mathematical transformations or formulae. These mathematical transformations or formulae used for encryption processes are called algorithms.</a:t>
            </a:r>
            <a:endParaRPr lang="en-IN" sz="1200" dirty="0"/>
          </a:p>
        </p:txBody>
      </p:sp>
      <p:sp>
        <p:nvSpPr>
          <p:cNvPr id="21" name="Rectangle 20">
            <a:extLst>
              <a:ext uri="{FF2B5EF4-FFF2-40B4-BE49-F238E27FC236}">
                <a16:creationId xmlns:a16="http://schemas.microsoft.com/office/drawing/2014/main" id="{531B169E-DA79-4CA5-A53D-99BC67CC9CE8}"/>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2" name="Date Placeholder 6">
            <a:extLst>
              <a:ext uri="{FF2B5EF4-FFF2-40B4-BE49-F238E27FC236}">
                <a16:creationId xmlns:a16="http://schemas.microsoft.com/office/drawing/2014/main" id="{3B23D5F0-E353-4DD7-8DB3-4B33D531B89E}"/>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3" name="Footer Placeholder 8">
            <a:extLst>
              <a:ext uri="{FF2B5EF4-FFF2-40B4-BE49-F238E27FC236}">
                <a16:creationId xmlns:a16="http://schemas.microsoft.com/office/drawing/2014/main" id="{A930E77E-F7BA-4C31-B202-F5ABB47AF826}"/>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4" name="Slide Number Placeholder 10">
            <a:extLst>
              <a:ext uri="{FF2B5EF4-FFF2-40B4-BE49-F238E27FC236}">
                <a16:creationId xmlns:a16="http://schemas.microsoft.com/office/drawing/2014/main" id="{A230C1CE-60B8-460D-9EEF-A429F8AB08AC}"/>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8229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D9D7B71-5F46-456B-AB64-49DD7D795FF9}"/>
              </a:ext>
            </a:extLst>
          </p:cNvPr>
          <p:cNvSpPr>
            <a:spLocks noGrp="1"/>
          </p:cNvSpPr>
          <p:nvPr>
            <p:ph type="title"/>
          </p:nvPr>
        </p:nvSpPr>
        <p:spPr>
          <a:xfrm>
            <a:off x="1066800" y="642594"/>
            <a:ext cx="10058400" cy="1371600"/>
          </a:xfrm>
        </p:spPr>
        <p:txBody>
          <a:bodyPr>
            <a:normAutofit/>
          </a:bodyPr>
          <a:lstStyle/>
          <a:p>
            <a:pPr algn="ctr"/>
            <a:r>
              <a:rPr lang="en-IN" dirty="0"/>
              <a:t>LITERATURE REVIEW</a:t>
            </a:r>
          </a:p>
        </p:txBody>
      </p:sp>
      <p:graphicFrame>
        <p:nvGraphicFramePr>
          <p:cNvPr id="5" name="Table 5">
            <a:extLst>
              <a:ext uri="{FF2B5EF4-FFF2-40B4-BE49-F238E27FC236}">
                <a16:creationId xmlns:a16="http://schemas.microsoft.com/office/drawing/2014/main" id="{5EC08589-F109-4D92-BF85-F5D00D0DE3C9}"/>
              </a:ext>
            </a:extLst>
          </p:cNvPr>
          <p:cNvGraphicFramePr>
            <a:graphicFrameLocks noGrp="1"/>
          </p:cNvGraphicFramePr>
          <p:nvPr>
            <p:ph idx="1"/>
            <p:extLst>
              <p:ext uri="{D42A27DB-BD31-4B8C-83A1-F6EECF244321}">
                <p14:modId xmlns:p14="http://schemas.microsoft.com/office/powerpoint/2010/main" val="155406298"/>
              </p:ext>
            </p:extLst>
          </p:nvPr>
        </p:nvGraphicFramePr>
        <p:xfrm>
          <a:off x="1066800" y="2680263"/>
          <a:ext cx="10058404" cy="3072475"/>
        </p:xfrm>
        <a:graphic>
          <a:graphicData uri="http://schemas.openxmlformats.org/drawingml/2006/table">
            <a:tbl>
              <a:tblPr firstRow="1" bandRow="1">
                <a:tableStyleId>{073A0DAA-6AF3-43AB-8588-CEC1D06C72B9}</a:tableStyleId>
              </a:tblPr>
              <a:tblGrid>
                <a:gridCol w="2033850">
                  <a:extLst>
                    <a:ext uri="{9D8B030D-6E8A-4147-A177-3AD203B41FA5}">
                      <a16:colId xmlns:a16="http://schemas.microsoft.com/office/drawing/2014/main" val="3468969421"/>
                    </a:ext>
                  </a:extLst>
                </a:gridCol>
                <a:gridCol w="1958490">
                  <a:extLst>
                    <a:ext uri="{9D8B030D-6E8A-4147-A177-3AD203B41FA5}">
                      <a16:colId xmlns:a16="http://schemas.microsoft.com/office/drawing/2014/main" val="2642391099"/>
                    </a:ext>
                  </a:extLst>
                </a:gridCol>
                <a:gridCol w="1958490">
                  <a:extLst>
                    <a:ext uri="{9D8B030D-6E8A-4147-A177-3AD203B41FA5}">
                      <a16:colId xmlns:a16="http://schemas.microsoft.com/office/drawing/2014/main" val="2575246076"/>
                    </a:ext>
                  </a:extLst>
                </a:gridCol>
                <a:gridCol w="2051963">
                  <a:extLst>
                    <a:ext uri="{9D8B030D-6E8A-4147-A177-3AD203B41FA5}">
                      <a16:colId xmlns:a16="http://schemas.microsoft.com/office/drawing/2014/main" val="1063975177"/>
                    </a:ext>
                  </a:extLst>
                </a:gridCol>
                <a:gridCol w="2055611">
                  <a:extLst>
                    <a:ext uri="{9D8B030D-6E8A-4147-A177-3AD203B41FA5}">
                      <a16:colId xmlns:a16="http://schemas.microsoft.com/office/drawing/2014/main" val="2604289809"/>
                    </a:ext>
                  </a:extLst>
                </a:gridCol>
              </a:tblGrid>
              <a:tr h="332350">
                <a:tc>
                  <a:txBody>
                    <a:bodyPr/>
                    <a:lstStyle/>
                    <a:p>
                      <a:pPr algn="ctr"/>
                      <a:r>
                        <a:rPr lang="en-IN" sz="1400" dirty="0"/>
                        <a:t>AUTHOR</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TITLE</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PUBLISHED SOURCE</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METHODS</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FINDINGS</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1932306"/>
                  </a:ext>
                </a:extLst>
              </a:tr>
              <a:tr h="1370943">
                <a:tc>
                  <a:txBody>
                    <a:bodyPr/>
                    <a:lstStyle/>
                    <a:p>
                      <a:pPr algn="ctr"/>
                      <a:r>
                        <a:rPr lang="en-IN" sz="1200" dirty="0"/>
                        <a:t>Rohan Rayarikar, Sanket Upadhyay, Priyanka Pimpale</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SMS encryption using AES algorithm on Android</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https://www.researchgate.net/file.PostFileLoader.html?id=55c212f66225ff9e068b4623&amp;assetKey=AS%3A273825676103681%401442296536278</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In this source, they have used AES Algorithm, and have explained working of SMS in android </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Messages are encrypted for sender as well as receiver, use of AES algorithm has 128 bits of cipher key, which has 2^128 possibilities for attacker to break which is almost impossible.</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528943"/>
                  </a:ext>
                </a:extLst>
              </a:tr>
              <a:tr h="1281921">
                <a:tc>
                  <a:txBody>
                    <a:bodyPr/>
                    <a:lstStyle/>
                    <a:p>
                      <a:pPr algn="ctr"/>
                      <a:r>
                        <a:rPr lang="en-IN" sz="1200" dirty="0"/>
                        <a:t>K. Nanda Kishore, Sujan Chhetri</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200" dirty="0"/>
                        <a:t>A Novel Text Encryption Algorithm using enhanced Diffie Hellman and AES</a:t>
                      </a:r>
                      <a:endParaRPr lang="en-IN" sz="1200" dirty="0"/>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600" dirty="0"/>
                        <a:t>https://d1wqtxts1xzle7.cloudfront.net/64601037/Kishore%20Karanam%20-%20V8I6-0010-with-cover-page-v2.pdf?Expires=1643454742&amp;Signature=YkvGD750B7gkrvk8BG~J5L1AqHhZF~Coq1l7gMqqVE16rNU3jMrTHIjKgZpcZV1Gn9KukQ8yINmIDPwLYwbj6U8vOlKXHWBWbRcQNszclHosVoKCkkWDkFbd1JTxUjjJoJzDacwpDJofESOYTktGF93RjoITS6ErPz9HwpszvNnTuNnFBSONVZhNaoc6djnuQAPQnKbHGSx3xqf~yg3c57ofkUUI8cPdarsyhI1kHobTVU1xu2fFdJoD-H886b5pX0~xvbEkRgCILm4WrW5GJpw-KPTNQFi4xHc5Rl4rD07F-eBPU9PG07h23SNFtYNzrIWnDGAMmLfemN9Ye2KUFQ__&amp;Key-Pair-Id=APKAJLOHF5GGSLRBV4ZA</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Diffie-Hellman key exchange algorithm, AES Algorithm, java implementation</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200" dirty="0"/>
                        <a:t>Generating a highly secure key for defending against attacks and then applying AES algorithm for encrypting and decrypting.</a:t>
                      </a:r>
                    </a:p>
                  </a:txBody>
                  <a:tcPr marL="89022" marR="89022" marT="44511" marB="4451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393288"/>
                  </a:ext>
                </a:extLst>
              </a:tr>
            </a:tbl>
          </a:graphicData>
        </a:graphic>
      </p:graphicFrame>
      <p:sp>
        <p:nvSpPr>
          <p:cNvPr id="26" name="Rectangle 25">
            <a:extLst>
              <a:ext uri="{FF2B5EF4-FFF2-40B4-BE49-F238E27FC236}">
                <a16:creationId xmlns:a16="http://schemas.microsoft.com/office/drawing/2014/main" id="{183BCDCA-D3E9-4E16-9E73-1E5606B5E9C5}"/>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7" name="Date Placeholder 6">
            <a:extLst>
              <a:ext uri="{FF2B5EF4-FFF2-40B4-BE49-F238E27FC236}">
                <a16:creationId xmlns:a16="http://schemas.microsoft.com/office/drawing/2014/main" id="{4CDB7891-51ED-4A34-B750-690D8FEDF9AB}"/>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8" name="Footer Placeholder 8">
            <a:extLst>
              <a:ext uri="{FF2B5EF4-FFF2-40B4-BE49-F238E27FC236}">
                <a16:creationId xmlns:a16="http://schemas.microsoft.com/office/drawing/2014/main" id="{58783E07-061D-4134-AFBB-C1DF3BE94C84}"/>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9" name="Slide Number Placeholder 10">
            <a:extLst>
              <a:ext uri="{FF2B5EF4-FFF2-40B4-BE49-F238E27FC236}">
                <a16:creationId xmlns:a16="http://schemas.microsoft.com/office/drawing/2014/main" id="{2D592B81-3FE5-41A1-8F92-59416B3136FA}"/>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5509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4">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6" name="Title 1">
            <a:extLst>
              <a:ext uri="{FF2B5EF4-FFF2-40B4-BE49-F238E27FC236}">
                <a16:creationId xmlns:a16="http://schemas.microsoft.com/office/drawing/2014/main" id="{5755975C-D3C1-4A0B-866B-36B1497D6928}"/>
              </a:ext>
            </a:extLst>
          </p:cNvPr>
          <p:cNvSpPr>
            <a:spLocks noGrp="1"/>
          </p:cNvSpPr>
          <p:nvPr>
            <p:ph type="title"/>
          </p:nvPr>
        </p:nvSpPr>
        <p:spPr>
          <a:xfrm>
            <a:off x="1066800" y="642594"/>
            <a:ext cx="10058400" cy="1371600"/>
          </a:xfrm>
        </p:spPr>
        <p:txBody>
          <a:bodyPr>
            <a:normAutofit/>
          </a:bodyPr>
          <a:lstStyle/>
          <a:p>
            <a:pPr algn="ctr"/>
            <a:r>
              <a:rPr lang="en-IN" dirty="0"/>
              <a:t>LITERATURE REVIEW</a:t>
            </a:r>
          </a:p>
        </p:txBody>
      </p:sp>
      <p:graphicFrame>
        <p:nvGraphicFramePr>
          <p:cNvPr id="4" name="Table 4">
            <a:extLst>
              <a:ext uri="{FF2B5EF4-FFF2-40B4-BE49-F238E27FC236}">
                <a16:creationId xmlns:a16="http://schemas.microsoft.com/office/drawing/2014/main" id="{6EA0A5AB-C43E-43A3-BCAB-8B951200F777}"/>
              </a:ext>
            </a:extLst>
          </p:cNvPr>
          <p:cNvGraphicFramePr>
            <a:graphicFrameLocks noGrp="1"/>
          </p:cNvGraphicFramePr>
          <p:nvPr>
            <p:ph idx="1"/>
            <p:extLst>
              <p:ext uri="{D42A27DB-BD31-4B8C-83A1-F6EECF244321}">
                <p14:modId xmlns:p14="http://schemas.microsoft.com/office/powerpoint/2010/main" val="533089609"/>
              </p:ext>
            </p:extLst>
          </p:nvPr>
        </p:nvGraphicFramePr>
        <p:xfrm>
          <a:off x="1066800" y="2557883"/>
          <a:ext cx="10058402" cy="3229973"/>
        </p:xfrm>
        <a:graphic>
          <a:graphicData uri="http://schemas.openxmlformats.org/drawingml/2006/table">
            <a:tbl>
              <a:tblPr firstRow="1" bandRow="1">
                <a:tableStyleId>{073A0DAA-6AF3-43AB-8588-CEC1D06C72B9}</a:tableStyleId>
              </a:tblPr>
              <a:tblGrid>
                <a:gridCol w="2022774">
                  <a:extLst>
                    <a:ext uri="{9D8B030D-6E8A-4147-A177-3AD203B41FA5}">
                      <a16:colId xmlns:a16="http://schemas.microsoft.com/office/drawing/2014/main" val="2688773409"/>
                    </a:ext>
                  </a:extLst>
                </a:gridCol>
                <a:gridCol w="1820753">
                  <a:extLst>
                    <a:ext uri="{9D8B030D-6E8A-4147-A177-3AD203B41FA5}">
                      <a16:colId xmlns:a16="http://schemas.microsoft.com/office/drawing/2014/main" val="618639359"/>
                    </a:ext>
                  </a:extLst>
                </a:gridCol>
                <a:gridCol w="2327272">
                  <a:extLst>
                    <a:ext uri="{9D8B030D-6E8A-4147-A177-3AD203B41FA5}">
                      <a16:colId xmlns:a16="http://schemas.microsoft.com/office/drawing/2014/main" val="2870204334"/>
                    </a:ext>
                  </a:extLst>
                </a:gridCol>
                <a:gridCol w="1885032">
                  <a:extLst>
                    <a:ext uri="{9D8B030D-6E8A-4147-A177-3AD203B41FA5}">
                      <a16:colId xmlns:a16="http://schemas.microsoft.com/office/drawing/2014/main" val="3117343327"/>
                    </a:ext>
                  </a:extLst>
                </a:gridCol>
                <a:gridCol w="2002571">
                  <a:extLst>
                    <a:ext uri="{9D8B030D-6E8A-4147-A177-3AD203B41FA5}">
                      <a16:colId xmlns:a16="http://schemas.microsoft.com/office/drawing/2014/main" val="3195962790"/>
                    </a:ext>
                  </a:extLst>
                </a:gridCol>
              </a:tblGrid>
              <a:tr h="394931">
                <a:tc>
                  <a:txBody>
                    <a:bodyPr/>
                    <a:lstStyle/>
                    <a:p>
                      <a:pPr algn="ctr"/>
                      <a:r>
                        <a:rPr lang="en-IN" sz="1600" dirty="0"/>
                        <a:t>AUTHOR</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600" dirty="0"/>
                        <a:t>TITLE</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600" dirty="0"/>
                        <a:t>PUBLISHED SOURCE</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600" dirty="0"/>
                        <a:t>METHODS</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600" dirty="0"/>
                        <a:t>FINDINGS</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608841"/>
                  </a:ext>
                </a:extLst>
              </a:tr>
              <a:tr h="1417521">
                <a:tc>
                  <a:txBody>
                    <a:bodyPr/>
                    <a:lstStyle/>
                    <a:p>
                      <a:pPr algn="ctr"/>
                      <a:r>
                        <a:rPr lang="en-IN" sz="1400" dirty="0"/>
                        <a:t>Zahraa Ch. Oleiwi, Wasan A. Alawsi, Wisam. Ch. Alisawi, Ali S. Alfoudi, Liwa H. Alfarhani </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400" dirty="0"/>
                        <a:t>Overview and Performance Analysis of Encryption Algorithms</a:t>
                      </a:r>
                      <a:endParaRPr lang="en-IN" sz="1400" dirty="0"/>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https://www.researchgate.net/publication/347041834_Overview_and_Performance_Analysis_of_Encryption_Algorithms</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Analysis of different encryption algorithms for encryption.</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AES algorithm is the effective among symmetric encryption algorithms and RSA algorithm is the best in asymmetric algorithms</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466838"/>
                  </a:ext>
                </a:extLst>
              </a:tr>
              <a:tr h="1417521">
                <a:tc>
                  <a:txBody>
                    <a:bodyPr/>
                    <a:lstStyle/>
                    <a:p>
                      <a:pPr algn="ctr"/>
                      <a:r>
                        <a:rPr lang="en-IN" sz="1400" dirty="0"/>
                        <a:t>Dr. Prerna Mahajan AbhishekSachdeva</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400" dirty="0"/>
                        <a:t>A   Study   of   Encryption   Algorithms   AES,   DES   and   RSA   for   Security</a:t>
                      </a:r>
                      <a:endParaRPr lang="en-IN" sz="1400" dirty="0"/>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https://computerresearch.org/index.php/computer/article/view/272/272</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Using RSA, DES, AES algorithms for encryption and analysing the time taken for encryption</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400" dirty="0"/>
                        <a:t>RSA algorithm takes longer time for the process</a:t>
                      </a:r>
                      <a:br>
                        <a:rPr lang="en-IN" sz="1400" dirty="0"/>
                      </a:br>
                      <a:r>
                        <a:rPr lang="en-IN" sz="1400" dirty="0"/>
                        <a:t>AES, DES show very minor difference between time taken.</a:t>
                      </a:r>
                    </a:p>
                  </a:txBody>
                  <a:tcPr marL="105785" marR="105785" marT="52893" marB="52893"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0515186"/>
                  </a:ext>
                </a:extLst>
              </a:tr>
            </a:tbl>
          </a:graphicData>
        </a:graphic>
      </p:graphicFrame>
      <p:sp>
        <p:nvSpPr>
          <p:cNvPr id="27" name="Rectangle 26">
            <a:extLst>
              <a:ext uri="{FF2B5EF4-FFF2-40B4-BE49-F238E27FC236}">
                <a16:creationId xmlns:a16="http://schemas.microsoft.com/office/drawing/2014/main" id="{BDD83F32-9FFA-479E-95FC-D426E2A230C4}"/>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8" name="Date Placeholder 6">
            <a:extLst>
              <a:ext uri="{FF2B5EF4-FFF2-40B4-BE49-F238E27FC236}">
                <a16:creationId xmlns:a16="http://schemas.microsoft.com/office/drawing/2014/main" id="{BC365B89-A9A6-4FF9-819D-7BDA7FBE6774}"/>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9" name="Footer Placeholder 8">
            <a:extLst>
              <a:ext uri="{FF2B5EF4-FFF2-40B4-BE49-F238E27FC236}">
                <a16:creationId xmlns:a16="http://schemas.microsoft.com/office/drawing/2014/main" id="{1BEC2548-B207-490B-91B1-D49DE86824B8}"/>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30" name="Slide Number Placeholder 10">
            <a:extLst>
              <a:ext uri="{FF2B5EF4-FFF2-40B4-BE49-F238E27FC236}">
                <a16:creationId xmlns:a16="http://schemas.microsoft.com/office/drawing/2014/main" id="{50CB2F80-7E11-4BE2-9451-2855E178245E}"/>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4308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6" name="Title 1">
            <a:extLst>
              <a:ext uri="{FF2B5EF4-FFF2-40B4-BE49-F238E27FC236}">
                <a16:creationId xmlns:a16="http://schemas.microsoft.com/office/drawing/2014/main" id="{5755975C-D3C1-4A0B-866B-36B1497D6928}"/>
              </a:ext>
            </a:extLst>
          </p:cNvPr>
          <p:cNvSpPr>
            <a:spLocks noGrp="1"/>
          </p:cNvSpPr>
          <p:nvPr>
            <p:ph type="title"/>
          </p:nvPr>
        </p:nvSpPr>
        <p:spPr>
          <a:xfrm>
            <a:off x="1066800" y="642594"/>
            <a:ext cx="10058400" cy="1371600"/>
          </a:xfrm>
        </p:spPr>
        <p:txBody>
          <a:bodyPr>
            <a:normAutofit/>
          </a:bodyPr>
          <a:lstStyle/>
          <a:p>
            <a:pPr algn="ctr"/>
            <a:r>
              <a:rPr lang="en-IN" dirty="0"/>
              <a:t>LITERATURE REVIEW</a:t>
            </a:r>
          </a:p>
        </p:txBody>
      </p:sp>
      <p:graphicFrame>
        <p:nvGraphicFramePr>
          <p:cNvPr id="4" name="Table 4">
            <a:extLst>
              <a:ext uri="{FF2B5EF4-FFF2-40B4-BE49-F238E27FC236}">
                <a16:creationId xmlns:a16="http://schemas.microsoft.com/office/drawing/2014/main" id="{6EA0A5AB-C43E-43A3-BCAB-8B951200F777}"/>
              </a:ext>
            </a:extLst>
          </p:cNvPr>
          <p:cNvGraphicFramePr>
            <a:graphicFrameLocks noGrp="1"/>
          </p:cNvGraphicFramePr>
          <p:nvPr>
            <p:ph idx="1"/>
            <p:extLst>
              <p:ext uri="{D42A27DB-BD31-4B8C-83A1-F6EECF244321}">
                <p14:modId xmlns:p14="http://schemas.microsoft.com/office/powerpoint/2010/main" val="2718607105"/>
              </p:ext>
            </p:extLst>
          </p:nvPr>
        </p:nvGraphicFramePr>
        <p:xfrm>
          <a:off x="1066800" y="2471994"/>
          <a:ext cx="10058402" cy="3401751"/>
        </p:xfrm>
        <a:graphic>
          <a:graphicData uri="http://schemas.openxmlformats.org/drawingml/2006/table">
            <a:tbl>
              <a:tblPr firstRow="1" bandRow="1">
                <a:tableStyleId>{073A0DAA-6AF3-43AB-8588-CEC1D06C72B9}</a:tableStyleId>
              </a:tblPr>
              <a:tblGrid>
                <a:gridCol w="1701605">
                  <a:extLst>
                    <a:ext uri="{9D8B030D-6E8A-4147-A177-3AD203B41FA5}">
                      <a16:colId xmlns:a16="http://schemas.microsoft.com/office/drawing/2014/main" val="2688773409"/>
                    </a:ext>
                  </a:extLst>
                </a:gridCol>
                <a:gridCol w="1855669">
                  <a:extLst>
                    <a:ext uri="{9D8B030D-6E8A-4147-A177-3AD203B41FA5}">
                      <a16:colId xmlns:a16="http://schemas.microsoft.com/office/drawing/2014/main" val="618639359"/>
                    </a:ext>
                  </a:extLst>
                </a:gridCol>
                <a:gridCol w="2568828">
                  <a:extLst>
                    <a:ext uri="{9D8B030D-6E8A-4147-A177-3AD203B41FA5}">
                      <a16:colId xmlns:a16="http://schemas.microsoft.com/office/drawing/2014/main" val="2870204334"/>
                    </a:ext>
                  </a:extLst>
                </a:gridCol>
                <a:gridCol w="2058386">
                  <a:extLst>
                    <a:ext uri="{9D8B030D-6E8A-4147-A177-3AD203B41FA5}">
                      <a16:colId xmlns:a16="http://schemas.microsoft.com/office/drawing/2014/main" val="3117343327"/>
                    </a:ext>
                  </a:extLst>
                </a:gridCol>
                <a:gridCol w="1873914">
                  <a:extLst>
                    <a:ext uri="{9D8B030D-6E8A-4147-A177-3AD203B41FA5}">
                      <a16:colId xmlns:a16="http://schemas.microsoft.com/office/drawing/2014/main" val="3195962790"/>
                    </a:ext>
                  </a:extLst>
                </a:gridCol>
              </a:tblGrid>
              <a:tr h="435923">
                <a:tc>
                  <a:txBody>
                    <a:bodyPr/>
                    <a:lstStyle/>
                    <a:p>
                      <a:pPr algn="ctr"/>
                      <a:r>
                        <a:rPr lang="en-IN" sz="1800" dirty="0"/>
                        <a:t>AUTHOR</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800" dirty="0"/>
                        <a:t>TITLE</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800" dirty="0"/>
                        <a:t>PUBLISHED SOURCE</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800" dirty="0"/>
                        <a:t>METHODS</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800" dirty="0"/>
                        <a:t>FINDINGS</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608841"/>
                  </a:ext>
                </a:extLst>
              </a:tr>
              <a:tr h="2965828">
                <a:tc>
                  <a:txBody>
                    <a:bodyPr/>
                    <a:lstStyle/>
                    <a:p>
                      <a:pPr algn="ctr"/>
                      <a:r>
                        <a:rPr lang="en-IN" sz="1500" dirty="0"/>
                        <a:t>Roshni Padate, Aamna Patel</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1500" dirty="0"/>
                        <a:t>Encryption and decryption of text using AES Algorithm</a:t>
                      </a:r>
                      <a:endParaRPr lang="en-IN" sz="1500" dirty="0"/>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500" dirty="0"/>
                        <a:t>https://citeseerx.ist.psu.edu/viewdoc/download?doi=10.1.1.639.7316&amp;rep=rep1&amp;type=pdf</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500" dirty="0"/>
                        <a:t>Using AES algorithm for encrypting and decrypting using AES key expansion</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IN" sz="1500" dirty="0"/>
                        <a:t>We have to generate a key which will be known to sender and receiver, so that they can encrypt the file and decrypt the text and can only be seen after authorizing it with proper key</a:t>
                      </a:r>
                    </a:p>
                  </a:txBody>
                  <a:tcPr marL="116765" marR="116765" marT="58382" marB="5838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466838"/>
                  </a:ext>
                </a:extLst>
              </a:tr>
            </a:tbl>
          </a:graphicData>
        </a:graphic>
      </p:graphicFrame>
      <p:sp>
        <p:nvSpPr>
          <p:cNvPr id="21" name="Rectangle 20">
            <a:extLst>
              <a:ext uri="{FF2B5EF4-FFF2-40B4-BE49-F238E27FC236}">
                <a16:creationId xmlns:a16="http://schemas.microsoft.com/office/drawing/2014/main" id="{5B80DFBA-30C7-47D9-B9CA-220BF6E8E531}"/>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22" name="Date Placeholder 6">
            <a:extLst>
              <a:ext uri="{FF2B5EF4-FFF2-40B4-BE49-F238E27FC236}">
                <a16:creationId xmlns:a16="http://schemas.microsoft.com/office/drawing/2014/main" id="{033E6825-4C58-47AF-821F-3E1F381CB214}"/>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23" name="Footer Placeholder 8">
            <a:extLst>
              <a:ext uri="{FF2B5EF4-FFF2-40B4-BE49-F238E27FC236}">
                <a16:creationId xmlns:a16="http://schemas.microsoft.com/office/drawing/2014/main" id="{8AC377A9-ADBE-47B6-9F8D-78C25F5A8AEA}"/>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24" name="Slide Number Placeholder 10">
            <a:extLst>
              <a:ext uri="{FF2B5EF4-FFF2-40B4-BE49-F238E27FC236}">
                <a16:creationId xmlns:a16="http://schemas.microsoft.com/office/drawing/2014/main" id="{DF3ACDA5-7208-4E16-A852-25E7F823F126}"/>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2799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26" name="Rectangle 25">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5403F888-0A7B-4AEE-BD7D-AF8237461C0D}"/>
              </a:ext>
            </a:extLst>
          </p:cNvPr>
          <p:cNvSpPr>
            <a:spLocks noGrp="1"/>
          </p:cNvSpPr>
          <p:nvPr>
            <p:ph type="title"/>
          </p:nvPr>
        </p:nvSpPr>
        <p:spPr>
          <a:xfrm>
            <a:off x="676240" y="875324"/>
            <a:ext cx="3536510" cy="5093520"/>
          </a:xfrm>
        </p:spPr>
        <p:txBody>
          <a:bodyPr>
            <a:normAutofit/>
          </a:bodyPr>
          <a:lstStyle/>
          <a:p>
            <a:pPr algn="ctr"/>
            <a:r>
              <a:rPr lang="en-IN" sz="3700" dirty="0">
                <a:solidFill>
                  <a:schemeClr val="tx1"/>
                </a:solidFill>
              </a:rPr>
              <a:t>WORKING OF ENCRYPTION</a:t>
            </a:r>
          </a:p>
        </p:txBody>
      </p:sp>
      <p:sp>
        <p:nvSpPr>
          <p:cNvPr id="3" name="Content Placeholder 2">
            <a:extLst>
              <a:ext uri="{FF2B5EF4-FFF2-40B4-BE49-F238E27FC236}">
                <a16:creationId xmlns:a16="http://schemas.microsoft.com/office/drawing/2014/main" id="{9BEBFC17-4E31-47CE-B710-1AD2C7710860}"/>
              </a:ext>
            </a:extLst>
          </p:cNvPr>
          <p:cNvSpPr>
            <a:spLocks noGrp="1"/>
          </p:cNvSpPr>
          <p:nvPr>
            <p:ph idx="1"/>
          </p:nvPr>
        </p:nvSpPr>
        <p:spPr>
          <a:xfrm>
            <a:off x="5478124" y="559477"/>
            <a:ext cx="5647076" cy="5475563"/>
          </a:xfrm>
        </p:spPr>
        <p:txBody>
          <a:bodyPr anchor="ctr">
            <a:normAutofit/>
          </a:bodyPr>
          <a:lstStyle/>
          <a:p>
            <a:pPr>
              <a:lnSpc>
                <a:spcPct val="100000"/>
              </a:lnSpc>
            </a:pPr>
            <a:r>
              <a:rPr lang="en-IN" sz="1600" dirty="0"/>
              <a:t>Algorithm/ciphers</a:t>
            </a:r>
          </a:p>
          <a:p>
            <a:pPr lvl="1">
              <a:lnSpc>
                <a:spcPct val="100000"/>
              </a:lnSpc>
            </a:pPr>
            <a:r>
              <a:rPr lang="en-US" sz="1600" dirty="0"/>
              <a:t>Ciphers, also called encryption algorithms, are systems for encrypting and decrypting data. A cipher converts the original message, called plaintext, into ciphertext using a key to determine how it is done.</a:t>
            </a:r>
          </a:p>
          <a:p>
            <a:pPr lvl="1">
              <a:lnSpc>
                <a:spcPct val="100000"/>
              </a:lnSpc>
            </a:pPr>
            <a:r>
              <a:rPr lang="en-US" sz="1600" dirty="0"/>
              <a:t>These are the rules of encryption process. The key length, functionality, and features of encryption system in use determine the effectiveness of encryption.</a:t>
            </a:r>
          </a:p>
          <a:p>
            <a:pPr>
              <a:lnSpc>
                <a:spcPct val="100000"/>
              </a:lnSpc>
            </a:pPr>
            <a:r>
              <a:rPr lang="en-US" sz="1600" dirty="0"/>
              <a:t>Key</a:t>
            </a:r>
          </a:p>
          <a:p>
            <a:pPr lvl="1">
              <a:lnSpc>
                <a:spcPct val="100000"/>
              </a:lnSpc>
            </a:pPr>
            <a:r>
              <a:rPr lang="en-US" sz="1600" dirty="0"/>
              <a:t>An encryption key is a randomized string of bits which is used to encrypt or decrypt data. Each key is unique , and longer keys are hard to break.</a:t>
            </a:r>
          </a:p>
          <a:p>
            <a:pPr lvl="1">
              <a:lnSpc>
                <a:spcPct val="100000"/>
              </a:lnSpc>
            </a:pPr>
            <a:r>
              <a:rPr lang="en-US" sz="1400" dirty="0"/>
              <a:t>There are two types of keys, that are symmetric and asymmetric</a:t>
            </a:r>
          </a:p>
          <a:p>
            <a:pPr lvl="2">
              <a:lnSpc>
                <a:spcPct val="100000"/>
              </a:lnSpc>
            </a:pPr>
            <a:r>
              <a:rPr lang="en-US" sz="1500" dirty="0"/>
              <a:t>Symmetric keys system, in this system , accessors of the data are having the same keys.</a:t>
            </a:r>
          </a:p>
          <a:p>
            <a:pPr lvl="2">
              <a:lnSpc>
                <a:spcPct val="100000"/>
              </a:lnSpc>
            </a:pPr>
            <a:r>
              <a:rPr lang="en-US" sz="1500" dirty="0"/>
              <a:t>Asymmetric keys system, in this system, one key is secret which is private key, and other is public key which will be available with anyone accessing in public.</a:t>
            </a:r>
          </a:p>
        </p:txBody>
      </p:sp>
      <p:sp>
        <p:nvSpPr>
          <p:cNvPr id="29" name="Rectangle 28">
            <a:extLst>
              <a:ext uri="{FF2B5EF4-FFF2-40B4-BE49-F238E27FC236}">
                <a16:creationId xmlns:a16="http://schemas.microsoft.com/office/drawing/2014/main" id="{D4F8A5A7-3A48-4B93-86C1-01F3635645A6}"/>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30" name="Date Placeholder 6">
            <a:extLst>
              <a:ext uri="{FF2B5EF4-FFF2-40B4-BE49-F238E27FC236}">
                <a16:creationId xmlns:a16="http://schemas.microsoft.com/office/drawing/2014/main" id="{3A9FB4C6-A3DC-46B9-A8B0-9C528ABA5611}"/>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31" name="Footer Placeholder 8">
            <a:extLst>
              <a:ext uri="{FF2B5EF4-FFF2-40B4-BE49-F238E27FC236}">
                <a16:creationId xmlns:a16="http://schemas.microsoft.com/office/drawing/2014/main" id="{1AECFF0C-AC3C-431F-9E6E-671F520E7386}"/>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32" name="Slide Number Placeholder 10">
            <a:extLst>
              <a:ext uri="{FF2B5EF4-FFF2-40B4-BE49-F238E27FC236}">
                <a16:creationId xmlns:a16="http://schemas.microsoft.com/office/drawing/2014/main" id="{00DE61FA-D2B2-4EF3-8907-2E255C6BB567}"/>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318330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CF69981-D642-4B2C-B4E6-E7B64FA9FEA8}"/>
              </a:ext>
            </a:extLst>
          </p:cNvPr>
          <p:cNvSpPr>
            <a:spLocks noGrp="1"/>
          </p:cNvSpPr>
          <p:nvPr>
            <p:ph type="title"/>
          </p:nvPr>
        </p:nvSpPr>
        <p:spPr>
          <a:xfrm>
            <a:off x="676240" y="875324"/>
            <a:ext cx="3536510" cy="5093520"/>
          </a:xfrm>
        </p:spPr>
        <p:txBody>
          <a:bodyPr>
            <a:normAutofit/>
          </a:bodyPr>
          <a:lstStyle/>
          <a:p>
            <a:pPr algn="ctr"/>
            <a:r>
              <a:rPr lang="en-IN" sz="3700" dirty="0">
                <a:solidFill>
                  <a:schemeClr val="tx1"/>
                </a:solidFill>
              </a:rPr>
              <a:t>WORKING OF DECRYPTION</a:t>
            </a:r>
          </a:p>
        </p:txBody>
      </p:sp>
      <p:sp>
        <p:nvSpPr>
          <p:cNvPr id="24" name="Content Placeholder 2">
            <a:extLst>
              <a:ext uri="{FF2B5EF4-FFF2-40B4-BE49-F238E27FC236}">
                <a16:creationId xmlns:a16="http://schemas.microsoft.com/office/drawing/2014/main" id="{C21E753F-F653-4498-A58D-191EB3660865}"/>
              </a:ext>
            </a:extLst>
          </p:cNvPr>
          <p:cNvSpPr>
            <a:spLocks noGrp="1"/>
          </p:cNvSpPr>
          <p:nvPr>
            <p:ph idx="1"/>
          </p:nvPr>
        </p:nvSpPr>
        <p:spPr>
          <a:xfrm>
            <a:off x="5478124" y="559477"/>
            <a:ext cx="5647076" cy="5475563"/>
          </a:xfrm>
        </p:spPr>
        <p:txBody>
          <a:bodyPr anchor="ctr">
            <a:normAutofit/>
          </a:bodyPr>
          <a:lstStyle/>
          <a:p>
            <a:r>
              <a:rPr lang="en-US" sz="2000" dirty="0"/>
              <a:t>Decryption is the process of converting unreadable ciphertext to readable information.</a:t>
            </a:r>
          </a:p>
          <a:p>
            <a:r>
              <a:rPr lang="en-US" sz="2000" dirty="0"/>
              <a:t>In decryption, the system extracts and converts the encrypted form of data to text or images based on the information which is understandable by humans as well as system.</a:t>
            </a:r>
          </a:p>
          <a:p>
            <a:r>
              <a:rPr lang="en-US" sz="2000" dirty="0"/>
              <a:t>Decryption is performed using keys which are decided by the sender and receiver which will be available with both the organizations and can be used for transmitting data from system to server in encrypted form and then from server to system in decrypted form.</a:t>
            </a:r>
            <a:endParaRPr lang="en-IN" sz="2000" dirty="0"/>
          </a:p>
        </p:txBody>
      </p:sp>
      <p:sp>
        <p:nvSpPr>
          <p:cNvPr id="32" name="Rectangle 31">
            <a:extLst>
              <a:ext uri="{FF2B5EF4-FFF2-40B4-BE49-F238E27FC236}">
                <a16:creationId xmlns:a16="http://schemas.microsoft.com/office/drawing/2014/main" id="{71DDAD0C-B503-46A3-AB9D-FBEEC076A7C5}"/>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33" name="Date Placeholder 6">
            <a:extLst>
              <a:ext uri="{FF2B5EF4-FFF2-40B4-BE49-F238E27FC236}">
                <a16:creationId xmlns:a16="http://schemas.microsoft.com/office/drawing/2014/main" id="{9DCB4671-8581-4D1D-8BCF-9689C613B3D4}"/>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34" name="Footer Placeholder 8">
            <a:extLst>
              <a:ext uri="{FF2B5EF4-FFF2-40B4-BE49-F238E27FC236}">
                <a16:creationId xmlns:a16="http://schemas.microsoft.com/office/drawing/2014/main" id="{BA655A55-3BFD-4F02-AA27-DD980A3F50FC}"/>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35" name="Slide Number Placeholder 10">
            <a:extLst>
              <a:ext uri="{FF2B5EF4-FFF2-40B4-BE49-F238E27FC236}">
                <a16:creationId xmlns:a16="http://schemas.microsoft.com/office/drawing/2014/main" id="{28BBFCFB-2BA7-4F98-9E1F-EBAA59D1C562}"/>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821251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1FC2-7045-4892-8D2E-8FC47D31F5CD}"/>
              </a:ext>
            </a:extLst>
          </p:cNvPr>
          <p:cNvSpPr>
            <a:spLocks noGrp="1"/>
          </p:cNvSpPr>
          <p:nvPr>
            <p:ph type="title"/>
          </p:nvPr>
        </p:nvSpPr>
        <p:spPr/>
        <p:txBody>
          <a:bodyPr/>
          <a:lstStyle/>
          <a:p>
            <a:pPr algn="ctr"/>
            <a:r>
              <a:rPr lang="en-IN" dirty="0"/>
              <a:t>WORKING OF ENCRYPTION</a:t>
            </a:r>
          </a:p>
        </p:txBody>
      </p:sp>
      <p:pic>
        <p:nvPicPr>
          <p:cNvPr id="1026" name="Picture 2" descr="What Is Asymmetric Encryption &amp;amp; How Does It Work? - InfoSec Insights">
            <a:extLst>
              <a:ext uri="{FF2B5EF4-FFF2-40B4-BE49-F238E27FC236}">
                <a16:creationId xmlns:a16="http://schemas.microsoft.com/office/drawing/2014/main" id="{C694E998-9AB6-4713-9870-3163DB5464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840" y="2014194"/>
            <a:ext cx="7506449" cy="438826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AF41C385-0F3C-4D15-84DC-CC8A27F0FD3B}"/>
              </a:ext>
            </a:extLst>
          </p:cNvPr>
          <p:cNvSpPr/>
          <p:nvPr/>
        </p:nvSpPr>
        <p:spPr>
          <a:xfrm>
            <a:off x="2" y="6483096"/>
            <a:ext cx="12191998" cy="374528"/>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7" name="Date Placeholder 6">
            <a:extLst>
              <a:ext uri="{FF2B5EF4-FFF2-40B4-BE49-F238E27FC236}">
                <a16:creationId xmlns:a16="http://schemas.microsoft.com/office/drawing/2014/main" id="{A7ED1E02-D670-43FB-9DE4-BB7CE095D691}"/>
              </a:ext>
            </a:extLst>
          </p:cNvPr>
          <p:cNvSpPr txBox="1">
            <a:spLocks/>
          </p:cNvSpPr>
          <p:nvPr/>
        </p:nvSpPr>
        <p:spPr>
          <a:xfrm>
            <a:off x="1390652" y="6517313"/>
            <a:ext cx="1204572" cy="336177"/>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2/01/2022</a:t>
            </a:r>
          </a:p>
        </p:txBody>
      </p:sp>
      <p:sp>
        <p:nvSpPr>
          <p:cNvPr id="18" name="Footer Placeholder 8">
            <a:extLst>
              <a:ext uri="{FF2B5EF4-FFF2-40B4-BE49-F238E27FC236}">
                <a16:creationId xmlns:a16="http://schemas.microsoft.com/office/drawing/2014/main" id="{0C466C29-FAD9-40BD-B122-61288A110449}"/>
              </a:ext>
            </a:extLst>
          </p:cNvPr>
          <p:cNvSpPr txBox="1">
            <a:spLocks/>
          </p:cNvSpPr>
          <p:nvPr/>
        </p:nvSpPr>
        <p:spPr>
          <a:xfrm>
            <a:off x="2893566" y="6517315"/>
            <a:ext cx="6280830" cy="336176"/>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TEXT ENCRYPTION USING VARIOUS ALGORITHMS</a:t>
            </a:r>
          </a:p>
        </p:txBody>
      </p:sp>
      <p:sp>
        <p:nvSpPr>
          <p:cNvPr id="19" name="Slide Number Placeholder 10">
            <a:extLst>
              <a:ext uri="{FF2B5EF4-FFF2-40B4-BE49-F238E27FC236}">
                <a16:creationId xmlns:a16="http://schemas.microsoft.com/office/drawing/2014/main" id="{D0B68ADC-D876-419A-98AC-36824641569E}"/>
              </a:ext>
            </a:extLst>
          </p:cNvPr>
          <p:cNvSpPr txBox="1">
            <a:spLocks/>
          </p:cNvSpPr>
          <p:nvPr/>
        </p:nvSpPr>
        <p:spPr>
          <a:xfrm>
            <a:off x="9472738" y="6517315"/>
            <a:ext cx="1596292" cy="336176"/>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61973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1C2431"/>
      </a:dk2>
      <a:lt2>
        <a:srgbClr val="F0F3F0"/>
      </a:lt2>
      <a:accent1>
        <a:srgbClr val="E329E7"/>
      </a:accent1>
      <a:accent2>
        <a:srgbClr val="8217D5"/>
      </a:accent2>
      <a:accent3>
        <a:srgbClr val="472CE7"/>
      </a:accent3>
      <a:accent4>
        <a:srgbClr val="174BD5"/>
      </a:accent4>
      <a:accent5>
        <a:srgbClr val="29ACE7"/>
      </a:accent5>
      <a:accent6>
        <a:srgbClr val="15C1AF"/>
      </a:accent6>
      <a:hlink>
        <a:srgbClr val="3F82BF"/>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1982</Words>
  <Application>Microsoft Office PowerPoint</Application>
  <PresentationFormat>Widescreen</PresentationFormat>
  <Paragraphs>190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Century Schoolbook</vt:lpstr>
      <vt:lpstr>Franklin Gothic Book</vt:lpstr>
      <vt:lpstr>Garamond</vt:lpstr>
      <vt:lpstr>SavonVTI</vt:lpstr>
      <vt:lpstr>TEXT ENCRYPTION USING VARIOUS ALGORITHMS</vt:lpstr>
      <vt:lpstr>INTRODUCTION</vt:lpstr>
      <vt:lpstr>ABSTRACT</vt:lpstr>
      <vt:lpstr>LITERATURE REVIEW</vt:lpstr>
      <vt:lpstr>LITERATURE REVIEW</vt:lpstr>
      <vt:lpstr>LITERATURE REVIEW</vt:lpstr>
      <vt:lpstr>WORKING OF ENCRYPTION</vt:lpstr>
      <vt:lpstr>WORKING OF DECRYPTION</vt:lpstr>
      <vt:lpstr>WORKING OF ENCRYPTION</vt:lpstr>
      <vt:lpstr>AES ALGORITHM</vt:lpstr>
      <vt:lpstr>PowerPoint Presentation</vt:lpstr>
      <vt:lpstr>GITHUB SETUP</vt:lpstr>
      <vt:lpstr>DATASET COLLECTION</vt:lpstr>
      <vt:lpstr>IMPLEMENTATION OF AES ALGORITHM</vt:lpstr>
      <vt:lpstr>FLOW CHART</vt:lpstr>
      <vt:lpstr>CODE</vt:lpstr>
      <vt:lpstr>IMPLEMENTATION OF RSA ALGORITHM</vt:lpstr>
      <vt:lpstr>FLOW CHART</vt:lpstr>
      <vt:lpstr>CODE</vt:lpstr>
      <vt:lpstr>BETA TESTING OF AES ALGORITHM</vt:lpstr>
      <vt:lpstr>BETA TESTING OF RSA ALGORITHM</vt:lpstr>
      <vt:lpstr>GITHUB COMMITS</vt:lpstr>
      <vt:lpstr>GITHUB COMMITS</vt:lpstr>
      <vt:lpstr>WORK IN PROGRESS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ENCRYPTION USING VARIOUS ALGORITHMS</dc:title>
  <dc:creator>Nihal Agarwal</dc:creator>
  <cp:lastModifiedBy>Nihal Agarwal</cp:lastModifiedBy>
  <cp:revision>24</cp:revision>
  <dcterms:created xsi:type="dcterms:W3CDTF">2022-01-30T21:08:06Z</dcterms:created>
  <dcterms:modified xsi:type="dcterms:W3CDTF">2022-04-12T06:35:54Z</dcterms:modified>
</cp:coreProperties>
</file>