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76" r:id="rId6"/>
    <p:sldId id="259" r:id="rId7"/>
    <p:sldId id="277" r:id="rId8"/>
    <p:sldId id="278" r:id="rId9"/>
    <p:sldId id="260" r:id="rId10"/>
    <p:sldId id="261" r:id="rId11"/>
    <p:sldId id="281" r:id="rId12"/>
    <p:sldId id="262" r:id="rId13"/>
    <p:sldId id="282" r:id="rId14"/>
    <p:sldId id="283" r:id="rId15"/>
    <p:sldId id="284" r:id="rId16"/>
    <p:sldId id="263" r:id="rId17"/>
    <p:sldId id="279" r:id="rId18"/>
    <p:sldId id="264" r:id="rId19"/>
    <p:sldId id="265" r:id="rId20"/>
    <p:sldId id="266" r:id="rId21"/>
    <p:sldId id="280" r:id="rId22"/>
    <p:sldId id="267" r:id="rId23"/>
    <p:sldId id="268" r:id="rId24"/>
    <p:sldId id="269" r:id="rId25"/>
    <p:sldId id="270" r:id="rId26"/>
    <p:sldId id="27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p:cViewPr varScale="1">
        <p:scale>
          <a:sx n="78" d="100"/>
          <a:sy n="78" d="100"/>
        </p:scale>
        <p:origin x="12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7BCA-AE66-4BAE-B69E-2F92F7CB3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F93D8-FB7B-4D8A-8599-E819DFCAD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B70EB-7BAB-4F6F-B112-5B5DF0026CF2}"/>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89CF1F85-5451-4506-8C50-35B4BE35E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8623A-5CF0-43DE-BC09-FCDEA1CEFB0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30175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AD6-CA1F-4C3F-ABBB-2EA46B22E5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FCCCC-F529-4021-AB5E-5732EE6E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6AD79-8BFE-4879-9483-B6B04ABF9B1A}"/>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B141E13F-E2BA-4269-8E63-DB7B459D6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0730-CF6E-48B9-B09F-BA849B44F0E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56387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71C0C-36D2-452E-9E5B-A3B571BB1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D8633-7FE5-4718-9C8E-217D20410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16CE7-4415-493E-80CD-E9839D7E540B}"/>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CA2A4F4A-3CFD-43AD-84E4-2DF51B06C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3B9E3-4ABD-4991-AF92-3C332485275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418527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06BB-D38C-43EE-976E-890C4F339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7BFB2-050A-4E1E-A06C-67B279BC0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474E5-CE35-4284-8000-D15534FA31FA}"/>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08C1E9F4-8289-4157-AF5B-9E3541F79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A24F7-1B70-4E8F-9381-2460B7D1EEE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98744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58F3-1164-41CE-93F8-776142287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1F51D-5083-484C-9205-A90708E22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86CBB-613F-4488-8F8F-D86D412077A7}"/>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10116B01-DFFE-4EEB-81E1-8034058DC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4549B-B1E2-46EA-ABD0-A3E620A7FA5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429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0F7-FAA0-4549-9BB6-80C9188E8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9829D-BC78-4F5C-96F4-A952AC513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411811-4D14-4156-B96E-CEE0C727D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BBE9B1-E7F3-4517-947B-11829FDA7F42}"/>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6" name="Footer Placeholder 5">
            <a:extLst>
              <a:ext uri="{FF2B5EF4-FFF2-40B4-BE49-F238E27FC236}">
                <a16:creationId xmlns:a16="http://schemas.microsoft.com/office/drawing/2014/main" id="{963E2DD7-C2AF-4B0E-8DFE-466E87298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2316B-A003-43FE-A649-1845382F81B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7260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616F-37B7-4C6E-B88B-B61E17A0F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C10AA-1F73-4852-B24F-72EBEAB3F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AB3CA-49F5-4944-844D-486E34760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02949E-3F0C-45C8-8F49-BA5903408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F1BAE-6244-47E3-9E2E-2EEF74328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7CF98A-ED10-4367-B51A-057B8950292B}"/>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8" name="Footer Placeholder 7">
            <a:extLst>
              <a:ext uri="{FF2B5EF4-FFF2-40B4-BE49-F238E27FC236}">
                <a16:creationId xmlns:a16="http://schemas.microsoft.com/office/drawing/2014/main" id="{1C25FC32-BD93-473A-941A-139A9C377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7F5581-2E8B-4ADD-91D6-193F813DAC2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98127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7BA8-A398-4A56-9548-10F083A791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01AA72-A21E-4C87-9000-9D2535080F9E}"/>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4" name="Footer Placeholder 3">
            <a:extLst>
              <a:ext uri="{FF2B5EF4-FFF2-40B4-BE49-F238E27FC236}">
                <a16:creationId xmlns:a16="http://schemas.microsoft.com/office/drawing/2014/main" id="{53DAB3C9-2889-442A-8203-16085A4852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84EF5-E893-4E66-98CE-C15039BA7DF1}"/>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66780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AC4C0-C26F-403D-A7B5-0849DA0AF391}"/>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3" name="Footer Placeholder 2">
            <a:extLst>
              <a:ext uri="{FF2B5EF4-FFF2-40B4-BE49-F238E27FC236}">
                <a16:creationId xmlns:a16="http://schemas.microsoft.com/office/drawing/2014/main" id="{A8071B9E-0C6F-4EA3-A8E3-3E985FD76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8DCF0-4EC1-42B9-B825-7D2BEC8968A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12932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4BE2-E55C-437E-9521-66C07DFF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5C507-FFBF-4907-AB3B-E38EC5500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64653-0E58-4E07-9942-A720E5CB3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0D116-8A95-4258-8880-BEC74DF126FC}"/>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6" name="Footer Placeholder 5">
            <a:extLst>
              <a:ext uri="{FF2B5EF4-FFF2-40B4-BE49-F238E27FC236}">
                <a16:creationId xmlns:a16="http://schemas.microsoft.com/office/drawing/2014/main" id="{A7997EFD-CF9D-4C8E-A0C9-6294BDD94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710DD-9D61-42D7-BC76-75A4CF5224EF}"/>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55268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A3FD-C84C-4F22-A9DD-FE9EEF73E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CF513-AAB1-4574-B34E-83F2C01D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2AD09A-3822-40A3-9A0E-E2C0171BF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48226-BFAA-41A8-B59C-08F611D57BC5}"/>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6" name="Footer Placeholder 5">
            <a:extLst>
              <a:ext uri="{FF2B5EF4-FFF2-40B4-BE49-F238E27FC236}">
                <a16:creationId xmlns:a16="http://schemas.microsoft.com/office/drawing/2014/main" id="{F6C3B0D0-3B45-4E18-9B42-F17F32333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5D7B7-5A4D-4C71-8096-CC686B54994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2037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E2966-5628-49F5-949F-57ECB87B3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8A122-3A4B-46C7-9B37-5F20C0F64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8FA1E-88A2-4CCC-B105-E61E48807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2DF525A7-FCCD-4F58-85AC-BD965BDAE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1C4BE1-EF06-4DA0-A29B-520C962F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D3AFB-4384-4A51-B242-5C8DBF53995F}" type="slidenum">
              <a:rPr lang="en-IN" smtClean="0"/>
              <a:t>‹#›</a:t>
            </a:fld>
            <a:endParaRPr lang="en-IN"/>
          </a:p>
        </p:txBody>
      </p:sp>
    </p:spTree>
    <p:extLst>
      <p:ext uri="{BB962C8B-B14F-4D97-AF65-F5344CB8AC3E}">
        <p14:creationId xmlns:p14="http://schemas.microsoft.com/office/powerpoint/2010/main" val="2696645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mitchelljy/Trending-YouTube-Scrap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bp-brims.org/2018/proceedings/papers/latebreaking_papers/LB_14.pdf" TargetMode="External"/><Relationship Id="rId3" Type="http://schemas.openxmlformats.org/officeDocument/2006/relationships/hyperlink" Target="https://doi.org/10.1109/ICoDSE53690.2021.9648486" TargetMode="External"/><Relationship Id="rId7" Type="http://schemas.openxmlformats.org/officeDocument/2006/relationships/hyperlink" Target="https://esource.dbs.ie/bitstream/handle/10788/4260/msc_niture_aa_2021.pdf?sequence=1&amp;isAllowed=y" TargetMode="External"/><Relationship Id="rId2" Type="http://schemas.openxmlformats.org/officeDocument/2006/relationships/hyperlink" Target="https://ieeexplore.ieee.org/xpl/conhome/9648407/proceeding" TargetMode="External"/><Relationship Id="rId1" Type="http://schemas.openxmlformats.org/officeDocument/2006/relationships/slideLayout" Target="../slideLayouts/slideLayout2.xml"/><Relationship Id="rId6" Type="http://schemas.openxmlformats.org/officeDocument/2006/relationships/hyperlink" Target="https://arxiv.org/abs/1409.7733" TargetMode="External"/><Relationship Id="rId5" Type="http://schemas.openxmlformats.org/officeDocument/2006/relationships/hyperlink" Target="https://doi.org/10.1093/comjnl/bxab142" TargetMode="External"/><Relationship Id="rId4" Type="http://schemas.openxmlformats.org/officeDocument/2006/relationships/hyperlink" Target="https://www.irjet.net/archives/V7/i8/IRJET-V7I8732.pdf" TargetMode="External"/><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xpl/conhome/9648407/proceeding" TargetMode="External"/><Relationship Id="rId3" Type="http://schemas.openxmlformats.org/officeDocument/2006/relationships/hyperlink" Target="https://ieeexplore.ieee.org/author/37089199629" TargetMode="External"/><Relationship Id="rId7" Type="http://schemas.openxmlformats.org/officeDocument/2006/relationships/hyperlink" Target="https://ieeexplore.ieee.org/author/37089204146" TargetMode="External"/><Relationship Id="rId2" Type="http://schemas.openxmlformats.org/officeDocument/2006/relationships/hyperlink" Target="https://ieeexplore.ieee.org/author/37088964712" TargetMode="External"/><Relationship Id="rId1" Type="http://schemas.openxmlformats.org/officeDocument/2006/relationships/slideLayout" Target="../slideLayouts/slideLayout2.xml"/><Relationship Id="rId6" Type="http://schemas.openxmlformats.org/officeDocument/2006/relationships/hyperlink" Target="https://ieeexplore.ieee.org/author/37089202538" TargetMode="External"/><Relationship Id="rId11" Type="http://schemas.openxmlformats.org/officeDocument/2006/relationships/image" Target="../media/image1.png"/><Relationship Id="rId5" Type="http://schemas.openxmlformats.org/officeDocument/2006/relationships/hyperlink" Target="https://ieeexplore.ieee.org/author/37089203555" TargetMode="External"/><Relationship Id="rId10" Type="http://schemas.openxmlformats.org/officeDocument/2006/relationships/hyperlink" Target="https://www.irjet.net/archives/V7/i8/IRJET-V7I8732.pdf" TargetMode="External"/><Relationship Id="rId4" Type="http://schemas.openxmlformats.org/officeDocument/2006/relationships/hyperlink" Target="https://ieeexplore.ieee.org/author/37089202437" TargetMode="External"/><Relationship Id="rId9" Type="http://schemas.openxmlformats.org/officeDocument/2006/relationships/hyperlink" Target="https://doi.org/10.1109/ICoDSE53690.2021.964848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rofile/Ying-Liu-295" TargetMode="External"/><Relationship Id="rId7" Type="http://schemas.openxmlformats.org/officeDocument/2006/relationships/image" Target="../media/image1.png"/><Relationship Id="rId2" Type="http://schemas.openxmlformats.org/officeDocument/2006/relationships/hyperlink" Target="https://www.researchgate.net/profile/Iman-Barjasteh" TargetMode="External"/><Relationship Id="rId1" Type="http://schemas.openxmlformats.org/officeDocument/2006/relationships/slideLayout" Target="../slideLayouts/slideLayout2.xml"/><Relationship Id="rId6" Type="http://schemas.openxmlformats.org/officeDocument/2006/relationships/hyperlink" Target="https://doi.org/10.1093/comjnl/bxab142" TargetMode="External"/><Relationship Id="rId5" Type="http://schemas.openxmlformats.org/officeDocument/2006/relationships/hyperlink" Target="https://arxiv.org/abs/1409.7733" TargetMode="External"/><Relationship Id="rId4" Type="http://schemas.openxmlformats.org/officeDocument/2006/relationships/hyperlink" Target="https://www.researchgate.net/profile/Hayder-Radh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source.dbs.ie/bitstream/handle/10788/4260/msc_niture_aa_2021.pdf?sequence=1&amp;isAllowed=y" TargetMode="External"/><Relationship Id="rId2" Type="http://schemas.openxmlformats.org/officeDocument/2006/relationships/hyperlink" Target="http://sbp-brims.org/2018/proceedings/papers/latebreaking_papers/LB_14.pdf"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D9B8-A30D-4603-8875-E8561E642DF6}"/>
              </a:ext>
            </a:extLst>
          </p:cNvPr>
          <p:cNvSpPr>
            <a:spLocks noGrp="1"/>
          </p:cNvSpPr>
          <p:nvPr>
            <p:ph type="ctrTitle"/>
          </p:nvPr>
        </p:nvSpPr>
        <p:spPr>
          <a:xfrm>
            <a:off x="1524000" y="847462"/>
            <a:ext cx="9144000" cy="1573009"/>
          </a:xfrm>
        </p:spPr>
        <p:txBody>
          <a:bodyPr>
            <a:normAutofit fontScale="90000"/>
          </a:bodyPr>
          <a:lstStyle/>
          <a:p>
            <a:pPr algn="ctr"/>
            <a:r>
              <a:rPr lang="en-IN" sz="6000" b="1" kern="1400" spc="-50" dirty="0">
                <a:effectLst/>
                <a:latin typeface="Times New Roman" panose="02020603050405020304" pitchFamily="18" charset="0"/>
                <a:ea typeface="Times New Roman" panose="02020603050405020304" pitchFamily="18" charset="0"/>
                <a:cs typeface="Times New Roman" panose="02020603050405020304" pitchFamily="18" charset="0"/>
              </a:rPr>
              <a:t>ANALYSIS ON YOUTUBE TRENDING VIDEOS</a:t>
            </a:r>
            <a:endParaRPr lang="en-IN" sz="6600" kern="1400" spc="-5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FC9860-EDB7-4F2A-B1A5-CA7C73639DA5}"/>
              </a:ext>
            </a:extLst>
          </p:cNvPr>
          <p:cNvSpPr>
            <a:spLocks noGrp="1"/>
          </p:cNvSpPr>
          <p:nvPr>
            <p:ph type="subTitle" idx="1"/>
          </p:nvPr>
        </p:nvSpPr>
        <p:spPr>
          <a:xfrm>
            <a:off x="1524000" y="3361765"/>
            <a:ext cx="9144000" cy="2648773"/>
          </a:xfrm>
        </p:spPr>
        <p:txBody>
          <a:bodyPr>
            <a:normAutofit/>
          </a:bodyPr>
          <a:lstStyle/>
          <a:p>
            <a:r>
              <a:rPr lang="en-US" b="1" dirty="0">
                <a:latin typeface="Times New Roman" panose="02020603050405020304" pitchFamily="18" charset="0"/>
                <a:cs typeface="Times New Roman" panose="02020603050405020304" pitchFamily="18" charset="0"/>
              </a:rPr>
              <a:t>Batch Members:                                             Supervisor:</a:t>
            </a:r>
            <a:endParaRPr lang="en-IN" b="1"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T VENKATA SAI SATHVIK (2010030361)       Mr. Chanda Raj Kumar</a:t>
            </a:r>
          </a:p>
          <a:p>
            <a:pPr algn="l"/>
            <a:r>
              <a:rPr lang="en-US" dirty="0">
                <a:latin typeface="Times New Roman" panose="02020603050405020304" pitchFamily="18" charset="0"/>
                <a:cs typeface="Times New Roman" panose="02020603050405020304" pitchFamily="18" charset="0"/>
              </a:rPr>
              <a:t>NIHAL AGARWAL (2010030413)                          Assistant Professor</a:t>
            </a:r>
          </a:p>
          <a:p>
            <a:pPr algn="l"/>
            <a:r>
              <a:rPr lang="en-US" dirty="0">
                <a:latin typeface="Times New Roman" panose="02020603050405020304" pitchFamily="18" charset="0"/>
                <a:cs typeface="Times New Roman" panose="02020603050405020304" pitchFamily="18" charset="0"/>
              </a:rPr>
              <a:t>JAIDEEP SHARMA (2010030374)</a:t>
            </a:r>
          </a:p>
          <a:p>
            <a:pPr algn="l"/>
            <a:r>
              <a:rPr lang="en-US" dirty="0">
                <a:latin typeface="Times New Roman" panose="02020603050405020304" pitchFamily="18" charset="0"/>
                <a:cs typeface="Times New Roman" panose="02020603050405020304" pitchFamily="18" charset="0"/>
              </a:rPr>
              <a:t>SHAIK ABDUL SHAAN (2010030153)</a:t>
            </a:r>
          </a:p>
        </p:txBody>
      </p:sp>
      <p:pic>
        <p:nvPicPr>
          <p:cNvPr id="4" name="Picture 3">
            <a:extLst>
              <a:ext uri="{FF2B5EF4-FFF2-40B4-BE49-F238E27FC236}">
                <a16:creationId xmlns:a16="http://schemas.microsoft.com/office/drawing/2014/main" id="{99F46AD1-CFAE-44A8-9D8E-BFACE7211776}"/>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7908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501F-A7CB-41CB-95B2-6BB94ECF62FD}"/>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Proposed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F59CCC-37DB-45F6-B34F-10524DE8F054}"/>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Firstly, we detect the outliers using the quantile method, for which we have to convert the views and likes in maximum range till 10^5, after this by using quantile method, we find the threshold for videos and likes for video to be on trending, by using the maximum threshold we extract the final dataset.</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After that, we do the bokeh visualization for the Youtube trending videos, for this we convert the likes and views in the form of log values using </a:t>
            </a:r>
            <a:r>
              <a:rPr lang="en-IN" sz="2400"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then we make use of glyph data points where it is plotted based on channel name, views and likes. Many videos have categories divided into sub-categories, so we have to group them and check which category has maximum number of trending videos.</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7D33F8-2135-4767-9535-19F45D250294}"/>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33258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501F-A7CB-41CB-95B2-6BB94ECF62FD}"/>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Proposed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F59CCC-37DB-45F6-B34F-10524DE8F054}"/>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Now, we differentiate it into data frames for corresponding category and put all data in it, using the data frame we get the highest number of likes, views and comments for getting it as trending, trends can be set using many factors such as, capitalized titles, length of title.</a:t>
            </a:r>
          </a:p>
          <a:p>
            <a:pPr algn="just"/>
            <a:r>
              <a:rPr lang="en-IN" sz="2400" dirty="0">
                <a:latin typeface="Times New Roman" panose="02020603050405020304" pitchFamily="18" charset="0"/>
                <a:cs typeface="Times New Roman" panose="02020603050405020304" pitchFamily="18" charset="0"/>
              </a:rPr>
              <a:t>Also making use of histograms and pie charts for getting the maximum count of likes and minimum count of likes. Analysis on the bar plot graph is done to see which channel has highest number of videos and, highest number of videos and whether the videos are on trending.</a:t>
            </a:r>
          </a:p>
        </p:txBody>
      </p:sp>
      <p:pic>
        <p:nvPicPr>
          <p:cNvPr id="4" name="Picture 3">
            <a:extLst>
              <a:ext uri="{FF2B5EF4-FFF2-40B4-BE49-F238E27FC236}">
                <a16:creationId xmlns:a16="http://schemas.microsoft.com/office/drawing/2014/main" id="{057D33F8-2135-4767-9535-19F45D250294}"/>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60439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D389-E33C-4780-839C-4C18680B7CFF}"/>
              </a:ext>
            </a:extLst>
          </p:cNvPr>
          <p:cNvSpPr>
            <a:spLocks noGrp="1"/>
          </p:cNvSpPr>
          <p:nvPr>
            <p:ph type="title"/>
          </p:nvPr>
        </p:nvSpPr>
        <p:spPr>
          <a:xfrm>
            <a:off x="838200" y="365126"/>
            <a:ext cx="10515600" cy="916827"/>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Methodology</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884EAA-8585-449D-AB9B-76F725F9FE04}"/>
              </a:ext>
            </a:extLst>
          </p:cNvPr>
          <p:cNvSpPr>
            <a:spLocks noGrp="1"/>
          </p:cNvSpPr>
          <p:nvPr>
            <p:ph idx="1"/>
          </p:nvPr>
        </p:nvSpPr>
        <p:spPr>
          <a:xfrm>
            <a:off x="838200" y="1434353"/>
            <a:ext cx="10515600" cy="4742610"/>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We have collected the dataset from Kaggle platform, where we have found benchmark dataset of India and US. Here we can find the link to the dataset used </a:t>
            </a:r>
            <a:r>
              <a:rPr lang="en-US" sz="2400" u="sng" dirty="0">
                <a:solidFill>
                  <a:srgbClr val="0000FF"/>
                </a:solidFill>
                <a:effectLst/>
                <a:latin typeface="Times New Roman" panose="02020603050405020304" pitchFamily="18" charset="0"/>
                <a:ea typeface="Arial" panose="020B0604020202020204" pitchFamily="34" charset="0"/>
                <a:hlinkClick r:id="rId2"/>
              </a:rPr>
              <a:t>Trending-YouTube-Scraper</a:t>
            </a:r>
            <a:r>
              <a:rPr lang="en-US" sz="1800" u="sng" dirty="0">
                <a:solidFill>
                  <a:srgbClr val="0000FF"/>
                </a:solidFill>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Then we import multiple libraries available in python language, mentioned in tools used. We go for detecting the outliers of the videos based on the views and likes. Based on the output a cleaned dataset is obtained which contains the data which lies under the outliers maximum threshold.</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We plot the bokeh graph for the obtained dataset using glyph plots and understand the trending video update.</a:t>
            </a: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3"/>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58883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84EAA-8585-449D-AB9B-76F725F9FE04}"/>
              </a:ext>
            </a:extLst>
          </p:cNvPr>
          <p:cNvSpPr>
            <a:spLocks noGrp="1"/>
          </p:cNvSpPr>
          <p:nvPr>
            <p:ph idx="1"/>
          </p:nvPr>
        </p:nvSpPr>
        <p:spPr>
          <a:xfrm>
            <a:off x="415270" y="117231"/>
            <a:ext cx="10515600" cy="6619631"/>
          </a:xfrm>
        </p:spPr>
        <p:txBody>
          <a:bodyPr>
            <a:noAutofit/>
          </a:bodyPr>
          <a:lstStyle/>
          <a:p>
            <a:pPr marL="0" indent="0" algn="l">
              <a:buNone/>
            </a:pPr>
            <a:r>
              <a:rPr lang="en-IN" sz="2400" dirty="0">
                <a:latin typeface="Times New Roman" panose="02020603050405020304" pitchFamily="18" charset="0"/>
                <a:cs typeface="Times New Roman" panose="02020603050405020304" pitchFamily="18" charset="0"/>
              </a:rPr>
              <a:t>We next group videos based on the category-id’s </a:t>
            </a: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ID -&gt; Category Name</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1 --&gt; Film and animation</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2 --&gt; Autos and vehicles</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10 --&gt; Music</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15 --&gt; Pets and Animals</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17 --&gt; Sports</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19 --&gt; Travel and Events</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20 --&gt; Gaming</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22 --&gt; People and Blogs</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23 --&gt; Comedy</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24 --&gt; Entertainment</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25 --&gt; News and politics</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26 --&gt; How to style</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27 --&gt; Education</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28 --&gt; Science and Technology</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29 --&gt; Non-profits and Activism</a:t>
            </a:r>
          </a:p>
          <a:p>
            <a:pPr marL="0" indent="0">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Here we have some marks for the categories which will be used for distinguishing the videos and finding the trending videos.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43879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84EAA-8585-449D-AB9B-76F725F9FE04}"/>
              </a:ext>
            </a:extLst>
          </p:cNvPr>
          <p:cNvSpPr>
            <a:spLocks noGrp="1"/>
          </p:cNvSpPr>
          <p:nvPr>
            <p:ph idx="1"/>
          </p:nvPr>
        </p:nvSpPr>
        <p:spPr>
          <a:xfrm>
            <a:off x="838200" y="847462"/>
            <a:ext cx="10515600" cy="5329501"/>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Now we go for other factors which decides the trends of the video, that is we got for the capitalized words in the video title, we get to know that 80% videos for the selected dataset have the capitalized words, using which we can analyse the length of the titles of videos.</a:t>
            </a:r>
          </a:p>
          <a:p>
            <a:pPr marL="0" indent="0" algn="just">
              <a:buNone/>
            </a:pPr>
            <a:r>
              <a:rPr lang="en-IN" sz="2400" dirty="0">
                <a:latin typeface="Times New Roman" panose="02020603050405020304" pitchFamily="18" charset="0"/>
                <a:cs typeface="Times New Roman" panose="02020603050405020304" pitchFamily="18" charset="0"/>
              </a:rPr>
              <a:t>We plot the histogram of the videos with titles of length above 100, so that we can include the video in the trending list.</a:t>
            </a:r>
          </a:p>
          <a:p>
            <a:pPr marL="0" indent="0" algn="just">
              <a:buNone/>
            </a:pPr>
            <a:r>
              <a:rPr lang="en-IN" sz="2400" dirty="0">
                <a:latin typeface="Times New Roman" panose="02020603050405020304" pitchFamily="18" charset="0"/>
                <a:cs typeface="Times New Roman" panose="02020603050405020304" pitchFamily="18" charset="0"/>
              </a:rPr>
              <a:t>From another visualization we get to know that length of video titles and number of views are not inter-related. By analysing the views, we get to know that a video is trending if it has 5 millions and more views. After that we go for videos with 25 million views and more, by which we get a appropriate analysis based on views.</a:t>
            </a:r>
          </a:p>
          <a:p>
            <a:pPr marL="0" indent="0" algn="just">
              <a:buNone/>
            </a:pPr>
            <a:r>
              <a:rPr lang="en-IN" sz="2400" dirty="0">
                <a:latin typeface="Times New Roman" panose="02020603050405020304" pitchFamily="18" charset="0"/>
                <a:cs typeface="Times New Roman" panose="02020603050405020304" pitchFamily="18" charset="0"/>
              </a:rPr>
              <a:t>Now we go for trend analysis by using the likes count, we plot a histogram for videos with likes equal or greater than 100,000 likes.</a:t>
            </a: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30143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84EAA-8585-449D-AB9B-76F725F9FE04}"/>
              </a:ext>
            </a:extLst>
          </p:cNvPr>
          <p:cNvSpPr>
            <a:spLocks noGrp="1"/>
          </p:cNvSpPr>
          <p:nvPr>
            <p:ph idx="1"/>
          </p:nvPr>
        </p:nvSpPr>
        <p:spPr>
          <a:xfrm>
            <a:off x="838200" y="847462"/>
            <a:ext cx="10515600" cy="5329501"/>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By using the channel name, video views, video likes, we plot the bokeh graphs, the glyphs on the graph show the trending video title, channel name, views for the video and by which we get the analysis of the trends of the videos users is more likely to watch.</a:t>
            </a: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64408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3E5B-F3BE-410F-892D-4581D218C43C}"/>
              </a:ext>
            </a:extLst>
          </p:cNvPr>
          <p:cNvSpPr>
            <a:spLocks noGrp="1"/>
          </p:cNvSpPr>
          <p:nvPr>
            <p:ph type="title"/>
          </p:nvPr>
        </p:nvSpPr>
        <p:spPr>
          <a:xfrm>
            <a:off x="415270" y="0"/>
            <a:ext cx="10515600" cy="1024404"/>
          </a:xfrm>
        </p:spPr>
        <p:txBody>
          <a:bodyPr>
            <a:normAutofit fontScale="90000"/>
          </a:bodyPr>
          <a:lstStyle/>
          <a:p>
            <a:br>
              <a:rPr lang="en-IN" b="1" i="0" dirty="0">
                <a:solidFill>
                  <a:srgbClr val="FF0000"/>
                </a:solidFill>
                <a:effectLst/>
                <a:latin typeface="ff1"/>
              </a:rPr>
            </a:br>
            <a:r>
              <a:rPr lang="en-IN" b="1" i="0" dirty="0">
                <a:solidFill>
                  <a:srgbClr val="FF0000"/>
                </a:solidFill>
                <a:effectLst/>
                <a:latin typeface="Times New Roman" panose="02020603050405020304" pitchFamily="18" charset="0"/>
                <a:cs typeface="Times New Roman" panose="02020603050405020304" pitchFamily="18" charset="0"/>
              </a:rPr>
              <a:t>Algorithm/Techniques/Tools</a:t>
            </a:r>
            <a:r>
              <a:rPr lang="en-IN" dirty="0">
                <a:solidFill>
                  <a:srgbClr val="000000"/>
                </a:solidFill>
                <a:latin typeface="Times New Roman" panose="02020603050405020304" pitchFamily="18" charset="0"/>
                <a:cs typeface="Times New Roman" panose="02020603050405020304" pitchFamily="18" charset="0"/>
              </a:rPr>
              <a:t> </a:t>
            </a:r>
            <a:r>
              <a:rPr lang="en-IN" b="1" i="0" dirty="0">
                <a:solidFill>
                  <a:srgbClr val="FF0000"/>
                </a:solidFill>
                <a:effectLst/>
                <a:latin typeface="Times New Roman" panose="02020603050405020304" pitchFamily="18" charset="0"/>
                <a:cs typeface="Times New Roman" panose="02020603050405020304" pitchFamily="18" charset="0"/>
              </a:rPr>
              <a:t>Used</a:t>
            </a:r>
            <a:br>
              <a:rPr lang="en-IN" b="0"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95D5C4-1286-4DFC-89AE-9D5122BC11BF}"/>
              </a:ext>
            </a:extLst>
          </p:cNvPr>
          <p:cNvSpPr>
            <a:spLocks noGrp="1"/>
          </p:cNvSpPr>
          <p:nvPr>
            <p:ph idx="1"/>
          </p:nvPr>
        </p:nvSpPr>
        <p:spPr>
          <a:xfrm>
            <a:off x="415270" y="843716"/>
            <a:ext cx="10515600" cy="5854069"/>
          </a:xfrm>
        </p:spPr>
        <p:txBody>
          <a:bodyPr>
            <a:noAutofit/>
          </a:bodyPr>
          <a:lstStyle/>
          <a:p>
            <a:pPr marL="457200" indent="-457200" algn="just">
              <a:buAutoNum type="arabicPeriod"/>
            </a:pPr>
            <a:r>
              <a:rPr lang="en-IN" sz="2400" dirty="0">
                <a:latin typeface="Times New Roman" panose="02020603050405020304" pitchFamily="18" charset="0"/>
                <a:cs typeface="Times New Roman" panose="02020603050405020304" pitchFamily="18" charset="0"/>
              </a:rPr>
              <a:t>We have implemented the analysis using python programming language and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notebooks.</a:t>
            </a:r>
          </a:p>
          <a:p>
            <a:pPr marL="457200" indent="-457200" algn="just">
              <a:buAutoNum type="arabicPeriod"/>
            </a:pPr>
            <a:r>
              <a:rPr lang="en-IN" sz="2400" dirty="0">
                <a:latin typeface="Times New Roman" panose="02020603050405020304" pitchFamily="18" charset="0"/>
                <a:cs typeface="Times New Roman" panose="02020603050405020304" pitchFamily="18" charset="0"/>
              </a:rPr>
              <a:t>We have used many libraries available for data visualization, data scraping, analysis in python.</a:t>
            </a:r>
          </a:p>
          <a:p>
            <a:pPr marL="457200" indent="-457200" algn="just">
              <a:buAutoNum type="arabicPeriod"/>
            </a:pPr>
            <a:r>
              <a:rPr lang="en-IN" sz="2400" dirty="0">
                <a:latin typeface="Times New Roman" panose="02020603050405020304" pitchFamily="18" charset="0"/>
                <a:cs typeface="Times New Roman" panose="02020603050405020304" pitchFamily="18" charset="0"/>
              </a:rPr>
              <a:t>Use of data visualization has lead to creation of data plots or diagrams which can lead to better analysis of trends in pictorial form</a:t>
            </a:r>
          </a:p>
          <a:p>
            <a:pPr marL="457200" indent="-457200" algn="just">
              <a:buAutoNum type="arabicPeriod"/>
            </a:pPr>
            <a:r>
              <a:rPr lang="en-IN" sz="2400" dirty="0">
                <a:latin typeface="Times New Roman" panose="02020603050405020304" pitchFamily="18" charset="0"/>
                <a:cs typeface="Times New Roman" panose="02020603050405020304" pitchFamily="18" charset="0"/>
              </a:rPr>
              <a:t>List of libraries used: </a:t>
            </a:r>
          </a:p>
          <a:p>
            <a:pPr marL="914400" lvl="1" indent="-457200" algn="just">
              <a:buAutoNum type="arabicPeriod"/>
            </a:pPr>
            <a:r>
              <a:rPr lang="en-IN" dirty="0">
                <a:latin typeface="Times New Roman" panose="02020603050405020304" pitchFamily="18" charset="0"/>
                <a:cs typeface="Times New Roman" panose="02020603050405020304" pitchFamily="18" charset="0"/>
              </a:rPr>
              <a:t>Pandas</a:t>
            </a:r>
          </a:p>
          <a:p>
            <a:pPr marL="914400" lvl="1" indent="-457200" algn="just">
              <a:buAutoNum type="arabicPeriod"/>
            </a:pPr>
            <a:r>
              <a:rPr lang="en-IN" dirty="0">
                <a:latin typeface="Times New Roman" panose="02020603050405020304" pitchFamily="18" charset="0"/>
                <a:cs typeface="Times New Roman" panose="02020603050405020304" pitchFamily="18" charset="0"/>
              </a:rPr>
              <a:t>NumPy</a:t>
            </a:r>
          </a:p>
          <a:p>
            <a:pPr marL="914400" lvl="1" indent="-457200" algn="just">
              <a:buAutoNum type="arabicPeriod"/>
            </a:pPr>
            <a:r>
              <a:rPr lang="en-IN" dirty="0">
                <a:latin typeface="Times New Roman" panose="02020603050405020304" pitchFamily="18" charset="0"/>
                <a:cs typeface="Times New Roman" panose="02020603050405020304" pitchFamily="18" charset="0"/>
              </a:rPr>
              <a:t>Matplotlib</a:t>
            </a:r>
          </a:p>
          <a:p>
            <a:pPr marL="914400" lvl="1" indent="-457200" algn="just">
              <a:buAutoNum type="arabicPeriod"/>
            </a:pPr>
            <a:r>
              <a:rPr lang="en-IN" dirty="0">
                <a:latin typeface="Times New Roman" panose="02020603050405020304" pitchFamily="18" charset="0"/>
                <a:cs typeface="Times New Roman" panose="02020603050405020304" pitchFamily="18" charset="0"/>
              </a:rPr>
              <a:t>Seaborn </a:t>
            </a:r>
          </a:p>
          <a:p>
            <a:pPr marL="914400" lvl="1" indent="-457200" algn="just">
              <a:buAutoNum type="arabicPeriod"/>
            </a:pPr>
            <a:r>
              <a:rPr lang="en-IN" dirty="0">
                <a:latin typeface="Times New Roman" panose="02020603050405020304" pitchFamily="18" charset="0"/>
                <a:cs typeface="Times New Roman" panose="02020603050405020304" pitchFamily="18" charset="0"/>
              </a:rPr>
              <a:t>Bokeh</a:t>
            </a:r>
          </a:p>
          <a:p>
            <a:pPr marL="914400" lvl="1" indent="-457200" algn="just">
              <a:buAutoNum type="arabicPeriod"/>
            </a:pPr>
            <a:r>
              <a:rPr lang="en-IN" dirty="0">
                <a:latin typeface="Times New Roman" panose="02020603050405020304" pitchFamily="18" charset="0"/>
                <a:cs typeface="Times New Roman" panose="02020603050405020304" pitchFamily="18" charset="0"/>
              </a:rPr>
              <a:t>Outliers</a:t>
            </a:r>
          </a:p>
          <a:p>
            <a:pPr marL="457200" indent="-457200" algn="just">
              <a:buAutoNum type="arabicPeriod"/>
            </a:pP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Notebooks is a client-server application used for running notebook documents in browser.</a:t>
            </a:r>
          </a:p>
        </p:txBody>
      </p:sp>
      <p:pic>
        <p:nvPicPr>
          <p:cNvPr id="4" name="Picture 3">
            <a:extLst>
              <a:ext uri="{FF2B5EF4-FFF2-40B4-BE49-F238E27FC236}">
                <a16:creationId xmlns:a16="http://schemas.microsoft.com/office/drawing/2014/main" id="{BC32A16D-AA9A-4E66-B077-DB98F2B7514E}"/>
              </a:ext>
            </a:extLst>
          </p:cNvPr>
          <p:cNvPicPr>
            <a:picLocks noChangeAspect="1"/>
          </p:cNvPicPr>
          <p:nvPr/>
        </p:nvPicPr>
        <p:blipFill>
          <a:blip r:embed="rId3"/>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92011603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751A-B561-422F-AC06-4BEF76CE75B0}"/>
              </a:ext>
            </a:extLst>
          </p:cNvPr>
          <p:cNvSpPr>
            <a:spLocks noGrp="1"/>
          </p:cNvSpPr>
          <p:nvPr>
            <p:ph type="title"/>
          </p:nvPr>
        </p:nvSpPr>
        <p:spPr>
          <a:xfrm>
            <a:off x="838200" y="365125"/>
            <a:ext cx="10515600" cy="1078193"/>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Software and Hardware Requirements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667BE4-454D-481D-94A0-E95667E95923}"/>
              </a:ext>
            </a:extLst>
          </p:cNvPr>
          <p:cNvSpPr>
            <a:spLocks noGrp="1"/>
          </p:cNvSpPr>
          <p:nvPr>
            <p:ph idx="1"/>
          </p:nvPr>
        </p:nvSpPr>
        <p:spPr>
          <a:xfrm>
            <a:off x="838200" y="1559859"/>
            <a:ext cx="10515600" cy="4617104"/>
          </a:xfrm>
        </p:spPr>
        <p:txBody>
          <a:bodyPr>
            <a:noAutofit/>
          </a:bodyPr>
          <a:lstStyle/>
          <a:p>
            <a:pPr marL="0" indent="0" algn="just">
              <a:lnSpc>
                <a:spcPct val="150000"/>
              </a:lnSpc>
              <a:buNone/>
            </a:pP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HARDWARE REQUIREMENTS</a:t>
            </a:r>
            <a:r>
              <a:rPr lang="en-US" sz="2400" b="1" dirty="0">
                <a:latin typeface="Times New Roman" panose="02020603050405020304" pitchFamily="18" charset="0"/>
                <a:ea typeface="Arial" panose="020B0604020202020204" pitchFamily="34" charset="0"/>
                <a:cs typeface="Times New Roman" panose="02020603050405020304" pitchFamily="18" charset="0"/>
              </a:rPr>
              <a:t>:</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lnSpc>
                <a:spcPct val="150000"/>
              </a:lnSpc>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1. Intel(R) Core(TM) i5-10300H CPU @ 2.50GHz   2.50 GHz</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lnSpc>
                <a:spcPct val="150000"/>
              </a:lnSpc>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2. 8.00 GB RAM or higher.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lnSpc>
                <a:spcPct val="150000"/>
              </a:lnSpc>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3. 64 Bit operating system or higher.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lnSpc>
                <a:spcPct val="150000"/>
              </a:lnSpc>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4. 1 TB Hard free drive space.</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150000"/>
              </a:lnSpc>
              <a:buNone/>
            </a:pP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BD474A9-94AF-4E3D-AFD7-0A4ABDD018F7}"/>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10227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751A-B561-422F-AC06-4BEF76CE75B0}"/>
              </a:ext>
            </a:extLst>
          </p:cNvPr>
          <p:cNvSpPr>
            <a:spLocks noGrp="1"/>
          </p:cNvSpPr>
          <p:nvPr>
            <p:ph type="title"/>
          </p:nvPr>
        </p:nvSpPr>
        <p:spPr>
          <a:xfrm>
            <a:off x="838200" y="365125"/>
            <a:ext cx="10515600" cy="1078193"/>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Software and Hardware Requirements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667BE4-454D-481D-94A0-E95667E95923}"/>
              </a:ext>
            </a:extLst>
          </p:cNvPr>
          <p:cNvSpPr>
            <a:spLocks noGrp="1"/>
          </p:cNvSpPr>
          <p:nvPr>
            <p:ph idx="1"/>
          </p:nvPr>
        </p:nvSpPr>
        <p:spPr>
          <a:xfrm>
            <a:off x="838200" y="1559859"/>
            <a:ext cx="10515600" cy="4617104"/>
          </a:xfrm>
        </p:spPr>
        <p:txBody>
          <a:bodyPr>
            <a:noAutofit/>
          </a:bodyPr>
          <a:lstStyle/>
          <a:p>
            <a:pPr marL="0" indent="0" algn="just">
              <a:lnSpc>
                <a:spcPct val="150000"/>
              </a:lnSpc>
              <a:buNone/>
            </a:pP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SOFTWARE REQUIREMENTS:</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lnSpc>
                <a:spcPct val="150000"/>
              </a:lnSpc>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1. Operating System: Windows 10</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lnSpc>
                <a:spcPct val="150000"/>
              </a:lnSpc>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2. Web Browser: Brave/ Google Chrome</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lnSpc>
                <a:spcPct val="150000"/>
              </a:lnSpc>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3. Python programming language</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lnSpc>
                <a:spcPct val="150000"/>
              </a:lnSpc>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4.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Jupyter</a:t>
            </a:r>
            <a:r>
              <a:rPr lang="en-US" dirty="0">
                <a:effectLst/>
                <a:latin typeface="Times New Roman" panose="02020603050405020304" pitchFamily="18" charset="0"/>
                <a:ea typeface="Arial" panose="020B0604020202020204" pitchFamily="34" charset="0"/>
                <a:cs typeface="Times New Roman" panose="02020603050405020304" pitchFamily="18" charset="0"/>
              </a:rPr>
              <a:t> notebooks for python</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BD474A9-94AF-4E3D-AFD7-0A4ABDD018F7}"/>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92098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0571-FC12-422D-AB8C-6182DA1CD374}"/>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Block Diagram/Architecture</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E6D70F-6931-4C9D-92BF-937603CCD6BD}"/>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Content Placeholder 4" descr="The Data Science Process - KDnuggets">
            <a:extLst>
              <a:ext uri="{FF2B5EF4-FFF2-40B4-BE49-F238E27FC236}">
                <a16:creationId xmlns:a16="http://schemas.microsoft.com/office/drawing/2014/main" id="{7AEA2A2C-4C9E-4787-A114-03F3C780C94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8617"/>
          <a:stretch/>
        </p:blipFill>
        <p:spPr bwMode="auto">
          <a:xfrm>
            <a:off x="2111329" y="1533833"/>
            <a:ext cx="7101496" cy="48702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60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79F-0781-4049-9D92-918893346DC5}"/>
              </a:ext>
            </a:extLst>
          </p:cNvPr>
          <p:cNvSpPr>
            <a:spLocks noGrp="1"/>
          </p:cNvSpPr>
          <p:nvPr>
            <p:ph type="title"/>
          </p:nvPr>
        </p:nvSpPr>
        <p:spPr>
          <a:xfrm>
            <a:off x="838200" y="365126"/>
            <a:ext cx="10515600" cy="764428"/>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Abstract</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05ADB2-DB20-4883-8C12-2678832BC96B}"/>
              </a:ext>
            </a:extLst>
          </p:cNvPr>
          <p:cNvSpPr>
            <a:spLocks noGrp="1"/>
          </p:cNvSpPr>
          <p:nvPr>
            <p:ph idx="1"/>
          </p:nvPr>
        </p:nvSpPr>
        <p:spPr>
          <a:xfrm>
            <a:off x="838200" y="1622612"/>
            <a:ext cx="10515600" cy="4554351"/>
          </a:xfrm>
        </p:spPr>
        <p:txBody>
          <a:bodyPr>
            <a:noAutofit/>
          </a:bodyPr>
          <a:lstStyle/>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this modern era, many users are addicted to YouTube which is available both as application and through website. In detail, YouTube is a content sharing platform through the means of video in any format which allows users to watch or share any specific video with anyone.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Usually there are three genres of content, that goes trending on YouTube, ranging from educational, entertainment and informative. Generally, when it comes to the entertainment genre there are users who would like to see gaming, music, short videos and many more. </a:t>
            </a:r>
          </a:p>
        </p:txBody>
      </p:sp>
      <p:pic>
        <p:nvPicPr>
          <p:cNvPr id="4" name="Picture 3">
            <a:extLst>
              <a:ext uri="{FF2B5EF4-FFF2-40B4-BE49-F238E27FC236}">
                <a16:creationId xmlns:a16="http://schemas.microsoft.com/office/drawing/2014/main" id="{B2E9E86A-F5E2-49FF-8896-1915701357E3}"/>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33126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6" name="Picture 5">
            <a:extLst>
              <a:ext uri="{FF2B5EF4-FFF2-40B4-BE49-F238E27FC236}">
                <a16:creationId xmlns:a16="http://schemas.microsoft.com/office/drawing/2014/main" id="{E1970A08-831E-4810-B12E-49123175D5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199" y="1291957"/>
            <a:ext cx="4077677" cy="3798855"/>
          </a:xfrm>
          <a:prstGeom prst="rect">
            <a:avLst/>
          </a:prstGeom>
        </p:spPr>
      </p:pic>
      <p:pic>
        <p:nvPicPr>
          <p:cNvPr id="7" name="Picture 6">
            <a:extLst>
              <a:ext uri="{FF2B5EF4-FFF2-40B4-BE49-F238E27FC236}">
                <a16:creationId xmlns:a16="http://schemas.microsoft.com/office/drawing/2014/main" id="{EFC0A3D1-9807-47A3-9AB2-3409FBEC89D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3404"/>
          <a:stretch/>
        </p:blipFill>
        <p:spPr bwMode="auto">
          <a:xfrm>
            <a:off x="6915658" y="1272987"/>
            <a:ext cx="3556957" cy="3833941"/>
          </a:xfrm>
          <a:prstGeom prst="rect">
            <a:avLst/>
          </a:prstGeom>
          <a:ln>
            <a:noFill/>
          </a:ln>
          <a:extLst>
            <a:ext uri="{53640926-AAD7-44D8-BBD7-CCE9431645EC}">
              <a14:shadowObscured xmlns:a14="http://schemas.microsoft.com/office/drawing/2010/main"/>
            </a:ext>
          </a:extLst>
        </p:spPr>
      </p:pic>
      <p:sp>
        <p:nvSpPr>
          <p:cNvPr id="9" name="Content Placeholder 8">
            <a:extLst>
              <a:ext uri="{FF2B5EF4-FFF2-40B4-BE49-F238E27FC236}">
                <a16:creationId xmlns:a16="http://schemas.microsoft.com/office/drawing/2014/main" id="{00267C9E-D34D-4F31-9D14-8ED3129C59A7}"/>
              </a:ext>
            </a:extLst>
          </p:cNvPr>
          <p:cNvSpPr>
            <a:spLocks noGrp="1"/>
          </p:cNvSpPr>
          <p:nvPr>
            <p:ph idx="1"/>
          </p:nvPr>
        </p:nvSpPr>
        <p:spPr>
          <a:xfrm>
            <a:off x="6915658" y="5395732"/>
            <a:ext cx="3571173" cy="1309868"/>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Bokeh output with channel names and views count on each point and based on likes</a:t>
            </a:r>
          </a:p>
        </p:txBody>
      </p:sp>
      <p:sp>
        <p:nvSpPr>
          <p:cNvPr id="10" name="Content Placeholder 8">
            <a:extLst>
              <a:ext uri="{FF2B5EF4-FFF2-40B4-BE49-F238E27FC236}">
                <a16:creationId xmlns:a16="http://schemas.microsoft.com/office/drawing/2014/main" id="{DCD88D67-E643-497A-AA80-B66A3CC49486}"/>
              </a:ext>
            </a:extLst>
          </p:cNvPr>
          <p:cNvSpPr txBox="1">
            <a:spLocks/>
          </p:cNvSpPr>
          <p:nvPr/>
        </p:nvSpPr>
        <p:spPr>
          <a:xfrm>
            <a:off x="1091450" y="5266778"/>
            <a:ext cx="3571173" cy="14388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Bokeh output without channel names and views count on each point and based on likes</a:t>
            </a:r>
          </a:p>
        </p:txBody>
      </p:sp>
    </p:spTree>
    <p:extLst>
      <p:ext uri="{BB962C8B-B14F-4D97-AF65-F5344CB8AC3E}">
        <p14:creationId xmlns:p14="http://schemas.microsoft.com/office/powerpoint/2010/main" val="87929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10" name="Picture">
            <a:extLst>
              <a:ext uri="{FF2B5EF4-FFF2-40B4-BE49-F238E27FC236}">
                <a16:creationId xmlns:a16="http://schemas.microsoft.com/office/drawing/2014/main" id="{FA0CE444-F275-4A1D-B574-D0D70036D9CF}"/>
              </a:ext>
            </a:extLst>
          </p:cNvPr>
          <p:cNvPicPr>
            <a:picLocks noGrp="1"/>
          </p:cNvPicPr>
          <p:nvPr>
            <p:ph idx="1"/>
          </p:nvPr>
        </p:nvPicPr>
        <p:blipFill>
          <a:blip r:embed="rId3"/>
          <a:stretch>
            <a:fillRect/>
          </a:stretch>
        </p:blipFill>
        <p:spPr bwMode="auto">
          <a:xfrm>
            <a:off x="511812" y="1192578"/>
            <a:ext cx="4857358" cy="3309012"/>
          </a:xfrm>
          <a:prstGeom prst="rect">
            <a:avLst/>
          </a:prstGeom>
          <a:noFill/>
          <a:ln w="9525">
            <a:noFill/>
            <a:headEnd/>
            <a:tailEnd/>
          </a:ln>
        </p:spPr>
      </p:pic>
      <p:sp>
        <p:nvSpPr>
          <p:cNvPr id="11" name="Content Placeholder 2">
            <a:extLst>
              <a:ext uri="{FF2B5EF4-FFF2-40B4-BE49-F238E27FC236}">
                <a16:creationId xmlns:a16="http://schemas.microsoft.com/office/drawing/2014/main" id="{8A24EDBE-AF31-4714-A4DF-655D15F83AE3}"/>
              </a:ext>
            </a:extLst>
          </p:cNvPr>
          <p:cNvSpPr txBox="1">
            <a:spLocks/>
          </p:cNvSpPr>
          <p:nvPr/>
        </p:nvSpPr>
        <p:spPr>
          <a:xfrm>
            <a:off x="927657" y="4519562"/>
            <a:ext cx="4530970" cy="1441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400" dirty="0">
                <a:latin typeface="Times New Roman" panose="02020603050405020304" pitchFamily="18" charset="0"/>
                <a:ea typeface="Arial" panose="020B0604020202020204" pitchFamily="34" charset="0"/>
                <a:cs typeface="Times New Roman" panose="02020603050405020304" pitchFamily="18" charset="0"/>
              </a:rPr>
              <a:t>Number of videos uploaded by the channel</a:t>
            </a:r>
            <a:endParaRPr lang="en-IN" sz="24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C7762951-3ADE-4373-BE4A-0DBABC0E3DD4}"/>
              </a:ext>
            </a:extLst>
          </p:cNvPr>
          <p:cNvSpPr txBox="1">
            <a:spLocks/>
          </p:cNvSpPr>
          <p:nvPr/>
        </p:nvSpPr>
        <p:spPr>
          <a:xfrm>
            <a:off x="6399900" y="4501590"/>
            <a:ext cx="4530970" cy="1441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400" dirty="0">
                <a:latin typeface="Times New Roman" panose="02020603050405020304" pitchFamily="18" charset="0"/>
                <a:ea typeface="Arial" panose="020B0604020202020204" pitchFamily="34" charset="0"/>
                <a:cs typeface="Times New Roman" panose="02020603050405020304" pitchFamily="18" charset="0"/>
              </a:rPr>
              <a:t>Number of videos with like count from 0 to 100000</a:t>
            </a:r>
            <a:endParaRPr lang="en-IN" sz="2400"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13" name="Picture">
            <a:extLst>
              <a:ext uri="{FF2B5EF4-FFF2-40B4-BE49-F238E27FC236}">
                <a16:creationId xmlns:a16="http://schemas.microsoft.com/office/drawing/2014/main" id="{85B3A778-F240-4F93-BCAC-4D7437DB8C79}"/>
              </a:ext>
            </a:extLst>
          </p:cNvPr>
          <p:cNvPicPr>
            <a:picLocks/>
          </p:cNvPicPr>
          <p:nvPr/>
        </p:nvPicPr>
        <p:blipFill>
          <a:blip r:embed="rId4"/>
          <a:stretch>
            <a:fillRect/>
          </a:stretch>
        </p:blipFill>
        <p:spPr bwMode="auto">
          <a:xfrm>
            <a:off x="5655066" y="1192578"/>
            <a:ext cx="5079365" cy="3326984"/>
          </a:xfrm>
          <a:prstGeom prst="rect">
            <a:avLst/>
          </a:prstGeom>
          <a:noFill/>
          <a:ln w="9525">
            <a:noFill/>
            <a:headEnd/>
            <a:tailEnd/>
          </a:ln>
        </p:spPr>
      </p:pic>
    </p:spTree>
    <p:extLst>
      <p:ext uri="{BB962C8B-B14F-4D97-AF65-F5344CB8AC3E}">
        <p14:creationId xmlns:p14="http://schemas.microsoft.com/office/powerpoint/2010/main" val="3439139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D32B-13AD-4829-BDEE-F54D60DD6A6F}"/>
              </a:ext>
            </a:extLst>
          </p:cNvPr>
          <p:cNvSpPr>
            <a:spLocks noGrp="1"/>
          </p:cNvSpPr>
          <p:nvPr>
            <p:ph type="title"/>
          </p:nvPr>
        </p:nvSpPr>
        <p:spPr/>
        <p:txBody>
          <a:bodyPr>
            <a:normAutofit/>
          </a:bodyPr>
          <a:lstStyle/>
          <a:p>
            <a:r>
              <a:rPr lang="en-US" sz="4000" dirty="0" err="1">
                <a:solidFill>
                  <a:srgbClr val="FF0000"/>
                </a:solidFill>
                <a:latin typeface="Times New Roman" panose="02020603050405020304" pitchFamily="18" charset="0"/>
                <a:cs typeface="Times New Roman" panose="02020603050405020304" pitchFamily="18" charset="0"/>
              </a:rPr>
              <a:t>Github</a:t>
            </a:r>
            <a:r>
              <a:rPr lang="en-US" sz="4000" dirty="0">
                <a:solidFill>
                  <a:srgbClr val="FF0000"/>
                </a:solidFill>
                <a:latin typeface="Times New Roman" panose="02020603050405020304" pitchFamily="18" charset="0"/>
                <a:cs typeface="Times New Roman" panose="02020603050405020304" pitchFamily="18" charset="0"/>
              </a:rPr>
              <a:t> Setup</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D0B822-8DFB-4E33-B742-C050CB3932A5}"/>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6" name="Picture 5">
            <a:extLst>
              <a:ext uri="{FF2B5EF4-FFF2-40B4-BE49-F238E27FC236}">
                <a16:creationId xmlns:a16="http://schemas.microsoft.com/office/drawing/2014/main" id="{A102DA63-7C7C-17B3-E003-06FE9A207B49}"/>
              </a:ext>
            </a:extLst>
          </p:cNvPr>
          <p:cNvPicPr>
            <a:picLocks noChangeAspect="1"/>
          </p:cNvPicPr>
          <p:nvPr/>
        </p:nvPicPr>
        <p:blipFill>
          <a:blip r:embed="rId3"/>
          <a:stretch>
            <a:fillRect/>
          </a:stretch>
        </p:blipFill>
        <p:spPr>
          <a:xfrm>
            <a:off x="151480" y="1459020"/>
            <a:ext cx="8812129" cy="5236747"/>
          </a:xfrm>
          <a:prstGeom prst="rect">
            <a:avLst/>
          </a:prstGeom>
        </p:spPr>
      </p:pic>
      <p:pic>
        <p:nvPicPr>
          <p:cNvPr id="8" name="Picture 7">
            <a:extLst>
              <a:ext uri="{FF2B5EF4-FFF2-40B4-BE49-F238E27FC236}">
                <a16:creationId xmlns:a16="http://schemas.microsoft.com/office/drawing/2014/main" id="{C3C9167D-CB81-A126-77F6-9C87371B74DF}"/>
              </a:ext>
            </a:extLst>
          </p:cNvPr>
          <p:cNvPicPr>
            <a:picLocks noChangeAspect="1"/>
          </p:cNvPicPr>
          <p:nvPr/>
        </p:nvPicPr>
        <p:blipFill>
          <a:blip r:embed="rId4"/>
          <a:stretch>
            <a:fillRect/>
          </a:stretch>
        </p:blipFill>
        <p:spPr>
          <a:xfrm>
            <a:off x="9053991" y="1459020"/>
            <a:ext cx="3087118" cy="5236747"/>
          </a:xfrm>
          <a:prstGeom prst="rect">
            <a:avLst/>
          </a:prstGeom>
        </p:spPr>
      </p:pic>
    </p:spTree>
    <p:extLst>
      <p:ext uri="{BB962C8B-B14F-4D97-AF65-F5344CB8AC3E}">
        <p14:creationId xmlns:p14="http://schemas.microsoft.com/office/powerpoint/2010/main" val="548642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EB59-DAC9-4E3E-BD33-5A31F3A79DE7}"/>
              </a:ext>
            </a:extLst>
          </p:cNvPr>
          <p:cNvSpPr>
            <a:spLocks noGrp="1"/>
          </p:cNvSpPr>
          <p:nvPr>
            <p:ph type="title"/>
          </p:nvPr>
        </p:nvSpPr>
        <p:spPr>
          <a:xfrm>
            <a:off x="838200" y="365126"/>
            <a:ext cx="10515600" cy="1042334"/>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Applications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D8B89-BE84-4E78-BA90-2459C3E062CE}"/>
              </a:ext>
            </a:extLst>
          </p:cNvPr>
          <p:cNvSpPr>
            <a:spLocks noGrp="1"/>
          </p:cNvSpPr>
          <p:nvPr>
            <p:ph idx="1"/>
          </p:nvPr>
        </p:nvSpPr>
        <p:spPr>
          <a:xfrm>
            <a:off x="838200" y="1524000"/>
            <a:ext cx="10515600" cy="4652963"/>
          </a:xfrm>
        </p:spPr>
        <p:txBody>
          <a:bodyPr>
            <a:normAutofit/>
          </a:bodyPr>
          <a:lstStyle/>
          <a:p>
            <a:pPr algn="just"/>
            <a:r>
              <a:rPr lang="en-IN" sz="2400" dirty="0">
                <a:latin typeface="Times New Roman" panose="02020603050405020304" pitchFamily="18" charset="0"/>
                <a:cs typeface="Times New Roman" panose="02020603050405020304" pitchFamily="18" charset="0"/>
              </a:rPr>
              <a:t>Our Project is finding the trending videos on YouTube, which can be used by content creators more specifically the youtubers who regularly upload videos on their channel.</a:t>
            </a:r>
          </a:p>
          <a:p>
            <a:pPr algn="just"/>
            <a:r>
              <a:rPr lang="en-IN" sz="2400" dirty="0">
                <a:latin typeface="Times New Roman" panose="02020603050405020304" pitchFamily="18" charset="0"/>
                <a:cs typeface="Times New Roman" panose="02020603050405020304" pitchFamily="18" charset="0"/>
              </a:rPr>
              <a:t>This can be applied by them for </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greater perspective and </a:t>
            </a:r>
            <a:r>
              <a:rPr lang="en-IN" sz="2400" dirty="0">
                <a:latin typeface="Times New Roman" panose="02020603050405020304" pitchFamily="18" charset="0"/>
                <a:ea typeface="Arial" panose="020B0604020202020204" pitchFamily="34" charset="0"/>
                <a:cs typeface="Times New Roman" panose="02020603050405020304" pitchFamily="18" charset="0"/>
              </a:rPr>
              <a:t>K</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nowledge for increasing their popularity and brand of their channels.</a:t>
            </a:r>
          </a:p>
          <a:p>
            <a:pPr algn="just"/>
            <a:r>
              <a:rPr lang="en-IN" sz="2400" dirty="0">
                <a:latin typeface="Times New Roman" panose="02020603050405020304" pitchFamily="18" charset="0"/>
                <a:cs typeface="Times New Roman" panose="02020603050405020304" pitchFamily="18" charset="0"/>
              </a:rPr>
              <a:t>This can also be used by many companies </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and businesses using social media and digital platform can also use this analysis to boost their growth in business by publishing videos or sponsoring appropriate channels at right time.</a:t>
            </a:r>
          </a:p>
          <a:p>
            <a:pPr algn="just"/>
            <a:r>
              <a:rPr lang="en-IN" sz="2400" dirty="0">
                <a:effectLst/>
                <a:latin typeface="Times New Roman" panose="02020603050405020304" pitchFamily="18" charset="0"/>
                <a:ea typeface="Arial" panose="020B0604020202020204" pitchFamily="34" charset="0"/>
                <a:cs typeface="Times New Roman" panose="02020603050405020304" pitchFamily="18" charset="0"/>
              </a:rPr>
              <a:t>Data visualization of the trends of videos can lead to better understanding of the content needed by the viewers and can lead to better content creation.</a:t>
            </a:r>
          </a:p>
        </p:txBody>
      </p:sp>
      <p:pic>
        <p:nvPicPr>
          <p:cNvPr id="4" name="Picture 3">
            <a:extLst>
              <a:ext uri="{FF2B5EF4-FFF2-40B4-BE49-F238E27FC236}">
                <a16:creationId xmlns:a16="http://schemas.microsoft.com/office/drawing/2014/main" id="{4ED1A930-9714-43F9-B1F6-7EFFDA82C29D}"/>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84794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6D3F-92FC-48BA-8CAE-AA7EA89BF2BD}"/>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1FB545-B29C-4F30-B81F-9A76B5AFBF24}"/>
              </a:ext>
            </a:extLst>
          </p:cNvPr>
          <p:cNvSpPr>
            <a:spLocks noGrp="1"/>
          </p:cNvSpPr>
          <p:nvPr>
            <p:ph idx="1"/>
          </p:nvPr>
        </p:nvSpPr>
        <p:spPr/>
        <p:txBody>
          <a:bodyPr>
            <a:normAutofit/>
          </a:bodyPr>
          <a:lstStyle/>
          <a:p>
            <a:pPr marL="0" indent="0" algn="just">
              <a:lnSpc>
                <a:spcPct val="150000"/>
              </a:lnSpc>
              <a:buNone/>
            </a:pPr>
            <a:r>
              <a:rPr lang="en-US" sz="2400" dirty="0">
                <a:effectLst/>
                <a:latin typeface="Times New Roman" panose="02020603050405020304" pitchFamily="18" charset="0"/>
                <a:ea typeface="Arial" panose="020B0604020202020204" pitchFamily="34" charset="0"/>
                <a:cs typeface="Times New Roman" panose="02020603050405020304" pitchFamily="18" charset="0"/>
              </a:rPr>
              <a:t>The above implementation shows analysis of the YouTube videos, which is based on the different parameters such as category name, length of the title, views, likes. If a person watches a video, the first thing he notices is the above mentioned parameters. The data visualization on these parameters gives us the appropriate analysis of videos, which helps the viewer to make a choice to watch the video or skip it. It will also help the channel owner to make videos based on the interest of the viewer. The graphs and tables generated gives a proper remark on the video.</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0184658-62C5-413D-B63C-D8609772FC7E}"/>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684636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1394-EB00-4E8E-98B6-DD005ABDBD07}"/>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Future Scope</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4A18C-9558-4D81-8209-55E51D06D771}"/>
              </a:ext>
            </a:extLst>
          </p:cNvPr>
          <p:cNvSpPr>
            <a:spLocks noGrp="1"/>
          </p:cNvSpPr>
          <p:nvPr>
            <p:ph idx="1"/>
          </p:nvPr>
        </p:nvSpPr>
        <p:spPr/>
        <p:txBody>
          <a:bodyPr>
            <a:normAutofit/>
          </a:bodyPr>
          <a:lstStyle/>
          <a:p>
            <a:pPr marL="0" indent="0" algn="just">
              <a:lnSpc>
                <a:spcPct val="150000"/>
              </a:lnSpc>
              <a:buNone/>
            </a:pPr>
            <a:r>
              <a:rPr lang="en-US" sz="2400" dirty="0">
                <a:effectLst/>
                <a:latin typeface="Times New Roman" panose="02020603050405020304" pitchFamily="18" charset="0"/>
                <a:ea typeface="Arial" panose="020B0604020202020204" pitchFamily="34" charset="0"/>
              </a:rPr>
              <a:t>The above work shows the analysis of the trending videos on YouTube. In the future, we shall try to implement a user interface for making it interactive for the user. Which will make it more comfortable for visualization.</a:t>
            </a:r>
            <a:endParaRPr lang="en-IN" sz="24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2477DA14-4EFC-4859-BFAC-F19A008759FB}"/>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146408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28D6-B8C0-4100-ACB6-E37B85F8E45F}"/>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92457-664E-4F9B-A042-04E71A08A1A8}"/>
              </a:ext>
            </a:extLst>
          </p:cNvPr>
          <p:cNvSpPr>
            <a:spLocks noGrp="1"/>
          </p:cNvSpPr>
          <p:nvPr>
            <p:ph idx="1"/>
          </p:nvPr>
        </p:nvSpPr>
        <p:spPr>
          <a:xfrm>
            <a:off x="838200" y="1488141"/>
            <a:ext cx="10515600" cy="4500563"/>
          </a:xfrm>
        </p:spPr>
        <p:txBody>
          <a:bodyPr/>
          <a:lstStyle/>
          <a:p>
            <a:pPr marL="342900" lvl="0" indent="-342900" algn="just">
              <a:lnSpc>
                <a:spcPct val="150000"/>
              </a:lnSpc>
              <a:buFont typeface="+mj-lt"/>
              <a:buAutoNum type="arabicPeriod"/>
            </a:pPr>
            <a:r>
              <a:rPr lang="en-US" sz="1800" u="sng" kern="1200"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2021 International Conference on Data and Software Engineering (</a:t>
            </a:r>
            <a:r>
              <a:rPr lang="en-US" sz="1800" u="sng" kern="12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ICoDSE</a:t>
            </a:r>
            <a:r>
              <a:rPr lang="en-US" sz="1800" u="sng" kern="1200"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kern="1200" dirty="0">
                <a:effectLst/>
                <a:latin typeface="Times New Roman" panose="02020603050405020304" pitchFamily="18" charset="0"/>
                <a:ea typeface="Times New Roman" panose="02020603050405020304" pitchFamily="18" charset="0"/>
                <a:cs typeface="Times New Roman" panose="02020603050405020304" pitchFamily="18" charset="0"/>
              </a:rPr>
              <a:t>, 3-4 Nov. 2021, DOI:</a:t>
            </a:r>
            <a:r>
              <a:rPr lang="en-US" sz="1800" u="sng" kern="1200"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10.1109/ICoDSE53690.2021.9648486</a:t>
            </a:r>
            <a:r>
              <a:rPr lang="en-US" sz="1800" kern="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Font typeface="+mj-lt"/>
              <a:buAutoNum type="arabicPeriod"/>
            </a:pPr>
            <a:r>
              <a:rPr lang="en-US" sz="1800" u="sng" kern="1200"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International Research Journal of Engineering and Technology (IRJET), Volume: 07 Issue: 08 | Aug 2020 . </a:t>
            </a:r>
            <a:r>
              <a:rPr lang="en-US" sz="1800" kern="1200" dirty="0">
                <a:effectLst/>
                <a:latin typeface="Times New Roman" panose="02020603050405020304" pitchFamily="18" charset="0"/>
                <a:ea typeface="Times New Roman" panose="02020603050405020304" pitchFamily="18" charset="0"/>
                <a:cs typeface="Times New Roman" panose="02020603050405020304" pitchFamily="18" charset="0"/>
              </a:rPr>
              <a:t>e-ISSN: 2395-0056, p-ISSN: 2395-0072.</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Font typeface="+mj-lt"/>
              <a:buAutoNum type="arabicPeriod"/>
            </a:pPr>
            <a:r>
              <a:rPr lang="en-US" sz="1800" kern="1200" dirty="0">
                <a:effectLst/>
                <a:latin typeface="Times New Roman" panose="02020603050405020304" pitchFamily="18" charset="0"/>
                <a:ea typeface="Times New Roman" panose="02020603050405020304" pitchFamily="18" charset="0"/>
                <a:cs typeface="Times New Roman" panose="02020603050405020304" pitchFamily="18" charset="0"/>
              </a:rPr>
              <a:t>The Computer Journal, bxab142, </a:t>
            </a:r>
            <a:r>
              <a:rPr lang="en-US" sz="1800" u="sng" kern="1200" dirty="0">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https://doi.org/10.1093/comjnl/bxab142</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Font typeface="+mj-lt"/>
              <a:buAutoNum type="arabicPeriod"/>
            </a:pPr>
            <a:r>
              <a:rPr lang="en-US" sz="1800" kern="1200" dirty="0">
                <a:effectLst/>
                <a:latin typeface="Times New Roman" panose="02020603050405020304" pitchFamily="18" charset="0"/>
                <a:ea typeface="Times New Roman" panose="02020603050405020304" pitchFamily="18" charset="0"/>
                <a:cs typeface="Times New Roman" panose="02020603050405020304" pitchFamily="18" charset="0"/>
              </a:rPr>
              <a:t>Cornell University, </a:t>
            </a:r>
            <a:r>
              <a:rPr lang="en-US" sz="1800" u="sng" kern="1200" dirty="0">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https://arxiv.org/abs/1409.7733</a:t>
            </a:r>
            <a:r>
              <a:rPr lang="en-US" sz="1800" kern="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Font typeface="+mj-lt"/>
              <a:buAutoNum type="arabicPeriod"/>
            </a:pPr>
            <a:r>
              <a:rPr lang="en-US" sz="1800" u="sng" kern="1200" dirty="0">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https://esource.dbs.ie/bitstream/handle/10788/4260/msc_niture_aa_2021.pdf?sequence=1&amp;isAllowed=y</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Font typeface="+mj-lt"/>
              <a:buAutoNum type="arabicPeriod"/>
            </a:pPr>
            <a:r>
              <a:rPr lang="en-US" sz="1800" u="sng" kern="1200" dirty="0">
                <a:effectLst/>
                <a:latin typeface="Times New Roman" panose="02020603050405020304" pitchFamily="18" charset="0"/>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http://sbp-brims.org/2018/proceedings/papers/latebreaking_papers/LB_14.pdf</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157466B-41CF-452B-B0A7-480DD5B7A489}"/>
              </a:ext>
            </a:extLst>
          </p:cNvPr>
          <p:cNvPicPr>
            <a:picLocks noChangeAspect="1"/>
          </p:cNvPicPr>
          <p:nvPr/>
        </p:nvPicPr>
        <p:blipFill>
          <a:blip r:embed="rId9"/>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750325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81DED-3F88-4062-A920-7540E9C0085A}"/>
              </a:ext>
            </a:extLst>
          </p:cNvPr>
          <p:cNvSpPr>
            <a:spLocks noGrp="1"/>
          </p:cNvSpPr>
          <p:nvPr>
            <p:ph idx="1"/>
          </p:nvPr>
        </p:nvSpPr>
        <p:spPr>
          <a:xfrm>
            <a:off x="838200" y="1524000"/>
            <a:ext cx="10515600" cy="3971365"/>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000" i="1" dirty="0">
                <a:latin typeface="Times New Roman" panose="02020603050405020304" pitchFamily="18" charset="0"/>
                <a:cs typeface="Times New Roman" panose="02020603050405020304" pitchFamily="18" charset="0"/>
              </a:rPr>
              <a:t>Thank You</a:t>
            </a:r>
            <a:endParaRPr lang="en-IN"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3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79F-0781-4049-9D92-918893346DC5}"/>
              </a:ext>
            </a:extLst>
          </p:cNvPr>
          <p:cNvSpPr>
            <a:spLocks noGrp="1"/>
          </p:cNvSpPr>
          <p:nvPr>
            <p:ph type="title"/>
          </p:nvPr>
        </p:nvSpPr>
        <p:spPr>
          <a:xfrm>
            <a:off x="838200" y="365126"/>
            <a:ext cx="10515600" cy="764428"/>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Abstract</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05ADB2-DB20-4883-8C12-2678832BC96B}"/>
              </a:ext>
            </a:extLst>
          </p:cNvPr>
          <p:cNvSpPr>
            <a:spLocks noGrp="1"/>
          </p:cNvSpPr>
          <p:nvPr>
            <p:ph idx="1"/>
          </p:nvPr>
        </p:nvSpPr>
        <p:spPr>
          <a:xfrm>
            <a:off x="838200" y="1622612"/>
            <a:ext cx="10515600" cy="4554351"/>
          </a:xfrm>
        </p:spPr>
        <p:txBody>
          <a:bodyPr>
            <a:noAutofit/>
          </a:bodyPr>
          <a:lstStyle/>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Students also frequently use YouTube for their study purposes to establish a good secure knowledge. YouTube is not limited to a particular age group, caste, creed or country, anyone can use it throughout the world.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 provide analysis through data science to determine videos which are trending based on number of likes, views, and comments.</a:t>
            </a:r>
          </a:p>
        </p:txBody>
      </p:sp>
      <p:pic>
        <p:nvPicPr>
          <p:cNvPr id="4" name="Picture 3">
            <a:extLst>
              <a:ext uri="{FF2B5EF4-FFF2-40B4-BE49-F238E27FC236}">
                <a16:creationId xmlns:a16="http://schemas.microsoft.com/office/drawing/2014/main" id="{B2E9E86A-F5E2-49FF-8896-1915701357E3}"/>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64354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03E0-65BE-4E58-B6A5-0E98DFC03B5F}"/>
              </a:ext>
            </a:extLst>
          </p:cNvPr>
          <p:cNvSpPr>
            <a:spLocks noGrp="1"/>
          </p:cNvSpPr>
          <p:nvPr>
            <p:ph type="title"/>
          </p:nvPr>
        </p:nvSpPr>
        <p:spPr>
          <a:xfrm>
            <a:off x="838200" y="365126"/>
            <a:ext cx="10515600" cy="872004"/>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7DBB3-A9D9-4E02-825B-1F321EA4D2D5}"/>
              </a:ext>
            </a:extLst>
          </p:cNvPr>
          <p:cNvSpPr>
            <a:spLocks noGrp="1"/>
          </p:cNvSpPr>
          <p:nvPr>
            <p:ph idx="1"/>
          </p:nvPr>
        </p:nvSpPr>
        <p:spPr>
          <a:xfrm>
            <a:off x="838200" y="1142860"/>
            <a:ext cx="10515600" cy="3522926"/>
          </a:xfrm>
        </p:spPr>
        <p:txBody>
          <a:bodyPr>
            <a:noAutofit/>
          </a:bodyPr>
          <a:lstStyle/>
          <a:p>
            <a:pPr algn="just">
              <a:lnSpc>
                <a:spcPct val="150000"/>
              </a:lnSpc>
            </a:pPr>
            <a:r>
              <a:rPr lang="en-IN" sz="2400" dirty="0">
                <a:effectLst/>
                <a:latin typeface="Times New Roman" panose="02020603050405020304" pitchFamily="18" charset="0"/>
                <a:ea typeface="Arial" panose="020B0604020202020204" pitchFamily="34" charset="0"/>
                <a:cs typeface="Times New Roman" panose="02020603050405020304" pitchFamily="18" charset="0"/>
              </a:rPr>
              <a:t>YouTube is a widely used and famous online video platform in the world today. YouTube has a list of trending videos that is updated constantly. </a:t>
            </a:r>
          </a:p>
          <a:p>
            <a:pPr algn="just">
              <a:lnSpc>
                <a:spcPct val="150000"/>
              </a:lnSpc>
            </a:pPr>
            <a:r>
              <a:rPr lang="en-IN" sz="2400" dirty="0">
                <a:effectLst/>
                <a:latin typeface="Times New Roman" panose="02020603050405020304" pitchFamily="18" charset="0"/>
                <a:ea typeface="Arial" panose="020B0604020202020204" pitchFamily="34" charset="0"/>
                <a:cs typeface="Times New Roman" panose="02020603050405020304" pitchFamily="18" charset="0"/>
              </a:rPr>
              <a:t>Companies and businesses using social media and digital platform can also use this analysis to boost their growth in business by publishing videos or sponsoring appropriate channels at right time.</a:t>
            </a:r>
          </a:p>
        </p:txBody>
      </p:sp>
      <p:pic>
        <p:nvPicPr>
          <p:cNvPr id="4" name="Picture 3">
            <a:extLst>
              <a:ext uri="{FF2B5EF4-FFF2-40B4-BE49-F238E27FC236}">
                <a16:creationId xmlns:a16="http://schemas.microsoft.com/office/drawing/2014/main" id="{CD6723CF-43A8-42E2-A703-D6ED9667B48F}"/>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13122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03E0-65BE-4E58-B6A5-0E98DFC03B5F}"/>
              </a:ext>
            </a:extLst>
          </p:cNvPr>
          <p:cNvSpPr>
            <a:spLocks noGrp="1"/>
          </p:cNvSpPr>
          <p:nvPr>
            <p:ph type="title"/>
          </p:nvPr>
        </p:nvSpPr>
        <p:spPr>
          <a:xfrm>
            <a:off x="838200" y="365126"/>
            <a:ext cx="10515600" cy="872004"/>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7DBB3-A9D9-4E02-825B-1F321EA4D2D5}"/>
              </a:ext>
            </a:extLst>
          </p:cNvPr>
          <p:cNvSpPr>
            <a:spLocks noGrp="1"/>
          </p:cNvSpPr>
          <p:nvPr>
            <p:ph idx="1"/>
          </p:nvPr>
        </p:nvSpPr>
        <p:spPr>
          <a:xfrm>
            <a:off x="838200" y="1142859"/>
            <a:ext cx="10515600" cy="4288833"/>
          </a:xfrm>
        </p:spPr>
        <p:txBody>
          <a:bodyPr>
            <a:noAutofit/>
          </a:bodyPr>
          <a:lstStyle/>
          <a:p>
            <a:pPr algn="just">
              <a:lnSpc>
                <a:spcPct val="150000"/>
              </a:lnSpc>
            </a:pPr>
            <a:r>
              <a:rPr lang="en-IN" sz="2400" dirty="0">
                <a:effectLst/>
                <a:latin typeface="Times New Roman" panose="02020603050405020304" pitchFamily="18" charset="0"/>
                <a:ea typeface="Arial" panose="020B0604020202020204" pitchFamily="34" charset="0"/>
                <a:cs typeface="Times New Roman" panose="02020603050405020304" pitchFamily="18" charset="0"/>
              </a:rPr>
              <a:t>Analysing these trending videos can give content creators greater perspective and </a:t>
            </a:r>
            <a:r>
              <a:rPr lang="en-IN" sz="2400" dirty="0">
                <a:latin typeface="Times New Roman" panose="02020603050405020304" pitchFamily="18" charset="0"/>
                <a:ea typeface="Arial" panose="020B0604020202020204" pitchFamily="34" charset="0"/>
                <a:cs typeface="Times New Roman" panose="02020603050405020304" pitchFamily="18" charset="0"/>
              </a:rPr>
              <a:t>K</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nowledge for increasing their popularity and brand of their channels. </a:t>
            </a:r>
          </a:p>
          <a:p>
            <a:pPr algn="just">
              <a:lnSpc>
                <a:spcPct val="150000"/>
              </a:lnSpc>
            </a:pPr>
            <a:r>
              <a:rPr lang="en-US" sz="2400" dirty="0">
                <a:effectLst/>
                <a:latin typeface="Times New Roman" panose="02020603050405020304" pitchFamily="18" charset="0"/>
                <a:ea typeface="Arial" panose="020B0604020202020204" pitchFamily="34" charset="0"/>
                <a:cs typeface="Times New Roman" panose="02020603050405020304" pitchFamily="18" charset="0"/>
              </a:rPr>
              <a:t>Data visualization is a key component to business and data analytics, allowing analysts in businesses to create tools such as dashboards for business executives. Various software packages allow businesses to create these tools in order to manipulate data for making informed business decisions.</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D6723CF-43A8-42E2-A703-D6ED9667B48F}"/>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15598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5F76-8653-4975-ADA1-B73BC3392964}"/>
              </a:ext>
            </a:extLst>
          </p:cNvPr>
          <p:cNvSpPr>
            <a:spLocks noGrp="1"/>
          </p:cNvSpPr>
          <p:nvPr>
            <p:ph type="title"/>
          </p:nvPr>
        </p:nvSpPr>
        <p:spPr>
          <a:xfrm>
            <a:off x="573742" y="91586"/>
            <a:ext cx="10515600" cy="880969"/>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Literature Survey</a:t>
            </a:r>
            <a:endParaRPr lang="en-IN" sz="4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B8A7D448-FBD3-43F1-8B53-5AB7783F7D8B}"/>
              </a:ext>
            </a:extLst>
          </p:cNvPr>
          <p:cNvGraphicFramePr>
            <a:graphicFrameLocks noGrp="1"/>
          </p:cNvGraphicFramePr>
          <p:nvPr>
            <p:ph idx="1"/>
            <p:extLst>
              <p:ext uri="{D42A27DB-BD31-4B8C-83A1-F6EECF244321}">
                <p14:modId xmlns:p14="http://schemas.microsoft.com/office/powerpoint/2010/main" val="3061499933"/>
              </p:ext>
            </p:extLst>
          </p:nvPr>
        </p:nvGraphicFramePr>
        <p:xfrm>
          <a:off x="681892" y="847462"/>
          <a:ext cx="10407452" cy="5918951"/>
        </p:xfrm>
        <a:graphic>
          <a:graphicData uri="http://schemas.openxmlformats.org/drawingml/2006/table">
            <a:tbl>
              <a:tblPr firstRow="1" bandRow="1">
                <a:tableStyleId>{5940675A-B579-460E-94D1-54222C63F5DA}</a:tableStyleId>
              </a:tblPr>
              <a:tblGrid>
                <a:gridCol w="2601863">
                  <a:extLst>
                    <a:ext uri="{9D8B030D-6E8A-4147-A177-3AD203B41FA5}">
                      <a16:colId xmlns:a16="http://schemas.microsoft.com/office/drawing/2014/main" val="1595124383"/>
                    </a:ext>
                  </a:extLst>
                </a:gridCol>
                <a:gridCol w="2601863">
                  <a:extLst>
                    <a:ext uri="{9D8B030D-6E8A-4147-A177-3AD203B41FA5}">
                      <a16:colId xmlns:a16="http://schemas.microsoft.com/office/drawing/2014/main" val="124882471"/>
                    </a:ext>
                  </a:extLst>
                </a:gridCol>
                <a:gridCol w="2601863">
                  <a:extLst>
                    <a:ext uri="{9D8B030D-6E8A-4147-A177-3AD203B41FA5}">
                      <a16:colId xmlns:a16="http://schemas.microsoft.com/office/drawing/2014/main" val="2178685492"/>
                    </a:ext>
                  </a:extLst>
                </a:gridCol>
                <a:gridCol w="2601863">
                  <a:extLst>
                    <a:ext uri="{9D8B030D-6E8A-4147-A177-3AD203B41FA5}">
                      <a16:colId xmlns:a16="http://schemas.microsoft.com/office/drawing/2014/main" val="1060257423"/>
                    </a:ext>
                  </a:extLst>
                </a:gridCol>
              </a:tblGrid>
              <a:tr h="375806">
                <a:tc>
                  <a:txBody>
                    <a:bodyPr/>
                    <a:lstStyle/>
                    <a:p>
                      <a:pPr algn="ctr"/>
                      <a:r>
                        <a:rPr lang="en-US" b="1" dirty="0">
                          <a:latin typeface="Times New Roman" panose="02020603050405020304" pitchFamily="18" charset="0"/>
                          <a:cs typeface="Times New Roman" panose="02020603050405020304" pitchFamily="18" charset="0"/>
                        </a:rPr>
                        <a:t>Title of the Paper</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Description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Publication Details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Web Link</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8240399"/>
                  </a:ext>
                </a:extLst>
              </a:tr>
              <a:tr h="2348790">
                <a:tc>
                  <a:txBody>
                    <a:bodyPr/>
                    <a:lstStyle/>
                    <a:p>
                      <a:r>
                        <a:rPr lang="en-US" sz="1800" kern="1200" dirty="0">
                          <a:solidFill>
                            <a:schemeClr val="tx1"/>
                          </a:solidFill>
                          <a:effectLst/>
                          <a:latin typeface="Times New Roman" panose="02020603050405020304" pitchFamily="18" charset="0"/>
                          <a:cs typeface="Times New Roman" panose="02020603050405020304" pitchFamily="18" charset="0"/>
                        </a:rPr>
                        <a:t>Algorithm of Trending Videos on YouTube Analysis using Classification, Association and Clustering. </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cs typeface="Times New Roman" panose="02020603050405020304" pitchFamily="18" charset="0"/>
                        </a:rPr>
                        <a:t>Finding the highest positive rated video by analyzing the different factors of the video such as views, likes, comments and dislikes by the data mining.</a:t>
                      </a:r>
                      <a:endParaRPr lang="en-US" sz="18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just"/>
                      <a:r>
                        <a:rPr lang="en-US" sz="1800" u="sng" kern="1200"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Johanes</a:t>
                      </a:r>
                      <a:r>
                        <a:rPr lang="en-US" sz="1800" u="sng" kern="120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Fernandes Andry</a:t>
                      </a:r>
                      <a:r>
                        <a:rPr lang="en-US" sz="1800" kern="1200" dirty="0">
                          <a:solidFill>
                            <a:schemeClr val="tx1"/>
                          </a:solidFill>
                          <a:effectLst/>
                          <a:latin typeface="Times New Roman" panose="02020603050405020304" pitchFamily="18" charset="0"/>
                          <a:cs typeface="Times New Roman" panose="02020603050405020304" pitchFamily="18" charset="0"/>
                        </a:rPr>
                        <a:t>, </a:t>
                      </a:r>
                      <a:r>
                        <a:rPr lang="en-US" sz="1800" u="sng" kern="1200"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Stefan </a:t>
                      </a:r>
                      <a:r>
                        <a:rPr lang="en-US" sz="1800" u="sng" kern="1200" dirty="0" err="1">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Azriel</a:t>
                      </a:r>
                      <a:r>
                        <a:rPr lang="en-US" sz="1800" u="sng" kern="1200"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Reynaldo</a:t>
                      </a:r>
                      <a:r>
                        <a:rPr lang="en-US" sz="1800" kern="1200" dirty="0">
                          <a:solidFill>
                            <a:schemeClr val="tx1"/>
                          </a:solidFill>
                          <a:effectLst/>
                          <a:latin typeface="Times New Roman" panose="02020603050405020304" pitchFamily="18" charset="0"/>
                          <a:cs typeface="Times New Roman" panose="02020603050405020304" pitchFamily="18" charset="0"/>
                        </a:rPr>
                        <a:t>, </a:t>
                      </a:r>
                      <a:r>
                        <a:rPr lang="en-US" sz="1800" u="sng" kern="1200"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Kevin </a:t>
                      </a:r>
                      <a:r>
                        <a:rPr lang="en-US" sz="1800" u="sng" kern="1200" dirty="0" err="1">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Christianto</a:t>
                      </a:r>
                      <a:r>
                        <a:rPr lang="en-US" sz="1800" kern="1200" dirty="0">
                          <a:solidFill>
                            <a:schemeClr val="tx1"/>
                          </a:solidFill>
                          <a:effectLst/>
                          <a:latin typeface="Times New Roman" panose="02020603050405020304" pitchFamily="18" charset="0"/>
                          <a:cs typeface="Times New Roman" panose="02020603050405020304" pitchFamily="18" charset="0"/>
                        </a:rPr>
                        <a:t>, </a:t>
                      </a:r>
                      <a:r>
                        <a:rPr lang="en-US" sz="1800" u="sng" kern="1200" dirty="0" err="1">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Francka</a:t>
                      </a:r>
                      <a:r>
                        <a:rPr lang="en-US" sz="1800" u="sng" kern="1200"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Sakti Lee</a:t>
                      </a:r>
                      <a:r>
                        <a:rPr lang="en-US" sz="1800" kern="1200" dirty="0">
                          <a:solidFill>
                            <a:schemeClr val="tx1"/>
                          </a:solidFill>
                          <a:effectLst/>
                          <a:latin typeface="Times New Roman" panose="02020603050405020304" pitchFamily="18" charset="0"/>
                          <a:cs typeface="Times New Roman" panose="02020603050405020304" pitchFamily="18" charset="0"/>
                        </a:rPr>
                        <a:t>, </a:t>
                      </a:r>
                      <a:r>
                        <a:rPr lang="en-US" sz="1800" u="sng" kern="1200"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Julia </a:t>
                      </a:r>
                      <a:r>
                        <a:rPr lang="en-US" sz="1800" u="sng" kern="1200" dirty="0" err="1">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Loisa</a:t>
                      </a:r>
                      <a:r>
                        <a:rPr lang="en-US" sz="1800" kern="1200" dirty="0">
                          <a:solidFill>
                            <a:schemeClr val="tx1"/>
                          </a:solidFill>
                          <a:effectLst/>
                          <a:latin typeface="Times New Roman" panose="02020603050405020304" pitchFamily="18" charset="0"/>
                          <a:cs typeface="Times New Roman" panose="02020603050405020304" pitchFamily="18" charset="0"/>
                        </a:rPr>
                        <a:t>,</a:t>
                      </a:r>
                      <a:endParaRPr lang="en-IN" sz="1800" dirty="0">
                        <a:solidFill>
                          <a:schemeClr val="tx1"/>
                        </a:solidFill>
                        <a:effectLst/>
                        <a:latin typeface="Times New Roman" panose="02020603050405020304" pitchFamily="18" charset="0"/>
                        <a:cs typeface="Times New Roman" panose="02020603050405020304" pitchFamily="18" charset="0"/>
                      </a:endParaRPr>
                    </a:p>
                    <a:p>
                      <a:r>
                        <a:rPr lang="en-US" sz="1800" u="sng" kern="1200"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Aman Budi </a:t>
                      </a:r>
                      <a:r>
                        <a:rPr lang="en-US" sz="1800" u="sng" kern="1200" dirty="0" err="1">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Manduro</a:t>
                      </a:r>
                      <a:r>
                        <a:rPr lang="en-US" sz="1800" kern="1200" dirty="0">
                          <a:solidFill>
                            <a:schemeClr val="tx1"/>
                          </a:solidFill>
                          <a:effectLst/>
                          <a:latin typeface="Times New Roman" panose="02020603050405020304" pitchFamily="18" charset="0"/>
                          <a:cs typeface="Times New Roman" panose="02020603050405020304" pitchFamily="18" charset="0"/>
                        </a:rPr>
                        <a:t>.</a:t>
                      </a:r>
                    </a:p>
                    <a:p>
                      <a:endParaRPr lang="en-US" sz="1800" kern="1200" dirty="0">
                        <a:solidFill>
                          <a:schemeClr val="tx1"/>
                        </a:solidFill>
                        <a:effectLst/>
                        <a:latin typeface="Times New Roman" panose="02020603050405020304" pitchFamily="18" charset="0"/>
                        <a:cs typeface="Times New Roman" panose="02020603050405020304" pitchFamily="18" charset="0"/>
                      </a:endParaRPr>
                    </a:p>
                    <a:p>
                      <a:r>
                        <a:rPr lang="en-US" sz="1800" kern="1200" dirty="0">
                          <a:solidFill>
                            <a:schemeClr val="tx1"/>
                          </a:solidFill>
                          <a:effectLst/>
                          <a:latin typeface="Times New Roman" panose="02020603050405020304" pitchFamily="18" charset="0"/>
                          <a:cs typeface="Times New Roman" panose="02020603050405020304" pitchFamily="18" charset="0"/>
                        </a:rPr>
                        <a:t>Published Year:- 2021</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u="sng" kern="1200" dirty="0">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2021 International Conference on Data and Software Engineering (</a:t>
                      </a:r>
                      <a:r>
                        <a:rPr lang="en-US" sz="1800" u="sng" kern="1200" dirty="0" err="1">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ICoDSE</a:t>
                      </a:r>
                      <a:r>
                        <a:rPr lang="en-US" sz="1800" u="sng" kern="1200" dirty="0">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a:t>
                      </a:r>
                      <a:endParaRPr lang="en-US" sz="1800" kern="1200" dirty="0">
                        <a:solidFill>
                          <a:schemeClr val="tx1"/>
                        </a:solidFill>
                        <a:effectLst/>
                        <a:latin typeface="Times New Roman" panose="02020603050405020304" pitchFamily="18" charset="0"/>
                        <a:cs typeface="Times New Roman" panose="02020603050405020304" pitchFamily="18" charset="0"/>
                      </a:endParaRPr>
                    </a:p>
                    <a:p>
                      <a:endParaRPr lang="en-US" sz="1800" kern="1200" dirty="0">
                        <a:solidFill>
                          <a:schemeClr val="tx1"/>
                        </a:solidFill>
                        <a:effectLst/>
                        <a:latin typeface="Times New Roman" panose="02020603050405020304" pitchFamily="18" charset="0"/>
                        <a:cs typeface="Times New Roman" panose="02020603050405020304" pitchFamily="18" charset="0"/>
                      </a:endParaRPr>
                    </a:p>
                    <a:p>
                      <a:r>
                        <a:rPr lang="en-US" sz="1800" kern="1200" dirty="0">
                          <a:solidFill>
                            <a:schemeClr val="tx1"/>
                          </a:solidFill>
                          <a:effectLst/>
                          <a:latin typeface="Times New Roman" panose="02020603050405020304" pitchFamily="18" charset="0"/>
                          <a:cs typeface="Times New Roman" panose="02020603050405020304" pitchFamily="18" charset="0"/>
                        </a:rPr>
                        <a:t>DOI:</a:t>
                      </a:r>
                      <a:endParaRPr lang="en-IN" sz="1800" kern="1200" dirty="0">
                        <a:solidFill>
                          <a:schemeClr val="tx1"/>
                        </a:solidFill>
                        <a:effectLst/>
                        <a:latin typeface="Times New Roman" panose="02020603050405020304" pitchFamily="18" charset="0"/>
                        <a:cs typeface="Times New Roman" panose="02020603050405020304" pitchFamily="18" charset="0"/>
                      </a:endParaRPr>
                    </a:p>
                    <a:p>
                      <a:r>
                        <a:rPr lang="en-US" sz="1800" u="sng" kern="1200" dirty="0">
                          <a:solidFill>
                            <a:schemeClr val="tx1"/>
                          </a:solidFill>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10.1109/ICoDSE53690.2021.9648486</a:t>
                      </a:r>
                      <a:r>
                        <a:rPr lang="en-US" sz="1800" kern="1200" dirty="0">
                          <a:solidFill>
                            <a:schemeClr val="tx1"/>
                          </a:solidFill>
                          <a:effectLst/>
                          <a:latin typeface="Times New Roman" panose="02020603050405020304" pitchFamily="18" charset="0"/>
                          <a:cs typeface="Times New Roman" panose="02020603050405020304" pitchFamily="18" charset="0"/>
                        </a:rPr>
                        <a:t>.</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4753909"/>
                  </a:ext>
                </a:extLst>
              </a:tr>
              <a:tr h="3194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cap="none" spc="0" dirty="0">
                          <a:ln>
                            <a:noFill/>
                          </a:ln>
                          <a:solidFill>
                            <a:schemeClr val="tx1"/>
                          </a:solidFill>
                          <a:latin typeface="Times New Roman" panose="02020603050405020304" pitchFamily="18" charset="0"/>
                          <a:cs typeface="Times New Roman" panose="02020603050405020304" pitchFamily="18" charset="0"/>
                        </a:rPr>
                        <a:t>Analysis on YouTube Trending Videos </a:t>
                      </a:r>
                      <a:endParaRPr lang="en-IN" sz="1800" b="0" u="none" cap="none" spc="0" dirty="0">
                        <a:ln>
                          <a:noFill/>
                        </a:ln>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cap="none" spc="0" dirty="0">
                          <a:ln>
                            <a:noFill/>
                          </a:ln>
                          <a:solidFill>
                            <a:schemeClr val="tx1"/>
                          </a:solidFill>
                          <a:latin typeface="Times New Roman" panose="02020603050405020304" pitchFamily="18" charset="0"/>
                          <a:cs typeface="Times New Roman" panose="02020603050405020304" pitchFamily="18" charset="0"/>
                        </a:rPr>
                        <a:t>They used three algorithms to analyse the trending videos and non trending videos such as classification, regression, and clustering and similarity matching. They analysed the best time to upload videos.</a:t>
                      </a:r>
                    </a:p>
                    <a:p>
                      <a:endParaRPr lang="en-US" sz="18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cap="none" spc="0" dirty="0">
                          <a:ln>
                            <a:noFill/>
                          </a:ln>
                          <a:solidFill>
                            <a:schemeClr val="tx1"/>
                          </a:solidFill>
                          <a:latin typeface="Times New Roman" panose="02020603050405020304" pitchFamily="18" charset="0"/>
                          <a:cs typeface="Times New Roman" panose="02020603050405020304" pitchFamily="18" charset="0"/>
                        </a:rPr>
                        <a:t>Swati </a:t>
                      </a:r>
                      <a:r>
                        <a:rPr lang="en-IN" sz="1800" u="none" cap="none" spc="0" dirty="0" err="1">
                          <a:ln>
                            <a:noFill/>
                          </a:ln>
                          <a:solidFill>
                            <a:schemeClr val="tx1"/>
                          </a:solidFill>
                          <a:latin typeface="Times New Roman" panose="02020603050405020304" pitchFamily="18" charset="0"/>
                          <a:cs typeface="Times New Roman" panose="02020603050405020304" pitchFamily="18" charset="0"/>
                        </a:rPr>
                        <a:t>Gayakwad</a:t>
                      </a:r>
                      <a:r>
                        <a:rPr lang="en-IN" sz="1800" u="none" cap="none" spc="0" dirty="0">
                          <a:ln>
                            <a:noFill/>
                          </a:ln>
                          <a:solidFill>
                            <a:schemeClr val="tx1"/>
                          </a:solidFill>
                          <a:latin typeface="Times New Roman" panose="02020603050405020304" pitchFamily="18" charset="0"/>
                          <a:cs typeface="Times New Roman" panose="02020603050405020304" pitchFamily="18" charset="0"/>
                        </a:rPr>
                        <a:t>, Rajas </a:t>
                      </a:r>
                      <a:r>
                        <a:rPr lang="en-IN" sz="1800" u="none" cap="none" spc="0" dirty="0" err="1">
                          <a:ln>
                            <a:noFill/>
                          </a:ln>
                          <a:solidFill>
                            <a:schemeClr val="tx1"/>
                          </a:solidFill>
                          <a:latin typeface="Times New Roman" panose="02020603050405020304" pitchFamily="18" charset="0"/>
                          <a:cs typeface="Times New Roman" panose="02020603050405020304" pitchFamily="18" charset="0"/>
                        </a:rPr>
                        <a:t>Patankar</a:t>
                      </a:r>
                      <a:r>
                        <a:rPr lang="en-IN" sz="1800" u="none" cap="none" spc="0" dirty="0">
                          <a:ln>
                            <a:noFill/>
                          </a:ln>
                          <a:solidFill>
                            <a:schemeClr val="tx1"/>
                          </a:solidFill>
                          <a:latin typeface="Times New Roman" panose="02020603050405020304" pitchFamily="18" charset="0"/>
                          <a:cs typeface="Times New Roman" panose="02020603050405020304" pitchFamily="18" charset="0"/>
                        </a:rPr>
                        <a:t>, Dashrath Mane. </a:t>
                      </a: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Published Year:- 2020</a:t>
                      </a: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u="none" cap="none" spc="0" dirty="0">
                          <a:ln>
                            <a:noFill/>
                          </a:ln>
                          <a:solidFill>
                            <a:schemeClr val="tx1"/>
                          </a:solidFill>
                          <a:latin typeface="Times New Roman" panose="02020603050405020304" pitchFamily="18" charset="0"/>
                          <a:cs typeface="Times New Roman" panose="02020603050405020304" pitchFamily="18" charset="0"/>
                        </a:rPr>
                        <a:t>e-ISSN: 2395-0056, p-ISSN: 2395-0072. </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kumimoji="0" lang="en-US" sz="1800" b="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International Research Journal of Engineering and Technology (IRJET), Volume: 07 Issue: 08 | Aug 2020 . </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6210083"/>
                  </a:ext>
                </a:extLst>
              </a:tr>
            </a:tbl>
          </a:graphicData>
        </a:graphic>
      </p:graphicFrame>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11"/>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67891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5F76-8653-4975-ADA1-B73BC3392964}"/>
              </a:ext>
            </a:extLst>
          </p:cNvPr>
          <p:cNvSpPr>
            <a:spLocks noGrp="1"/>
          </p:cNvSpPr>
          <p:nvPr>
            <p:ph type="title"/>
          </p:nvPr>
        </p:nvSpPr>
        <p:spPr>
          <a:xfrm>
            <a:off x="573742" y="91586"/>
            <a:ext cx="10515600" cy="880969"/>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Literature Survey</a:t>
            </a:r>
            <a:endParaRPr lang="en-IN" sz="4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B8A7D448-FBD3-43F1-8B53-5AB7783F7D8B}"/>
              </a:ext>
            </a:extLst>
          </p:cNvPr>
          <p:cNvGraphicFramePr>
            <a:graphicFrameLocks noGrp="1"/>
          </p:cNvGraphicFramePr>
          <p:nvPr>
            <p:ph idx="1"/>
            <p:extLst>
              <p:ext uri="{D42A27DB-BD31-4B8C-83A1-F6EECF244321}">
                <p14:modId xmlns:p14="http://schemas.microsoft.com/office/powerpoint/2010/main" val="2652307825"/>
              </p:ext>
            </p:extLst>
          </p:nvPr>
        </p:nvGraphicFramePr>
        <p:xfrm>
          <a:off x="681892" y="847462"/>
          <a:ext cx="10407452" cy="6028995"/>
        </p:xfrm>
        <a:graphic>
          <a:graphicData uri="http://schemas.openxmlformats.org/drawingml/2006/table">
            <a:tbl>
              <a:tblPr firstRow="1" bandRow="1">
                <a:tableStyleId>{5940675A-B579-460E-94D1-54222C63F5DA}</a:tableStyleId>
              </a:tblPr>
              <a:tblGrid>
                <a:gridCol w="2601863">
                  <a:extLst>
                    <a:ext uri="{9D8B030D-6E8A-4147-A177-3AD203B41FA5}">
                      <a16:colId xmlns:a16="http://schemas.microsoft.com/office/drawing/2014/main" val="1595124383"/>
                    </a:ext>
                  </a:extLst>
                </a:gridCol>
                <a:gridCol w="2601863">
                  <a:extLst>
                    <a:ext uri="{9D8B030D-6E8A-4147-A177-3AD203B41FA5}">
                      <a16:colId xmlns:a16="http://schemas.microsoft.com/office/drawing/2014/main" val="124882471"/>
                    </a:ext>
                  </a:extLst>
                </a:gridCol>
                <a:gridCol w="2601863">
                  <a:extLst>
                    <a:ext uri="{9D8B030D-6E8A-4147-A177-3AD203B41FA5}">
                      <a16:colId xmlns:a16="http://schemas.microsoft.com/office/drawing/2014/main" val="2178685492"/>
                    </a:ext>
                  </a:extLst>
                </a:gridCol>
                <a:gridCol w="2601863">
                  <a:extLst>
                    <a:ext uri="{9D8B030D-6E8A-4147-A177-3AD203B41FA5}">
                      <a16:colId xmlns:a16="http://schemas.microsoft.com/office/drawing/2014/main" val="1060257423"/>
                    </a:ext>
                  </a:extLst>
                </a:gridCol>
              </a:tblGrid>
              <a:tr h="2348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cap="none" spc="0" dirty="0">
                          <a:solidFill>
                            <a:schemeClr val="tx1"/>
                          </a:solidFill>
                          <a:effectLst/>
                          <a:latin typeface="Times New Roman" panose="02020603050405020304" pitchFamily="18" charset="0"/>
                          <a:cs typeface="Times New Roman" panose="02020603050405020304" pitchFamily="18" charset="0"/>
                        </a:rPr>
                        <a:t>Trending Videos: Measurement and Analysis.</a:t>
                      </a:r>
                    </a:p>
                  </a:txBody>
                  <a:tcPr/>
                </a:tc>
                <a:tc>
                  <a:txBody>
                    <a:bodyPr/>
                    <a:lstStyle/>
                    <a:p>
                      <a:pPr algn="l"/>
                      <a:r>
                        <a:rPr lang="en-US" sz="1800" b="0" kern="1200" cap="none" spc="0" dirty="0">
                          <a:solidFill>
                            <a:schemeClr val="tx1"/>
                          </a:solidFill>
                          <a:effectLst/>
                          <a:latin typeface="Times New Roman" panose="02020603050405020304" pitchFamily="18" charset="0"/>
                          <a:cs typeface="Times New Roman" panose="02020603050405020304" pitchFamily="18" charset="0"/>
                        </a:rPr>
                        <a:t>They employed Granger Causality (GC) with significance testing to conduct this analysis. The directional-relationship analysis provides a deeper insight onto the viewer- ship pattern of different categories of trending videos.</a:t>
                      </a:r>
                      <a:endParaRPr lang="en-IN" sz="1800" b="0" cap="none" spc="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Iman </a:t>
                      </a:r>
                      <a:r>
                        <a:rPr lang="en-IN" sz="1800" b="0" u="none" strike="noStrike" kern="1200" cap="none" spc="0"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Barjasteh</a:t>
                      </a:r>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rPr>
                        <a:t>, </a:t>
                      </a:r>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Ying Liu</a:t>
                      </a:r>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rPr>
                        <a:t>, </a:t>
                      </a:r>
                      <a:r>
                        <a:rPr lang="en-IN" sz="1800" b="0" u="none" strike="noStrike" kern="1200" cap="none" spc="0" dirty="0" err="1">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Hayder</a:t>
                      </a:r>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Radha</a:t>
                      </a:r>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rPr>
                        <a:t>.</a:t>
                      </a:r>
                      <a:endParaRPr lang="en-IN" sz="1800" b="0" cap="none" spc="0" dirty="0">
                        <a:solidFill>
                          <a:schemeClr val="tx1"/>
                        </a:solidFill>
                        <a:latin typeface="Times New Roman" panose="02020603050405020304" pitchFamily="18" charset="0"/>
                        <a:cs typeface="Times New Roman" panose="02020603050405020304" pitchFamily="18" charset="0"/>
                      </a:endParaRPr>
                    </a:p>
                    <a:p>
                      <a:pPr algn="l"/>
                      <a:endParaRPr lang="en-US" sz="1800" kern="1200" dirty="0">
                        <a:solidFill>
                          <a:schemeClr val="dk1"/>
                        </a:solidFill>
                        <a:effectLst/>
                        <a:latin typeface="Times New Roman" panose="02020603050405020304" pitchFamily="18" charset="0"/>
                        <a:cs typeface="Times New Roman" panose="02020603050405020304" pitchFamily="18" charset="0"/>
                      </a:endParaRPr>
                    </a:p>
                    <a:p>
                      <a:pPr algn="l"/>
                      <a:r>
                        <a:rPr lang="en-US" sz="1800" kern="1200" dirty="0">
                          <a:solidFill>
                            <a:schemeClr val="dk1"/>
                          </a:solidFill>
                          <a:effectLst/>
                          <a:latin typeface="Times New Roman" panose="02020603050405020304" pitchFamily="18" charset="0"/>
                          <a:cs typeface="Times New Roman" panose="02020603050405020304" pitchFamily="18" charset="0"/>
                        </a:rPr>
                        <a:t>Published Year:- 2014</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kumimoji="0" lang="en-IN" sz="18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Cornell University, </a:t>
                      </a:r>
                      <a:r>
                        <a:rPr kumimoji="0" lang="en-IN" sz="18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https://arxiv.org/abs/1409.7733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4753909"/>
                  </a:ext>
                </a:extLst>
              </a:tr>
              <a:tr h="3194355">
                <a:tc>
                  <a:txBody>
                    <a:bodyPr/>
                    <a:lstStyle/>
                    <a:p>
                      <a:pPr algn="l"/>
                      <a:r>
                        <a:rPr lang="en-US" sz="1800" b="0" kern="1200" cap="none" spc="0" dirty="0">
                          <a:solidFill>
                            <a:schemeClr val="tx1"/>
                          </a:solidFill>
                          <a:effectLst/>
                          <a:latin typeface="Times New Roman" panose="02020603050405020304" pitchFamily="18" charset="0"/>
                          <a:cs typeface="Times New Roman" panose="02020603050405020304" pitchFamily="18" charset="0"/>
                        </a:rPr>
                        <a:t>Youtube Trending Videos: Boosting Machine Learning Results Using Exploratory Data Analysis.</a:t>
                      </a:r>
                      <a:endParaRPr lang="en-IN" sz="1800" b="0" cap="none" spc="0" dirty="0">
                        <a:solidFill>
                          <a:schemeClr val="tx1"/>
                        </a:solidFill>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cap="none" spc="0" dirty="0">
                          <a:solidFill>
                            <a:schemeClr val="tx1"/>
                          </a:solidFill>
                          <a:effectLst/>
                          <a:latin typeface="Times New Roman" panose="02020603050405020304" pitchFamily="18" charset="0"/>
                          <a:cs typeface="Times New Roman" panose="02020603050405020304" pitchFamily="18" charset="0"/>
                        </a:rPr>
                        <a:t>They performed an exploratory data analysis (EDA) on all its aspect to get data insights and used statistics to find similarities between them to understand viewing pattern of different video categories.  </a:t>
                      </a:r>
                      <a:endPar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rPr>
                        <a:t>Sana Khanam</a:t>
                      </a:r>
                      <a:r>
                        <a:rPr lang="en-IN" sz="1800" b="0" kern="1200" cap="none" spc="0" dirty="0">
                          <a:solidFill>
                            <a:schemeClr val="tx1"/>
                          </a:solidFill>
                          <a:effectLst/>
                          <a:latin typeface="Times New Roman" panose="02020603050405020304" pitchFamily="18" charset="0"/>
                          <a:cs typeface="Times New Roman" panose="02020603050405020304" pitchFamily="18" charset="0"/>
                        </a:rPr>
                        <a:t>, </a:t>
                      </a:r>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rPr>
                        <a:t>Safdar </a:t>
                      </a:r>
                      <a:r>
                        <a:rPr lang="en-IN" sz="1800" b="0" u="none" strike="noStrike" kern="1200" cap="none" spc="0" dirty="0" err="1">
                          <a:solidFill>
                            <a:schemeClr val="tx1"/>
                          </a:solidFill>
                          <a:effectLst/>
                          <a:latin typeface="Times New Roman" panose="02020603050405020304" pitchFamily="18" charset="0"/>
                          <a:cs typeface="Times New Roman" panose="02020603050405020304" pitchFamily="18" charset="0"/>
                        </a:rPr>
                        <a:t>Tanweer</a:t>
                      </a:r>
                      <a:r>
                        <a:rPr lang="en-IN" sz="1800" b="0" kern="1200" cap="none" spc="0" dirty="0">
                          <a:solidFill>
                            <a:schemeClr val="tx1"/>
                          </a:solidFill>
                          <a:effectLst/>
                          <a:latin typeface="Times New Roman" panose="02020603050405020304" pitchFamily="18" charset="0"/>
                          <a:cs typeface="Times New Roman" panose="02020603050405020304" pitchFamily="18" charset="0"/>
                        </a:rPr>
                        <a:t>, </a:t>
                      </a:r>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rPr>
                        <a:t>Syed </a:t>
                      </a:r>
                      <a:r>
                        <a:rPr lang="en-IN" sz="1800" b="0" u="none" strike="noStrike" kern="1200" cap="none" spc="0" dirty="0" err="1">
                          <a:solidFill>
                            <a:schemeClr val="tx1"/>
                          </a:solidFill>
                          <a:effectLst/>
                          <a:latin typeface="Times New Roman" panose="02020603050405020304" pitchFamily="18" charset="0"/>
                          <a:cs typeface="Times New Roman" panose="02020603050405020304" pitchFamily="18" charset="0"/>
                        </a:rPr>
                        <a:t>Sibtain</a:t>
                      </a:r>
                      <a:r>
                        <a:rPr lang="en-IN" sz="1800" b="0" u="none" strike="noStrike" kern="1200" cap="none" spc="0" dirty="0">
                          <a:solidFill>
                            <a:schemeClr val="tx1"/>
                          </a:solidFill>
                          <a:effectLst/>
                          <a:latin typeface="Times New Roman" panose="02020603050405020304" pitchFamily="18" charset="0"/>
                          <a:cs typeface="Times New Roman" panose="02020603050405020304" pitchFamily="18" charset="0"/>
                        </a:rPr>
                        <a:t> Khalid. </a:t>
                      </a:r>
                      <a:endParaRPr lang="en-IN" sz="1800" b="0" cap="none" spc="0" dirty="0">
                        <a:solidFill>
                          <a:schemeClr val="tx1"/>
                        </a:solidFill>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Published Year:- October 2021</a:t>
                      </a:r>
                    </a:p>
                  </a:txBody>
                  <a:tcPr/>
                </a:tc>
                <a:tc>
                  <a:txBody>
                    <a:bodyPr/>
                    <a:lstStyle/>
                    <a:p>
                      <a:pPr algn="l"/>
                      <a:r>
                        <a:rPr kumimoji="0" lang="en-US" sz="18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Computer Journal, bxab142, </a:t>
                      </a:r>
                      <a:r>
                        <a:rPr kumimoji="0" lang="en-US" sz="18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https://doi.org/10.1093/comjnl/bxab142</a:t>
                      </a:r>
                      <a:endParaRPr lang="en-IN" sz="18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6210083"/>
                  </a:ext>
                </a:extLst>
              </a:tr>
            </a:tbl>
          </a:graphicData>
        </a:graphic>
      </p:graphicFrame>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7"/>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00094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5F76-8653-4975-ADA1-B73BC3392964}"/>
              </a:ext>
            </a:extLst>
          </p:cNvPr>
          <p:cNvSpPr>
            <a:spLocks noGrp="1"/>
          </p:cNvSpPr>
          <p:nvPr>
            <p:ph type="title"/>
          </p:nvPr>
        </p:nvSpPr>
        <p:spPr>
          <a:xfrm>
            <a:off x="573742" y="91586"/>
            <a:ext cx="10515600" cy="880969"/>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Literature Survey</a:t>
            </a:r>
            <a:endParaRPr lang="en-IN" sz="4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B8A7D448-FBD3-43F1-8B53-5AB7783F7D8B}"/>
              </a:ext>
            </a:extLst>
          </p:cNvPr>
          <p:cNvGraphicFramePr>
            <a:graphicFrameLocks noGrp="1"/>
          </p:cNvGraphicFramePr>
          <p:nvPr>
            <p:ph idx="1"/>
            <p:extLst>
              <p:ext uri="{D42A27DB-BD31-4B8C-83A1-F6EECF244321}">
                <p14:modId xmlns:p14="http://schemas.microsoft.com/office/powerpoint/2010/main" val="1353096595"/>
              </p:ext>
            </p:extLst>
          </p:nvPr>
        </p:nvGraphicFramePr>
        <p:xfrm>
          <a:off x="681892" y="847462"/>
          <a:ext cx="10407452" cy="5732070"/>
        </p:xfrm>
        <a:graphic>
          <a:graphicData uri="http://schemas.openxmlformats.org/drawingml/2006/table">
            <a:tbl>
              <a:tblPr firstRow="1" bandRow="1">
                <a:tableStyleId>{5940675A-B579-460E-94D1-54222C63F5DA}</a:tableStyleId>
              </a:tblPr>
              <a:tblGrid>
                <a:gridCol w="2601863">
                  <a:extLst>
                    <a:ext uri="{9D8B030D-6E8A-4147-A177-3AD203B41FA5}">
                      <a16:colId xmlns:a16="http://schemas.microsoft.com/office/drawing/2014/main" val="1595124383"/>
                    </a:ext>
                  </a:extLst>
                </a:gridCol>
                <a:gridCol w="2601863">
                  <a:extLst>
                    <a:ext uri="{9D8B030D-6E8A-4147-A177-3AD203B41FA5}">
                      <a16:colId xmlns:a16="http://schemas.microsoft.com/office/drawing/2014/main" val="124882471"/>
                    </a:ext>
                  </a:extLst>
                </a:gridCol>
                <a:gridCol w="2601863">
                  <a:extLst>
                    <a:ext uri="{9D8B030D-6E8A-4147-A177-3AD203B41FA5}">
                      <a16:colId xmlns:a16="http://schemas.microsoft.com/office/drawing/2014/main" val="2178685492"/>
                    </a:ext>
                  </a:extLst>
                </a:gridCol>
                <a:gridCol w="2601863">
                  <a:extLst>
                    <a:ext uri="{9D8B030D-6E8A-4147-A177-3AD203B41FA5}">
                      <a16:colId xmlns:a16="http://schemas.microsoft.com/office/drawing/2014/main" val="1060257423"/>
                    </a:ext>
                  </a:extLst>
                </a:gridCol>
              </a:tblGrid>
              <a:tr h="2348790">
                <a:tc>
                  <a:txBody>
                    <a:bodyPr/>
                    <a:lstStyle/>
                    <a:p>
                      <a:pPr algn="l"/>
                      <a:r>
                        <a:rPr lang="en-US" sz="1800" b="0" cap="none" spc="0" dirty="0">
                          <a:solidFill>
                            <a:schemeClr val="tx1"/>
                          </a:solidFill>
                          <a:latin typeface="Times New Roman" panose="02020603050405020304" pitchFamily="18" charset="0"/>
                          <a:cs typeface="Times New Roman" panose="02020603050405020304" pitchFamily="18" charset="0"/>
                        </a:rPr>
                        <a:t>Understanding Digital Ethnography: Socio-computational Analysis of Trending YouTube Videos</a:t>
                      </a:r>
                      <a:endParaRPr lang="en-IN" sz="1800" b="0" cap="none" spc="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800" b="0" cap="none" spc="0" dirty="0">
                          <a:solidFill>
                            <a:schemeClr val="tx1"/>
                          </a:solidFill>
                          <a:latin typeface="Times New Roman" panose="02020603050405020304" pitchFamily="18" charset="0"/>
                          <a:cs typeface="Times New Roman" panose="02020603050405020304" pitchFamily="18" charset="0"/>
                        </a:rPr>
                        <a:t>Enhanced the dataset obtained from Kaggle by adding the description of the video, date the channel was created, and the number of subscribers of the channel, using YouTube API. </a:t>
                      </a:r>
                      <a:endParaRPr lang="en-IN" sz="1800" b="0" cap="none" spc="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800" b="0" cap="none" spc="0" dirty="0">
                          <a:solidFill>
                            <a:schemeClr val="tx1"/>
                          </a:solidFill>
                          <a:latin typeface="Times New Roman" panose="02020603050405020304" pitchFamily="18" charset="0"/>
                          <a:cs typeface="Times New Roman" panose="02020603050405020304" pitchFamily="18" charset="0"/>
                        </a:rPr>
                        <a:t>Muhammad Nihal Hussain, Serpil </a:t>
                      </a:r>
                      <a:r>
                        <a:rPr lang="en-IN" sz="1800" b="0" cap="none" spc="0" dirty="0" err="1">
                          <a:solidFill>
                            <a:schemeClr val="tx1"/>
                          </a:solidFill>
                          <a:latin typeface="Times New Roman" panose="02020603050405020304" pitchFamily="18" charset="0"/>
                          <a:cs typeface="Times New Roman" panose="02020603050405020304" pitchFamily="18" charset="0"/>
                        </a:rPr>
                        <a:t>Tokdemir</a:t>
                      </a:r>
                      <a:r>
                        <a:rPr lang="en-IN" sz="1800" b="0" cap="none" spc="0" dirty="0">
                          <a:solidFill>
                            <a:schemeClr val="tx1"/>
                          </a:solidFill>
                          <a:latin typeface="Times New Roman" panose="02020603050405020304" pitchFamily="18" charset="0"/>
                          <a:cs typeface="Times New Roman" panose="02020603050405020304" pitchFamily="18" charset="0"/>
                        </a:rPr>
                        <a:t>, Samer Al-</a:t>
                      </a:r>
                      <a:r>
                        <a:rPr lang="en-IN" sz="1800" b="0" cap="none" spc="0" dirty="0" err="1">
                          <a:solidFill>
                            <a:schemeClr val="tx1"/>
                          </a:solidFill>
                          <a:latin typeface="Times New Roman" panose="02020603050405020304" pitchFamily="18" charset="0"/>
                          <a:cs typeface="Times New Roman" panose="02020603050405020304" pitchFamily="18" charset="0"/>
                        </a:rPr>
                        <a:t>khateeb</a:t>
                      </a:r>
                      <a:r>
                        <a:rPr lang="en-IN" sz="1800" b="0" cap="none" spc="0" dirty="0">
                          <a:solidFill>
                            <a:schemeClr val="tx1"/>
                          </a:solidFill>
                          <a:latin typeface="Times New Roman" panose="02020603050405020304" pitchFamily="18" charset="0"/>
                          <a:cs typeface="Times New Roman" panose="02020603050405020304" pitchFamily="18" charset="0"/>
                        </a:rPr>
                        <a:t>, Kiran Kumar </a:t>
                      </a:r>
                      <a:r>
                        <a:rPr lang="en-IN" sz="1800" b="0" cap="none" spc="0" dirty="0" err="1">
                          <a:solidFill>
                            <a:schemeClr val="tx1"/>
                          </a:solidFill>
                          <a:latin typeface="Times New Roman" panose="02020603050405020304" pitchFamily="18" charset="0"/>
                          <a:cs typeface="Times New Roman" panose="02020603050405020304" pitchFamily="18" charset="0"/>
                        </a:rPr>
                        <a:t>Bandeli</a:t>
                      </a:r>
                      <a:r>
                        <a:rPr lang="en-IN" sz="1800" b="0" cap="none" spc="0" dirty="0">
                          <a:solidFill>
                            <a:schemeClr val="tx1"/>
                          </a:solidFill>
                          <a:latin typeface="Times New Roman" panose="02020603050405020304" pitchFamily="18" charset="0"/>
                          <a:cs typeface="Times New Roman" panose="02020603050405020304" pitchFamily="18" charset="0"/>
                        </a:rPr>
                        <a:t>, and Nitin Agarwal</a:t>
                      </a:r>
                    </a:p>
                    <a:p>
                      <a:pPr algn="l"/>
                      <a:endParaRPr lang="en-US" sz="1800" kern="1200" dirty="0">
                        <a:solidFill>
                          <a:schemeClr val="dk1"/>
                        </a:solidFill>
                        <a:effectLst/>
                        <a:latin typeface="Times New Roman" panose="02020603050405020304" pitchFamily="18" charset="0"/>
                        <a:cs typeface="Times New Roman" panose="02020603050405020304" pitchFamily="18" charset="0"/>
                      </a:endParaRPr>
                    </a:p>
                    <a:p>
                      <a:pPr algn="l"/>
                      <a:r>
                        <a:rPr lang="en-US" sz="1800" kern="1200" dirty="0">
                          <a:solidFill>
                            <a:schemeClr val="dk1"/>
                          </a:solidFill>
                          <a:effectLst/>
                          <a:latin typeface="Times New Roman" panose="02020603050405020304" pitchFamily="18" charset="0"/>
                          <a:cs typeface="Times New Roman" panose="02020603050405020304" pitchFamily="18" charset="0"/>
                        </a:rPr>
                        <a:t>Published Year:- 2018</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IN" sz="1800" b="0" cap="none" spc="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http://sbp-brims.org/2018/proceedings/papers/latebreaking_papers/LB_14.pdf</a:t>
                      </a:r>
                      <a:r>
                        <a:rPr lang="en-IN" sz="1800" b="0" cap="none" spc="0" dirty="0">
                          <a:solidFill>
                            <a:schemeClr val="tx1"/>
                          </a:solidFill>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624753909"/>
                  </a:ext>
                </a:extLst>
              </a:tr>
              <a:tr h="3194355">
                <a:tc>
                  <a:txBody>
                    <a:bodyPr/>
                    <a:lstStyle/>
                    <a:p>
                      <a:pPr algn="l"/>
                      <a:r>
                        <a:rPr lang="en-US" sz="1800" b="0" cap="none" spc="0" dirty="0">
                          <a:solidFill>
                            <a:schemeClr val="tx1"/>
                          </a:solidFill>
                          <a:latin typeface="Times New Roman" panose="02020603050405020304" pitchFamily="18" charset="0"/>
                          <a:cs typeface="Times New Roman" panose="02020603050405020304" pitchFamily="18" charset="0"/>
                        </a:rPr>
                        <a:t>Predictive analysis of YouTube trending videos using Machine Learning </a:t>
                      </a:r>
                      <a:endParaRPr lang="en-IN" sz="1800" b="0" cap="none" spc="0" dirty="0">
                        <a:solidFill>
                          <a:schemeClr val="tx1"/>
                        </a:solidFill>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cap="none" spc="0" dirty="0">
                          <a:solidFill>
                            <a:schemeClr val="tx1"/>
                          </a:solidFill>
                          <a:latin typeface="Times New Roman" panose="02020603050405020304" pitchFamily="18" charset="0"/>
                          <a:cs typeface="Times New Roman" panose="02020603050405020304" pitchFamily="18" charset="0"/>
                        </a:rPr>
                        <a:t>The study performs a comparative analysis of a number of classification models namely Random Forest, SVM, Decision Tree, Logistic Regression and Gaussian Naïve Bayes, to determine which model suits better for predicting the number of days a video will take to get trending </a:t>
                      </a:r>
                      <a:endPar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r>
                        <a:rPr lang="en-IN" sz="1800" b="0" cap="none" spc="0" dirty="0">
                          <a:solidFill>
                            <a:schemeClr val="tx1"/>
                          </a:solidFill>
                          <a:latin typeface="Times New Roman" panose="02020603050405020304" pitchFamily="18" charset="0"/>
                          <a:cs typeface="Times New Roman" panose="02020603050405020304" pitchFamily="18" charset="0"/>
                        </a:rPr>
                        <a:t>Aakash Ashok </a:t>
                      </a:r>
                      <a:r>
                        <a:rPr lang="en-IN" sz="1800" b="0" cap="none" spc="0" dirty="0" err="1">
                          <a:solidFill>
                            <a:schemeClr val="tx1"/>
                          </a:solidFill>
                          <a:latin typeface="Times New Roman" panose="02020603050405020304" pitchFamily="18" charset="0"/>
                          <a:cs typeface="Times New Roman" panose="02020603050405020304" pitchFamily="18" charset="0"/>
                        </a:rPr>
                        <a:t>Niture</a:t>
                      </a:r>
                      <a:r>
                        <a:rPr lang="en-IN" sz="1800" b="0" cap="none" spc="0" dirty="0">
                          <a:solidFill>
                            <a:schemeClr val="tx1"/>
                          </a:solidFill>
                          <a:latin typeface="Times New Roman" panose="02020603050405020304" pitchFamily="18" charset="0"/>
                          <a:cs typeface="Times New Roman" panose="02020603050405020304" pitchFamily="18" charset="0"/>
                        </a:rPr>
                        <a:t> Supervisor: Mr. </a:t>
                      </a:r>
                      <a:r>
                        <a:rPr lang="en-IN" sz="1800" b="0" cap="none" spc="0" dirty="0" err="1">
                          <a:solidFill>
                            <a:schemeClr val="tx1"/>
                          </a:solidFill>
                          <a:latin typeface="Times New Roman" panose="02020603050405020304" pitchFamily="18" charset="0"/>
                          <a:cs typeface="Times New Roman" panose="02020603050405020304" pitchFamily="18" charset="0"/>
                        </a:rPr>
                        <a:t>Pierpaolo</a:t>
                      </a:r>
                      <a:r>
                        <a:rPr lang="en-IN" sz="1800" b="0" cap="none" spc="0" dirty="0">
                          <a:solidFill>
                            <a:schemeClr val="tx1"/>
                          </a:solidFill>
                          <a:latin typeface="Times New Roman" panose="02020603050405020304" pitchFamily="18" charset="0"/>
                          <a:cs typeface="Times New Roman" panose="02020603050405020304" pitchFamily="18" charset="0"/>
                        </a:rPr>
                        <a:t> </a:t>
                      </a:r>
                      <a:r>
                        <a:rPr lang="en-IN" sz="1800" b="0" cap="none" spc="0" dirty="0" err="1">
                          <a:solidFill>
                            <a:schemeClr val="tx1"/>
                          </a:solidFill>
                          <a:latin typeface="Times New Roman" panose="02020603050405020304" pitchFamily="18" charset="0"/>
                          <a:cs typeface="Times New Roman" panose="02020603050405020304" pitchFamily="18" charset="0"/>
                        </a:rPr>
                        <a:t>Dondio</a:t>
                      </a:r>
                      <a:endParaRPr lang="en-IN" sz="1800" b="0" cap="none" spc="0" dirty="0">
                        <a:solidFill>
                          <a:schemeClr val="tx1"/>
                        </a:solidFill>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Published Year:- </a:t>
                      </a:r>
                      <a:r>
                        <a:rPr lang="en-IN" sz="1800" dirty="0" err="1">
                          <a:latin typeface="Times New Roman" panose="02020603050405020304" pitchFamily="18" charset="0"/>
                          <a:cs typeface="Times New Roman" panose="02020603050405020304" pitchFamily="18" charset="0"/>
                        </a:rPr>
                        <a:t>january</a:t>
                      </a:r>
                      <a:r>
                        <a:rPr lang="en-IN" sz="1800" dirty="0">
                          <a:latin typeface="Times New Roman" panose="02020603050405020304" pitchFamily="18" charset="0"/>
                          <a:cs typeface="Times New Roman" panose="02020603050405020304" pitchFamily="18" charset="0"/>
                        </a:rPr>
                        <a:t> 2021</a:t>
                      </a:r>
                    </a:p>
                  </a:txBody>
                  <a:tcPr/>
                </a:tc>
                <a:tc>
                  <a:txBody>
                    <a:bodyPr/>
                    <a:lstStyle/>
                    <a:p>
                      <a:pPr algn="l"/>
                      <a:r>
                        <a:rPr lang="en-IN" sz="1800" b="0" kern="1200" cap="none" spc="0"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https://esource.dbs.ie/bitstream/handle/10788/4260/msc_niture_aa_2021.pdf?sequence=1&amp;isAllowed=y</a:t>
                      </a:r>
                      <a:r>
                        <a:rPr lang="en-IN" sz="1800" b="0" kern="1200" cap="none" spc="0" dirty="0">
                          <a:solidFill>
                            <a:schemeClr val="tx1"/>
                          </a:solidFill>
                          <a:effectLst/>
                          <a:latin typeface="Times New Roman" panose="02020603050405020304" pitchFamily="18" charset="0"/>
                          <a:cs typeface="Times New Roman" panose="02020603050405020304" pitchFamily="18" charset="0"/>
                        </a:rPr>
                        <a:t>. </a:t>
                      </a:r>
                      <a:endParaRPr lang="en-IN" sz="18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6210083"/>
                  </a:ext>
                </a:extLst>
              </a:tr>
            </a:tbl>
          </a:graphicData>
        </a:graphic>
      </p:graphicFrame>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4"/>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95163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0EF9-FAA9-4A05-B08D-471C619675F0}"/>
              </a:ext>
            </a:extLst>
          </p:cNvPr>
          <p:cNvSpPr>
            <a:spLocks noGrp="1"/>
          </p:cNvSpPr>
          <p:nvPr>
            <p:ph type="title"/>
          </p:nvPr>
        </p:nvSpPr>
        <p:spPr>
          <a:xfrm>
            <a:off x="838200" y="365126"/>
            <a:ext cx="10515600" cy="1015440"/>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Existing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1611C-8ECA-4E41-8414-ACE1CC095441}"/>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In the existing systems, we see that </a:t>
            </a:r>
          </a:p>
          <a:p>
            <a:pPr algn="just"/>
            <a:r>
              <a:rPr lang="en-IN" sz="2400" dirty="0">
                <a:latin typeface="Times New Roman" panose="02020603050405020304" pitchFamily="18" charset="0"/>
                <a:cs typeface="Times New Roman" panose="02020603050405020304" pitchFamily="18" charset="0"/>
              </a:rPr>
              <a:t>The analysis is done on dislikes, likes, views, but now YouTube has removed the concept of dislikes, due to which the analysis can go wrong.</a:t>
            </a:r>
          </a:p>
          <a:p>
            <a:pPr algn="just"/>
            <a:r>
              <a:rPr lang="en-IN" sz="2400" dirty="0">
                <a:latin typeface="Times New Roman" panose="02020603050405020304" pitchFamily="18" charset="0"/>
                <a:cs typeface="Times New Roman" panose="02020603050405020304" pitchFamily="18" charset="0"/>
              </a:rPr>
              <a:t>Another system analyses and shows the best time to upload the videos, which will again not give the trend analysis.</a:t>
            </a:r>
          </a:p>
          <a:p>
            <a:pPr algn="just"/>
            <a:r>
              <a:rPr lang="en-IN" sz="2400" dirty="0">
                <a:latin typeface="Times New Roman" panose="02020603050405020304" pitchFamily="18" charset="0"/>
                <a:cs typeface="Times New Roman" panose="02020603050405020304" pitchFamily="18" charset="0"/>
              </a:rPr>
              <a:t>The analysis using Granger causality will show the viewership trend of the type of video category the viewers are interested.</a:t>
            </a:r>
          </a:p>
          <a:p>
            <a:pPr algn="just"/>
            <a:r>
              <a:rPr lang="en-IN" sz="2400" dirty="0">
                <a:latin typeface="Times New Roman" panose="02020603050405020304" pitchFamily="18" charset="0"/>
                <a:cs typeface="Times New Roman" panose="02020603050405020304" pitchFamily="18" charset="0"/>
              </a:rPr>
              <a:t>In another analysis pattern, they have updated the dataset and added another component on which the analysis would differ.</a:t>
            </a:r>
          </a:p>
          <a:p>
            <a:pPr algn="just"/>
            <a:r>
              <a:rPr lang="en-IN" sz="2400" dirty="0">
                <a:latin typeface="Times New Roman" panose="02020603050405020304" pitchFamily="18" charset="0"/>
                <a:cs typeface="Times New Roman" panose="02020603050405020304" pitchFamily="18" charset="0"/>
              </a:rPr>
              <a:t>Just comparative analysis of the use of the model for analysis has been discussed, but no proper analysis has been done for the YouTube Videos.</a:t>
            </a:r>
          </a:p>
        </p:txBody>
      </p:sp>
      <p:pic>
        <p:nvPicPr>
          <p:cNvPr id="4" name="Picture 3">
            <a:extLst>
              <a:ext uri="{FF2B5EF4-FFF2-40B4-BE49-F238E27FC236}">
                <a16:creationId xmlns:a16="http://schemas.microsoft.com/office/drawing/2014/main" id="{EE7619E0-6815-4BA1-A7B4-0F54AE4511D5}"/>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81370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183</TotalTime>
  <Words>2324</Words>
  <Application>Microsoft Office PowerPoint</Application>
  <PresentationFormat>Widescreen</PresentationFormat>
  <Paragraphs>148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ff1</vt:lpstr>
      <vt:lpstr>Times New Roman</vt:lpstr>
      <vt:lpstr>Office Theme</vt:lpstr>
      <vt:lpstr>ANALYSIS ON YOUTUBE TRENDING VIDEOS</vt:lpstr>
      <vt:lpstr>Abstract</vt:lpstr>
      <vt:lpstr>Abstract</vt:lpstr>
      <vt:lpstr>Introduction</vt:lpstr>
      <vt:lpstr>Introduction</vt:lpstr>
      <vt:lpstr>Literature Survey</vt:lpstr>
      <vt:lpstr>Literature Survey</vt:lpstr>
      <vt:lpstr>Literature Survey</vt:lpstr>
      <vt:lpstr>Existing System</vt:lpstr>
      <vt:lpstr>Proposed System</vt:lpstr>
      <vt:lpstr>Proposed System</vt:lpstr>
      <vt:lpstr>Methodology</vt:lpstr>
      <vt:lpstr>PowerPoint Presentation</vt:lpstr>
      <vt:lpstr>PowerPoint Presentation</vt:lpstr>
      <vt:lpstr>PowerPoint Presentation</vt:lpstr>
      <vt:lpstr> Algorithm/Techniques/Tools Used </vt:lpstr>
      <vt:lpstr>Software and Hardware Requirements</vt:lpstr>
      <vt:lpstr>Software and Hardware Requirements</vt:lpstr>
      <vt:lpstr>Block Diagram/Architecture</vt:lpstr>
      <vt:lpstr>Results</vt:lpstr>
      <vt:lpstr>Results</vt:lpstr>
      <vt:lpstr>Github Setup</vt:lpstr>
      <vt:lpstr>Applications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Sree Lakshmi P</dc:creator>
  <cp:lastModifiedBy>sathvik sai</cp:lastModifiedBy>
  <cp:revision>18</cp:revision>
  <dcterms:created xsi:type="dcterms:W3CDTF">2022-04-29T09:32:14Z</dcterms:created>
  <dcterms:modified xsi:type="dcterms:W3CDTF">2022-05-05T03:19:33Z</dcterms:modified>
</cp:coreProperties>
</file>