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5" r:id="rId4"/>
    <p:sldId id="258" r:id="rId5"/>
    <p:sldId id="259" r:id="rId6"/>
    <p:sldId id="260" r:id="rId7"/>
    <p:sldId id="270" r:id="rId8"/>
    <p:sldId id="272" r:id="rId9"/>
    <p:sldId id="271" r:id="rId10"/>
    <p:sldId id="268" r:id="rId11"/>
    <p:sldId id="267" r:id="rId12"/>
    <p:sldId id="266" r:id="rId13"/>
    <p:sldId id="269" r:id="rId14"/>
    <p:sldId id="273" r:id="rId15"/>
    <p:sldId id="262" r:id="rId16"/>
    <p:sldId id="263"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3/26/2022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119884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3/26/2022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4737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3/26/2022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694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3/26/2022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81503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3/26/2022</a:t>
            </a:fld>
            <a:endParaRPr lang="en-US" dirty="0"/>
          </a:p>
        </p:txBody>
      </p:sp>
    </p:spTree>
    <p:extLst>
      <p:ext uri="{BB962C8B-B14F-4D97-AF65-F5344CB8AC3E}">
        <p14:creationId xmlns:p14="http://schemas.microsoft.com/office/powerpoint/2010/main" val="1981798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3/26/2022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58878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3/26/2022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366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3/26/2022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62139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3/26/2022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6913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3/26/2022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38109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3/26/2022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77127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3/26/2022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Logo&#10;&#10;Description automatically generated">
            <a:extLst>
              <a:ext uri="{FF2B5EF4-FFF2-40B4-BE49-F238E27FC236}">
                <a16:creationId xmlns:a16="http://schemas.microsoft.com/office/drawing/2014/main" id="{4CC442AE-811A-49D0-8771-EAE8682D25A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809234" y="-43822"/>
            <a:ext cx="1382766" cy="656298"/>
          </a:xfrm>
          <a:prstGeom prst="rect">
            <a:avLst/>
          </a:prstGeom>
        </p:spPr>
      </p:pic>
    </p:spTree>
    <p:extLst>
      <p:ext uri="{BB962C8B-B14F-4D97-AF65-F5344CB8AC3E}">
        <p14:creationId xmlns:p14="http://schemas.microsoft.com/office/powerpoint/2010/main" val="109785620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81" r:id="rId6"/>
    <p:sldLayoutId id="2147483677" r:id="rId7"/>
    <p:sldLayoutId id="2147483678" r:id="rId8"/>
    <p:sldLayoutId id="2147483679" r:id="rId9"/>
    <p:sldLayoutId id="2147483680" r:id="rId10"/>
    <p:sldLayoutId id="2147483682"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kevincurran.org/dissertations/2018%20Thesis%20Dana%20Doherty%20-%20Chatbots.pdf" TargetMode="External"/><Relationship Id="rId2" Type="http://schemas.openxmlformats.org/officeDocument/2006/relationships/hyperlink" Target="https://www.academia.edu/38409853/CHATBOT_IN_PYTH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5"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6" name="Picture 3" descr="Abstract steps on a light green pastel background">
            <a:extLst>
              <a:ext uri="{FF2B5EF4-FFF2-40B4-BE49-F238E27FC236}">
                <a16:creationId xmlns:a16="http://schemas.microsoft.com/office/drawing/2014/main" id="{2E2E5521-DE31-D9A3-FC5A-82D9912205A0}"/>
              </a:ext>
            </a:extLst>
          </p:cNvPr>
          <p:cNvPicPr>
            <a:picLocks noChangeAspect="1"/>
          </p:cNvPicPr>
          <p:nvPr/>
        </p:nvPicPr>
        <p:blipFill rotWithShape="1">
          <a:blip r:embed="rId2"/>
          <a:srcRect l="8778" r="7205"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67"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8"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6DEC77AB-FE04-49C6-B33F-E0A406AD0016}"/>
              </a:ext>
            </a:extLst>
          </p:cNvPr>
          <p:cNvSpPr>
            <a:spLocks noGrp="1"/>
          </p:cNvSpPr>
          <p:nvPr>
            <p:ph type="ctrTitle"/>
          </p:nvPr>
        </p:nvSpPr>
        <p:spPr>
          <a:xfrm>
            <a:off x="1233017" y="2030644"/>
            <a:ext cx="5501738" cy="1865496"/>
          </a:xfrm>
        </p:spPr>
        <p:txBody>
          <a:bodyPr anchor="b">
            <a:normAutofit fontScale="90000"/>
          </a:bodyPr>
          <a:lstStyle/>
          <a:p>
            <a:r>
              <a:rPr lang="en-IN" sz="3200" dirty="0"/>
              <a:t>CHATBOT FOR ANSWERING </a:t>
            </a:r>
            <a:br>
              <a:rPr lang="en-IN" sz="3200" dirty="0"/>
            </a:br>
            <a:r>
              <a:rPr lang="en-IN" sz="3200" dirty="0"/>
              <a:t>UPI 123App QUERIES</a:t>
            </a:r>
          </a:p>
        </p:txBody>
      </p:sp>
      <p:sp>
        <p:nvSpPr>
          <p:cNvPr id="3" name="Subtitle 2">
            <a:extLst>
              <a:ext uri="{FF2B5EF4-FFF2-40B4-BE49-F238E27FC236}">
                <a16:creationId xmlns:a16="http://schemas.microsoft.com/office/drawing/2014/main" id="{75CDB49B-4B7F-41A6-957E-6AC897FD812D}"/>
              </a:ext>
            </a:extLst>
          </p:cNvPr>
          <p:cNvSpPr>
            <a:spLocks noGrp="1"/>
          </p:cNvSpPr>
          <p:nvPr>
            <p:ph type="subTitle" idx="1"/>
          </p:nvPr>
        </p:nvSpPr>
        <p:spPr>
          <a:xfrm>
            <a:off x="1399430" y="4230094"/>
            <a:ext cx="3964140" cy="1759068"/>
          </a:xfrm>
        </p:spPr>
        <p:txBody>
          <a:bodyPr anchor="t">
            <a:normAutofit fontScale="55000" lnSpcReduction="20000"/>
          </a:bodyPr>
          <a:lstStyle/>
          <a:p>
            <a:r>
              <a:rPr lang="en-IN" dirty="0"/>
              <a:t>2010030413 – Nihal Agarwal</a:t>
            </a:r>
          </a:p>
          <a:p>
            <a:r>
              <a:rPr lang="en-IN" dirty="0"/>
              <a:t>2010030374 – Jaideep Sharma</a:t>
            </a:r>
          </a:p>
          <a:p>
            <a:r>
              <a:rPr lang="en-IN" dirty="0"/>
              <a:t>2010030361 – T Venkata Sai Sathvik</a:t>
            </a:r>
          </a:p>
          <a:p>
            <a:r>
              <a:rPr lang="en-IN" dirty="0"/>
              <a:t>2010030153 – Shaik Abdul Shaan</a:t>
            </a:r>
          </a:p>
        </p:txBody>
      </p:sp>
    </p:spTree>
    <p:extLst>
      <p:ext uri="{BB962C8B-B14F-4D97-AF65-F5344CB8AC3E}">
        <p14:creationId xmlns:p14="http://schemas.microsoft.com/office/powerpoint/2010/main" val="694263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3" name="Rectangle 22">
            <a:extLst>
              <a:ext uri="{FF2B5EF4-FFF2-40B4-BE49-F238E27FC236}">
                <a16:creationId xmlns:a16="http://schemas.microsoft.com/office/drawing/2014/main" id="{97ACB619-0A09-4C51-8BA5-9BDECE7E4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5" name="Freeform: Shape 24">
            <a:extLst>
              <a:ext uri="{FF2B5EF4-FFF2-40B4-BE49-F238E27FC236}">
                <a16:creationId xmlns:a16="http://schemas.microsoft.com/office/drawing/2014/main" id="{C44D3CAF-8753-4313-AA2D-F75CAC4DD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8D4A9DCA-CD08-4326-A478-9ABDAC6904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FEB24D6D-151C-47FB-8FFE-984F0743DC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1" name="Freeform: Shape 30">
            <a:extLst>
              <a:ext uri="{FF2B5EF4-FFF2-40B4-BE49-F238E27FC236}">
                <a16:creationId xmlns:a16="http://schemas.microsoft.com/office/drawing/2014/main" id="{EB85EDFA-C3E9-456D-B330-A7119BFB2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B516F90C-A3AC-46E0-8029-8C20BB17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84496"/>
            <a:ext cx="4293360"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5" name="Freeform: Shape 34">
            <a:extLst>
              <a:ext uri="{FF2B5EF4-FFF2-40B4-BE49-F238E27FC236}">
                <a16:creationId xmlns:a16="http://schemas.microsoft.com/office/drawing/2014/main" id="{1CFD6E36-333B-4520-8313-396CCE682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55238"/>
            <a:ext cx="4381339"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7" name="Freeform: Shape 36">
            <a:extLst>
              <a:ext uri="{FF2B5EF4-FFF2-40B4-BE49-F238E27FC236}">
                <a16:creationId xmlns:a16="http://schemas.microsoft.com/office/drawing/2014/main" id="{D0525857-3EAD-4969-9196-A890F8DE6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55284"/>
            <a:ext cx="3807666"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39" name="Group 38">
            <a:extLst>
              <a:ext uri="{FF2B5EF4-FFF2-40B4-BE49-F238E27FC236}">
                <a16:creationId xmlns:a16="http://schemas.microsoft.com/office/drawing/2014/main" id="{5EA385DF-E58A-4933-89FF-3F93F8CAEE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22942" y="0"/>
            <a:ext cx="4069058" cy="3547008"/>
            <a:chOff x="8122942" y="0"/>
            <a:chExt cx="4069058" cy="3547008"/>
          </a:xfrm>
        </p:grpSpPr>
        <p:sp>
          <p:nvSpPr>
            <p:cNvPr id="40" name="Freeform: Shape 39">
              <a:extLst>
                <a:ext uri="{FF2B5EF4-FFF2-40B4-BE49-F238E27FC236}">
                  <a16:creationId xmlns:a16="http://schemas.microsoft.com/office/drawing/2014/main" id="{5EFF1FDE-82B1-467C-9F5C-8492F4107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1" name="Freeform: Shape 40">
              <a:extLst>
                <a:ext uri="{FF2B5EF4-FFF2-40B4-BE49-F238E27FC236}">
                  <a16:creationId xmlns:a16="http://schemas.microsoft.com/office/drawing/2014/main" id="{68B73C1E-EDFD-431F-8713-8E7A48E29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75B7DBD8-99BB-42EA-9292-033600CE09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42">
              <a:extLst>
                <a:ext uri="{FF2B5EF4-FFF2-40B4-BE49-F238E27FC236}">
                  <a16:creationId xmlns:a16="http://schemas.microsoft.com/office/drawing/2014/main" id="{2A25BC3F-79D7-496B-9CAD-9BC490954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ECD25EC2-AD77-4CDE-8739-55B76B144DDE}"/>
              </a:ext>
            </a:extLst>
          </p:cNvPr>
          <p:cNvSpPr>
            <a:spLocks noGrp="1"/>
          </p:cNvSpPr>
          <p:nvPr>
            <p:ph type="title"/>
          </p:nvPr>
        </p:nvSpPr>
        <p:spPr>
          <a:xfrm>
            <a:off x="4654295" y="3543626"/>
            <a:ext cx="7060135" cy="1807759"/>
          </a:xfrm>
        </p:spPr>
        <p:txBody>
          <a:bodyPr vert="horz" lIns="109728" tIns="109728" rIns="109728" bIns="91440" rtlCol="0" anchor="b">
            <a:normAutofit/>
          </a:bodyPr>
          <a:lstStyle/>
          <a:p>
            <a:pPr>
              <a:lnSpc>
                <a:spcPct val="110000"/>
              </a:lnSpc>
            </a:pPr>
            <a:r>
              <a:rPr lang="en-US" sz="4600">
                <a:solidFill>
                  <a:schemeClr val="tx1">
                    <a:lumMod val="85000"/>
                    <a:lumOff val="15000"/>
                  </a:schemeClr>
                </a:solidFill>
              </a:rPr>
              <a:t>PREPROCESSING CODE</a:t>
            </a:r>
          </a:p>
        </p:txBody>
      </p:sp>
    </p:spTree>
    <p:extLst>
      <p:ext uri="{BB962C8B-B14F-4D97-AF65-F5344CB8AC3E}">
        <p14:creationId xmlns:p14="http://schemas.microsoft.com/office/powerpoint/2010/main" val="3930984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A9A0E5B1-ECBF-47B9-AC38-3B976E181F6D}"/>
              </a:ext>
            </a:extLst>
          </p:cNvPr>
          <p:cNvSpPr>
            <a:spLocks noGrp="1" noChangeArrowheads="1"/>
          </p:cNvSpPr>
          <p:nvPr>
            <p:ph idx="1"/>
          </p:nvPr>
        </p:nvSpPr>
        <p:spPr bwMode="auto">
          <a:xfrm>
            <a:off x="217336" y="104371"/>
            <a:ext cx="5820355" cy="410881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Source Code Pro" panose="020B0509030403020204" pitchFamily="49" charset="0"/>
              </a:rPr>
              <a:t>import </a:t>
            </a:r>
            <a:r>
              <a:rPr kumimoji="0" lang="en-US" altLang="en-US" sz="900" b="0" i="0" u="none" strike="noStrike" cap="none" normalizeH="0" baseline="0" dirty="0" err="1">
                <a:ln>
                  <a:noFill/>
                </a:ln>
                <a:solidFill>
                  <a:srgbClr val="A9B7C6"/>
                </a:solidFill>
                <a:effectLst/>
                <a:latin typeface="Source Code Pro" panose="020B0509030403020204" pitchFamily="49" charset="0"/>
              </a:rPr>
              <a:t>nltk</a:t>
            </a:r>
            <a:br>
              <a:rPr kumimoji="0" lang="en-US" altLang="en-US" sz="900" b="0" i="0" u="none" strike="noStrike" cap="none" normalizeH="0" baseline="0" dirty="0">
                <a:ln>
                  <a:noFill/>
                </a:ln>
                <a:solidFill>
                  <a:srgbClr val="A9B7C6"/>
                </a:solidFill>
                <a:effectLst/>
                <a:latin typeface="Source Code Pro" panose="020B0509030403020204" pitchFamily="49" charset="0"/>
              </a:rPr>
            </a:br>
            <a:r>
              <a:rPr kumimoji="0" lang="en-US" altLang="en-US" sz="900" b="0" i="0" u="none" strike="noStrike" cap="none" normalizeH="0" baseline="0" dirty="0">
                <a:ln>
                  <a:noFill/>
                </a:ln>
                <a:solidFill>
                  <a:srgbClr val="CC7832"/>
                </a:solidFill>
                <a:effectLst/>
                <a:latin typeface="Source Code Pro" panose="020B0509030403020204" pitchFamily="49" charset="0"/>
              </a:rPr>
              <a:t>from </a:t>
            </a:r>
            <a:r>
              <a:rPr kumimoji="0" lang="en-US" altLang="en-US" sz="900" b="0" i="0" u="none" strike="noStrike" cap="none" normalizeH="0" baseline="0" dirty="0" err="1">
                <a:ln>
                  <a:noFill/>
                </a:ln>
                <a:solidFill>
                  <a:srgbClr val="A9B7C6"/>
                </a:solidFill>
                <a:effectLst/>
                <a:latin typeface="Source Code Pro" panose="020B0509030403020204" pitchFamily="49" charset="0"/>
              </a:rPr>
              <a:t>nltk.chat.util</a:t>
            </a:r>
            <a:r>
              <a:rPr kumimoji="0" lang="en-US" altLang="en-US" sz="900" b="0" i="0" u="none" strike="noStrike" cap="none" normalizeH="0" baseline="0" dirty="0">
                <a:ln>
                  <a:noFill/>
                </a:ln>
                <a:solidFill>
                  <a:srgbClr val="A9B7C6"/>
                </a:solidFill>
                <a:effectLst/>
                <a:latin typeface="Source Code Pro" panose="020B0509030403020204" pitchFamily="49" charset="0"/>
              </a:rPr>
              <a:t> </a:t>
            </a:r>
            <a:r>
              <a:rPr kumimoji="0" lang="en-US" altLang="en-US" sz="900" b="0" i="0" u="none" strike="noStrike" cap="none" normalizeH="0" baseline="0" dirty="0">
                <a:ln>
                  <a:noFill/>
                </a:ln>
                <a:solidFill>
                  <a:srgbClr val="CC7832"/>
                </a:solidFill>
                <a:effectLst/>
                <a:latin typeface="Source Code Pro" panose="020B0509030403020204" pitchFamily="49" charset="0"/>
              </a:rPr>
              <a:t>import </a:t>
            </a:r>
            <a:r>
              <a:rPr kumimoji="0" lang="en-US" altLang="en-US" sz="900" b="0" i="0" u="none" strike="noStrike" cap="none" normalizeH="0" baseline="0" dirty="0">
                <a:ln>
                  <a:noFill/>
                </a:ln>
                <a:solidFill>
                  <a:srgbClr val="A9B7C6"/>
                </a:solidFill>
                <a:effectLst/>
                <a:latin typeface="Source Code Pro" panose="020B0509030403020204" pitchFamily="49" charset="0"/>
              </a:rPr>
              <a:t>Chat</a:t>
            </a:r>
            <a:r>
              <a:rPr kumimoji="0" lang="en-US" altLang="en-US" sz="900" b="0" i="0" u="none" strike="noStrike" cap="none" normalizeH="0" baseline="0" dirty="0">
                <a:ln>
                  <a:noFill/>
                </a:ln>
                <a:solidFill>
                  <a:srgbClr val="CC7832"/>
                </a:solidFill>
                <a:effectLst/>
                <a:latin typeface="Source Code Pro" panose="020B0509030403020204" pitchFamily="49" charset="0"/>
              </a:rPr>
              <a:t>, </a:t>
            </a:r>
            <a:r>
              <a:rPr kumimoji="0" lang="en-US" altLang="en-US" sz="900" b="0" i="0" u="none" strike="noStrike" cap="none" normalizeH="0" baseline="0" dirty="0">
                <a:ln>
                  <a:noFill/>
                </a:ln>
                <a:solidFill>
                  <a:srgbClr val="A9B7C6"/>
                </a:solidFill>
                <a:effectLst/>
                <a:latin typeface="Source Code Pro" panose="020B0509030403020204" pitchFamily="49" charset="0"/>
              </a:rPr>
              <a:t>reflections</a:t>
            </a:r>
            <a:br>
              <a:rPr kumimoji="0" lang="en-US" altLang="en-US" sz="900" b="0" i="0" u="none" strike="noStrike" cap="none" normalizeH="0" baseline="0" dirty="0">
                <a:ln>
                  <a:noFill/>
                </a:ln>
                <a:solidFill>
                  <a:srgbClr val="A9B7C6"/>
                </a:solidFill>
                <a:effectLst/>
                <a:latin typeface="Source Code Pro" panose="020B0509030403020204" pitchFamily="49" charset="0"/>
              </a:rPr>
            </a:br>
            <a:br>
              <a:rPr kumimoji="0" lang="en-US" altLang="en-US" sz="900" b="0" i="0" u="none" strike="noStrike" cap="none" normalizeH="0" baseline="0" dirty="0">
                <a:ln>
                  <a:noFill/>
                </a:ln>
                <a:solidFill>
                  <a:srgbClr val="A9B7C6"/>
                </a:solidFill>
                <a:effectLst/>
                <a:latin typeface="Source Code Pro" panose="020B0509030403020204" pitchFamily="49" charset="0"/>
              </a:rPr>
            </a:br>
            <a:r>
              <a:rPr kumimoji="0" lang="en-US" altLang="en-US" sz="900" b="0" i="0" u="none" strike="noStrike" cap="none" normalizeH="0" baseline="0" dirty="0" err="1">
                <a:ln>
                  <a:noFill/>
                </a:ln>
                <a:solidFill>
                  <a:srgbClr val="A9B7C6"/>
                </a:solidFill>
                <a:effectLst/>
                <a:latin typeface="Source Code Pro" panose="020B0509030403020204" pitchFamily="49" charset="0"/>
              </a:rPr>
              <a:t>set_pairs</a:t>
            </a:r>
            <a:r>
              <a:rPr kumimoji="0" lang="en-US" altLang="en-US" sz="900" b="0" i="0" u="none" strike="noStrike" cap="none" normalizeH="0" baseline="0" dirty="0">
                <a:ln>
                  <a:noFill/>
                </a:ln>
                <a:solidFill>
                  <a:srgbClr val="A9B7C6"/>
                </a:solidFill>
                <a:effectLst/>
                <a:latin typeface="Source Code Pro" panose="020B0509030403020204" pitchFamily="49" charset="0"/>
              </a:rPr>
              <a:t> = [</a:t>
            </a:r>
            <a:br>
              <a:rPr kumimoji="0" lang="en-US" altLang="en-US" sz="900" b="0" i="0" u="none" strike="noStrike" cap="none" normalizeH="0" baseline="0" dirty="0">
                <a:ln>
                  <a:noFill/>
                </a:ln>
                <a:solidFill>
                  <a:srgbClr val="A9B7C6"/>
                </a:solidFill>
                <a:effectLst/>
                <a:latin typeface="Source Code Pro" panose="020B0509030403020204" pitchFamily="49" charset="0"/>
              </a:rPr>
            </a:br>
            <a:r>
              <a:rPr kumimoji="0" lang="en-US" altLang="en-US" sz="900" b="0" i="0" u="none" strike="noStrike" cap="none" normalizeH="0" baseline="0" dirty="0">
                <a:ln>
                  <a:noFill/>
                </a:ln>
                <a:solidFill>
                  <a:srgbClr val="A9B7C6"/>
                </a:solidFill>
                <a:effectLst/>
                <a:latin typeface="Source Code Pro" panose="020B0509030403020204" pitchFamily="49" charset="0"/>
              </a:rPr>
              <a:t>    [</a:t>
            </a:r>
            <a:br>
              <a:rPr kumimoji="0" lang="en-US" altLang="en-US" sz="900" b="0" i="0" u="none" strike="noStrike" cap="none" normalizeH="0" baseline="0" dirty="0">
                <a:ln>
                  <a:noFill/>
                </a:ln>
                <a:solidFill>
                  <a:srgbClr val="A9B7C6"/>
                </a:solidFill>
                <a:effectLst/>
                <a:latin typeface="Source Code Pro" panose="020B0509030403020204" pitchFamily="49" charset="0"/>
              </a:rPr>
            </a:br>
            <a:r>
              <a:rPr kumimoji="0" lang="en-US" altLang="en-US" sz="900" b="0" i="0" u="none" strike="noStrike" cap="none" normalizeH="0" baseline="0" dirty="0">
                <a:ln>
                  <a:noFill/>
                </a:ln>
                <a:solidFill>
                  <a:srgbClr val="A9B7C6"/>
                </a:solidFill>
                <a:effectLst/>
                <a:latin typeface="Source Code Pro" panose="020B0509030403020204" pitchFamily="49" charset="0"/>
              </a:rPr>
              <a:t>        </a:t>
            </a:r>
            <a:r>
              <a:rPr kumimoji="0" lang="en-US" altLang="en-US" sz="900" b="0" i="0" u="none" strike="noStrike" cap="none" normalizeH="0" baseline="0" dirty="0" err="1">
                <a:ln>
                  <a:noFill/>
                </a:ln>
                <a:solidFill>
                  <a:srgbClr val="6A8759"/>
                </a:solidFill>
                <a:effectLst/>
                <a:latin typeface="Source Code Pro" panose="020B0509030403020204" pitchFamily="49" charset="0"/>
              </a:rPr>
              <a:t>r"my</a:t>
            </a:r>
            <a:r>
              <a:rPr kumimoji="0" lang="en-US" altLang="en-US" sz="900" b="0" i="0" u="none" strike="noStrike" cap="none" normalizeH="0" baseline="0" dirty="0">
                <a:ln>
                  <a:noFill/>
                </a:ln>
                <a:solidFill>
                  <a:srgbClr val="6A8759"/>
                </a:solidFill>
                <a:effectLst/>
                <a:latin typeface="Source Code Pro" panose="020B0509030403020204" pitchFamily="49" charset="0"/>
              </a:rPr>
              <a:t> name is (.*)"</a:t>
            </a:r>
            <a:r>
              <a:rPr kumimoji="0" lang="en-US" altLang="en-US" sz="900" b="0" i="0" u="none" strike="noStrike" cap="none" normalizeH="0" baseline="0" dirty="0">
                <a:ln>
                  <a:noFill/>
                </a:ln>
                <a:solidFill>
                  <a:srgbClr val="CC7832"/>
                </a:solidFill>
                <a:effectLst/>
                <a:latin typeface="Source Code Pro" panose="020B0509030403020204" pitchFamily="49" charset="0"/>
              </a:rPr>
              <a:t>,</a:t>
            </a:r>
            <a:br>
              <a:rPr kumimoji="0" lang="en-US" altLang="en-US" sz="900" b="0" i="0" u="none" strike="noStrike" cap="none" normalizeH="0" baseline="0" dirty="0">
                <a:ln>
                  <a:noFill/>
                </a:ln>
                <a:solidFill>
                  <a:srgbClr val="CC7832"/>
                </a:solidFill>
                <a:effectLst/>
                <a:latin typeface="Source Code Pro" panose="020B0509030403020204" pitchFamily="49" charset="0"/>
              </a:rPr>
            </a:br>
            <a:r>
              <a:rPr kumimoji="0" lang="en-US" altLang="en-US" sz="900" b="0" i="0" u="none" strike="noStrike" cap="none" normalizeH="0" baseline="0" dirty="0">
                <a:ln>
                  <a:noFill/>
                </a:ln>
                <a:solidFill>
                  <a:srgbClr val="CC7832"/>
                </a:solidFill>
                <a:effectLst/>
                <a:latin typeface="Source Code Pro" panose="020B0509030403020204" pitchFamily="49" charset="0"/>
              </a:rPr>
              <a:t>        </a:t>
            </a:r>
            <a:r>
              <a:rPr kumimoji="0" lang="en-US" altLang="en-US" sz="900" b="0" i="0" u="none" strike="noStrike" cap="none" normalizeH="0" baseline="0" dirty="0">
                <a:ln>
                  <a:noFill/>
                </a:ln>
                <a:solidFill>
                  <a:srgbClr val="A9B7C6"/>
                </a:solidFill>
                <a:effectLst/>
                <a:latin typeface="Source Code Pro" panose="020B0509030403020204" pitchFamily="49" charset="0"/>
              </a:rPr>
              <a:t>[</a:t>
            </a:r>
            <a:r>
              <a:rPr kumimoji="0" lang="en-US" altLang="en-US" sz="900" b="0" i="0" u="none" strike="noStrike" cap="none" normalizeH="0" baseline="0" dirty="0">
                <a:ln>
                  <a:noFill/>
                </a:ln>
                <a:solidFill>
                  <a:srgbClr val="6A8759"/>
                </a:solidFill>
                <a:effectLst/>
                <a:latin typeface="Source Code Pro" panose="020B0509030403020204" pitchFamily="49" charset="0"/>
              </a:rPr>
              <a:t>"Hello %1, How are you doing today ?"</a:t>
            </a:r>
            <a:r>
              <a:rPr kumimoji="0" lang="en-US" altLang="en-US" sz="900" b="0" i="0" u="none" strike="noStrike" cap="none" normalizeH="0" baseline="0" dirty="0">
                <a:ln>
                  <a:noFill/>
                </a:ln>
                <a:solidFill>
                  <a:srgbClr val="CC7832"/>
                </a:solidFill>
                <a:effectLst/>
                <a:latin typeface="Source Code Pro" panose="020B0509030403020204" pitchFamily="49" charset="0"/>
              </a:rPr>
              <a:t>,</a:t>
            </a:r>
            <a:r>
              <a:rPr kumimoji="0" lang="en-US" altLang="en-US" sz="900" b="0" i="0" u="none" strike="noStrike" cap="none" normalizeH="0" baseline="0" dirty="0">
                <a:ln>
                  <a:noFill/>
                </a:ln>
                <a:solidFill>
                  <a:srgbClr val="A9B7C6"/>
                </a:solidFill>
                <a:effectLst/>
                <a:latin typeface="Source Code Pro" panose="020B0509030403020204" pitchFamily="49" charset="0"/>
              </a:rPr>
              <a:t>]</a:t>
            </a:r>
            <a:br>
              <a:rPr kumimoji="0" lang="en-US" altLang="en-US" sz="900" b="0" i="0" u="none" strike="noStrike" cap="none" normalizeH="0" baseline="0" dirty="0">
                <a:ln>
                  <a:noFill/>
                </a:ln>
                <a:solidFill>
                  <a:srgbClr val="A9B7C6"/>
                </a:solidFill>
                <a:effectLst/>
                <a:latin typeface="Source Code Pro" panose="020B0509030403020204" pitchFamily="49" charset="0"/>
              </a:rPr>
            </a:br>
            <a:r>
              <a:rPr kumimoji="0" lang="en-US" altLang="en-US" sz="900" b="0" i="0" u="none" strike="noStrike" cap="none" normalizeH="0" baseline="0" dirty="0">
                <a:ln>
                  <a:noFill/>
                </a:ln>
                <a:solidFill>
                  <a:srgbClr val="A9B7C6"/>
                </a:solidFill>
                <a:effectLst/>
                <a:latin typeface="Source Code Pro" panose="020B0509030403020204" pitchFamily="49" charset="0"/>
              </a:rPr>
              <a:t>    ]</a:t>
            </a:r>
            <a:r>
              <a:rPr kumimoji="0" lang="en-US" altLang="en-US" sz="900" b="0" i="0" u="none" strike="noStrike" cap="none" normalizeH="0" baseline="0" dirty="0">
                <a:ln>
                  <a:noFill/>
                </a:ln>
                <a:solidFill>
                  <a:srgbClr val="CC7832"/>
                </a:solidFill>
                <a:effectLst/>
                <a:latin typeface="Source Code Pro" panose="020B0509030403020204" pitchFamily="49" charset="0"/>
              </a:rPr>
              <a:t>,</a:t>
            </a:r>
            <a:br>
              <a:rPr kumimoji="0" lang="en-US" altLang="en-US" sz="900" b="0" i="0" u="none" strike="noStrike" cap="none" normalizeH="0" baseline="0" dirty="0">
                <a:ln>
                  <a:noFill/>
                </a:ln>
                <a:solidFill>
                  <a:srgbClr val="CC7832"/>
                </a:solidFill>
                <a:effectLst/>
                <a:latin typeface="Source Code Pro" panose="020B0509030403020204" pitchFamily="49" charset="0"/>
              </a:rPr>
            </a:br>
            <a:r>
              <a:rPr kumimoji="0" lang="en-US" altLang="en-US" sz="900" b="0" i="0" u="none" strike="noStrike" cap="none" normalizeH="0" baseline="0" dirty="0">
                <a:ln>
                  <a:noFill/>
                </a:ln>
                <a:solidFill>
                  <a:srgbClr val="CC7832"/>
                </a:solidFill>
                <a:effectLst/>
                <a:latin typeface="Source Code Pro" panose="020B0509030403020204" pitchFamily="49" charset="0"/>
              </a:rPr>
              <a:t>    </a:t>
            </a:r>
            <a:r>
              <a:rPr kumimoji="0" lang="en-US" altLang="en-US" sz="900" b="0" i="0" u="none" strike="noStrike" cap="none" normalizeH="0" baseline="0" dirty="0">
                <a:ln>
                  <a:noFill/>
                </a:ln>
                <a:solidFill>
                  <a:srgbClr val="A9B7C6"/>
                </a:solidFill>
                <a:effectLst/>
                <a:latin typeface="Source Code Pro" panose="020B0509030403020204" pitchFamily="49" charset="0"/>
              </a:rPr>
              <a:t>[</a:t>
            </a:r>
            <a:br>
              <a:rPr kumimoji="0" lang="en-US" altLang="en-US" sz="900" b="0" i="0" u="none" strike="noStrike" cap="none" normalizeH="0" baseline="0" dirty="0">
                <a:ln>
                  <a:noFill/>
                </a:ln>
                <a:solidFill>
                  <a:srgbClr val="A9B7C6"/>
                </a:solidFill>
                <a:effectLst/>
                <a:latin typeface="Source Code Pro" panose="020B0509030403020204" pitchFamily="49" charset="0"/>
              </a:rPr>
            </a:br>
            <a:r>
              <a:rPr kumimoji="0" lang="en-US" altLang="en-US" sz="900" b="0" i="0" u="none" strike="noStrike" cap="none" normalizeH="0" baseline="0" dirty="0">
                <a:ln>
                  <a:noFill/>
                </a:ln>
                <a:solidFill>
                  <a:srgbClr val="A9B7C6"/>
                </a:solidFill>
                <a:effectLst/>
                <a:latin typeface="Source Code Pro" panose="020B0509030403020204" pitchFamily="49" charset="0"/>
              </a:rPr>
              <a:t>        </a:t>
            </a:r>
            <a:r>
              <a:rPr kumimoji="0" lang="en-US" altLang="en-US" sz="900" b="0" i="0" u="none" strike="noStrike" cap="none" normalizeH="0" baseline="0" dirty="0" err="1">
                <a:ln>
                  <a:noFill/>
                </a:ln>
                <a:solidFill>
                  <a:srgbClr val="6A8759"/>
                </a:solidFill>
                <a:effectLst/>
                <a:latin typeface="Source Code Pro" panose="020B0509030403020204" pitchFamily="49" charset="0"/>
              </a:rPr>
              <a:t>r"hi|hey|hello</a:t>
            </a:r>
            <a:r>
              <a:rPr kumimoji="0" lang="en-US" altLang="en-US" sz="900" b="0" i="0" u="none" strike="noStrike" cap="none" normalizeH="0" baseline="0" dirty="0">
                <a:ln>
                  <a:noFill/>
                </a:ln>
                <a:solidFill>
                  <a:srgbClr val="6A8759"/>
                </a:solidFill>
                <a:effectLst/>
                <a:latin typeface="Source Code Pro" panose="020B0509030403020204" pitchFamily="49" charset="0"/>
              </a:rPr>
              <a:t>"</a:t>
            </a:r>
            <a:r>
              <a:rPr kumimoji="0" lang="en-US" altLang="en-US" sz="900" b="0" i="0" u="none" strike="noStrike" cap="none" normalizeH="0" baseline="0" dirty="0">
                <a:ln>
                  <a:noFill/>
                </a:ln>
                <a:solidFill>
                  <a:srgbClr val="CC7832"/>
                </a:solidFill>
                <a:effectLst/>
                <a:latin typeface="Source Code Pro" panose="020B0509030403020204" pitchFamily="49" charset="0"/>
              </a:rPr>
              <a:t>,</a:t>
            </a:r>
            <a:br>
              <a:rPr kumimoji="0" lang="en-US" altLang="en-US" sz="900" b="0" i="0" u="none" strike="noStrike" cap="none" normalizeH="0" baseline="0" dirty="0">
                <a:ln>
                  <a:noFill/>
                </a:ln>
                <a:solidFill>
                  <a:srgbClr val="CC7832"/>
                </a:solidFill>
                <a:effectLst/>
                <a:latin typeface="Source Code Pro" panose="020B0509030403020204" pitchFamily="49" charset="0"/>
              </a:rPr>
            </a:br>
            <a:r>
              <a:rPr kumimoji="0" lang="en-US" altLang="en-US" sz="900" b="0" i="0" u="none" strike="noStrike" cap="none" normalizeH="0" baseline="0" dirty="0">
                <a:ln>
                  <a:noFill/>
                </a:ln>
                <a:solidFill>
                  <a:srgbClr val="CC7832"/>
                </a:solidFill>
                <a:effectLst/>
                <a:latin typeface="Source Code Pro" panose="020B0509030403020204" pitchFamily="49" charset="0"/>
              </a:rPr>
              <a:t>        </a:t>
            </a:r>
            <a:r>
              <a:rPr kumimoji="0" lang="en-US" altLang="en-US" sz="900" b="0" i="0" u="none" strike="noStrike" cap="none" normalizeH="0" baseline="0" dirty="0">
                <a:ln>
                  <a:noFill/>
                </a:ln>
                <a:solidFill>
                  <a:srgbClr val="A9B7C6"/>
                </a:solidFill>
                <a:effectLst/>
                <a:latin typeface="Source Code Pro" panose="020B0509030403020204" pitchFamily="49" charset="0"/>
              </a:rPr>
              <a:t>[</a:t>
            </a:r>
            <a:r>
              <a:rPr kumimoji="0" lang="en-US" altLang="en-US" sz="900" b="0" i="0" u="none" strike="noStrike" cap="none" normalizeH="0" baseline="0" dirty="0">
                <a:ln>
                  <a:noFill/>
                </a:ln>
                <a:solidFill>
                  <a:srgbClr val="6A8759"/>
                </a:solidFill>
                <a:effectLst/>
                <a:latin typeface="Source Code Pro" panose="020B0509030403020204" pitchFamily="49" charset="0"/>
              </a:rPr>
              <a:t>"Hello"</a:t>
            </a:r>
            <a:r>
              <a:rPr kumimoji="0" lang="en-US" altLang="en-US" sz="900" b="0" i="0" u="none" strike="noStrike" cap="none" normalizeH="0" baseline="0" dirty="0">
                <a:ln>
                  <a:noFill/>
                </a:ln>
                <a:solidFill>
                  <a:srgbClr val="CC7832"/>
                </a:solidFill>
                <a:effectLst/>
                <a:latin typeface="Source Code Pro" panose="020B0509030403020204" pitchFamily="49" charset="0"/>
              </a:rPr>
              <a:t>, </a:t>
            </a:r>
            <a:r>
              <a:rPr kumimoji="0" lang="en-US" altLang="en-US" sz="900" b="0" i="0" u="none" strike="noStrike" cap="none" normalizeH="0" baseline="0" dirty="0">
                <a:ln>
                  <a:noFill/>
                </a:ln>
                <a:solidFill>
                  <a:srgbClr val="6A8759"/>
                </a:solidFill>
                <a:effectLst/>
                <a:latin typeface="Source Code Pro" panose="020B0509030403020204" pitchFamily="49" charset="0"/>
              </a:rPr>
              <a:t>"Hey there"</a:t>
            </a:r>
            <a:r>
              <a:rPr kumimoji="0" lang="en-US" altLang="en-US" sz="900" b="0" i="0" u="none" strike="noStrike" cap="none" normalizeH="0" baseline="0" dirty="0">
                <a:ln>
                  <a:noFill/>
                </a:ln>
                <a:solidFill>
                  <a:srgbClr val="CC7832"/>
                </a:solidFill>
                <a:effectLst/>
                <a:latin typeface="Source Code Pro" panose="020B0509030403020204" pitchFamily="49" charset="0"/>
              </a:rPr>
              <a:t>,</a:t>
            </a:r>
            <a:r>
              <a:rPr kumimoji="0" lang="en-US" altLang="en-US" sz="900" b="0" i="0" u="none" strike="noStrike" cap="none" normalizeH="0" baseline="0" dirty="0">
                <a:ln>
                  <a:noFill/>
                </a:ln>
                <a:solidFill>
                  <a:srgbClr val="A9B7C6"/>
                </a:solidFill>
                <a:effectLst/>
                <a:latin typeface="Source Code Pro" panose="020B0509030403020204" pitchFamily="49" charset="0"/>
              </a:rPr>
              <a:t>]</a:t>
            </a:r>
            <a:br>
              <a:rPr kumimoji="0" lang="en-US" altLang="en-US" sz="900" b="0" i="0" u="none" strike="noStrike" cap="none" normalizeH="0" baseline="0" dirty="0">
                <a:ln>
                  <a:noFill/>
                </a:ln>
                <a:solidFill>
                  <a:srgbClr val="A9B7C6"/>
                </a:solidFill>
                <a:effectLst/>
                <a:latin typeface="Source Code Pro" panose="020B0509030403020204" pitchFamily="49" charset="0"/>
              </a:rPr>
            </a:br>
            <a:r>
              <a:rPr kumimoji="0" lang="en-US" altLang="en-US" sz="900" b="0" i="0" u="none" strike="noStrike" cap="none" normalizeH="0" baseline="0" dirty="0">
                <a:ln>
                  <a:noFill/>
                </a:ln>
                <a:solidFill>
                  <a:srgbClr val="A9B7C6"/>
                </a:solidFill>
                <a:effectLst/>
                <a:latin typeface="Source Code Pro" panose="020B0509030403020204" pitchFamily="49" charset="0"/>
              </a:rPr>
              <a:t>    ]</a:t>
            </a:r>
            <a:r>
              <a:rPr kumimoji="0" lang="en-US" altLang="en-US" sz="900" b="0" i="0" u="none" strike="noStrike" cap="none" normalizeH="0" baseline="0" dirty="0">
                <a:ln>
                  <a:noFill/>
                </a:ln>
                <a:solidFill>
                  <a:srgbClr val="CC7832"/>
                </a:solidFill>
                <a:effectLst/>
                <a:latin typeface="Source Code Pro" panose="020B0509030403020204" pitchFamily="49" charset="0"/>
              </a:rPr>
              <a:t>,</a:t>
            </a:r>
            <a:br>
              <a:rPr kumimoji="0" lang="en-US" altLang="en-US" sz="900" b="0" i="0" u="none" strike="noStrike" cap="none" normalizeH="0" baseline="0" dirty="0">
                <a:ln>
                  <a:noFill/>
                </a:ln>
                <a:solidFill>
                  <a:srgbClr val="CC7832"/>
                </a:solidFill>
                <a:effectLst/>
                <a:latin typeface="Source Code Pro" panose="020B0509030403020204" pitchFamily="49" charset="0"/>
              </a:rPr>
            </a:br>
            <a:r>
              <a:rPr kumimoji="0" lang="en-US" altLang="en-US" sz="900" b="0" i="0" u="none" strike="noStrike" cap="none" normalizeH="0" baseline="0" dirty="0">
                <a:ln>
                  <a:noFill/>
                </a:ln>
                <a:solidFill>
                  <a:srgbClr val="CC7832"/>
                </a:solidFill>
                <a:effectLst/>
                <a:latin typeface="Source Code Pro" panose="020B0509030403020204" pitchFamily="49" charset="0"/>
              </a:rPr>
              <a:t>    </a:t>
            </a:r>
            <a:r>
              <a:rPr kumimoji="0" lang="en-US" altLang="en-US" sz="900" b="0" i="0" u="none" strike="noStrike" cap="none" normalizeH="0" baseline="0" dirty="0">
                <a:ln>
                  <a:noFill/>
                </a:ln>
                <a:solidFill>
                  <a:srgbClr val="A9B7C6"/>
                </a:solidFill>
                <a:effectLst/>
                <a:latin typeface="Source Code Pro" panose="020B0509030403020204" pitchFamily="49" charset="0"/>
              </a:rPr>
              <a:t>[</a:t>
            </a:r>
            <a:br>
              <a:rPr kumimoji="0" lang="en-US" altLang="en-US" sz="900" b="0" i="0" u="none" strike="noStrike" cap="none" normalizeH="0" baseline="0" dirty="0">
                <a:ln>
                  <a:noFill/>
                </a:ln>
                <a:solidFill>
                  <a:srgbClr val="A9B7C6"/>
                </a:solidFill>
                <a:effectLst/>
                <a:latin typeface="Source Code Pro" panose="020B0509030403020204" pitchFamily="49" charset="0"/>
              </a:rPr>
            </a:br>
            <a:r>
              <a:rPr kumimoji="0" lang="en-US" altLang="en-US" sz="900" b="0" i="0" u="none" strike="noStrike" cap="none" normalizeH="0" baseline="0" dirty="0">
                <a:ln>
                  <a:noFill/>
                </a:ln>
                <a:solidFill>
                  <a:srgbClr val="A9B7C6"/>
                </a:solidFill>
                <a:effectLst/>
                <a:latin typeface="Source Code Pro" panose="020B0509030403020204" pitchFamily="49" charset="0"/>
              </a:rPr>
              <a:t>        </a:t>
            </a:r>
            <a:r>
              <a:rPr kumimoji="0" lang="en-US" altLang="en-US" sz="900" b="0" i="0" u="none" strike="noStrike" cap="none" normalizeH="0" baseline="0" dirty="0" err="1">
                <a:ln>
                  <a:noFill/>
                </a:ln>
                <a:solidFill>
                  <a:srgbClr val="6A8759"/>
                </a:solidFill>
                <a:effectLst/>
                <a:latin typeface="Source Code Pro" panose="020B0509030403020204" pitchFamily="49" charset="0"/>
              </a:rPr>
              <a:t>r"what</a:t>
            </a:r>
            <a:r>
              <a:rPr kumimoji="0" lang="en-US" altLang="en-US" sz="900" b="0" i="0" u="none" strike="noStrike" cap="none" normalizeH="0" baseline="0" dirty="0">
                <a:ln>
                  <a:noFill/>
                </a:ln>
                <a:solidFill>
                  <a:srgbClr val="6A8759"/>
                </a:solidFill>
                <a:effectLst/>
                <a:latin typeface="Source Code Pro" panose="020B0509030403020204" pitchFamily="49" charset="0"/>
              </a:rPr>
              <a:t> is your name?"</a:t>
            </a:r>
            <a:r>
              <a:rPr kumimoji="0" lang="en-US" altLang="en-US" sz="900" b="0" i="0" u="none" strike="noStrike" cap="none" normalizeH="0" baseline="0" dirty="0">
                <a:ln>
                  <a:noFill/>
                </a:ln>
                <a:solidFill>
                  <a:srgbClr val="CC7832"/>
                </a:solidFill>
                <a:effectLst/>
                <a:latin typeface="Source Code Pro" panose="020B0509030403020204" pitchFamily="49" charset="0"/>
              </a:rPr>
              <a:t>,</a:t>
            </a:r>
            <a:br>
              <a:rPr kumimoji="0" lang="en-US" altLang="en-US" sz="900" b="0" i="0" u="none" strike="noStrike" cap="none" normalizeH="0" baseline="0" dirty="0">
                <a:ln>
                  <a:noFill/>
                </a:ln>
                <a:solidFill>
                  <a:srgbClr val="CC7832"/>
                </a:solidFill>
                <a:effectLst/>
                <a:latin typeface="Source Code Pro" panose="020B0509030403020204" pitchFamily="49" charset="0"/>
              </a:rPr>
            </a:br>
            <a:r>
              <a:rPr kumimoji="0" lang="en-US" altLang="en-US" sz="900" b="0" i="0" u="none" strike="noStrike" cap="none" normalizeH="0" baseline="0" dirty="0">
                <a:ln>
                  <a:noFill/>
                </a:ln>
                <a:solidFill>
                  <a:srgbClr val="CC7832"/>
                </a:solidFill>
                <a:effectLst/>
                <a:latin typeface="Source Code Pro" panose="020B0509030403020204" pitchFamily="49" charset="0"/>
              </a:rPr>
              <a:t>        </a:t>
            </a:r>
            <a:r>
              <a:rPr kumimoji="0" lang="en-US" altLang="en-US" sz="900" b="0" i="0" u="none" strike="noStrike" cap="none" normalizeH="0" baseline="0" dirty="0">
                <a:ln>
                  <a:noFill/>
                </a:ln>
                <a:solidFill>
                  <a:srgbClr val="A9B7C6"/>
                </a:solidFill>
                <a:effectLst/>
                <a:latin typeface="Source Code Pro" panose="020B0509030403020204" pitchFamily="49" charset="0"/>
              </a:rPr>
              <a:t>[</a:t>
            </a:r>
            <a:r>
              <a:rPr kumimoji="0" lang="en-US" altLang="en-US" sz="900" b="0" i="0" u="none" strike="noStrike" cap="none" normalizeH="0" baseline="0" dirty="0">
                <a:ln>
                  <a:noFill/>
                </a:ln>
                <a:solidFill>
                  <a:srgbClr val="6A8759"/>
                </a:solidFill>
                <a:effectLst/>
                <a:latin typeface="Source Code Pro" panose="020B0509030403020204" pitchFamily="49" charset="0"/>
              </a:rPr>
              <a:t>"You can call me a chatbot ?"</a:t>
            </a:r>
            <a:r>
              <a:rPr kumimoji="0" lang="en-US" altLang="en-US" sz="900" b="0" i="0" u="none" strike="noStrike" cap="none" normalizeH="0" baseline="0" dirty="0">
                <a:ln>
                  <a:noFill/>
                </a:ln>
                <a:solidFill>
                  <a:srgbClr val="CC7832"/>
                </a:solidFill>
                <a:effectLst/>
                <a:latin typeface="Source Code Pro" panose="020B0509030403020204" pitchFamily="49" charset="0"/>
              </a:rPr>
              <a:t>,</a:t>
            </a:r>
            <a:r>
              <a:rPr kumimoji="0" lang="en-US" altLang="en-US" sz="900" b="0" i="0" u="none" strike="noStrike" cap="none" normalizeH="0" baseline="0" dirty="0">
                <a:ln>
                  <a:noFill/>
                </a:ln>
                <a:solidFill>
                  <a:srgbClr val="A9B7C6"/>
                </a:solidFill>
                <a:effectLst/>
                <a:latin typeface="Source Code Pro" panose="020B0509030403020204" pitchFamily="49" charset="0"/>
              </a:rPr>
              <a:t>]</a:t>
            </a:r>
            <a:br>
              <a:rPr kumimoji="0" lang="en-US" altLang="en-US" sz="900" b="0" i="0" u="none" strike="noStrike" cap="none" normalizeH="0" baseline="0" dirty="0">
                <a:ln>
                  <a:noFill/>
                </a:ln>
                <a:solidFill>
                  <a:srgbClr val="A9B7C6"/>
                </a:solidFill>
                <a:effectLst/>
                <a:latin typeface="Source Code Pro" panose="020B0509030403020204" pitchFamily="49" charset="0"/>
              </a:rPr>
            </a:br>
            <a:r>
              <a:rPr kumimoji="0" lang="en-US" altLang="en-US" sz="900" b="0" i="0" u="none" strike="noStrike" cap="none" normalizeH="0" baseline="0" dirty="0">
                <a:ln>
                  <a:noFill/>
                </a:ln>
                <a:solidFill>
                  <a:srgbClr val="A9B7C6"/>
                </a:solidFill>
                <a:effectLst/>
                <a:latin typeface="Source Code Pro" panose="020B0509030403020204" pitchFamily="49" charset="0"/>
              </a:rPr>
              <a:t>    ]</a:t>
            </a:r>
            <a:r>
              <a:rPr kumimoji="0" lang="en-US" altLang="en-US" sz="900" b="0" i="0" u="none" strike="noStrike" cap="none" normalizeH="0" baseline="0" dirty="0">
                <a:ln>
                  <a:noFill/>
                </a:ln>
                <a:solidFill>
                  <a:srgbClr val="CC7832"/>
                </a:solidFill>
                <a:effectLst/>
                <a:latin typeface="Source Code Pro" panose="020B0509030403020204" pitchFamily="49" charset="0"/>
              </a:rPr>
              <a:t>,</a:t>
            </a:r>
            <a:br>
              <a:rPr kumimoji="0" lang="en-US" altLang="en-US" sz="900" b="0" i="0" u="none" strike="noStrike" cap="none" normalizeH="0" baseline="0" dirty="0">
                <a:ln>
                  <a:noFill/>
                </a:ln>
                <a:solidFill>
                  <a:srgbClr val="CC7832"/>
                </a:solidFill>
                <a:effectLst/>
                <a:latin typeface="Source Code Pro" panose="020B0509030403020204" pitchFamily="49" charset="0"/>
              </a:rPr>
            </a:br>
            <a:r>
              <a:rPr kumimoji="0" lang="en-US" altLang="en-US" sz="900" b="0" i="0" u="none" strike="noStrike" cap="none" normalizeH="0" baseline="0" dirty="0">
                <a:ln>
                  <a:noFill/>
                </a:ln>
                <a:solidFill>
                  <a:srgbClr val="CC7832"/>
                </a:solidFill>
                <a:effectLst/>
                <a:latin typeface="Source Code Pro" panose="020B0509030403020204" pitchFamily="49" charset="0"/>
              </a:rPr>
              <a:t>    </a:t>
            </a:r>
            <a:r>
              <a:rPr kumimoji="0" lang="en-US" altLang="en-US" sz="900" b="0" i="0" u="none" strike="noStrike" cap="none" normalizeH="0" baseline="0" dirty="0">
                <a:ln>
                  <a:noFill/>
                </a:ln>
                <a:solidFill>
                  <a:srgbClr val="A9B7C6"/>
                </a:solidFill>
                <a:effectLst/>
                <a:latin typeface="Source Code Pro" panose="020B0509030403020204" pitchFamily="49" charset="0"/>
              </a:rPr>
              <a:t>[</a:t>
            </a:r>
            <a:br>
              <a:rPr kumimoji="0" lang="en-US" altLang="en-US" sz="900" b="0" i="0" u="none" strike="noStrike" cap="none" normalizeH="0" baseline="0" dirty="0">
                <a:ln>
                  <a:noFill/>
                </a:ln>
                <a:solidFill>
                  <a:srgbClr val="A9B7C6"/>
                </a:solidFill>
                <a:effectLst/>
                <a:latin typeface="Source Code Pro" panose="020B0509030403020204" pitchFamily="49" charset="0"/>
              </a:rPr>
            </a:br>
            <a:r>
              <a:rPr kumimoji="0" lang="en-US" altLang="en-US" sz="900" b="0" i="0" u="none" strike="noStrike" cap="none" normalizeH="0" baseline="0" dirty="0">
                <a:ln>
                  <a:noFill/>
                </a:ln>
                <a:solidFill>
                  <a:srgbClr val="A9B7C6"/>
                </a:solidFill>
                <a:effectLst/>
                <a:latin typeface="Source Code Pro" panose="020B0509030403020204" pitchFamily="49" charset="0"/>
              </a:rPr>
              <a:t>        </a:t>
            </a:r>
            <a:r>
              <a:rPr kumimoji="0" lang="en-US" altLang="en-US" sz="900" b="0" i="0" u="none" strike="noStrike" cap="none" normalizeH="0" baseline="0" dirty="0" err="1">
                <a:ln>
                  <a:noFill/>
                </a:ln>
                <a:solidFill>
                  <a:srgbClr val="6A8759"/>
                </a:solidFill>
                <a:effectLst/>
                <a:latin typeface="Source Code Pro" panose="020B0509030403020204" pitchFamily="49" charset="0"/>
              </a:rPr>
              <a:t>r"how</a:t>
            </a:r>
            <a:r>
              <a:rPr kumimoji="0" lang="en-US" altLang="en-US" sz="900" b="0" i="0" u="none" strike="noStrike" cap="none" normalizeH="0" baseline="0" dirty="0">
                <a:ln>
                  <a:noFill/>
                </a:ln>
                <a:solidFill>
                  <a:srgbClr val="6A8759"/>
                </a:solidFill>
                <a:effectLst/>
                <a:latin typeface="Source Code Pro" panose="020B0509030403020204" pitchFamily="49" charset="0"/>
              </a:rPr>
              <a:t> are you ?"</a:t>
            </a:r>
            <a:r>
              <a:rPr kumimoji="0" lang="en-US" altLang="en-US" sz="900" b="0" i="0" u="none" strike="noStrike" cap="none" normalizeH="0" baseline="0" dirty="0">
                <a:ln>
                  <a:noFill/>
                </a:ln>
                <a:solidFill>
                  <a:srgbClr val="CC7832"/>
                </a:solidFill>
                <a:effectLst/>
                <a:latin typeface="Source Code Pro" panose="020B0509030403020204" pitchFamily="49" charset="0"/>
              </a:rPr>
              <a:t>,</a:t>
            </a:r>
            <a:br>
              <a:rPr kumimoji="0" lang="en-US" altLang="en-US" sz="900" b="0" i="0" u="none" strike="noStrike" cap="none" normalizeH="0" baseline="0" dirty="0">
                <a:ln>
                  <a:noFill/>
                </a:ln>
                <a:solidFill>
                  <a:srgbClr val="CC7832"/>
                </a:solidFill>
                <a:effectLst/>
                <a:latin typeface="Source Code Pro" panose="020B0509030403020204" pitchFamily="49" charset="0"/>
              </a:rPr>
            </a:br>
            <a:r>
              <a:rPr kumimoji="0" lang="en-US" altLang="en-US" sz="900" b="0" i="0" u="none" strike="noStrike" cap="none" normalizeH="0" baseline="0" dirty="0">
                <a:ln>
                  <a:noFill/>
                </a:ln>
                <a:solidFill>
                  <a:srgbClr val="CC7832"/>
                </a:solidFill>
                <a:effectLst/>
                <a:latin typeface="Source Code Pro" panose="020B0509030403020204" pitchFamily="49" charset="0"/>
              </a:rPr>
              <a:t>        </a:t>
            </a:r>
            <a:r>
              <a:rPr kumimoji="0" lang="en-US" altLang="en-US" sz="900" b="0" i="0" u="none" strike="noStrike" cap="none" normalizeH="0" baseline="0" dirty="0">
                <a:ln>
                  <a:noFill/>
                </a:ln>
                <a:solidFill>
                  <a:srgbClr val="A9B7C6"/>
                </a:solidFill>
                <a:effectLst/>
                <a:latin typeface="Source Code Pro" panose="020B0509030403020204" pitchFamily="49" charset="0"/>
              </a:rPr>
              <a:t>[</a:t>
            </a:r>
            <a:r>
              <a:rPr kumimoji="0" lang="en-US" altLang="en-US" sz="900" b="0" i="0" u="none" strike="noStrike" cap="none" normalizeH="0" baseline="0" dirty="0">
                <a:ln>
                  <a:noFill/>
                </a:ln>
                <a:solidFill>
                  <a:srgbClr val="6A8759"/>
                </a:solidFill>
                <a:effectLst/>
                <a:latin typeface="Source Code Pro" panose="020B0509030403020204" pitchFamily="49" charset="0"/>
              </a:rPr>
              <a:t>"I am fine, thank you! How can </a:t>
            </a:r>
            <a:r>
              <a:rPr kumimoji="0" lang="en-US" altLang="en-US" sz="900" b="0" i="0" u="none" strike="noStrike" cap="none" normalizeH="0" baseline="0" dirty="0" err="1">
                <a:ln>
                  <a:noFill/>
                </a:ln>
                <a:solidFill>
                  <a:srgbClr val="6A8759"/>
                </a:solidFill>
                <a:effectLst/>
                <a:latin typeface="Source Code Pro" panose="020B0509030403020204" pitchFamily="49" charset="0"/>
              </a:rPr>
              <a:t>i</a:t>
            </a:r>
            <a:r>
              <a:rPr kumimoji="0" lang="en-US" altLang="en-US" sz="900" b="0" i="0" u="none" strike="noStrike" cap="none" normalizeH="0" baseline="0" dirty="0">
                <a:ln>
                  <a:noFill/>
                </a:ln>
                <a:solidFill>
                  <a:srgbClr val="6A8759"/>
                </a:solidFill>
                <a:effectLst/>
                <a:latin typeface="Source Code Pro" panose="020B0509030403020204" pitchFamily="49" charset="0"/>
              </a:rPr>
              <a:t> help you?"</a:t>
            </a:r>
            <a:r>
              <a:rPr kumimoji="0" lang="en-US" altLang="en-US" sz="900" b="0" i="0" u="none" strike="noStrike" cap="none" normalizeH="0" baseline="0" dirty="0">
                <a:ln>
                  <a:noFill/>
                </a:ln>
                <a:solidFill>
                  <a:srgbClr val="CC7832"/>
                </a:solidFill>
                <a:effectLst/>
                <a:latin typeface="Source Code Pro" panose="020B0509030403020204" pitchFamily="49" charset="0"/>
              </a:rPr>
              <a:t>,</a:t>
            </a:r>
            <a:r>
              <a:rPr kumimoji="0" lang="en-US" altLang="en-US" sz="900" b="0" i="0" u="none" strike="noStrike" cap="none" normalizeH="0" baseline="0" dirty="0">
                <a:ln>
                  <a:noFill/>
                </a:ln>
                <a:solidFill>
                  <a:srgbClr val="A9B7C6"/>
                </a:solidFill>
                <a:effectLst/>
                <a:latin typeface="Source Code Pro" panose="020B0509030403020204" pitchFamily="49" charset="0"/>
              </a:rPr>
              <a:t>]</a:t>
            </a:r>
            <a:br>
              <a:rPr kumimoji="0" lang="en-US" altLang="en-US" sz="900" b="0" i="0" u="none" strike="noStrike" cap="none" normalizeH="0" baseline="0" dirty="0">
                <a:ln>
                  <a:noFill/>
                </a:ln>
                <a:solidFill>
                  <a:srgbClr val="A9B7C6"/>
                </a:solidFill>
                <a:effectLst/>
                <a:latin typeface="Source Code Pro" panose="020B0509030403020204" pitchFamily="49" charset="0"/>
              </a:rPr>
            </a:br>
            <a:r>
              <a:rPr kumimoji="0" lang="en-US" altLang="en-US" sz="900" b="0" i="0" u="none" strike="noStrike" cap="none" normalizeH="0" baseline="0" dirty="0">
                <a:ln>
                  <a:noFill/>
                </a:ln>
                <a:solidFill>
                  <a:srgbClr val="A9B7C6"/>
                </a:solidFill>
                <a:effectLst/>
                <a:latin typeface="Source Code Pro" panose="020B0509030403020204" pitchFamily="49" charset="0"/>
              </a:rPr>
              <a:t>    ]</a:t>
            </a:r>
            <a:r>
              <a:rPr kumimoji="0" lang="en-US" altLang="en-US" sz="900" b="0" i="0" u="none" strike="noStrike" cap="none" normalizeH="0" baseline="0" dirty="0">
                <a:ln>
                  <a:noFill/>
                </a:ln>
                <a:solidFill>
                  <a:srgbClr val="CC7832"/>
                </a:solidFill>
                <a:effectLst/>
                <a:latin typeface="Source Code Pro" panose="020B0509030403020204" pitchFamily="49" charset="0"/>
              </a:rPr>
              <a:t>,</a:t>
            </a:r>
            <a:br>
              <a:rPr kumimoji="0" lang="en-US" altLang="en-US" sz="900" b="0" i="0" u="none" strike="noStrike" cap="none" normalizeH="0" baseline="0" dirty="0">
                <a:ln>
                  <a:noFill/>
                </a:ln>
                <a:solidFill>
                  <a:srgbClr val="CC7832"/>
                </a:solidFill>
                <a:effectLst/>
                <a:latin typeface="Source Code Pro" panose="020B0509030403020204" pitchFamily="49" charset="0"/>
              </a:rPr>
            </a:br>
            <a:r>
              <a:rPr kumimoji="0" lang="en-US" altLang="en-US" sz="900" b="0" i="0" u="none" strike="noStrike" cap="none" normalizeH="0" baseline="0" dirty="0">
                <a:ln>
                  <a:noFill/>
                </a:ln>
                <a:solidFill>
                  <a:srgbClr val="CC7832"/>
                </a:solidFill>
                <a:effectLst/>
                <a:latin typeface="Source Code Pro" panose="020B0509030403020204" pitchFamily="49" charset="0"/>
              </a:rPr>
              <a:t>    </a:t>
            </a:r>
            <a:r>
              <a:rPr kumimoji="0" lang="en-US" altLang="en-US" sz="900" b="0" i="0" u="none" strike="noStrike" cap="none" normalizeH="0" baseline="0" dirty="0">
                <a:ln>
                  <a:noFill/>
                </a:ln>
                <a:solidFill>
                  <a:srgbClr val="A9B7C6"/>
                </a:solidFill>
                <a:effectLst/>
                <a:latin typeface="Source Code Pro" panose="020B0509030403020204" pitchFamily="49" charset="0"/>
              </a:rPr>
              <a:t>[</a:t>
            </a:r>
            <a:br>
              <a:rPr kumimoji="0" lang="en-US" altLang="en-US" sz="900" b="0" i="0" u="none" strike="noStrike" cap="none" normalizeH="0" baseline="0" dirty="0">
                <a:ln>
                  <a:noFill/>
                </a:ln>
                <a:solidFill>
                  <a:srgbClr val="A9B7C6"/>
                </a:solidFill>
                <a:effectLst/>
                <a:latin typeface="Source Code Pro" panose="020B0509030403020204" pitchFamily="49" charset="0"/>
              </a:rPr>
            </a:br>
            <a:r>
              <a:rPr kumimoji="0" lang="en-US" altLang="en-US" sz="900" b="0" i="0" u="none" strike="noStrike" cap="none" normalizeH="0" baseline="0" dirty="0">
                <a:ln>
                  <a:noFill/>
                </a:ln>
                <a:solidFill>
                  <a:srgbClr val="A9B7C6"/>
                </a:solidFill>
                <a:effectLst/>
                <a:latin typeface="Source Code Pro" panose="020B0509030403020204" pitchFamily="49" charset="0"/>
              </a:rPr>
              <a:t>        </a:t>
            </a:r>
            <a:r>
              <a:rPr kumimoji="0" lang="en-US" altLang="en-US" sz="900" b="0" i="0" u="none" strike="noStrike" cap="none" normalizeH="0" baseline="0" dirty="0" err="1">
                <a:ln>
                  <a:noFill/>
                </a:ln>
                <a:solidFill>
                  <a:srgbClr val="6A8759"/>
                </a:solidFill>
                <a:effectLst/>
                <a:latin typeface="Source Code Pro" panose="020B0509030403020204" pitchFamily="49" charset="0"/>
              </a:rPr>
              <a:t>r"I</a:t>
            </a:r>
            <a:r>
              <a:rPr kumimoji="0" lang="en-US" altLang="en-US" sz="900" b="0" i="0" u="none" strike="noStrike" cap="none" normalizeH="0" baseline="0" dirty="0">
                <a:ln>
                  <a:noFill/>
                </a:ln>
                <a:solidFill>
                  <a:srgbClr val="6A8759"/>
                </a:solidFill>
                <a:effectLst/>
                <a:latin typeface="Source Code Pro" panose="020B0509030403020204" pitchFamily="49" charset="0"/>
              </a:rPr>
              <a:t> am fine, thank you"</a:t>
            </a:r>
            <a:r>
              <a:rPr kumimoji="0" lang="en-US" altLang="en-US" sz="900" b="0" i="0" u="none" strike="noStrike" cap="none" normalizeH="0" baseline="0" dirty="0">
                <a:ln>
                  <a:noFill/>
                </a:ln>
                <a:solidFill>
                  <a:srgbClr val="CC7832"/>
                </a:solidFill>
                <a:effectLst/>
                <a:latin typeface="Source Code Pro" panose="020B0509030403020204" pitchFamily="49" charset="0"/>
              </a:rPr>
              <a:t>,</a:t>
            </a:r>
            <a:br>
              <a:rPr kumimoji="0" lang="en-US" altLang="en-US" sz="900" b="0" i="0" u="none" strike="noStrike" cap="none" normalizeH="0" baseline="0" dirty="0">
                <a:ln>
                  <a:noFill/>
                </a:ln>
                <a:solidFill>
                  <a:srgbClr val="CC7832"/>
                </a:solidFill>
                <a:effectLst/>
                <a:latin typeface="Source Code Pro" panose="020B0509030403020204" pitchFamily="49" charset="0"/>
              </a:rPr>
            </a:br>
            <a:r>
              <a:rPr kumimoji="0" lang="en-US" altLang="en-US" sz="900" b="0" i="0" u="none" strike="noStrike" cap="none" normalizeH="0" baseline="0" dirty="0">
                <a:ln>
                  <a:noFill/>
                </a:ln>
                <a:solidFill>
                  <a:srgbClr val="CC7832"/>
                </a:solidFill>
                <a:effectLst/>
                <a:latin typeface="Source Code Pro" panose="020B0509030403020204" pitchFamily="49" charset="0"/>
              </a:rPr>
              <a:t>        </a:t>
            </a:r>
            <a:r>
              <a:rPr kumimoji="0" lang="en-US" altLang="en-US" sz="900" b="0" i="0" u="none" strike="noStrike" cap="none" normalizeH="0" baseline="0" dirty="0">
                <a:ln>
                  <a:noFill/>
                </a:ln>
                <a:solidFill>
                  <a:srgbClr val="A9B7C6"/>
                </a:solidFill>
                <a:effectLst/>
                <a:latin typeface="Source Code Pro" panose="020B0509030403020204" pitchFamily="49" charset="0"/>
              </a:rPr>
              <a:t>[</a:t>
            </a:r>
            <a:r>
              <a:rPr kumimoji="0" lang="en-US" altLang="en-US" sz="900" b="0" i="0" u="none" strike="noStrike" cap="none" normalizeH="0" baseline="0" dirty="0">
                <a:ln>
                  <a:noFill/>
                </a:ln>
                <a:solidFill>
                  <a:srgbClr val="6A8759"/>
                </a:solidFill>
                <a:effectLst/>
                <a:latin typeface="Source Code Pro" panose="020B0509030403020204" pitchFamily="49" charset="0"/>
              </a:rPr>
              <a:t>"great to hear that, how can </a:t>
            </a:r>
            <a:r>
              <a:rPr kumimoji="0" lang="en-US" altLang="en-US" sz="900" b="0" i="0" u="none" strike="noStrike" cap="none" normalizeH="0" baseline="0" dirty="0" err="1">
                <a:ln>
                  <a:noFill/>
                </a:ln>
                <a:solidFill>
                  <a:srgbClr val="6A8759"/>
                </a:solidFill>
                <a:effectLst/>
                <a:latin typeface="Source Code Pro" panose="020B0509030403020204" pitchFamily="49" charset="0"/>
              </a:rPr>
              <a:t>i</a:t>
            </a:r>
            <a:r>
              <a:rPr kumimoji="0" lang="en-US" altLang="en-US" sz="900" b="0" i="0" u="none" strike="noStrike" cap="none" normalizeH="0" baseline="0" dirty="0">
                <a:ln>
                  <a:noFill/>
                </a:ln>
                <a:solidFill>
                  <a:srgbClr val="6A8759"/>
                </a:solidFill>
                <a:effectLst/>
                <a:latin typeface="Source Code Pro" panose="020B0509030403020204" pitchFamily="49" charset="0"/>
              </a:rPr>
              <a:t> help you?"</a:t>
            </a:r>
            <a:r>
              <a:rPr kumimoji="0" lang="en-US" altLang="en-US" sz="900" b="0" i="0" u="none" strike="noStrike" cap="none" normalizeH="0" baseline="0" dirty="0">
                <a:ln>
                  <a:noFill/>
                </a:ln>
                <a:solidFill>
                  <a:srgbClr val="CC7832"/>
                </a:solidFill>
                <a:effectLst/>
                <a:latin typeface="Source Code Pro" panose="020B0509030403020204" pitchFamily="49" charset="0"/>
              </a:rPr>
              <a:t>,</a:t>
            </a:r>
            <a:r>
              <a:rPr kumimoji="0" lang="en-US" altLang="en-US" sz="900" b="0" i="0" u="none" strike="noStrike" cap="none" normalizeH="0" baseline="0" dirty="0">
                <a:ln>
                  <a:noFill/>
                </a:ln>
                <a:solidFill>
                  <a:srgbClr val="A9B7C6"/>
                </a:solidFill>
                <a:effectLst/>
                <a:latin typeface="Source Code Pro" panose="020B0509030403020204" pitchFamily="49" charset="0"/>
              </a:rPr>
              <a:t>]</a:t>
            </a:r>
            <a:br>
              <a:rPr kumimoji="0" lang="en-US" altLang="en-US" sz="900" b="0" i="0" u="none" strike="noStrike" cap="none" normalizeH="0" baseline="0" dirty="0">
                <a:ln>
                  <a:noFill/>
                </a:ln>
                <a:solidFill>
                  <a:srgbClr val="A9B7C6"/>
                </a:solidFill>
                <a:effectLst/>
                <a:latin typeface="Source Code Pro" panose="020B0509030403020204" pitchFamily="49" charset="0"/>
              </a:rPr>
            </a:br>
            <a:r>
              <a:rPr kumimoji="0" lang="en-US" altLang="en-US" sz="900" b="0" i="0" u="none" strike="noStrike" cap="none" normalizeH="0" baseline="0" dirty="0">
                <a:ln>
                  <a:noFill/>
                </a:ln>
                <a:solidFill>
                  <a:srgbClr val="A9B7C6"/>
                </a:solidFill>
                <a:effectLst/>
                <a:latin typeface="Source Code Pro" panose="020B0509030403020204" pitchFamily="49" charset="0"/>
              </a:rPr>
              <a:t>    ]</a:t>
            </a:r>
            <a:r>
              <a:rPr kumimoji="0" lang="en-US" altLang="en-US" sz="900" b="0" i="0" u="none" strike="noStrike" cap="none" normalizeH="0" baseline="0" dirty="0">
                <a:ln>
                  <a:noFill/>
                </a:ln>
                <a:solidFill>
                  <a:srgbClr val="CC7832"/>
                </a:solidFill>
                <a:effectLst/>
                <a:latin typeface="Source Code Pro" panose="020B0509030403020204" pitchFamily="49" charset="0"/>
              </a:rPr>
              <a:t>,</a:t>
            </a:r>
            <a:br>
              <a:rPr kumimoji="0" lang="en-US" altLang="en-US" sz="900" b="0" i="0" u="none" strike="noStrike" cap="none" normalizeH="0" baseline="0" dirty="0">
                <a:ln>
                  <a:noFill/>
                </a:ln>
                <a:solidFill>
                  <a:srgbClr val="CC7832"/>
                </a:solidFill>
                <a:effectLst/>
                <a:latin typeface="Source Code Pro" panose="020B0509030403020204" pitchFamily="49" charset="0"/>
              </a:rPr>
            </a:br>
            <a:r>
              <a:rPr kumimoji="0" lang="en-US" altLang="en-US" sz="900" b="0" i="0" u="none" strike="noStrike" cap="none" normalizeH="0" baseline="0" dirty="0">
                <a:ln>
                  <a:noFill/>
                </a:ln>
                <a:solidFill>
                  <a:srgbClr val="CC7832"/>
                </a:solidFill>
                <a:effectLst/>
                <a:latin typeface="Source Code Pro" panose="020B0509030403020204" pitchFamily="49" charset="0"/>
              </a:rPr>
              <a:t>    </a:t>
            </a:r>
            <a:r>
              <a:rPr kumimoji="0" lang="en-US" altLang="en-US" sz="900" b="0" i="0" u="none" strike="noStrike" cap="none" normalizeH="0" baseline="0" dirty="0">
                <a:ln>
                  <a:noFill/>
                </a:ln>
                <a:solidFill>
                  <a:srgbClr val="A9B7C6"/>
                </a:solidFill>
                <a:effectLst/>
                <a:latin typeface="Source Code Pro" panose="020B0509030403020204" pitchFamily="49" charset="0"/>
              </a:rPr>
              <a:t>[</a:t>
            </a:r>
            <a:br>
              <a:rPr kumimoji="0" lang="en-US" altLang="en-US" sz="900" b="0" i="0" u="none" strike="noStrike" cap="none" normalizeH="0" baseline="0" dirty="0">
                <a:ln>
                  <a:noFill/>
                </a:ln>
                <a:solidFill>
                  <a:srgbClr val="A9B7C6"/>
                </a:solidFill>
                <a:effectLst/>
                <a:latin typeface="Source Code Pro" panose="020B0509030403020204" pitchFamily="49" charset="0"/>
              </a:rPr>
            </a:br>
            <a:r>
              <a:rPr kumimoji="0" lang="en-US" altLang="en-US" sz="900" b="0" i="0" u="none" strike="noStrike" cap="none" normalizeH="0" baseline="0" dirty="0">
                <a:ln>
                  <a:noFill/>
                </a:ln>
                <a:solidFill>
                  <a:srgbClr val="A9B7C6"/>
                </a:solidFill>
                <a:effectLst/>
                <a:latin typeface="Source Code Pro" panose="020B0509030403020204" pitchFamily="49" charset="0"/>
              </a:rPr>
              <a:t>        </a:t>
            </a:r>
            <a:r>
              <a:rPr kumimoji="0" lang="en-US" altLang="en-US" sz="900" b="0" i="0" u="none" strike="noStrike" cap="none" normalizeH="0" baseline="0" dirty="0" err="1">
                <a:ln>
                  <a:noFill/>
                </a:ln>
                <a:solidFill>
                  <a:srgbClr val="6A8759"/>
                </a:solidFill>
                <a:effectLst/>
                <a:latin typeface="Source Code Pro" panose="020B0509030403020204" pitchFamily="49" charset="0"/>
              </a:rPr>
              <a:t>r"i'm</a:t>
            </a:r>
            <a:r>
              <a:rPr kumimoji="0" lang="en-US" altLang="en-US" sz="900" b="0" i="0" u="none" strike="noStrike" cap="none" normalizeH="0" baseline="0" dirty="0">
                <a:ln>
                  <a:noFill/>
                </a:ln>
                <a:solidFill>
                  <a:srgbClr val="6A8759"/>
                </a:solidFill>
                <a:effectLst/>
                <a:latin typeface="Source Code Pro" panose="020B0509030403020204" pitchFamily="49" charset="0"/>
              </a:rPr>
              <a:t> (.*) doing good"</a:t>
            </a:r>
            <a:r>
              <a:rPr kumimoji="0" lang="en-US" altLang="en-US" sz="900" b="0" i="0" u="none" strike="noStrike" cap="none" normalizeH="0" baseline="0" dirty="0">
                <a:ln>
                  <a:noFill/>
                </a:ln>
                <a:solidFill>
                  <a:srgbClr val="CC7832"/>
                </a:solidFill>
                <a:effectLst/>
                <a:latin typeface="Source Code Pro" panose="020B0509030403020204" pitchFamily="49" charset="0"/>
              </a:rPr>
              <a:t>,</a:t>
            </a:r>
            <a:br>
              <a:rPr kumimoji="0" lang="en-US" altLang="en-US" sz="900" b="0" i="0" u="none" strike="noStrike" cap="none" normalizeH="0" baseline="0" dirty="0">
                <a:ln>
                  <a:noFill/>
                </a:ln>
                <a:solidFill>
                  <a:srgbClr val="CC7832"/>
                </a:solidFill>
                <a:effectLst/>
                <a:latin typeface="Source Code Pro" panose="020B0509030403020204" pitchFamily="49" charset="0"/>
              </a:rPr>
            </a:br>
            <a:r>
              <a:rPr kumimoji="0" lang="en-US" altLang="en-US" sz="900" b="0" i="0" u="none" strike="noStrike" cap="none" normalizeH="0" baseline="0" dirty="0">
                <a:ln>
                  <a:noFill/>
                </a:ln>
                <a:solidFill>
                  <a:srgbClr val="CC7832"/>
                </a:solidFill>
                <a:effectLst/>
                <a:latin typeface="Source Code Pro" panose="020B0509030403020204" pitchFamily="49" charset="0"/>
              </a:rPr>
              <a:t>        </a:t>
            </a:r>
            <a:r>
              <a:rPr kumimoji="0" lang="en-US" altLang="en-US" sz="900" b="0" i="0" u="none" strike="noStrike" cap="none" normalizeH="0" baseline="0" dirty="0">
                <a:ln>
                  <a:noFill/>
                </a:ln>
                <a:solidFill>
                  <a:srgbClr val="A9B7C6"/>
                </a:solidFill>
                <a:effectLst/>
                <a:latin typeface="Source Code Pro" panose="020B0509030403020204" pitchFamily="49" charset="0"/>
              </a:rPr>
              <a:t>[</a:t>
            </a:r>
            <a:r>
              <a:rPr kumimoji="0" lang="en-US" altLang="en-US" sz="900" b="0" i="0" u="none" strike="noStrike" cap="none" normalizeH="0" baseline="0" dirty="0">
                <a:ln>
                  <a:noFill/>
                </a:ln>
                <a:solidFill>
                  <a:srgbClr val="6A8759"/>
                </a:solidFill>
                <a:effectLst/>
                <a:latin typeface="Source Code Pro" panose="020B0509030403020204" pitchFamily="49" charset="0"/>
              </a:rPr>
              <a:t>"That's great to </a:t>
            </a:r>
            <a:r>
              <a:rPr kumimoji="0" lang="en-US" altLang="en-US" sz="900" b="0" i="0" u="none" strike="noStrike" cap="none" normalizeH="0" baseline="0" dirty="0" err="1">
                <a:ln>
                  <a:noFill/>
                </a:ln>
                <a:solidFill>
                  <a:srgbClr val="6A8759"/>
                </a:solidFill>
                <a:effectLst/>
                <a:latin typeface="Source Code Pro" panose="020B0509030403020204" pitchFamily="49" charset="0"/>
              </a:rPr>
              <a:t>hear"</a:t>
            </a:r>
            <a:r>
              <a:rPr kumimoji="0" lang="en-US" altLang="en-US" sz="900" b="0" i="0" u="none" strike="noStrike" cap="none" normalizeH="0" baseline="0" dirty="0" err="1">
                <a:ln>
                  <a:noFill/>
                </a:ln>
                <a:solidFill>
                  <a:srgbClr val="CC7832"/>
                </a:solidFill>
                <a:effectLst/>
                <a:latin typeface="Source Code Pro" panose="020B0509030403020204" pitchFamily="49" charset="0"/>
              </a:rPr>
              <a:t>,</a:t>
            </a:r>
            <a:r>
              <a:rPr kumimoji="0" lang="en-US" altLang="en-US" sz="900" b="0" i="0" u="none" strike="noStrike" cap="none" normalizeH="0" baseline="0" dirty="0" err="1">
                <a:ln>
                  <a:noFill/>
                </a:ln>
                <a:solidFill>
                  <a:srgbClr val="6A8759"/>
                </a:solidFill>
                <a:effectLst/>
                <a:latin typeface="Source Code Pro" panose="020B0509030403020204" pitchFamily="49" charset="0"/>
              </a:rPr>
              <a:t>"How</a:t>
            </a:r>
            <a:r>
              <a:rPr kumimoji="0" lang="en-US" altLang="en-US" sz="900" b="0" i="0" u="none" strike="noStrike" cap="none" normalizeH="0" baseline="0" dirty="0">
                <a:ln>
                  <a:noFill/>
                </a:ln>
                <a:solidFill>
                  <a:srgbClr val="6A8759"/>
                </a:solidFill>
                <a:effectLst/>
                <a:latin typeface="Source Code Pro" panose="020B0509030403020204" pitchFamily="49" charset="0"/>
              </a:rPr>
              <a:t> can </a:t>
            </a:r>
            <a:r>
              <a:rPr kumimoji="0" lang="en-US" altLang="en-US" sz="900" b="0" i="0" u="none" strike="noStrike" cap="none" normalizeH="0" baseline="0" dirty="0" err="1">
                <a:ln>
                  <a:noFill/>
                </a:ln>
                <a:solidFill>
                  <a:srgbClr val="6A8759"/>
                </a:solidFill>
                <a:effectLst/>
                <a:latin typeface="Source Code Pro" panose="020B0509030403020204" pitchFamily="49" charset="0"/>
              </a:rPr>
              <a:t>i</a:t>
            </a:r>
            <a:r>
              <a:rPr kumimoji="0" lang="en-US" altLang="en-US" sz="900" b="0" i="0" u="none" strike="noStrike" cap="none" normalizeH="0" baseline="0" dirty="0">
                <a:ln>
                  <a:noFill/>
                </a:ln>
                <a:solidFill>
                  <a:srgbClr val="6A8759"/>
                </a:solidFill>
                <a:effectLst/>
                <a:latin typeface="Source Code Pro" panose="020B0509030403020204" pitchFamily="49" charset="0"/>
              </a:rPr>
              <a:t> help you?:)"</a:t>
            </a:r>
            <a:r>
              <a:rPr kumimoji="0" lang="en-US" altLang="en-US" sz="900" b="0" i="0" u="none" strike="noStrike" cap="none" normalizeH="0" baseline="0" dirty="0">
                <a:ln>
                  <a:noFill/>
                </a:ln>
                <a:solidFill>
                  <a:srgbClr val="CC7832"/>
                </a:solidFill>
                <a:effectLst/>
                <a:latin typeface="Source Code Pro" panose="020B0509030403020204" pitchFamily="49" charset="0"/>
              </a:rPr>
              <a:t>,</a:t>
            </a:r>
            <a:r>
              <a:rPr kumimoji="0" lang="en-US" altLang="en-US" sz="900" b="0" i="0" u="none" strike="noStrike" cap="none" normalizeH="0" baseline="0" dirty="0">
                <a:ln>
                  <a:noFill/>
                </a:ln>
                <a:solidFill>
                  <a:srgbClr val="A9B7C6"/>
                </a:solidFill>
                <a:effectLst/>
                <a:latin typeface="Source Code Pro" panose="020B0509030403020204" pitchFamily="49" charset="0"/>
              </a:rPr>
              <a:t>]</a:t>
            </a:r>
            <a:br>
              <a:rPr kumimoji="0" lang="en-US" altLang="en-US" sz="900" b="0" i="0" u="none" strike="noStrike" cap="none" normalizeH="0" baseline="0" dirty="0">
                <a:ln>
                  <a:noFill/>
                </a:ln>
                <a:solidFill>
                  <a:srgbClr val="A9B7C6"/>
                </a:solidFill>
                <a:effectLst/>
                <a:latin typeface="Source Code Pro" panose="020B0509030403020204" pitchFamily="49" charset="0"/>
              </a:rPr>
            </a:br>
            <a:r>
              <a:rPr kumimoji="0" lang="en-US" altLang="en-US" sz="900" b="0" i="0" u="none" strike="noStrike" cap="none" normalizeH="0" baseline="0" dirty="0">
                <a:ln>
                  <a:noFill/>
                </a:ln>
                <a:solidFill>
                  <a:srgbClr val="A9B7C6"/>
                </a:solidFill>
                <a:effectLst/>
                <a:latin typeface="Source Code Pro" panose="020B0509030403020204" pitchFamily="49" charset="0"/>
              </a:rPr>
              <a:t>    ]</a:t>
            </a:r>
            <a:r>
              <a:rPr kumimoji="0" lang="en-US" altLang="en-US" sz="900" b="0" i="0" u="none" strike="noStrike" cap="none" normalizeH="0" baseline="0" dirty="0">
                <a:ln>
                  <a:noFill/>
                </a:ln>
                <a:solidFill>
                  <a:srgbClr val="CC7832"/>
                </a:solidFill>
                <a:effectLst/>
                <a:latin typeface="Source Code Pro" panose="020B0509030403020204" pitchFamily="49" charset="0"/>
              </a:rPr>
              <a:t>,</a:t>
            </a:r>
            <a:br>
              <a:rPr kumimoji="0" lang="en-US" altLang="en-US" sz="900" b="0" i="0" u="none" strike="noStrike" cap="none" normalizeH="0" baseline="0" dirty="0">
                <a:ln>
                  <a:noFill/>
                </a:ln>
                <a:solidFill>
                  <a:srgbClr val="CC7832"/>
                </a:solidFill>
                <a:effectLst/>
                <a:latin typeface="Source Code Pro" panose="020B0509030403020204" pitchFamily="49" charset="0"/>
              </a:rPr>
            </a:br>
            <a:r>
              <a:rPr kumimoji="0" lang="en-US" altLang="en-US" sz="900" b="0" i="0" u="none" strike="noStrike" cap="none" normalizeH="0" baseline="0" dirty="0">
                <a:ln>
                  <a:noFill/>
                </a:ln>
                <a:solidFill>
                  <a:srgbClr val="CC7832"/>
                </a:solidFill>
                <a:effectLst/>
                <a:latin typeface="Source Code Pro" panose="020B050903040302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7">
            <a:extLst>
              <a:ext uri="{FF2B5EF4-FFF2-40B4-BE49-F238E27FC236}">
                <a16:creationId xmlns:a16="http://schemas.microsoft.com/office/drawing/2014/main" id="{0C6DC942-5CC2-419C-8F0E-03E0A7F73D52}"/>
              </a:ext>
            </a:extLst>
          </p:cNvPr>
          <p:cNvSpPr txBox="1">
            <a:spLocks noChangeArrowheads="1"/>
          </p:cNvSpPr>
          <p:nvPr/>
        </p:nvSpPr>
        <p:spPr bwMode="auto">
          <a:xfrm>
            <a:off x="217336" y="4054664"/>
            <a:ext cx="5820355" cy="27238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eaLnBrk="0" fontAlgn="base" hangingPunct="0">
              <a:lnSpc>
                <a:spcPct val="100000"/>
              </a:lnSpc>
              <a:spcBef>
                <a:spcPct val="0"/>
              </a:spcBef>
              <a:spcAft>
                <a:spcPct val="0"/>
              </a:spcAft>
              <a:buFontTx/>
              <a:buNone/>
            </a:pPr>
            <a:r>
              <a:rPr lang="en-US" altLang="en-US" sz="900" dirty="0">
                <a:solidFill>
                  <a:srgbClr val="A9B7C6"/>
                </a:solidFill>
                <a:latin typeface="Source Code Pro" panose="020B0509030403020204" pitchFamily="49" charset="0"/>
              </a:rPr>
              <a:t>[</a:t>
            </a:r>
            <a:br>
              <a:rPr lang="en-US" altLang="en-US" sz="900" dirty="0">
                <a:solidFill>
                  <a:srgbClr val="A9B7C6"/>
                </a:solidFill>
                <a:latin typeface="Source Code Pro" panose="020B0509030403020204" pitchFamily="49" charset="0"/>
              </a:rPr>
            </a:br>
            <a:r>
              <a:rPr lang="en-US" altLang="en-US" sz="900" dirty="0">
                <a:solidFill>
                  <a:srgbClr val="A9B7C6"/>
                </a:solidFill>
                <a:latin typeface="Source Code Pro" panose="020B0509030403020204" pitchFamily="49" charset="0"/>
              </a:rPr>
              <a:t>    </a:t>
            </a:r>
            <a:r>
              <a:rPr lang="en-US" altLang="en-US" sz="900" dirty="0" err="1">
                <a:solidFill>
                  <a:srgbClr val="6A8759"/>
                </a:solidFill>
                <a:latin typeface="Source Code Pro" panose="020B0509030403020204" pitchFamily="49" charset="0"/>
              </a:rPr>
              <a:t>r"what</a:t>
            </a:r>
            <a:r>
              <a:rPr lang="en-US" altLang="en-US" sz="900" dirty="0">
                <a:solidFill>
                  <a:srgbClr val="6A8759"/>
                </a:solidFill>
                <a:latin typeface="Source Code Pro" panose="020B0509030403020204" pitchFamily="49" charset="0"/>
              </a:rPr>
              <a:t> is UPI ?"</a:t>
            </a:r>
            <a:r>
              <a:rPr lang="en-US" altLang="en-US" sz="900" dirty="0">
                <a:solidFill>
                  <a:srgbClr val="CC7832"/>
                </a:solidFill>
                <a:latin typeface="Source Code Pro" panose="020B0509030403020204" pitchFamily="49" charset="0"/>
              </a:rPr>
              <a:t>,</a:t>
            </a:r>
            <a:br>
              <a:rPr lang="en-US" altLang="en-US" sz="900" dirty="0">
                <a:solidFill>
                  <a:srgbClr val="CC7832"/>
                </a:solidFill>
                <a:latin typeface="Source Code Pro" panose="020B0509030403020204" pitchFamily="49" charset="0"/>
              </a:rPr>
            </a:br>
            <a:r>
              <a:rPr lang="en-US" altLang="en-US" sz="900" dirty="0">
                <a:solidFill>
                  <a:srgbClr val="CC7832"/>
                </a:solidFill>
                <a:latin typeface="Source Code Pro" panose="020B0509030403020204" pitchFamily="49" charset="0"/>
              </a:rPr>
              <a:t>    </a:t>
            </a:r>
            <a:r>
              <a:rPr lang="en-US" altLang="en-US" sz="900" dirty="0">
                <a:solidFill>
                  <a:srgbClr val="A9B7C6"/>
                </a:solidFill>
                <a:latin typeface="Source Code Pro" panose="020B0509030403020204" pitchFamily="49" charset="0"/>
              </a:rPr>
              <a:t>[</a:t>
            </a:r>
            <a:r>
              <a:rPr lang="en-US" altLang="en-US" sz="900" dirty="0">
                <a:solidFill>
                  <a:srgbClr val="6A8759"/>
                </a:solidFill>
                <a:latin typeface="Source Code Pro" panose="020B0509030403020204" pitchFamily="49" charset="0"/>
              </a:rPr>
              <a:t>"UPI has emerged as one of the most used payment systems in India in recent years, It is the single largest retail payments system in our country"</a:t>
            </a:r>
            <a:r>
              <a:rPr lang="en-US" altLang="en-US" sz="900" dirty="0">
                <a:solidFill>
                  <a:srgbClr val="CC7832"/>
                </a:solidFill>
                <a:latin typeface="Source Code Pro" panose="020B0509030403020204" pitchFamily="49" charset="0"/>
              </a:rPr>
              <a:t>,</a:t>
            </a:r>
            <a:r>
              <a:rPr lang="en-US" altLang="en-US" sz="900" dirty="0">
                <a:solidFill>
                  <a:srgbClr val="A9B7C6"/>
                </a:solidFill>
                <a:latin typeface="Source Code Pro" panose="020B0509030403020204" pitchFamily="49" charset="0"/>
              </a:rPr>
              <a:t>]</a:t>
            </a:r>
            <a:br>
              <a:rPr lang="en-US" altLang="en-US" sz="900" dirty="0">
                <a:solidFill>
                  <a:srgbClr val="A9B7C6"/>
                </a:solidFill>
                <a:latin typeface="Source Code Pro" panose="020B0509030403020204" pitchFamily="49" charset="0"/>
              </a:rPr>
            </a:br>
            <a:r>
              <a:rPr lang="en-US" altLang="en-US" sz="900" dirty="0">
                <a:solidFill>
                  <a:srgbClr val="A9B7C6"/>
                </a:solidFill>
                <a:latin typeface="Source Code Pro" panose="020B0509030403020204" pitchFamily="49" charset="0"/>
              </a:rPr>
              <a:t>]</a:t>
            </a:r>
            <a:r>
              <a:rPr lang="en-US" altLang="en-US" sz="900" dirty="0">
                <a:solidFill>
                  <a:srgbClr val="CC7832"/>
                </a:solidFill>
                <a:latin typeface="Source Code Pro" panose="020B0509030403020204" pitchFamily="49" charset="0"/>
              </a:rPr>
              <a:t>,</a:t>
            </a:r>
            <a:br>
              <a:rPr lang="en-US" altLang="en-US" sz="900" dirty="0">
                <a:solidFill>
                  <a:srgbClr val="CC7832"/>
                </a:solidFill>
                <a:latin typeface="Source Code Pro" panose="020B0509030403020204" pitchFamily="49" charset="0"/>
              </a:rPr>
            </a:br>
            <a:r>
              <a:rPr lang="en-US" altLang="en-US" sz="900" dirty="0">
                <a:solidFill>
                  <a:srgbClr val="A9B7C6"/>
                </a:solidFill>
                <a:latin typeface="Source Code Pro" panose="020B0509030403020204" pitchFamily="49" charset="0"/>
              </a:rPr>
              <a:t>[</a:t>
            </a:r>
            <a:br>
              <a:rPr lang="en-US" altLang="en-US" sz="900" dirty="0">
                <a:solidFill>
                  <a:srgbClr val="A9B7C6"/>
                </a:solidFill>
                <a:latin typeface="Source Code Pro" panose="020B0509030403020204" pitchFamily="49" charset="0"/>
              </a:rPr>
            </a:br>
            <a:r>
              <a:rPr lang="en-US" altLang="en-US" sz="900" dirty="0">
                <a:solidFill>
                  <a:srgbClr val="A9B7C6"/>
                </a:solidFill>
                <a:latin typeface="Source Code Pro" panose="020B0509030403020204" pitchFamily="49" charset="0"/>
              </a:rPr>
              <a:t>    </a:t>
            </a:r>
            <a:r>
              <a:rPr lang="en-US" altLang="en-US" sz="900" dirty="0" err="1">
                <a:solidFill>
                  <a:srgbClr val="6A8759"/>
                </a:solidFill>
                <a:latin typeface="Source Code Pro" panose="020B0509030403020204" pitchFamily="49" charset="0"/>
              </a:rPr>
              <a:t>r"What</a:t>
            </a:r>
            <a:r>
              <a:rPr lang="en-US" altLang="en-US" sz="900" dirty="0">
                <a:solidFill>
                  <a:srgbClr val="6A8759"/>
                </a:solidFill>
                <a:latin typeface="Source Code Pro" panose="020B0509030403020204" pitchFamily="49" charset="0"/>
              </a:rPr>
              <a:t> is the full form of UPI ?"</a:t>
            </a:r>
            <a:r>
              <a:rPr lang="en-US" altLang="en-US" sz="900" dirty="0">
                <a:solidFill>
                  <a:srgbClr val="CC7832"/>
                </a:solidFill>
                <a:latin typeface="Source Code Pro" panose="020B0509030403020204" pitchFamily="49" charset="0"/>
              </a:rPr>
              <a:t>,</a:t>
            </a:r>
            <a:br>
              <a:rPr lang="en-US" altLang="en-US" sz="900" dirty="0">
                <a:solidFill>
                  <a:srgbClr val="CC7832"/>
                </a:solidFill>
                <a:latin typeface="Source Code Pro" panose="020B0509030403020204" pitchFamily="49" charset="0"/>
              </a:rPr>
            </a:br>
            <a:r>
              <a:rPr lang="en-US" altLang="en-US" sz="900" dirty="0">
                <a:solidFill>
                  <a:srgbClr val="CC7832"/>
                </a:solidFill>
                <a:latin typeface="Source Code Pro" panose="020B0509030403020204" pitchFamily="49" charset="0"/>
              </a:rPr>
              <a:t>    </a:t>
            </a:r>
            <a:r>
              <a:rPr lang="en-US" altLang="en-US" sz="900" dirty="0">
                <a:solidFill>
                  <a:srgbClr val="A9B7C6"/>
                </a:solidFill>
                <a:latin typeface="Source Code Pro" panose="020B0509030403020204" pitchFamily="49" charset="0"/>
              </a:rPr>
              <a:t>[</a:t>
            </a:r>
            <a:r>
              <a:rPr lang="en-US" altLang="en-US" sz="900" dirty="0">
                <a:solidFill>
                  <a:srgbClr val="6A8759"/>
                </a:solidFill>
                <a:latin typeface="Source Code Pro" panose="020B0509030403020204" pitchFamily="49" charset="0"/>
              </a:rPr>
              <a:t>"It is Unified Payments Interface"</a:t>
            </a:r>
            <a:r>
              <a:rPr lang="en-US" altLang="en-US" sz="900" dirty="0">
                <a:solidFill>
                  <a:srgbClr val="CC7832"/>
                </a:solidFill>
                <a:latin typeface="Source Code Pro" panose="020B0509030403020204" pitchFamily="49" charset="0"/>
              </a:rPr>
              <a:t>,</a:t>
            </a:r>
            <a:r>
              <a:rPr lang="en-US" altLang="en-US" sz="900" dirty="0">
                <a:solidFill>
                  <a:srgbClr val="A9B7C6"/>
                </a:solidFill>
                <a:latin typeface="Source Code Pro" panose="020B0509030403020204" pitchFamily="49" charset="0"/>
              </a:rPr>
              <a:t>]</a:t>
            </a:r>
            <a:br>
              <a:rPr lang="en-US" altLang="en-US" sz="900" dirty="0">
                <a:solidFill>
                  <a:srgbClr val="A9B7C6"/>
                </a:solidFill>
                <a:latin typeface="Source Code Pro" panose="020B0509030403020204" pitchFamily="49" charset="0"/>
              </a:rPr>
            </a:br>
            <a:r>
              <a:rPr lang="en-US" altLang="en-US" sz="900" dirty="0">
                <a:solidFill>
                  <a:srgbClr val="A9B7C6"/>
                </a:solidFill>
                <a:latin typeface="Source Code Pro" panose="020B0509030403020204" pitchFamily="49" charset="0"/>
              </a:rPr>
              <a:t>]</a:t>
            </a:r>
            <a:r>
              <a:rPr lang="en-US" altLang="en-US" sz="900" dirty="0">
                <a:solidFill>
                  <a:srgbClr val="CC7832"/>
                </a:solidFill>
                <a:latin typeface="Source Code Pro" panose="020B0509030403020204" pitchFamily="49" charset="0"/>
              </a:rPr>
              <a:t>,</a:t>
            </a:r>
            <a:br>
              <a:rPr lang="en-US" altLang="en-US" sz="900" dirty="0">
                <a:solidFill>
                  <a:srgbClr val="CC7832"/>
                </a:solidFill>
                <a:latin typeface="Source Code Pro" panose="020B0509030403020204" pitchFamily="49" charset="0"/>
              </a:rPr>
            </a:br>
            <a:r>
              <a:rPr lang="en-US" altLang="en-US" sz="900" dirty="0">
                <a:solidFill>
                  <a:srgbClr val="A9B7C6"/>
                </a:solidFill>
                <a:latin typeface="Source Code Pro" panose="020B0509030403020204" pitchFamily="49" charset="0"/>
              </a:rPr>
              <a:t>[</a:t>
            </a:r>
            <a:br>
              <a:rPr lang="en-US" altLang="en-US" sz="900" dirty="0">
                <a:solidFill>
                  <a:srgbClr val="A9B7C6"/>
                </a:solidFill>
                <a:latin typeface="Source Code Pro" panose="020B0509030403020204" pitchFamily="49" charset="0"/>
              </a:rPr>
            </a:br>
            <a:r>
              <a:rPr lang="en-US" altLang="en-US" sz="900" dirty="0">
                <a:solidFill>
                  <a:srgbClr val="A9B7C6"/>
                </a:solidFill>
                <a:latin typeface="Source Code Pro" panose="020B0509030403020204" pitchFamily="49" charset="0"/>
              </a:rPr>
              <a:t>    </a:t>
            </a:r>
            <a:r>
              <a:rPr lang="en-US" altLang="en-US" sz="900" dirty="0" err="1">
                <a:solidFill>
                  <a:srgbClr val="6A8759"/>
                </a:solidFill>
                <a:latin typeface="Source Code Pro" panose="020B0509030403020204" pitchFamily="49" charset="0"/>
              </a:rPr>
              <a:t>r"i</a:t>
            </a:r>
            <a:r>
              <a:rPr lang="en-US" altLang="en-US" sz="900" dirty="0">
                <a:solidFill>
                  <a:srgbClr val="6A8759"/>
                </a:solidFill>
                <a:latin typeface="Source Code Pro" panose="020B0509030403020204" pitchFamily="49" charset="0"/>
              </a:rPr>
              <a:t> am looking for information on payments using UPI in feature phones"</a:t>
            </a:r>
            <a:r>
              <a:rPr lang="en-US" altLang="en-US" sz="900" dirty="0">
                <a:solidFill>
                  <a:srgbClr val="CC7832"/>
                </a:solidFill>
                <a:latin typeface="Source Code Pro" panose="020B0509030403020204" pitchFamily="49" charset="0"/>
              </a:rPr>
              <a:t>,</a:t>
            </a:r>
            <a:br>
              <a:rPr lang="en-US" altLang="en-US" sz="900" dirty="0">
                <a:solidFill>
                  <a:srgbClr val="CC7832"/>
                </a:solidFill>
                <a:latin typeface="Source Code Pro" panose="020B0509030403020204" pitchFamily="49" charset="0"/>
              </a:rPr>
            </a:br>
            <a:r>
              <a:rPr lang="en-US" altLang="en-US" sz="900" dirty="0">
                <a:solidFill>
                  <a:srgbClr val="CC7832"/>
                </a:solidFill>
                <a:latin typeface="Source Code Pro" panose="020B0509030403020204" pitchFamily="49" charset="0"/>
              </a:rPr>
              <a:t>    </a:t>
            </a:r>
            <a:r>
              <a:rPr lang="en-US" altLang="en-US" sz="900" dirty="0">
                <a:solidFill>
                  <a:srgbClr val="A9B7C6"/>
                </a:solidFill>
                <a:latin typeface="Source Code Pro" panose="020B0509030403020204" pitchFamily="49" charset="0"/>
              </a:rPr>
              <a:t>[</a:t>
            </a:r>
            <a:r>
              <a:rPr lang="en-US" altLang="en-US" sz="900" dirty="0">
                <a:solidFill>
                  <a:srgbClr val="6A8759"/>
                </a:solidFill>
                <a:latin typeface="Source Code Pro" panose="020B0509030403020204" pitchFamily="49" charset="0"/>
              </a:rPr>
              <a:t>"The Reserve Bank of India (RBI) on Tuesday launched a new digital payment mode — Unified Payments Interface (UPI) called UPI 123Pay for feature phones"</a:t>
            </a:r>
            <a:r>
              <a:rPr lang="en-US" altLang="en-US" sz="900" dirty="0">
                <a:solidFill>
                  <a:srgbClr val="CC7832"/>
                </a:solidFill>
                <a:latin typeface="Source Code Pro" panose="020B0509030403020204" pitchFamily="49" charset="0"/>
              </a:rPr>
              <a:t>,</a:t>
            </a:r>
            <a:r>
              <a:rPr lang="en-US" altLang="en-US" sz="900" dirty="0">
                <a:solidFill>
                  <a:srgbClr val="A9B7C6"/>
                </a:solidFill>
                <a:latin typeface="Source Code Pro" panose="020B0509030403020204" pitchFamily="49" charset="0"/>
              </a:rPr>
              <a:t>]</a:t>
            </a:r>
            <a:br>
              <a:rPr lang="en-US" altLang="en-US" sz="900" dirty="0">
                <a:solidFill>
                  <a:srgbClr val="A9B7C6"/>
                </a:solidFill>
                <a:latin typeface="Source Code Pro" panose="020B0509030403020204" pitchFamily="49" charset="0"/>
              </a:rPr>
            </a:br>
            <a:r>
              <a:rPr lang="en-US" altLang="en-US" sz="900" dirty="0">
                <a:solidFill>
                  <a:srgbClr val="A9B7C6"/>
                </a:solidFill>
                <a:latin typeface="Source Code Pro" panose="020B0509030403020204" pitchFamily="49" charset="0"/>
              </a:rPr>
              <a:t>]</a:t>
            </a:r>
            <a:r>
              <a:rPr lang="en-US" altLang="en-US" sz="900" dirty="0">
                <a:solidFill>
                  <a:srgbClr val="CC7832"/>
                </a:solidFill>
                <a:latin typeface="Source Code Pro" panose="020B0509030403020204" pitchFamily="49" charset="0"/>
              </a:rPr>
              <a:t>,</a:t>
            </a:r>
            <a:br>
              <a:rPr lang="en-US" altLang="en-US" sz="900" dirty="0">
                <a:solidFill>
                  <a:srgbClr val="CC7832"/>
                </a:solidFill>
                <a:latin typeface="Source Code Pro" panose="020B0509030403020204" pitchFamily="49" charset="0"/>
              </a:rPr>
            </a:br>
            <a:endParaRPr lang="en-US" altLang="en-US" dirty="0">
              <a:solidFill>
                <a:schemeClr val="tx1"/>
              </a:solidFill>
              <a:latin typeface="Arial" panose="020B0604020202020204" pitchFamily="34" charset="0"/>
            </a:endParaRPr>
          </a:p>
        </p:txBody>
      </p:sp>
      <p:sp>
        <p:nvSpPr>
          <p:cNvPr id="22" name="Rectangle 7">
            <a:extLst>
              <a:ext uri="{FF2B5EF4-FFF2-40B4-BE49-F238E27FC236}">
                <a16:creationId xmlns:a16="http://schemas.microsoft.com/office/drawing/2014/main" id="{BC55A67C-0F1B-4958-8CFC-F7E8C082C42F}"/>
              </a:ext>
            </a:extLst>
          </p:cNvPr>
          <p:cNvSpPr txBox="1">
            <a:spLocks noChangeArrowheads="1"/>
          </p:cNvSpPr>
          <p:nvPr/>
        </p:nvSpPr>
        <p:spPr bwMode="auto">
          <a:xfrm>
            <a:off x="6096001" y="104371"/>
            <a:ext cx="5899867" cy="493981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eaLnBrk="0" fontAlgn="base" hangingPunct="0">
              <a:lnSpc>
                <a:spcPct val="100000"/>
              </a:lnSpc>
              <a:spcBef>
                <a:spcPct val="0"/>
              </a:spcBef>
              <a:spcAft>
                <a:spcPct val="0"/>
              </a:spcAft>
              <a:buFontTx/>
              <a:buNone/>
            </a:pPr>
            <a:r>
              <a:rPr lang="en-US" altLang="en-US" sz="900" dirty="0">
                <a:solidFill>
                  <a:srgbClr val="A9B7C6"/>
                </a:solidFill>
                <a:latin typeface="Source Code Pro" panose="020B0509030403020204" pitchFamily="49" charset="0"/>
              </a:rPr>
              <a:t>[</a:t>
            </a:r>
            <a:br>
              <a:rPr lang="en-US" altLang="en-US" sz="900" dirty="0">
                <a:solidFill>
                  <a:srgbClr val="A9B7C6"/>
                </a:solidFill>
                <a:latin typeface="Source Code Pro" panose="020B0509030403020204" pitchFamily="49" charset="0"/>
              </a:rPr>
            </a:br>
            <a:r>
              <a:rPr lang="en-US" altLang="en-US" sz="900" dirty="0">
                <a:solidFill>
                  <a:srgbClr val="A9B7C6"/>
                </a:solidFill>
                <a:latin typeface="Source Code Pro" panose="020B0509030403020204" pitchFamily="49" charset="0"/>
              </a:rPr>
              <a:t>    </a:t>
            </a:r>
            <a:r>
              <a:rPr lang="en-US" altLang="en-US" sz="900" dirty="0" err="1">
                <a:solidFill>
                  <a:srgbClr val="6A8759"/>
                </a:solidFill>
                <a:latin typeface="Source Code Pro" panose="020B0509030403020204" pitchFamily="49" charset="0"/>
              </a:rPr>
              <a:t>r"what</a:t>
            </a:r>
            <a:r>
              <a:rPr lang="en-US" altLang="en-US" sz="900" dirty="0">
                <a:solidFill>
                  <a:srgbClr val="6A8759"/>
                </a:solidFill>
                <a:latin typeface="Source Code Pro" panose="020B0509030403020204" pitchFamily="49" charset="0"/>
              </a:rPr>
              <a:t> is the UPI released for feature phones ?"</a:t>
            </a:r>
            <a:r>
              <a:rPr lang="en-US" altLang="en-US" sz="900" dirty="0">
                <a:solidFill>
                  <a:srgbClr val="CC7832"/>
                </a:solidFill>
                <a:latin typeface="Source Code Pro" panose="020B0509030403020204" pitchFamily="49" charset="0"/>
              </a:rPr>
              <a:t>,</a:t>
            </a:r>
            <a:br>
              <a:rPr lang="en-US" altLang="en-US" sz="900" dirty="0">
                <a:solidFill>
                  <a:srgbClr val="CC7832"/>
                </a:solidFill>
                <a:latin typeface="Source Code Pro" panose="020B0509030403020204" pitchFamily="49" charset="0"/>
              </a:rPr>
            </a:br>
            <a:r>
              <a:rPr lang="en-US" altLang="en-US" sz="900" dirty="0">
                <a:solidFill>
                  <a:srgbClr val="CC7832"/>
                </a:solidFill>
                <a:latin typeface="Source Code Pro" panose="020B0509030403020204" pitchFamily="49" charset="0"/>
              </a:rPr>
              <a:t>    </a:t>
            </a:r>
            <a:r>
              <a:rPr lang="en-US" altLang="en-US" sz="900" dirty="0">
                <a:solidFill>
                  <a:srgbClr val="A9B7C6"/>
                </a:solidFill>
                <a:latin typeface="Source Code Pro" panose="020B0509030403020204" pitchFamily="49" charset="0"/>
              </a:rPr>
              <a:t>[</a:t>
            </a:r>
            <a:r>
              <a:rPr lang="en-US" altLang="en-US" sz="900" dirty="0">
                <a:solidFill>
                  <a:srgbClr val="6A8759"/>
                </a:solidFill>
                <a:latin typeface="Source Code Pro" panose="020B0509030403020204" pitchFamily="49" charset="0"/>
              </a:rPr>
              <a:t>"The new UPI released is UPI 123Pay for feature phones."</a:t>
            </a:r>
            <a:r>
              <a:rPr lang="en-US" altLang="en-US" sz="900" dirty="0">
                <a:solidFill>
                  <a:srgbClr val="A9B7C6"/>
                </a:solidFill>
                <a:latin typeface="Source Code Pro" panose="020B0509030403020204" pitchFamily="49" charset="0"/>
              </a:rPr>
              <a:t>]</a:t>
            </a:r>
            <a:br>
              <a:rPr lang="en-US" altLang="en-US" sz="900" dirty="0">
                <a:solidFill>
                  <a:srgbClr val="A9B7C6"/>
                </a:solidFill>
                <a:latin typeface="Source Code Pro" panose="020B0509030403020204" pitchFamily="49" charset="0"/>
              </a:rPr>
            </a:br>
            <a:r>
              <a:rPr lang="en-US" altLang="en-US" sz="900" dirty="0">
                <a:solidFill>
                  <a:srgbClr val="A9B7C6"/>
                </a:solidFill>
                <a:latin typeface="Source Code Pro" panose="020B0509030403020204" pitchFamily="49" charset="0"/>
              </a:rPr>
              <a:t>]</a:t>
            </a:r>
            <a:r>
              <a:rPr lang="en-US" altLang="en-US" sz="900" dirty="0">
                <a:solidFill>
                  <a:srgbClr val="CC7832"/>
                </a:solidFill>
                <a:latin typeface="Source Code Pro" panose="020B0509030403020204" pitchFamily="49" charset="0"/>
              </a:rPr>
              <a:t>,</a:t>
            </a:r>
            <a:br>
              <a:rPr lang="en-US" altLang="en-US" sz="900" dirty="0">
                <a:solidFill>
                  <a:srgbClr val="CC7832"/>
                </a:solidFill>
                <a:latin typeface="Source Code Pro" panose="020B0509030403020204" pitchFamily="49" charset="0"/>
              </a:rPr>
            </a:br>
            <a:r>
              <a:rPr lang="en-US" altLang="en-US" sz="900" dirty="0">
                <a:solidFill>
                  <a:srgbClr val="A9B7C6"/>
                </a:solidFill>
                <a:latin typeface="Source Code Pro" panose="020B0509030403020204" pitchFamily="49" charset="0"/>
              </a:rPr>
              <a:t>[</a:t>
            </a:r>
            <a:br>
              <a:rPr lang="en-US" altLang="en-US" sz="900" dirty="0">
                <a:solidFill>
                  <a:srgbClr val="A9B7C6"/>
                </a:solidFill>
                <a:latin typeface="Source Code Pro" panose="020B0509030403020204" pitchFamily="49" charset="0"/>
              </a:rPr>
            </a:br>
            <a:r>
              <a:rPr lang="en-US" altLang="en-US" sz="900" dirty="0">
                <a:solidFill>
                  <a:srgbClr val="A9B7C6"/>
                </a:solidFill>
                <a:latin typeface="Source Code Pro" panose="020B0509030403020204" pitchFamily="49" charset="0"/>
              </a:rPr>
              <a:t>    </a:t>
            </a:r>
            <a:r>
              <a:rPr lang="en-US" altLang="en-US" sz="900" dirty="0" err="1">
                <a:solidFill>
                  <a:srgbClr val="6A8759"/>
                </a:solidFill>
                <a:latin typeface="Source Code Pro" panose="020B0509030403020204" pitchFamily="49" charset="0"/>
              </a:rPr>
              <a:t>r"what</a:t>
            </a:r>
            <a:r>
              <a:rPr lang="en-US" altLang="en-US" sz="900" dirty="0">
                <a:solidFill>
                  <a:srgbClr val="6A8759"/>
                </a:solidFill>
                <a:latin typeface="Source Code Pro" panose="020B0509030403020204" pitchFamily="49" charset="0"/>
              </a:rPr>
              <a:t> will UPI 123Pay will do ?"</a:t>
            </a:r>
            <a:r>
              <a:rPr lang="en-US" altLang="en-US" sz="900" dirty="0">
                <a:solidFill>
                  <a:srgbClr val="CC7832"/>
                </a:solidFill>
                <a:latin typeface="Source Code Pro" panose="020B0509030403020204" pitchFamily="49" charset="0"/>
              </a:rPr>
              <a:t>,</a:t>
            </a:r>
            <a:br>
              <a:rPr lang="en-US" altLang="en-US" sz="900" dirty="0">
                <a:solidFill>
                  <a:srgbClr val="CC7832"/>
                </a:solidFill>
                <a:latin typeface="Source Code Pro" panose="020B0509030403020204" pitchFamily="49" charset="0"/>
              </a:rPr>
            </a:br>
            <a:r>
              <a:rPr lang="en-US" altLang="en-US" sz="900" dirty="0">
                <a:solidFill>
                  <a:srgbClr val="CC7832"/>
                </a:solidFill>
                <a:latin typeface="Source Code Pro" panose="020B0509030403020204" pitchFamily="49" charset="0"/>
              </a:rPr>
              <a:t>    </a:t>
            </a:r>
            <a:r>
              <a:rPr lang="en-US" altLang="en-US" sz="900" dirty="0">
                <a:solidFill>
                  <a:srgbClr val="A9B7C6"/>
                </a:solidFill>
                <a:latin typeface="Source Code Pro" panose="020B0509030403020204" pitchFamily="49" charset="0"/>
              </a:rPr>
              <a:t>[</a:t>
            </a:r>
            <a:r>
              <a:rPr lang="en-US" altLang="en-US" sz="900" dirty="0">
                <a:solidFill>
                  <a:srgbClr val="6A8759"/>
                </a:solidFill>
                <a:latin typeface="Source Code Pro" panose="020B0509030403020204" pitchFamily="49" charset="0"/>
              </a:rPr>
              <a:t>"UPI 123Pay will digitally empower millions across the country and help NPCI achieve its dream of a billion plus daily UPI transactions"</a:t>
            </a:r>
            <a:r>
              <a:rPr lang="en-US" altLang="en-US" sz="900" dirty="0">
                <a:solidFill>
                  <a:srgbClr val="CC7832"/>
                </a:solidFill>
                <a:latin typeface="Source Code Pro" panose="020B0509030403020204" pitchFamily="49" charset="0"/>
              </a:rPr>
              <a:t>,</a:t>
            </a:r>
            <a:r>
              <a:rPr lang="en-US" altLang="en-US" sz="900" dirty="0">
                <a:solidFill>
                  <a:srgbClr val="A9B7C6"/>
                </a:solidFill>
                <a:latin typeface="Source Code Pro" panose="020B0509030403020204" pitchFamily="49" charset="0"/>
              </a:rPr>
              <a:t>]</a:t>
            </a:r>
            <a:br>
              <a:rPr lang="en-US" altLang="en-US" sz="900" dirty="0">
                <a:solidFill>
                  <a:srgbClr val="A9B7C6"/>
                </a:solidFill>
                <a:latin typeface="Source Code Pro" panose="020B0509030403020204" pitchFamily="49" charset="0"/>
              </a:rPr>
            </a:br>
            <a:r>
              <a:rPr lang="en-US" altLang="en-US" sz="900" dirty="0">
                <a:solidFill>
                  <a:srgbClr val="A9B7C6"/>
                </a:solidFill>
                <a:latin typeface="Source Code Pro" panose="020B0509030403020204" pitchFamily="49" charset="0"/>
              </a:rPr>
              <a:t>]</a:t>
            </a:r>
            <a:r>
              <a:rPr lang="en-US" altLang="en-US" sz="900" dirty="0">
                <a:solidFill>
                  <a:srgbClr val="CC7832"/>
                </a:solidFill>
                <a:latin typeface="Source Code Pro" panose="020B0509030403020204" pitchFamily="49" charset="0"/>
              </a:rPr>
              <a:t>,</a:t>
            </a:r>
            <a:br>
              <a:rPr lang="en-US" altLang="en-US" sz="900" dirty="0">
                <a:solidFill>
                  <a:srgbClr val="CC7832"/>
                </a:solidFill>
                <a:latin typeface="Source Code Pro" panose="020B0509030403020204" pitchFamily="49" charset="0"/>
              </a:rPr>
            </a:br>
            <a:r>
              <a:rPr lang="en-US" altLang="en-US" sz="900" dirty="0">
                <a:solidFill>
                  <a:srgbClr val="A9B7C6"/>
                </a:solidFill>
                <a:latin typeface="Source Code Pro" panose="020B0509030403020204" pitchFamily="49" charset="0"/>
              </a:rPr>
              <a:t>[</a:t>
            </a:r>
            <a:br>
              <a:rPr lang="en-US" altLang="en-US" sz="900" dirty="0">
                <a:solidFill>
                  <a:srgbClr val="A9B7C6"/>
                </a:solidFill>
                <a:latin typeface="Source Code Pro" panose="020B0509030403020204" pitchFamily="49" charset="0"/>
              </a:rPr>
            </a:br>
            <a:r>
              <a:rPr lang="en-US" altLang="en-US" sz="900" dirty="0">
                <a:solidFill>
                  <a:srgbClr val="A9B7C6"/>
                </a:solidFill>
                <a:latin typeface="Source Code Pro" panose="020B0509030403020204" pitchFamily="49" charset="0"/>
              </a:rPr>
              <a:t>    </a:t>
            </a:r>
            <a:r>
              <a:rPr lang="en-US" altLang="en-US" sz="900" dirty="0" err="1">
                <a:solidFill>
                  <a:srgbClr val="6A8759"/>
                </a:solidFill>
                <a:latin typeface="Source Code Pro" panose="020B0509030403020204" pitchFamily="49" charset="0"/>
              </a:rPr>
              <a:t>r"How</a:t>
            </a:r>
            <a:r>
              <a:rPr lang="en-US" altLang="en-US" sz="900" dirty="0">
                <a:solidFill>
                  <a:srgbClr val="6A8759"/>
                </a:solidFill>
                <a:latin typeface="Source Code Pro" panose="020B0509030403020204" pitchFamily="49" charset="0"/>
              </a:rPr>
              <a:t> will the UPI payments work"</a:t>
            </a:r>
            <a:r>
              <a:rPr lang="en-US" altLang="en-US" sz="900" dirty="0">
                <a:solidFill>
                  <a:srgbClr val="CC7832"/>
                </a:solidFill>
                <a:latin typeface="Source Code Pro" panose="020B0509030403020204" pitchFamily="49" charset="0"/>
              </a:rPr>
              <a:t>,</a:t>
            </a:r>
            <a:br>
              <a:rPr lang="en-US" altLang="en-US" sz="900" dirty="0">
                <a:solidFill>
                  <a:srgbClr val="CC7832"/>
                </a:solidFill>
                <a:latin typeface="Source Code Pro" panose="020B0509030403020204" pitchFamily="49" charset="0"/>
              </a:rPr>
            </a:br>
            <a:r>
              <a:rPr lang="en-US" altLang="en-US" sz="900" dirty="0">
                <a:solidFill>
                  <a:srgbClr val="CC7832"/>
                </a:solidFill>
                <a:latin typeface="Source Code Pro" panose="020B0509030403020204" pitchFamily="49" charset="0"/>
              </a:rPr>
              <a:t>    </a:t>
            </a:r>
            <a:r>
              <a:rPr lang="en-US" altLang="en-US" sz="900" dirty="0">
                <a:solidFill>
                  <a:srgbClr val="A9B7C6"/>
                </a:solidFill>
                <a:latin typeface="Source Code Pro" panose="020B0509030403020204" pitchFamily="49" charset="0"/>
              </a:rPr>
              <a:t>[</a:t>
            </a:r>
            <a:r>
              <a:rPr lang="en-US" altLang="en-US" sz="900" dirty="0">
                <a:solidFill>
                  <a:srgbClr val="6A8759"/>
                </a:solidFill>
                <a:latin typeface="Source Code Pro" panose="020B0509030403020204" pitchFamily="49" charset="0"/>
              </a:rPr>
              <a:t>"The customer will be able to use all features </a:t>
            </a:r>
            <a:r>
              <a:rPr lang="en-US" altLang="en-US" sz="900" dirty="0" err="1">
                <a:solidFill>
                  <a:srgbClr val="6A8759"/>
                </a:solidFill>
                <a:latin typeface="Source Code Pro" panose="020B0509030403020204" pitchFamily="49" charset="0"/>
              </a:rPr>
              <a:t>excepy</a:t>
            </a:r>
            <a:r>
              <a:rPr lang="en-US" altLang="en-US" sz="900" dirty="0">
                <a:solidFill>
                  <a:srgbClr val="6A8759"/>
                </a:solidFill>
                <a:latin typeface="Source Code Pro" panose="020B0509030403020204" pitchFamily="49" charset="0"/>
              </a:rPr>
              <a:t> scan and pay option."</a:t>
            </a:r>
            <a:r>
              <a:rPr lang="en-US" altLang="en-US" sz="900" dirty="0">
                <a:solidFill>
                  <a:srgbClr val="CC7832"/>
                </a:solidFill>
                <a:latin typeface="Source Code Pro" panose="020B0509030403020204" pitchFamily="49" charset="0"/>
              </a:rPr>
              <a:t>,</a:t>
            </a:r>
            <a:r>
              <a:rPr lang="en-US" altLang="en-US" sz="900" dirty="0">
                <a:solidFill>
                  <a:srgbClr val="A9B7C6"/>
                </a:solidFill>
                <a:latin typeface="Source Code Pro" panose="020B0509030403020204" pitchFamily="49" charset="0"/>
              </a:rPr>
              <a:t>]</a:t>
            </a:r>
            <a:br>
              <a:rPr lang="en-US" altLang="en-US" sz="900" dirty="0">
                <a:solidFill>
                  <a:srgbClr val="A9B7C6"/>
                </a:solidFill>
                <a:latin typeface="Source Code Pro" panose="020B0509030403020204" pitchFamily="49" charset="0"/>
              </a:rPr>
            </a:br>
            <a:r>
              <a:rPr lang="en-US" altLang="en-US" sz="900" dirty="0">
                <a:solidFill>
                  <a:srgbClr val="A9B7C6"/>
                </a:solidFill>
                <a:latin typeface="Source Code Pro" panose="020B0509030403020204" pitchFamily="49" charset="0"/>
              </a:rPr>
              <a:t>]</a:t>
            </a:r>
            <a:r>
              <a:rPr lang="en-US" altLang="en-US" sz="900" dirty="0">
                <a:solidFill>
                  <a:srgbClr val="CC7832"/>
                </a:solidFill>
                <a:latin typeface="Source Code Pro" panose="020B0509030403020204" pitchFamily="49" charset="0"/>
              </a:rPr>
              <a:t>,</a:t>
            </a:r>
            <a:br>
              <a:rPr lang="en-US" altLang="en-US" sz="900" dirty="0">
                <a:solidFill>
                  <a:srgbClr val="CC7832"/>
                </a:solidFill>
                <a:latin typeface="Source Code Pro" panose="020B0509030403020204" pitchFamily="49" charset="0"/>
              </a:rPr>
            </a:br>
            <a:r>
              <a:rPr lang="en-US" altLang="en-US" sz="900" dirty="0">
                <a:solidFill>
                  <a:srgbClr val="A9B7C6"/>
                </a:solidFill>
                <a:latin typeface="Source Code Pro" panose="020B0509030403020204" pitchFamily="49" charset="0"/>
              </a:rPr>
              <a:t>[</a:t>
            </a:r>
            <a:br>
              <a:rPr lang="en-US" altLang="en-US" sz="900" dirty="0">
                <a:solidFill>
                  <a:srgbClr val="A9B7C6"/>
                </a:solidFill>
                <a:latin typeface="Source Code Pro" panose="020B0509030403020204" pitchFamily="49" charset="0"/>
              </a:rPr>
            </a:br>
            <a:r>
              <a:rPr lang="en-US" altLang="en-US" sz="900" dirty="0">
                <a:solidFill>
                  <a:srgbClr val="A9B7C6"/>
                </a:solidFill>
                <a:latin typeface="Source Code Pro" panose="020B0509030403020204" pitchFamily="49" charset="0"/>
              </a:rPr>
              <a:t>    </a:t>
            </a:r>
            <a:r>
              <a:rPr lang="en-US" altLang="en-US" sz="900" dirty="0" err="1">
                <a:solidFill>
                  <a:srgbClr val="6A8759"/>
                </a:solidFill>
                <a:latin typeface="Source Code Pro" panose="020B0509030403020204" pitchFamily="49" charset="0"/>
              </a:rPr>
              <a:t>r"Does</a:t>
            </a:r>
            <a:r>
              <a:rPr lang="en-US" altLang="en-US" sz="900" dirty="0">
                <a:solidFill>
                  <a:srgbClr val="6A8759"/>
                </a:solidFill>
                <a:latin typeface="Source Code Pro" panose="020B0509030403020204" pitchFamily="49" charset="0"/>
              </a:rPr>
              <a:t> this require a network connection ?"</a:t>
            </a:r>
            <a:r>
              <a:rPr lang="en-US" altLang="en-US" sz="900" dirty="0">
                <a:solidFill>
                  <a:srgbClr val="CC7832"/>
                </a:solidFill>
                <a:latin typeface="Source Code Pro" panose="020B0509030403020204" pitchFamily="49" charset="0"/>
              </a:rPr>
              <a:t>,</a:t>
            </a:r>
            <a:br>
              <a:rPr lang="en-US" altLang="en-US" sz="900" dirty="0">
                <a:solidFill>
                  <a:srgbClr val="CC7832"/>
                </a:solidFill>
                <a:latin typeface="Source Code Pro" panose="020B0509030403020204" pitchFamily="49" charset="0"/>
              </a:rPr>
            </a:br>
            <a:r>
              <a:rPr lang="en-US" altLang="en-US" sz="900" dirty="0">
                <a:solidFill>
                  <a:srgbClr val="CC7832"/>
                </a:solidFill>
                <a:latin typeface="Source Code Pro" panose="020B0509030403020204" pitchFamily="49" charset="0"/>
              </a:rPr>
              <a:t>    </a:t>
            </a:r>
            <a:r>
              <a:rPr lang="en-US" altLang="en-US" sz="900" dirty="0">
                <a:solidFill>
                  <a:srgbClr val="A9B7C6"/>
                </a:solidFill>
                <a:latin typeface="Source Code Pro" panose="020B0509030403020204" pitchFamily="49" charset="0"/>
              </a:rPr>
              <a:t>[</a:t>
            </a:r>
            <a:r>
              <a:rPr lang="en-US" altLang="en-US" sz="900" dirty="0">
                <a:solidFill>
                  <a:srgbClr val="6A8759"/>
                </a:solidFill>
                <a:latin typeface="Source Code Pro" panose="020B0509030403020204" pitchFamily="49" charset="0"/>
              </a:rPr>
              <a:t>"This new digital payment mode does not require internet connection for transactions."</a:t>
            </a:r>
            <a:r>
              <a:rPr lang="en-US" altLang="en-US" sz="900" dirty="0">
                <a:solidFill>
                  <a:srgbClr val="CC7832"/>
                </a:solidFill>
                <a:latin typeface="Source Code Pro" panose="020B0509030403020204" pitchFamily="49" charset="0"/>
              </a:rPr>
              <a:t>,</a:t>
            </a:r>
            <a:r>
              <a:rPr lang="en-US" altLang="en-US" sz="900" dirty="0">
                <a:solidFill>
                  <a:srgbClr val="A9B7C6"/>
                </a:solidFill>
                <a:latin typeface="Source Code Pro" panose="020B0509030403020204" pitchFamily="49" charset="0"/>
              </a:rPr>
              <a:t>]</a:t>
            </a:r>
            <a:br>
              <a:rPr lang="en-US" altLang="en-US" sz="900" dirty="0">
                <a:solidFill>
                  <a:srgbClr val="A9B7C6"/>
                </a:solidFill>
                <a:latin typeface="Source Code Pro" panose="020B0509030403020204" pitchFamily="49" charset="0"/>
              </a:rPr>
            </a:br>
            <a:r>
              <a:rPr lang="en-US" altLang="en-US" sz="900" dirty="0">
                <a:solidFill>
                  <a:srgbClr val="A9B7C6"/>
                </a:solidFill>
                <a:latin typeface="Source Code Pro" panose="020B0509030403020204" pitchFamily="49" charset="0"/>
              </a:rPr>
              <a:t>]</a:t>
            </a:r>
            <a:r>
              <a:rPr lang="en-US" altLang="en-US" sz="900" dirty="0">
                <a:solidFill>
                  <a:srgbClr val="CC7832"/>
                </a:solidFill>
                <a:latin typeface="Source Code Pro" panose="020B0509030403020204" pitchFamily="49" charset="0"/>
              </a:rPr>
              <a:t>,</a:t>
            </a:r>
            <a:br>
              <a:rPr lang="en-US" altLang="en-US" sz="900" dirty="0">
                <a:solidFill>
                  <a:srgbClr val="CC7832"/>
                </a:solidFill>
                <a:latin typeface="Source Code Pro" panose="020B0509030403020204" pitchFamily="49" charset="0"/>
              </a:rPr>
            </a:br>
            <a:r>
              <a:rPr lang="en-US" altLang="en-US" sz="900" dirty="0">
                <a:solidFill>
                  <a:srgbClr val="A9B7C6"/>
                </a:solidFill>
                <a:latin typeface="Source Code Pro" panose="020B0509030403020204" pitchFamily="49" charset="0"/>
              </a:rPr>
              <a:t>[</a:t>
            </a:r>
            <a:br>
              <a:rPr lang="en-US" altLang="en-US" sz="900" dirty="0">
                <a:solidFill>
                  <a:srgbClr val="A9B7C6"/>
                </a:solidFill>
                <a:latin typeface="Source Code Pro" panose="020B0509030403020204" pitchFamily="49" charset="0"/>
              </a:rPr>
            </a:br>
            <a:r>
              <a:rPr lang="en-US" altLang="en-US" sz="900" dirty="0">
                <a:solidFill>
                  <a:srgbClr val="A9B7C6"/>
                </a:solidFill>
                <a:latin typeface="Source Code Pro" panose="020B0509030403020204" pitchFamily="49" charset="0"/>
              </a:rPr>
              <a:t>    </a:t>
            </a:r>
            <a:r>
              <a:rPr lang="en-US" altLang="en-US" sz="900" dirty="0" err="1">
                <a:solidFill>
                  <a:srgbClr val="6A8759"/>
                </a:solidFill>
                <a:latin typeface="Source Code Pro" panose="020B0509030403020204" pitchFamily="49" charset="0"/>
              </a:rPr>
              <a:t>r"Do</a:t>
            </a:r>
            <a:r>
              <a:rPr lang="en-US" altLang="en-US" sz="900" dirty="0">
                <a:solidFill>
                  <a:srgbClr val="6A8759"/>
                </a:solidFill>
                <a:latin typeface="Source Code Pro" panose="020B0509030403020204" pitchFamily="49" charset="0"/>
              </a:rPr>
              <a:t> the user has to link their bank account with the UPI"</a:t>
            </a:r>
            <a:r>
              <a:rPr lang="en-US" altLang="en-US" sz="900" dirty="0">
                <a:solidFill>
                  <a:srgbClr val="CC7832"/>
                </a:solidFill>
                <a:latin typeface="Source Code Pro" panose="020B0509030403020204" pitchFamily="49" charset="0"/>
              </a:rPr>
              <a:t>,</a:t>
            </a:r>
            <a:br>
              <a:rPr lang="en-US" altLang="en-US" sz="900" dirty="0">
                <a:solidFill>
                  <a:srgbClr val="CC7832"/>
                </a:solidFill>
                <a:latin typeface="Source Code Pro" panose="020B0509030403020204" pitchFamily="49" charset="0"/>
              </a:rPr>
            </a:br>
            <a:r>
              <a:rPr lang="en-US" altLang="en-US" sz="900" dirty="0">
                <a:solidFill>
                  <a:srgbClr val="CC7832"/>
                </a:solidFill>
                <a:latin typeface="Source Code Pro" panose="020B0509030403020204" pitchFamily="49" charset="0"/>
              </a:rPr>
              <a:t>    </a:t>
            </a:r>
            <a:r>
              <a:rPr lang="en-US" altLang="en-US" sz="900" dirty="0">
                <a:solidFill>
                  <a:srgbClr val="A9B7C6"/>
                </a:solidFill>
                <a:latin typeface="Source Code Pro" panose="020B0509030403020204" pitchFamily="49" charset="0"/>
              </a:rPr>
              <a:t>[</a:t>
            </a:r>
            <a:r>
              <a:rPr lang="en-US" altLang="en-US" sz="900" dirty="0">
                <a:solidFill>
                  <a:srgbClr val="6A8759"/>
                </a:solidFill>
                <a:latin typeface="Source Code Pro" panose="020B0509030403020204" pitchFamily="49" charset="0"/>
              </a:rPr>
              <a:t>"Yes the individual person using the UPI has to first link their bank accounts."</a:t>
            </a:r>
            <a:r>
              <a:rPr lang="en-US" altLang="en-US" sz="900" dirty="0">
                <a:solidFill>
                  <a:srgbClr val="CC7832"/>
                </a:solidFill>
                <a:latin typeface="Source Code Pro" panose="020B0509030403020204" pitchFamily="49" charset="0"/>
              </a:rPr>
              <a:t>,</a:t>
            </a:r>
            <a:r>
              <a:rPr lang="en-US" altLang="en-US" sz="900" dirty="0">
                <a:solidFill>
                  <a:srgbClr val="A9B7C6"/>
                </a:solidFill>
                <a:latin typeface="Source Code Pro" panose="020B0509030403020204" pitchFamily="49" charset="0"/>
              </a:rPr>
              <a:t>]</a:t>
            </a:r>
            <a:br>
              <a:rPr lang="en-US" altLang="en-US" sz="900" dirty="0">
                <a:solidFill>
                  <a:srgbClr val="A9B7C6"/>
                </a:solidFill>
                <a:latin typeface="Source Code Pro" panose="020B0509030403020204" pitchFamily="49" charset="0"/>
              </a:rPr>
            </a:br>
            <a:r>
              <a:rPr lang="en-US" altLang="en-US" sz="900" dirty="0">
                <a:solidFill>
                  <a:srgbClr val="A9B7C6"/>
                </a:solidFill>
                <a:latin typeface="Source Code Pro" panose="020B0509030403020204" pitchFamily="49" charset="0"/>
              </a:rPr>
              <a:t>]</a:t>
            </a:r>
            <a:r>
              <a:rPr lang="en-US" altLang="en-US" sz="900" dirty="0">
                <a:solidFill>
                  <a:srgbClr val="CC7832"/>
                </a:solidFill>
                <a:latin typeface="Source Code Pro" panose="020B0509030403020204" pitchFamily="49" charset="0"/>
              </a:rPr>
              <a:t>,</a:t>
            </a:r>
            <a:br>
              <a:rPr lang="en-US" altLang="en-US" sz="900" dirty="0">
                <a:solidFill>
                  <a:srgbClr val="CC7832"/>
                </a:solidFill>
                <a:latin typeface="Source Code Pro" panose="020B0509030403020204" pitchFamily="49" charset="0"/>
              </a:rPr>
            </a:br>
            <a:r>
              <a:rPr lang="en-US" altLang="en-US" sz="900" dirty="0">
                <a:solidFill>
                  <a:srgbClr val="A9B7C6"/>
                </a:solidFill>
                <a:latin typeface="Source Code Pro" panose="020B0509030403020204" pitchFamily="49" charset="0"/>
              </a:rPr>
              <a:t>[</a:t>
            </a:r>
            <a:br>
              <a:rPr lang="en-US" altLang="en-US" sz="900" dirty="0">
                <a:solidFill>
                  <a:srgbClr val="A9B7C6"/>
                </a:solidFill>
                <a:latin typeface="Source Code Pro" panose="020B0509030403020204" pitchFamily="49" charset="0"/>
              </a:rPr>
            </a:br>
            <a:r>
              <a:rPr lang="en-US" altLang="en-US" sz="900" dirty="0">
                <a:solidFill>
                  <a:srgbClr val="A9B7C6"/>
                </a:solidFill>
                <a:latin typeface="Source Code Pro" panose="020B0509030403020204" pitchFamily="49" charset="0"/>
              </a:rPr>
              <a:t>    </a:t>
            </a:r>
            <a:r>
              <a:rPr lang="en-US" altLang="en-US" sz="900" dirty="0" err="1">
                <a:solidFill>
                  <a:srgbClr val="6A8759"/>
                </a:solidFill>
                <a:latin typeface="Source Code Pro" panose="020B0509030403020204" pitchFamily="49" charset="0"/>
              </a:rPr>
              <a:t>r"what</a:t>
            </a:r>
            <a:r>
              <a:rPr lang="en-US" altLang="en-US" sz="900" dirty="0">
                <a:solidFill>
                  <a:srgbClr val="6A8759"/>
                </a:solidFill>
                <a:latin typeface="Source Code Pro" panose="020B0509030403020204" pitchFamily="49" charset="0"/>
              </a:rPr>
              <a:t> types of transactions can people do ?"</a:t>
            </a:r>
            <a:r>
              <a:rPr lang="en-US" altLang="en-US" sz="900" dirty="0">
                <a:solidFill>
                  <a:srgbClr val="CC7832"/>
                </a:solidFill>
                <a:latin typeface="Source Code Pro" panose="020B0509030403020204" pitchFamily="49" charset="0"/>
              </a:rPr>
              <a:t>,</a:t>
            </a:r>
            <a:br>
              <a:rPr lang="en-US" altLang="en-US" sz="900" dirty="0">
                <a:solidFill>
                  <a:srgbClr val="CC7832"/>
                </a:solidFill>
                <a:latin typeface="Source Code Pro" panose="020B0509030403020204" pitchFamily="49" charset="0"/>
              </a:rPr>
            </a:br>
            <a:r>
              <a:rPr lang="en-US" altLang="en-US" sz="900" dirty="0">
                <a:solidFill>
                  <a:srgbClr val="CC7832"/>
                </a:solidFill>
                <a:latin typeface="Source Code Pro" panose="020B0509030403020204" pitchFamily="49" charset="0"/>
              </a:rPr>
              <a:t>    </a:t>
            </a:r>
            <a:r>
              <a:rPr lang="en-US" altLang="en-US" sz="900" dirty="0">
                <a:solidFill>
                  <a:srgbClr val="A9B7C6"/>
                </a:solidFill>
                <a:latin typeface="Source Code Pro" panose="020B0509030403020204" pitchFamily="49" charset="0"/>
              </a:rPr>
              <a:t>[</a:t>
            </a:r>
            <a:r>
              <a:rPr lang="en-US" altLang="en-US" sz="900" dirty="0">
                <a:solidFill>
                  <a:srgbClr val="6A8759"/>
                </a:solidFill>
                <a:latin typeface="Source Code Pro" panose="020B0509030403020204" pitchFamily="49" charset="0"/>
              </a:rPr>
              <a:t>"A person can do person to persona </a:t>
            </a:r>
            <a:r>
              <a:rPr lang="en-US" altLang="en-US" sz="900" dirty="0" err="1">
                <a:solidFill>
                  <a:srgbClr val="6A8759"/>
                </a:solidFill>
                <a:latin typeface="Source Code Pro" panose="020B0509030403020204" pitchFamily="49" charset="0"/>
              </a:rPr>
              <a:t>nd</a:t>
            </a:r>
            <a:r>
              <a:rPr lang="en-US" altLang="en-US" sz="900" dirty="0">
                <a:solidFill>
                  <a:srgbClr val="6A8759"/>
                </a:solidFill>
                <a:latin typeface="Source Code Pro" panose="020B0509030403020204" pitchFamily="49" charset="0"/>
              </a:rPr>
              <a:t> person to merchant payments"</a:t>
            </a:r>
            <a:r>
              <a:rPr lang="en-US" altLang="en-US" sz="900" dirty="0">
                <a:solidFill>
                  <a:srgbClr val="CC7832"/>
                </a:solidFill>
                <a:latin typeface="Source Code Pro" panose="020B0509030403020204" pitchFamily="49" charset="0"/>
              </a:rPr>
              <a:t>,</a:t>
            </a:r>
            <a:r>
              <a:rPr lang="en-US" altLang="en-US" sz="900" dirty="0">
                <a:solidFill>
                  <a:srgbClr val="A9B7C6"/>
                </a:solidFill>
                <a:latin typeface="Source Code Pro" panose="020B0509030403020204" pitchFamily="49" charset="0"/>
              </a:rPr>
              <a:t>]</a:t>
            </a:r>
            <a:br>
              <a:rPr lang="en-US" altLang="en-US" sz="900" dirty="0">
                <a:solidFill>
                  <a:srgbClr val="A9B7C6"/>
                </a:solidFill>
                <a:latin typeface="Source Code Pro" panose="020B0509030403020204" pitchFamily="49" charset="0"/>
              </a:rPr>
            </a:br>
            <a:r>
              <a:rPr lang="en-US" altLang="en-US" sz="900" dirty="0">
                <a:solidFill>
                  <a:srgbClr val="A9B7C6"/>
                </a:solidFill>
                <a:latin typeface="Source Code Pro" panose="020B0509030403020204" pitchFamily="49" charset="0"/>
              </a:rPr>
              <a:t>]</a:t>
            </a:r>
            <a:r>
              <a:rPr lang="en-US" altLang="en-US" sz="900" dirty="0">
                <a:solidFill>
                  <a:srgbClr val="CC7832"/>
                </a:solidFill>
                <a:latin typeface="Source Code Pro" panose="020B0509030403020204" pitchFamily="49" charset="0"/>
              </a:rPr>
              <a:t>,</a:t>
            </a:r>
            <a:br>
              <a:rPr lang="en-US" altLang="en-US" sz="900" dirty="0">
                <a:solidFill>
                  <a:srgbClr val="CC7832"/>
                </a:solidFill>
                <a:latin typeface="Source Code Pro" panose="020B0509030403020204" pitchFamily="49" charset="0"/>
              </a:rPr>
            </a:br>
            <a:r>
              <a:rPr lang="en-US" altLang="en-US" sz="900" dirty="0">
                <a:solidFill>
                  <a:srgbClr val="A9B7C6"/>
                </a:solidFill>
                <a:latin typeface="Source Code Pro" panose="020B0509030403020204" pitchFamily="49" charset="0"/>
              </a:rPr>
              <a:t>[</a:t>
            </a:r>
            <a:br>
              <a:rPr lang="en-US" altLang="en-US" sz="900" dirty="0">
                <a:solidFill>
                  <a:srgbClr val="A9B7C6"/>
                </a:solidFill>
                <a:latin typeface="Source Code Pro" panose="020B0509030403020204" pitchFamily="49" charset="0"/>
              </a:rPr>
            </a:br>
            <a:r>
              <a:rPr lang="en-US" altLang="en-US" sz="900" dirty="0">
                <a:solidFill>
                  <a:srgbClr val="A9B7C6"/>
                </a:solidFill>
                <a:latin typeface="Source Code Pro" panose="020B0509030403020204" pitchFamily="49" charset="0"/>
              </a:rPr>
              <a:t>    </a:t>
            </a:r>
            <a:r>
              <a:rPr lang="en-US" altLang="en-US" sz="900" dirty="0" err="1">
                <a:solidFill>
                  <a:srgbClr val="6A8759"/>
                </a:solidFill>
                <a:latin typeface="Source Code Pro" panose="020B0509030403020204" pitchFamily="49" charset="0"/>
              </a:rPr>
              <a:t>r"In</a:t>
            </a:r>
            <a:r>
              <a:rPr lang="en-US" altLang="en-US" sz="900" dirty="0">
                <a:solidFill>
                  <a:srgbClr val="6A8759"/>
                </a:solidFill>
                <a:latin typeface="Source Code Pro" panose="020B0509030403020204" pitchFamily="49" charset="0"/>
              </a:rPr>
              <a:t> what language's is the UPI operatable ?"</a:t>
            </a:r>
            <a:r>
              <a:rPr lang="en-US" altLang="en-US" sz="900" dirty="0">
                <a:solidFill>
                  <a:srgbClr val="CC7832"/>
                </a:solidFill>
                <a:latin typeface="Source Code Pro" panose="020B0509030403020204" pitchFamily="49" charset="0"/>
              </a:rPr>
              <a:t>,</a:t>
            </a:r>
            <a:br>
              <a:rPr lang="en-US" altLang="en-US" sz="900" dirty="0">
                <a:solidFill>
                  <a:srgbClr val="CC7832"/>
                </a:solidFill>
                <a:latin typeface="Source Code Pro" panose="020B0509030403020204" pitchFamily="49" charset="0"/>
              </a:rPr>
            </a:br>
            <a:r>
              <a:rPr lang="en-US" altLang="en-US" sz="900" dirty="0">
                <a:solidFill>
                  <a:srgbClr val="CC7832"/>
                </a:solidFill>
                <a:latin typeface="Source Code Pro" panose="020B0509030403020204" pitchFamily="49" charset="0"/>
              </a:rPr>
              <a:t>    </a:t>
            </a:r>
            <a:r>
              <a:rPr lang="en-US" altLang="en-US" sz="900" dirty="0">
                <a:solidFill>
                  <a:srgbClr val="A9B7C6"/>
                </a:solidFill>
                <a:latin typeface="Source Code Pro" panose="020B0509030403020204" pitchFamily="49" charset="0"/>
              </a:rPr>
              <a:t>[</a:t>
            </a:r>
            <a:r>
              <a:rPr lang="en-US" altLang="en-US" sz="900" dirty="0">
                <a:solidFill>
                  <a:srgbClr val="6A8759"/>
                </a:solidFill>
                <a:latin typeface="Source Code Pro" panose="020B0509030403020204" pitchFamily="49" charset="0"/>
              </a:rPr>
              <a:t>"The language used in UPI 123Pay will be Hindi and English"</a:t>
            </a:r>
            <a:r>
              <a:rPr lang="en-US" altLang="en-US" sz="900" dirty="0">
                <a:solidFill>
                  <a:srgbClr val="CC7832"/>
                </a:solidFill>
                <a:latin typeface="Source Code Pro" panose="020B0509030403020204" pitchFamily="49" charset="0"/>
              </a:rPr>
              <a:t>,</a:t>
            </a:r>
            <a:r>
              <a:rPr lang="en-US" altLang="en-US" sz="900" dirty="0">
                <a:solidFill>
                  <a:srgbClr val="A9B7C6"/>
                </a:solidFill>
                <a:latin typeface="Source Code Pro" panose="020B0509030403020204" pitchFamily="49" charset="0"/>
              </a:rPr>
              <a:t>]</a:t>
            </a:r>
            <a:br>
              <a:rPr lang="en-US" altLang="en-US" sz="900" dirty="0">
                <a:solidFill>
                  <a:srgbClr val="A9B7C6"/>
                </a:solidFill>
                <a:latin typeface="Source Code Pro" panose="020B0509030403020204" pitchFamily="49" charset="0"/>
              </a:rPr>
            </a:br>
            <a:r>
              <a:rPr lang="en-US" altLang="en-US" sz="900" dirty="0">
                <a:solidFill>
                  <a:srgbClr val="A9B7C6"/>
                </a:solidFill>
                <a:latin typeface="Source Code Pro" panose="020B0509030403020204" pitchFamily="49" charset="0"/>
              </a:rPr>
              <a:t>]</a:t>
            </a:r>
            <a:r>
              <a:rPr lang="en-US" altLang="en-US" sz="900" dirty="0">
                <a:solidFill>
                  <a:srgbClr val="CC7832"/>
                </a:solidFill>
                <a:latin typeface="Source Code Pro" panose="020B0509030403020204" pitchFamily="49" charset="0"/>
              </a:rPr>
              <a:t>,</a:t>
            </a:r>
            <a:endParaRPr lang="en-US" altLang="en-US" dirty="0">
              <a:solidFill>
                <a:schemeClr val="tx1"/>
              </a:solidFill>
              <a:latin typeface="Arial" panose="020B0604020202020204" pitchFamily="34" charset="0"/>
            </a:endParaRPr>
          </a:p>
        </p:txBody>
      </p:sp>
      <p:sp>
        <p:nvSpPr>
          <p:cNvPr id="23" name="Rectangle 2">
            <a:extLst>
              <a:ext uri="{FF2B5EF4-FFF2-40B4-BE49-F238E27FC236}">
                <a16:creationId xmlns:a16="http://schemas.microsoft.com/office/drawing/2014/main" id="{02E4D644-F191-4F00-B0A2-56EE882A6445}"/>
              </a:ext>
            </a:extLst>
          </p:cNvPr>
          <p:cNvSpPr txBox="1">
            <a:spLocks noChangeArrowheads="1"/>
          </p:cNvSpPr>
          <p:nvPr/>
        </p:nvSpPr>
        <p:spPr bwMode="auto">
          <a:xfrm>
            <a:off x="6096000" y="5024161"/>
            <a:ext cx="5899867"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eaLnBrk="0" fontAlgn="base" hangingPunct="0">
              <a:lnSpc>
                <a:spcPct val="100000"/>
              </a:lnSpc>
              <a:spcBef>
                <a:spcPct val="0"/>
              </a:spcBef>
              <a:spcAft>
                <a:spcPct val="0"/>
              </a:spcAft>
              <a:buFontTx/>
              <a:buNone/>
            </a:pPr>
            <a:r>
              <a:rPr lang="en-US" altLang="en-US" sz="900" dirty="0">
                <a:solidFill>
                  <a:srgbClr val="A9B7C6"/>
                </a:solidFill>
                <a:latin typeface="Source Code Pro" panose="020B0509030403020204" pitchFamily="49" charset="0"/>
              </a:rPr>
              <a:t>[</a:t>
            </a:r>
            <a:br>
              <a:rPr lang="en-US" altLang="en-US" sz="900" dirty="0">
                <a:solidFill>
                  <a:srgbClr val="A9B7C6"/>
                </a:solidFill>
                <a:latin typeface="Source Code Pro" panose="020B0509030403020204" pitchFamily="49" charset="0"/>
              </a:rPr>
            </a:br>
            <a:r>
              <a:rPr lang="en-US" altLang="en-US" sz="900" dirty="0">
                <a:solidFill>
                  <a:srgbClr val="A9B7C6"/>
                </a:solidFill>
                <a:latin typeface="Source Code Pro" panose="020B0509030403020204" pitchFamily="49" charset="0"/>
              </a:rPr>
              <a:t>        </a:t>
            </a:r>
            <a:r>
              <a:rPr lang="en-US" altLang="en-US" sz="900" dirty="0" err="1">
                <a:solidFill>
                  <a:srgbClr val="6A8759"/>
                </a:solidFill>
                <a:latin typeface="Source Code Pro" panose="020B0509030403020204" pitchFamily="49" charset="0"/>
              </a:rPr>
              <a:t>r"quit</a:t>
            </a:r>
            <a:r>
              <a:rPr lang="en-US" altLang="en-US" sz="900" dirty="0">
                <a:solidFill>
                  <a:srgbClr val="6A8759"/>
                </a:solidFill>
                <a:latin typeface="Source Code Pro" panose="020B0509030403020204" pitchFamily="49" charset="0"/>
              </a:rPr>
              <a:t>"</a:t>
            </a:r>
            <a:r>
              <a:rPr lang="en-US" altLang="en-US" sz="900" dirty="0">
                <a:solidFill>
                  <a:srgbClr val="CC7832"/>
                </a:solidFill>
                <a:latin typeface="Source Code Pro" panose="020B0509030403020204" pitchFamily="49" charset="0"/>
              </a:rPr>
              <a:t>,</a:t>
            </a:r>
            <a:br>
              <a:rPr lang="en-US" altLang="en-US" sz="900" dirty="0">
                <a:solidFill>
                  <a:srgbClr val="CC7832"/>
                </a:solidFill>
                <a:latin typeface="Source Code Pro" panose="020B0509030403020204" pitchFamily="49" charset="0"/>
              </a:rPr>
            </a:br>
            <a:r>
              <a:rPr lang="en-US" altLang="en-US" sz="900" dirty="0">
                <a:solidFill>
                  <a:srgbClr val="CC7832"/>
                </a:solidFill>
                <a:latin typeface="Source Code Pro" panose="020B0509030403020204" pitchFamily="49" charset="0"/>
              </a:rPr>
              <a:t>    </a:t>
            </a:r>
            <a:r>
              <a:rPr lang="en-US" altLang="en-US" sz="900" dirty="0">
                <a:solidFill>
                  <a:srgbClr val="A9B7C6"/>
                </a:solidFill>
                <a:latin typeface="Source Code Pro" panose="020B0509030403020204" pitchFamily="49" charset="0"/>
              </a:rPr>
              <a:t>[</a:t>
            </a:r>
            <a:r>
              <a:rPr lang="en-US" altLang="en-US" sz="900" dirty="0">
                <a:solidFill>
                  <a:srgbClr val="6A8759"/>
                </a:solidFill>
                <a:latin typeface="Source Code Pro" panose="020B0509030403020204" pitchFamily="49" charset="0"/>
              </a:rPr>
              <a:t>"Bye, take care. See you soon :) "</a:t>
            </a:r>
            <a:r>
              <a:rPr lang="en-US" altLang="en-US" sz="900" dirty="0">
                <a:solidFill>
                  <a:srgbClr val="CC7832"/>
                </a:solidFill>
                <a:latin typeface="Source Code Pro" panose="020B0509030403020204" pitchFamily="49" charset="0"/>
              </a:rPr>
              <a:t>,</a:t>
            </a:r>
            <a:r>
              <a:rPr lang="en-US" altLang="en-US" sz="900" dirty="0">
                <a:solidFill>
                  <a:srgbClr val="6A8759"/>
                </a:solidFill>
                <a:latin typeface="Source Code Pro" panose="020B0509030403020204" pitchFamily="49" charset="0"/>
              </a:rPr>
              <a:t>"It was nice talking to you. See you soon :)"</a:t>
            </a:r>
            <a:r>
              <a:rPr lang="en-US" altLang="en-US" sz="900" dirty="0">
                <a:solidFill>
                  <a:srgbClr val="A9B7C6"/>
                </a:solidFill>
                <a:latin typeface="Source Code Pro" panose="020B0509030403020204" pitchFamily="49" charset="0"/>
              </a:rPr>
              <a:t>]</a:t>
            </a:r>
            <a:br>
              <a:rPr lang="en-US" altLang="en-US" sz="900" dirty="0">
                <a:solidFill>
                  <a:srgbClr val="A9B7C6"/>
                </a:solidFill>
                <a:latin typeface="Source Code Pro" panose="020B0509030403020204" pitchFamily="49" charset="0"/>
              </a:rPr>
            </a:br>
            <a:r>
              <a:rPr lang="en-US" altLang="en-US" sz="900" dirty="0">
                <a:solidFill>
                  <a:srgbClr val="A9B7C6"/>
                </a:solidFill>
                <a:latin typeface="Source Code Pro" panose="020B0509030403020204" pitchFamily="49" charset="0"/>
              </a:rPr>
              <a:t>]</a:t>
            </a:r>
            <a:r>
              <a:rPr lang="en-US" altLang="en-US" sz="900" dirty="0">
                <a:solidFill>
                  <a:srgbClr val="CC7832"/>
                </a:solidFill>
                <a:latin typeface="Source Code Pro" panose="020B0509030403020204" pitchFamily="49" charset="0"/>
              </a:rPr>
              <a:t>,</a:t>
            </a:r>
            <a:br>
              <a:rPr lang="en-US" altLang="en-US" sz="900" dirty="0">
                <a:solidFill>
                  <a:srgbClr val="CC7832"/>
                </a:solidFill>
                <a:latin typeface="Source Code Pro" panose="020B0509030403020204" pitchFamily="49" charset="0"/>
              </a:rPr>
            </a:br>
            <a:r>
              <a:rPr lang="en-US" altLang="en-US" sz="900" dirty="0">
                <a:solidFill>
                  <a:srgbClr val="A9B7C6"/>
                </a:solidFill>
                <a:latin typeface="Source Code Pro" panose="020B0509030403020204" pitchFamily="49" charset="0"/>
              </a:rPr>
              <a:t>]</a:t>
            </a:r>
            <a:br>
              <a:rPr lang="en-US" altLang="en-US" sz="900" dirty="0">
                <a:solidFill>
                  <a:srgbClr val="A9B7C6"/>
                </a:solidFill>
                <a:latin typeface="Source Code Pro" panose="020B0509030403020204" pitchFamily="49" charset="0"/>
              </a:rPr>
            </a:br>
            <a:br>
              <a:rPr lang="en-US" altLang="en-US" sz="900" dirty="0">
                <a:solidFill>
                  <a:srgbClr val="A9B7C6"/>
                </a:solidFill>
                <a:latin typeface="Source Code Pro" panose="020B0509030403020204" pitchFamily="49" charset="0"/>
              </a:rPr>
            </a:br>
            <a:r>
              <a:rPr lang="en-US" altLang="en-US" sz="900" dirty="0">
                <a:solidFill>
                  <a:srgbClr val="CC7832"/>
                </a:solidFill>
                <a:latin typeface="Source Code Pro" panose="020B0509030403020204" pitchFamily="49" charset="0"/>
              </a:rPr>
              <a:t>def </a:t>
            </a:r>
            <a:r>
              <a:rPr lang="en-US" altLang="en-US" sz="900" dirty="0">
                <a:solidFill>
                  <a:srgbClr val="FFC66D"/>
                </a:solidFill>
                <a:latin typeface="Source Code Pro" panose="020B0509030403020204" pitchFamily="49" charset="0"/>
              </a:rPr>
              <a:t>chatbot</a:t>
            </a:r>
            <a:r>
              <a:rPr lang="en-US" altLang="en-US" sz="900" dirty="0">
                <a:solidFill>
                  <a:srgbClr val="A9B7C6"/>
                </a:solidFill>
                <a:latin typeface="Source Code Pro" panose="020B0509030403020204" pitchFamily="49" charset="0"/>
              </a:rPr>
              <a:t>():</a:t>
            </a:r>
            <a:br>
              <a:rPr lang="en-US" altLang="en-US" sz="900" dirty="0">
                <a:solidFill>
                  <a:srgbClr val="A9B7C6"/>
                </a:solidFill>
                <a:latin typeface="Source Code Pro" panose="020B0509030403020204" pitchFamily="49" charset="0"/>
              </a:rPr>
            </a:br>
            <a:r>
              <a:rPr lang="en-US" altLang="en-US" sz="900" dirty="0">
                <a:solidFill>
                  <a:srgbClr val="A9B7C6"/>
                </a:solidFill>
                <a:latin typeface="Source Code Pro" panose="020B0509030403020204" pitchFamily="49" charset="0"/>
              </a:rPr>
              <a:t>    chat = Chat(</a:t>
            </a:r>
            <a:r>
              <a:rPr lang="en-US" altLang="en-US" sz="900" dirty="0" err="1">
                <a:solidFill>
                  <a:srgbClr val="A9B7C6"/>
                </a:solidFill>
                <a:latin typeface="Source Code Pro" panose="020B0509030403020204" pitchFamily="49" charset="0"/>
              </a:rPr>
              <a:t>set_pairs</a:t>
            </a:r>
            <a:r>
              <a:rPr lang="en-US" altLang="en-US" sz="900" dirty="0">
                <a:solidFill>
                  <a:srgbClr val="CC7832"/>
                </a:solidFill>
                <a:latin typeface="Source Code Pro" panose="020B0509030403020204" pitchFamily="49" charset="0"/>
              </a:rPr>
              <a:t>, </a:t>
            </a:r>
            <a:r>
              <a:rPr lang="en-US" altLang="en-US" sz="900" dirty="0">
                <a:solidFill>
                  <a:srgbClr val="A9B7C6"/>
                </a:solidFill>
                <a:latin typeface="Source Code Pro" panose="020B0509030403020204" pitchFamily="49" charset="0"/>
              </a:rPr>
              <a:t>reflections)</a:t>
            </a:r>
            <a:br>
              <a:rPr lang="en-US" altLang="en-US" sz="900" dirty="0">
                <a:solidFill>
                  <a:srgbClr val="A9B7C6"/>
                </a:solidFill>
                <a:latin typeface="Source Code Pro" panose="020B0509030403020204" pitchFamily="49" charset="0"/>
              </a:rPr>
            </a:br>
            <a:r>
              <a:rPr lang="en-US" altLang="en-US" sz="900" dirty="0">
                <a:solidFill>
                  <a:srgbClr val="A9B7C6"/>
                </a:solidFill>
                <a:latin typeface="Source Code Pro" panose="020B0509030403020204" pitchFamily="49" charset="0"/>
              </a:rPr>
              <a:t>    </a:t>
            </a:r>
            <a:r>
              <a:rPr lang="en-US" altLang="en-US" sz="900" dirty="0" err="1">
                <a:solidFill>
                  <a:srgbClr val="A9B7C6"/>
                </a:solidFill>
                <a:latin typeface="Source Code Pro" panose="020B0509030403020204" pitchFamily="49" charset="0"/>
              </a:rPr>
              <a:t>chat.converse</a:t>
            </a:r>
            <a:r>
              <a:rPr lang="en-US" altLang="en-US" sz="900" dirty="0">
                <a:solidFill>
                  <a:srgbClr val="A9B7C6"/>
                </a:solidFill>
                <a:latin typeface="Source Code Pro" panose="020B0509030403020204" pitchFamily="49" charset="0"/>
              </a:rPr>
              <a:t>()</a:t>
            </a:r>
            <a:br>
              <a:rPr lang="en-US" altLang="en-US" sz="900" dirty="0">
                <a:solidFill>
                  <a:srgbClr val="A9B7C6"/>
                </a:solidFill>
                <a:latin typeface="Source Code Pro" panose="020B0509030403020204" pitchFamily="49" charset="0"/>
              </a:rPr>
            </a:br>
            <a:r>
              <a:rPr lang="en-US" altLang="en-US" sz="900" dirty="0">
                <a:solidFill>
                  <a:srgbClr val="CC7832"/>
                </a:solidFill>
                <a:latin typeface="Source Code Pro" panose="020B0509030403020204" pitchFamily="49" charset="0"/>
              </a:rPr>
              <a:t>if </a:t>
            </a:r>
            <a:r>
              <a:rPr lang="en-US" altLang="en-US" sz="900" dirty="0">
                <a:solidFill>
                  <a:srgbClr val="A9B7C6"/>
                </a:solidFill>
                <a:latin typeface="Source Code Pro" panose="020B0509030403020204" pitchFamily="49" charset="0"/>
              </a:rPr>
              <a:t>__name__ == </a:t>
            </a:r>
            <a:r>
              <a:rPr lang="en-US" altLang="en-US" sz="900" dirty="0">
                <a:solidFill>
                  <a:srgbClr val="6A8759"/>
                </a:solidFill>
                <a:latin typeface="Source Code Pro" panose="020B0509030403020204" pitchFamily="49" charset="0"/>
              </a:rPr>
              <a:t>"__main__"</a:t>
            </a:r>
            <a:r>
              <a:rPr lang="en-US" altLang="en-US" sz="900" dirty="0">
                <a:solidFill>
                  <a:srgbClr val="A9B7C6"/>
                </a:solidFill>
                <a:latin typeface="Source Code Pro" panose="020B0509030403020204" pitchFamily="49" charset="0"/>
              </a:rPr>
              <a:t>:</a:t>
            </a:r>
            <a:br>
              <a:rPr lang="en-US" altLang="en-US" sz="900" dirty="0">
                <a:solidFill>
                  <a:srgbClr val="A9B7C6"/>
                </a:solidFill>
                <a:latin typeface="Source Code Pro" panose="020B0509030403020204" pitchFamily="49" charset="0"/>
              </a:rPr>
            </a:br>
            <a:r>
              <a:rPr lang="en-US" altLang="en-US" sz="900" dirty="0">
                <a:solidFill>
                  <a:srgbClr val="A9B7C6"/>
                </a:solidFill>
                <a:latin typeface="Source Code Pro" panose="020B0509030403020204" pitchFamily="49" charset="0"/>
              </a:rPr>
              <a:t>    chatbot()</a:t>
            </a:r>
            <a:endParaRPr lang="en-US" altLang="en-US" dirty="0">
              <a:solidFill>
                <a:schemeClr val="tx1"/>
              </a:solidFill>
              <a:latin typeface="Arial" panose="020B0604020202020204" pitchFamily="34" charset="0"/>
            </a:endParaRPr>
          </a:p>
        </p:txBody>
      </p:sp>
    </p:spTree>
    <p:extLst>
      <p:ext uri="{BB962C8B-B14F-4D97-AF65-F5344CB8AC3E}">
        <p14:creationId xmlns:p14="http://schemas.microsoft.com/office/powerpoint/2010/main" val="198179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9" name="Freeform: Shape 38">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1" name="Freeform: Shape 40">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3" name="Freeform: Shape 42">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Freeform: Shape 44">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7" name="Freeform: Shape 46">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9" name="Freeform: Shape 48">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51" name="Rectangle 50">
            <a:extLst>
              <a:ext uri="{FF2B5EF4-FFF2-40B4-BE49-F238E27FC236}">
                <a16:creationId xmlns:a16="http://schemas.microsoft.com/office/drawing/2014/main" id="{97ACB619-0A09-4C51-8BA5-9BDECE7E4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3" name="Freeform: Shape 52">
            <a:extLst>
              <a:ext uri="{FF2B5EF4-FFF2-40B4-BE49-F238E27FC236}">
                <a16:creationId xmlns:a16="http://schemas.microsoft.com/office/drawing/2014/main" id="{C44D3CAF-8753-4313-AA2D-F75CAC4DD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8D4A9DCA-CD08-4326-A478-9ABDAC6904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7" name="Freeform: Shape 56">
            <a:extLst>
              <a:ext uri="{FF2B5EF4-FFF2-40B4-BE49-F238E27FC236}">
                <a16:creationId xmlns:a16="http://schemas.microsoft.com/office/drawing/2014/main" id="{FEB24D6D-151C-47FB-8FFE-984F0743DC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9" name="Freeform: Shape 58">
            <a:extLst>
              <a:ext uri="{FF2B5EF4-FFF2-40B4-BE49-F238E27FC236}">
                <a16:creationId xmlns:a16="http://schemas.microsoft.com/office/drawing/2014/main" id="{EB85EDFA-C3E9-456D-B330-A7119BFB2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B516F90C-A3AC-46E0-8029-8C20BB17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84496"/>
            <a:ext cx="4293360"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3" name="Freeform: Shape 62">
            <a:extLst>
              <a:ext uri="{FF2B5EF4-FFF2-40B4-BE49-F238E27FC236}">
                <a16:creationId xmlns:a16="http://schemas.microsoft.com/office/drawing/2014/main" id="{1CFD6E36-333B-4520-8313-396CCE682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55238"/>
            <a:ext cx="4381339"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5" name="Freeform: Shape 64">
            <a:extLst>
              <a:ext uri="{FF2B5EF4-FFF2-40B4-BE49-F238E27FC236}">
                <a16:creationId xmlns:a16="http://schemas.microsoft.com/office/drawing/2014/main" id="{D0525857-3EAD-4969-9196-A890F8DE6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55284"/>
            <a:ext cx="3807666"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67" name="Group 66">
            <a:extLst>
              <a:ext uri="{FF2B5EF4-FFF2-40B4-BE49-F238E27FC236}">
                <a16:creationId xmlns:a16="http://schemas.microsoft.com/office/drawing/2014/main" id="{5EA385DF-E58A-4933-89FF-3F93F8CAEE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22942" y="0"/>
            <a:ext cx="4069058" cy="3547008"/>
            <a:chOff x="8122942" y="0"/>
            <a:chExt cx="4069058" cy="3547008"/>
          </a:xfrm>
        </p:grpSpPr>
        <p:sp>
          <p:nvSpPr>
            <p:cNvPr id="68" name="Freeform: Shape 67">
              <a:extLst>
                <a:ext uri="{FF2B5EF4-FFF2-40B4-BE49-F238E27FC236}">
                  <a16:creationId xmlns:a16="http://schemas.microsoft.com/office/drawing/2014/main" id="{5EFF1FDE-82B1-467C-9F5C-8492F4107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9" name="Freeform: Shape 68">
              <a:extLst>
                <a:ext uri="{FF2B5EF4-FFF2-40B4-BE49-F238E27FC236}">
                  <a16:creationId xmlns:a16="http://schemas.microsoft.com/office/drawing/2014/main" id="{68B73C1E-EDFD-431F-8713-8E7A48E29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0" name="Freeform: Shape 69">
              <a:extLst>
                <a:ext uri="{FF2B5EF4-FFF2-40B4-BE49-F238E27FC236}">
                  <a16:creationId xmlns:a16="http://schemas.microsoft.com/office/drawing/2014/main" id="{75B7DBD8-99BB-42EA-9292-033600CE09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Freeform: Shape 70">
              <a:extLst>
                <a:ext uri="{FF2B5EF4-FFF2-40B4-BE49-F238E27FC236}">
                  <a16:creationId xmlns:a16="http://schemas.microsoft.com/office/drawing/2014/main" id="{2A25BC3F-79D7-496B-9CAD-9BC490954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7A8948E-ABDD-43DA-B142-E72BA8C5A9C8}"/>
              </a:ext>
            </a:extLst>
          </p:cNvPr>
          <p:cNvSpPr>
            <a:spLocks noGrp="1"/>
          </p:cNvSpPr>
          <p:nvPr>
            <p:ph type="title"/>
          </p:nvPr>
        </p:nvSpPr>
        <p:spPr>
          <a:xfrm>
            <a:off x="4654295" y="3543626"/>
            <a:ext cx="7060135" cy="1807759"/>
          </a:xfrm>
        </p:spPr>
        <p:txBody>
          <a:bodyPr vert="horz" lIns="109728" tIns="109728" rIns="109728" bIns="91440" rtlCol="0" anchor="b">
            <a:normAutofit/>
          </a:bodyPr>
          <a:lstStyle/>
          <a:p>
            <a:pPr>
              <a:lnSpc>
                <a:spcPct val="110000"/>
              </a:lnSpc>
            </a:pPr>
            <a:r>
              <a:rPr lang="en-US" sz="4600">
                <a:solidFill>
                  <a:schemeClr val="tx1">
                    <a:lumMod val="85000"/>
                    <a:lumOff val="15000"/>
                  </a:schemeClr>
                </a:solidFill>
              </a:rPr>
              <a:t>PREPROCESSING RESULT</a:t>
            </a:r>
          </a:p>
        </p:txBody>
      </p:sp>
    </p:spTree>
    <p:extLst>
      <p:ext uri="{BB962C8B-B14F-4D97-AF65-F5344CB8AC3E}">
        <p14:creationId xmlns:p14="http://schemas.microsoft.com/office/powerpoint/2010/main" val="2533269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Text&#10;&#10;Description automatically generated">
            <a:extLst>
              <a:ext uri="{FF2B5EF4-FFF2-40B4-BE49-F238E27FC236}">
                <a16:creationId xmlns:a16="http://schemas.microsoft.com/office/drawing/2014/main" id="{4EADE825-C1AC-4188-82C4-FE03CA2D7734}"/>
              </a:ext>
            </a:extLst>
          </p:cNvPr>
          <p:cNvPicPr>
            <a:picLocks noGrp="1" noChangeAspect="1"/>
          </p:cNvPicPr>
          <p:nvPr>
            <p:ph idx="1"/>
          </p:nvPr>
        </p:nvPicPr>
        <p:blipFill rotWithShape="1">
          <a:blip r:embed="rId2"/>
          <a:srcRect r="1779" b="1"/>
          <a:stretch/>
        </p:blipFill>
        <p:spPr>
          <a:xfrm>
            <a:off x="-1" y="10"/>
            <a:ext cx="12192000" cy="6857990"/>
          </a:xfrm>
          <a:prstGeom prst="rect">
            <a:avLst/>
          </a:prstGeom>
        </p:spPr>
      </p:pic>
    </p:spTree>
    <p:extLst>
      <p:ext uri="{BB962C8B-B14F-4D97-AF65-F5344CB8AC3E}">
        <p14:creationId xmlns:p14="http://schemas.microsoft.com/office/powerpoint/2010/main" val="2783723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8C9B0-7098-48CF-AB99-0418BABA87A9}"/>
              </a:ext>
            </a:extLst>
          </p:cNvPr>
          <p:cNvSpPr>
            <a:spLocks noGrp="1"/>
          </p:cNvSpPr>
          <p:nvPr>
            <p:ph type="title"/>
          </p:nvPr>
        </p:nvSpPr>
        <p:spPr/>
        <p:txBody>
          <a:bodyPr/>
          <a:lstStyle/>
          <a:p>
            <a:r>
              <a:rPr lang="en-IN" dirty="0"/>
              <a:t>MODEL EVALUATION </a:t>
            </a:r>
          </a:p>
        </p:txBody>
      </p:sp>
      <p:sp>
        <p:nvSpPr>
          <p:cNvPr id="3" name="Content Placeholder 2">
            <a:extLst>
              <a:ext uri="{FF2B5EF4-FFF2-40B4-BE49-F238E27FC236}">
                <a16:creationId xmlns:a16="http://schemas.microsoft.com/office/drawing/2014/main" id="{0971DE9A-1419-4875-8BED-ADA8A95789D3}"/>
              </a:ext>
            </a:extLst>
          </p:cNvPr>
          <p:cNvSpPr>
            <a:spLocks noGrp="1"/>
          </p:cNvSpPr>
          <p:nvPr>
            <p:ph idx="1"/>
          </p:nvPr>
        </p:nvSpPr>
        <p:spPr/>
        <p:txBody>
          <a:bodyPr/>
          <a:lstStyle/>
          <a:p>
            <a:r>
              <a:rPr lang="en-IN" dirty="0"/>
              <a:t>We will be using f1 score model for evaluating the model used for creating the chatbot.</a:t>
            </a:r>
          </a:p>
        </p:txBody>
      </p:sp>
    </p:spTree>
    <p:extLst>
      <p:ext uri="{BB962C8B-B14F-4D97-AF65-F5344CB8AC3E}">
        <p14:creationId xmlns:p14="http://schemas.microsoft.com/office/powerpoint/2010/main" val="3940162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C8C8-0E13-4A56-951A-3CBE41C3119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571508C-4A48-47BD-B7C9-C11B345DA0B3}"/>
              </a:ext>
            </a:extLst>
          </p:cNvPr>
          <p:cNvSpPr>
            <a:spLocks noGrp="1"/>
          </p:cNvSpPr>
          <p:nvPr>
            <p:ph idx="1"/>
          </p:nvPr>
        </p:nvSpPr>
        <p:spPr/>
        <p:txBody>
          <a:bodyPr>
            <a:normAutofit fontScale="92500" lnSpcReduction="10000"/>
          </a:bodyPr>
          <a:lstStyle/>
          <a:p>
            <a:r>
              <a:rPr lang="en-US" dirty="0"/>
              <a:t>It was determined that chatbots perform at a very high standard and provide reliable and rapid responses to users compared to that of traditional methods. The average time spent interacting with the chatbot is very low as it provides an efficient way for users to manage their banking. The low interaction time reflects the high understanding and speech recognition rates, offered through the adoption of conversational user interfaces thus allowing users to freely interact with the chatbot to meet the demands of modern life. The chatbot has proven to fulfil the demand of users wanting instant access and availability information and services.</a:t>
            </a:r>
          </a:p>
          <a:p>
            <a:endParaRPr lang="en-IN" dirty="0"/>
          </a:p>
        </p:txBody>
      </p:sp>
    </p:spTree>
    <p:extLst>
      <p:ext uri="{BB962C8B-B14F-4D97-AF65-F5344CB8AC3E}">
        <p14:creationId xmlns:p14="http://schemas.microsoft.com/office/powerpoint/2010/main" val="4157193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3" name="Rectangle 22">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5" name="Group 24">
            <a:extLst>
              <a:ext uri="{FF2B5EF4-FFF2-40B4-BE49-F238E27FC236}">
                <a16:creationId xmlns:a16="http://schemas.microsoft.com/office/drawing/2014/main" id="{54E5F18F-9D70-4BE5-8A38-603463EE84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6" y="0"/>
            <a:ext cx="10678291" cy="6858000"/>
            <a:chOff x="547626" y="0"/>
            <a:chExt cx="10678291" cy="6858000"/>
          </a:xfrm>
        </p:grpSpPr>
        <p:sp>
          <p:nvSpPr>
            <p:cNvPr id="33" name="Freeform: Shape 25">
              <a:extLst>
                <a:ext uri="{FF2B5EF4-FFF2-40B4-BE49-F238E27FC236}">
                  <a16:creationId xmlns:a16="http://schemas.microsoft.com/office/drawing/2014/main" id="{391F8D69-709A-4575-A393-B4C26481AF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00981015-32A2-4B76-9F2E-0A8D6EC8EC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4" name="Freeform: Shape 27">
              <a:extLst>
                <a:ext uri="{FF2B5EF4-FFF2-40B4-BE49-F238E27FC236}">
                  <a16:creationId xmlns:a16="http://schemas.microsoft.com/office/drawing/2014/main" id="{D38532F4-8B67-47B7-B58A-5DD3E1BE52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6092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BC87DA9F-8DB2-4D48-8716-A928FBB8A5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26724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5" name="Freeform: Shape 29">
              <a:extLst>
                <a:ext uri="{FF2B5EF4-FFF2-40B4-BE49-F238E27FC236}">
                  <a16:creationId xmlns:a16="http://schemas.microsoft.com/office/drawing/2014/main" id="{195EA065-AC5D-431D-927E-87FF05884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1" name="Freeform: Shape 30">
              <a:extLst>
                <a:ext uri="{FF2B5EF4-FFF2-40B4-BE49-F238E27FC236}">
                  <a16:creationId xmlns:a16="http://schemas.microsoft.com/office/drawing/2014/main" id="{6E37E2DD-C7FE-4D6C-8F1D-5031E96A7F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7618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778B68BA-AB87-4EB5-97C2-F1F304E19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4494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26937177-2370-4AC3-8B6A-14017733436A}"/>
              </a:ext>
            </a:extLst>
          </p:cNvPr>
          <p:cNvSpPr>
            <a:spLocks noGrp="1"/>
          </p:cNvSpPr>
          <p:nvPr>
            <p:ph type="title"/>
          </p:nvPr>
        </p:nvSpPr>
        <p:spPr>
          <a:xfrm>
            <a:off x="2190750" y="1346268"/>
            <a:ext cx="7810500" cy="3125338"/>
          </a:xfrm>
        </p:spPr>
        <p:txBody>
          <a:bodyPr vert="horz" lIns="109728" tIns="109728" rIns="109728" bIns="91440" rtlCol="0" anchor="b">
            <a:normAutofit/>
          </a:bodyPr>
          <a:lstStyle/>
          <a:p>
            <a:pPr algn="ctr">
              <a:lnSpc>
                <a:spcPct val="120000"/>
              </a:lnSpc>
            </a:pPr>
            <a:r>
              <a:rPr lang="en-US" sz="7200">
                <a:solidFill>
                  <a:schemeClr val="tx1">
                    <a:lumMod val="85000"/>
                    <a:lumOff val="15000"/>
                  </a:schemeClr>
                </a:solidFill>
              </a:rPr>
              <a:t>SUGGESTIONS</a:t>
            </a:r>
          </a:p>
        </p:txBody>
      </p:sp>
    </p:spTree>
    <p:extLst>
      <p:ext uri="{BB962C8B-B14F-4D97-AF65-F5344CB8AC3E}">
        <p14:creationId xmlns:p14="http://schemas.microsoft.com/office/powerpoint/2010/main" val="739258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3" name="Rectangle 22">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5" name="Freeform: Shape 24">
            <a:extLst>
              <a:ext uri="{FF2B5EF4-FFF2-40B4-BE49-F238E27FC236}">
                <a16:creationId xmlns:a16="http://schemas.microsoft.com/office/drawing/2014/main" id="{F624CBFB-D803-467F-960F-B6A30F821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1A7076B-75ED-4EDD-9955-8FC697F710F4}"/>
              </a:ext>
            </a:extLst>
          </p:cNvPr>
          <p:cNvSpPr>
            <a:spLocks noGrp="1"/>
          </p:cNvSpPr>
          <p:nvPr>
            <p:ph type="title"/>
          </p:nvPr>
        </p:nvSpPr>
        <p:spPr>
          <a:xfrm>
            <a:off x="1661823" y="1346268"/>
            <a:ext cx="8868354" cy="2463667"/>
          </a:xfrm>
        </p:spPr>
        <p:txBody>
          <a:bodyPr vert="horz" lIns="109728" tIns="109728" rIns="109728" bIns="91440" rtlCol="0" anchor="b">
            <a:normAutofit/>
          </a:bodyPr>
          <a:lstStyle/>
          <a:p>
            <a:pPr algn="ctr">
              <a:lnSpc>
                <a:spcPct val="120000"/>
              </a:lnSpc>
            </a:pPr>
            <a:r>
              <a:rPr lang="en-US" sz="6600">
                <a:solidFill>
                  <a:schemeClr val="tx1">
                    <a:lumMod val="85000"/>
                    <a:lumOff val="15000"/>
                  </a:schemeClr>
                </a:solidFill>
              </a:rPr>
              <a:t>THANK YOU</a:t>
            </a:r>
          </a:p>
        </p:txBody>
      </p:sp>
      <p:sp>
        <p:nvSpPr>
          <p:cNvPr id="27" name="Freeform: Shape 26">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03C85561-90D2-4AFA-B2C5-F2D61D86C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1" name="Freeform: Shape 30">
            <a:extLst>
              <a:ext uri="{FF2B5EF4-FFF2-40B4-BE49-F238E27FC236}">
                <a16:creationId xmlns:a16="http://schemas.microsoft.com/office/drawing/2014/main" id="{9026B71D-5A6F-48FE-AC6A-D7AAA018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385785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5" name="Rectangle 24">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8CC700D5-9809-43F4-89D5-7DBBCB0DC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02296" y="1287887"/>
            <a:ext cx="4523890" cy="418719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C7163242-6303-46DC-BAC1-2A204F061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51182" y="1382922"/>
            <a:ext cx="4174735" cy="394195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805C4C40-D70E-4C4F-B228-98A0A6132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00000" flipH="1">
            <a:off x="6733248" y="1097468"/>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AE99B85-02E9-4690-A80B-C7890923E04B}"/>
              </a:ext>
            </a:extLst>
          </p:cNvPr>
          <p:cNvSpPr>
            <a:spLocks noGrp="1"/>
          </p:cNvSpPr>
          <p:nvPr>
            <p:ph type="title"/>
          </p:nvPr>
        </p:nvSpPr>
        <p:spPr>
          <a:xfrm>
            <a:off x="7430501" y="1847596"/>
            <a:ext cx="3459760" cy="2186393"/>
          </a:xfrm>
        </p:spPr>
        <p:txBody>
          <a:bodyPr vert="horz" lIns="109728" tIns="109728" rIns="109728" bIns="91440" rtlCol="0" anchor="b">
            <a:normAutofit/>
          </a:bodyPr>
          <a:lstStyle/>
          <a:p>
            <a:pPr algn="ctr">
              <a:lnSpc>
                <a:spcPct val="120000"/>
              </a:lnSpc>
            </a:pPr>
            <a:r>
              <a:rPr lang="en-US" sz="3600"/>
              <a:t>TABLE OF CONTENTS</a:t>
            </a:r>
          </a:p>
        </p:txBody>
      </p:sp>
      <p:graphicFrame>
        <p:nvGraphicFramePr>
          <p:cNvPr id="4" name="Table 4">
            <a:extLst>
              <a:ext uri="{FF2B5EF4-FFF2-40B4-BE49-F238E27FC236}">
                <a16:creationId xmlns:a16="http://schemas.microsoft.com/office/drawing/2014/main" id="{1BA31F86-97C8-4E69-A186-5F2C9FE85F4C}"/>
              </a:ext>
            </a:extLst>
          </p:cNvPr>
          <p:cNvGraphicFramePr>
            <a:graphicFrameLocks noGrp="1"/>
          </p:cNvGraphicFramePr>
          <p:nvPr>
            <p:ph idx="1"/>
            <p:extLst>
              <p:ext uri="{D42A27DB-BD31-4B8C-83A1-F6EECF244321}">
                <p14:modId xmlns:p14="http://schemas.microsoft.com/office/powerpoint/2010/main" val="589666888"/>
              </p:ext>
            </p:extLst>
          </p:nvPr>
        </p:nvGraphicFramePr>
        <p:xfrm>
          <a:off x="979684" y="1280847"/>
          <a:ext cx="4943233" cy="4297282"/>
        </p:xfrm>
        <a:graphic>
          <a:graphicData uri="http://schemas.openxmlformats.org/drawingml/2006/table">
            <a:tbl>
              <a:tblPr firstRow="1" bandRow="1">
                <a:tableStyleId>{9D7B26C5-4107-4FEC-AEDC-1716B250A1EF}</a:tableStyleId>
              </a:tblPr>
              <a:tblGrid>
                <a:gridCol w="3379545">
                  <a:extLst>
                    <a:ext uri="{9D8B030D-6E8A-4147-A177-3AD203B41FA5}">
                      <a16:colId xmlns:a16="http://schemas.microsoft.com/office/drawing/2014/main" val="4018707979"/>
                    </a:ext>
                  </a:extLst>
                </a:gridCol>
                <a:gridCol w="1563688">
                  <a:extLst>
                    <a:ext uri="{9D8B030D-6E8A-4147-A177-3AD203B41FA5}">
                      <a16:colId xmlns:a16="http://schemas.microsoft.com/office/drawing/2014/main" val="2667802642"/>
                    </a:ext>
                  </a:extLst>
                </a:gridCol>
              </a:tblGrid>
              <a:tr h="657079">
                <a:tc>
                  <a:txBody>
                    <a:bodyPr/>
                    <a:lstStyle/>
                    <a:p>
                      <a:pPr algn="ctr"/>
                      <a:r>
                        <a:rPr lang="en-US" sz="1600" b="1" cap="all" spc="60" dirty="0">
                          <a:solidFill>
                            <a:schemeClr val="tx1"/>
                          </a:solidFill>
                        </a:rPr>
                        <a:t>TOPIC</a:t>
                      </a:r>
                      <a:endParaRPr lang="en-IN" sz="1600" b="1" cap="all" spc="60" dirty="0">
                        <a:solidFill>
                          <a:schemeClr val="tx1"/>
                        </a:solidFill>
                      </a:endParaRPr>
                    </a:p>
                  </a:txBody>
                  <a:tcPr marL="182522" marR="182522" marT="182522" marB="182522" anchor="b"/>
                </a:tc>
                <a:tc>
                  <a:txBody>
                    <a:bodyPr/>
                    <a:lstStyle/>
                    <a:p>
                      <a:pPr algn="ctr"/>
                      <a:r>
                        <a:rPr lang="en-US" sz="1600" b="1" cap="all" spc="60" dirty="0">
                          <a:solidFill>
                            <a:schemeClr val="tx1"/>
                          </a:solidFill>
                        </a:rPr>
                        <a:t>SLIDE NO</a:t>
                      </a:r>
                      <a:endParaRPr lang="en-IN" sz="1600" b="1" cap="all" spc="60" dirty="0">
                        <a:solidFill>
                          <a:schemeClr val="tx1"/>
                        </a:solidFill>
                      </a:endParaRPr>
                    </a:p>
                  </a:txBody>
                  <a:tcPr marL="182522" marR="182522" marT="182522" marB="182522" anchor="b"/>
                </a:tc>
                <a:extLst>
                  <a:ext uri="{0D108BD9-81ED-4DB2-BD59-A6C34878D82A}">
                    <a16:rowId xmlns:a16="http://schemas.microsoft.com/office/drawing/2014/main" val="812676119"/>
                  </a:ext>
                </a:extLst>
              </a:tr>
              <a:tr h="520029">
                <a:tc>
                  <a:txBody>
                    <a:bodyPr/>
                    <a:lstStyle/>
                    <a:p>
                      <a:pPr algn="ctr"/>
                      <a:r>
                        <a:rPr lang="en-US" sz="2100" cap="none" spc="0">
                          <a:solidFill>
                            <a:schemeClr val="tx1"/>
                          </a:solidFill>
                        </a:rPr>
                        <a:t>ABSTRACT</a:t>
                      </a:r>
                      <a:endParaRPr lang="en-IN" sz="2100" cap="none" spc="0">
                        <a:solidFill>
                          <a:schemeClr val="tx1"/>
                        </a:solidFill>
                      </a:endParaRPr>
                    </a:p>
                  </a:txBody>
                  <a:tcPr marL="88171" marR="94709" marT="25192" marB="121681"/>
                </a:tc>
                <a:tc>
                  <a:txBody>
                    <a:bodyPr/>
                    <a:lstStyle/>
                    <a:p>
                      <a:pPr algn="ctr"/>
                      <a:r>
                        <a:rPr lang="en-US" sz="2100" cap="none" spc="0">
                          <a:solidFill>
                            <a:schemeClr val="tx1"/>
                          </a:solidFill>
                        </a:rPr>
                        <a:t>3</a:t>
                      </a:r>
                      <a:endParaRPr lang="en-IN" sz="2100" cap="none" spc="0">
                        <a:solidFill>
                          <a:schemeClr val="tx1"/>
                        </a:solidFill>
                      </a:endParaRPr>
                    </a:p>
                  </a:txBody>
                  <a:tcPr marL="88171" marR="94709" marT="25192" marB="121681"/>
                </a:tc>
                <a:extLst>
                  <a:ext uri="{0D108BD9-81ED-4DB2-BD59-A6C34878D82A}">
                    <a16:rowId xmlns:a16="http://schemas.microsoft.com/office/drawing/2014/main" val="1902261282"/>
                  </a:ext>
                </a:extLst>
              </a:tr>
              <a:tr h="520029">
                <a:tc>
                  <a:txBody>
                    <a:bodyPr/>
                    <a:lstStyle/>
                    <a:p>
                      <a:pPr algn="ctr"/>
                      <a:r>
                        <a:rPr lang="en-IN" sz="2100" cap="none" spc="0" dirty="0">
                          <a:solidFill>
                            <a:schemeClr val="tx1"/>
                          </a:solidFill>
                        </a:rPr>
                        <a:t>PROBLEM STATEMENT</a:t>
                      </a:r>
                    </a:p>
                  </a:txBody>
                  <a:tcPr marL="88171" marR="94709" marT="25192" marB="121681"/>
                </a:tc>
                <a:tc>
                  <a:txBody>
                    <a:bodyPr/>
                    <a:lstStyle/>
                    <a:p>
                      <a:pPr algn="ctr"/>
                      <a:r>
                        <a:rPr lang="en-IN" sz="2100" cap="none" spc="0">
                          <a:solidFill>
                            <a:schemeClr val="tx1"/>
                          </a:solidFill>
                        </a:rPr>
                        <a:t>4</a:t>
                      </a:r>
                    </a:p>
                  </a:txBody>
                  <a:tcPr marL="88171" marR="94709" marT="25192" marB="121681"/>
                </a:tc>
                <a:extLst>
                  <a:ext uri="{0D108BD9-81ED-4DB2-BD59-A6C34878D82A}">
                    <a16:rowId xmlns:a16="http://schemas.microsoft.com/office/drawing/2014/main" val="1403831894"/>
                  </a:ext>
                </a:extLst>
              </a:tr>
              <a:tr h="520029">
                <a:tc>
                  <a:txBody>
                    <a:bodyPr/>
                    <a:lstStyle/>
                    <a:p>
                      <a:pPr algn="ctr"/>
                      <a:r>
                        <a:rPr lang="en-US" sz="2100" cap="none" spc="0">
                          <a:solidFill>
                            <a:schemeClr val="tx1"/>
                          </a:solidFill>
                        </a:rPr>
                        <a:t>PROJECT AREA</a:t>
                      </a:r>
                      <a:endParaRPr lang="en-IN" sz="2100" cap="none" spc="0">
                        <a:solidFill>
                          <a:schemeClr val="tx1"/>
                        </a:solidFill>
                      </a:endParaRPr>
                    </a:p>
                  </a:txBody>
                  <a:tcPr marL="88171" marR="94709" marT="25192" marB="121681"/>
                </a:tc>
                <a:tc>
                  <a:txBody>
                    <a:bodyPr/>
                    <a:lstStyle/>
                    <a:p>
                      <a:pPr algn="ctr"/>
                      <a:r>
                        <a:rPr lang="en-US" sz="2100" cap="none" spc="0">
                          <a:solidFill>
                            <a:schemeClr val="tx1"/>
                          </a:solidFill>
                        </a:rPr>
                        <a:t>5</a:t>
                      </a:r>
                      <a:endParaRPr lang="en-IN" sz="2100" cap="none" spc="0">
                        <a:solidFill>
                          <a:schemeClr val="tx1"/>
                        </a:solidFill>
                      </a:endParaRPr>
                    </a:p>
                  </a:txBody>
                  <a:tcPr marL="88171" marR="94709" marT="25192" marB="121681"/>
                </a:tc>
                <a:extLst>
                  <a:ext uri="{0D108BD9-81ED-4DB2-BD59-A6C34878D82A}">
                    <a16:rowId xmlns:a16="http://schemas.microsoft.com/office/drawing/2014/main" val="2646644784"/>
                  </a:ext>
                </a:extLst>
              </a:tr>
              <a:tr h="520029">
                <a:tc>
                  <a:txBody>
                    <a:bodyPr/>
                    <a:lstStyle/>
                    <a:p>
                      <a:pPr algn="ctr"/>
                      <a:r>
                        <a:rPr lang="en-IN" sz="2100" cap="none" spc="0">
                          <a:solidFill>
                            <a:schemeClr val="tx1"/>
                          </a:solidFill>
                        </a:rPr>
                        <a:t>LITERATURE SURVEY</a:t>
                      </a:r>
                    </a:p>
                  </a:txBody>
                  <a:tcPr marL="88171" marR="94709" marT="25192" marB="121681"/>
                </a:tc>
                <a:tc>
                  <a:txBody>
                    <a:bodyPr/>
                    <a:lstStyle/>
                    <a:p>
                      <a:pPr algn="ctr"/>
                      <a:r>
                        <a:rPr lang="en-IN" sz="2100" cap="none" spc="0">
                          <a:solidFill>
                            <a:schemeClr val="tx1"/>
                          </a:solidFill>
                        </a:rPr>
                        <a:t>6</a:t>
                      </a:r>
                    </a:p>
                  </a:txBody>
                  <a:tcPr marL="88171" marR="94709" marT="25192" marB="121681"/>
                </a:tc>
                <a:extLst>
                  <a:ext uri="{0D108BD9-81ED-4DB2-BD59-A6C34878D82A}">
                    <a16:rowId xmlns:a16="http://schemas.microsoft.com/office/drawing/2014/main" val="481153620"/>
                  </a:ext>
                </a:extLst>
              </a:tr>
              <a:tr h="520029">
                <a:tc>
                  <a:txBody>
                    <a:bodyPr/>
                    <a:lstStyle/>
                    <a:p>
                      <a:pPr algn="ctr"/>
                      <a:r>
                        <a:rPr lang="en-IN" sz="2100" cap="none" spc="0">
                          <a:solidFill>
                            <a:schemeClr val="tx1"/>
                          </a:solidFill>
                        </a:rPr>
                        <a:t>CONCLUSIONS</a:t>
                      </a:r>
                    </a:p>
                  </a:txBody>
                  <a:tcPr marL="88171" marR="94709" marT="25192" marB="121681"/>
                </a:tc>
                <a:tc>
                  <a:txBody>
                    <a:bodyPr/>
                    <a:lstStyle/>
                    <a:p>
                      <a:pPr algn="ctr"/>
                      <a:r>
                        <a:rPr lang="en-IN" sz="2100" cap="none" spc="0">
                          <a:solidFill>
                            <a:schemeClr val="tx1"/>
                          </a:solidFill>
                        </a:rPr>
                        <a:t>7</a:t>
                      </a:r>
                    </a:p>
                  </a:txBody>
                  <a:tcPr marL="88171" marR="94709" marT="25192" marB="121681"/>
                </a:tc>
                <a:extLst>
                  <a:ext uri="{0D108BD9-81ED-4DB2-BD59-A6C34878D82A}">
                    <a16:rowId xmlns:a16="http://schemas.microsoft.com/office/drawing/2014/main" val="2403578163"/>
                  </a:ext>
                </a:extLst>
              </a:tr>
              <a:tr h="520029">
                <a:tc>
                  <a:txBody>
                    <a:bodyPr/>
                    <a:lstStyle/>
                    <a:p>
                      <a:pPr algn="ctr"/>
                      <a:r>
                        <a:rPr lang="en-US" sz="2100" cap="none" spc="0">
                          <a:solidFill>
                            <a:schemeClr val="tx1"/>
                          </a:solidFill>
                        </a:rPr>
                        <a:t>SUGGESTIONS</a:t>
                      </a:r>
                      <a:endParaRPr lang="en-IN" sz="2100" cap="none" spc="0">
                        <a:solidFill>
                          <a:schemeClr val="tx1"/>
                        </a:solidFill>
                      </a:endParaRPr>
                    </a:p>
                  </a:txBody>
                  <a:tcPr marL="88171" marR="94709" marT="25192" marB="121681"/>
                </a:tc>
                <a:tc>
                  <a:txBody>
                    <a:bodyPr/>
                    <a:lstStyle/>
                    <a:p>
                      <a:pPr algn="ctr"/>
                      <a:r>
                        <a:rPr lang="en-US" sz="2100" cap="none" spc="0">
                          <a:solidFill>
                            <a:schemeClr val="tx1"/>
                          </a:solidFill>
                        </a:rPr>
                        <a:t>8</a:t>
                      </a:r>
                      <a:endParaRPr lang="en-IN" sz="2100" cap="none" spc="0">
                        <a:solidFill>
                          <a:schemeClr val="tx1"/>
                        </a:solidFill>
                      </a:endParaRPr>
                    </a:p>
                  </a:txBody>
                  <a:tcPr marL="88171" marR="94709" marT="25192" marB="121681"/>
                </a:tc>
                <a:extLst>
                  <a:ext uri="{0D108BD9-81ED-4DB2-BD59-A6C34878D82A}">
                    <a16:rowId xmlns:a16="http://schemas.microsoft.com/office/drawing/2014/main" val="2641022577"/>
                  </a:ext>
                </a:extLst>
              </a:tr>
              <a:tr h="520029">
                <a:tc>
                  <a:txBody>
                    <a:bodyPr/>
                    <a:lstStyle/>
                    <a:p>
                      <a:pPr algn="ctr"/>
                      <a:r>
                        <a:rPr lang="en-US" sz="2100" cap="none" spc="0">
                          <a:solidFill>
                            <a:schemeClr val="tx1"/>
                          </a:solidFill>
                        </a:rPr>
                        <a:t>THANKYOU</a:t>
                      </a:r>
                      <a:endParaRPr lang="en-IN" sz="2100" cap="none" spc="0">
                        <a:solidFill>
                          <a:schemeClr val="tx1"/>
                        </a:solidFill>
                      </a:endParaRPr>
                    </a:p>
                  </a:txBody>
                  <a:tcPr marL="88171" marR="94709" marT="25192" marB="121681"/>
                </a:tc>
                <a:tc>
                  <a:txBody>
                    <a:bodyPr/>
                    <a:lstStyle/>
                    <a:p>
                      <a:pPr algn="ctr"/>
                      <a:r>
                        <a:rPr lang="en-US" sz="2100" cap="none" spc="0" dirty="0">
                          <a:solidFill>
                            <a:schemeClr val="tx1"/>
                          </a:solidFill>
                        </a:rPr>
                        <a:t>9</a:t>
                      </a:r>
                      <a:endParaRPr lang="en-IN" sz="2100" cap="none" spc="0" dirty="0">
                        <a:solidFill>
                          <a:schemeClr val="tx1"/>
                        </a:solidFill>
                      </a:endParaRPr>
                    </a:p>
                  </a:txBody>
                  <a:tcPr marL="88171" marR="94709" marT="25192" marB="121681"/>
                </a:tc>
                <a:extLst>
                  <a:ext uri="{0D108BD9-81ED-4DB2-BD59-A6C34878D82A}">
                    <a16:rowId xmlns:a16="http://schemas.microsoft.com/office/drawing/2014/main" val="636729031"/>
                  </a:ext>
                </a:extLst>
              </a:tr>
            </a:tbl>
          </a:graphicData>
        </a:graphic>
      </p:graphicFrame>
    </p:spTree>
    <p:extLst>
      <p:ext uri="{BB962C8B-B14F-4D97-AF65-F5344CB8AC3E}">
        <p14:creationId xmlns:p14="http://schemas.microsoft.com/office/powerpoint/2010/main" val="3291422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7A4A7-8F1D-4136-BB7D-7DA2F2960BD9}"/>
              </a:ext>
            </a:extLst>
          </p:cNvPr>
          <p:cNvSpPr>
            <a:spLocks noGrp="1"/>
          </p:cNvSpPr>
          <p:nvPr>
            <p:ph type="title"/>
          </p:nvPr>
        </p:nvSpPr>
        <p:spPr/>
        <p:txBody>
          <a:bodyPr/>
          <a:lstStyle/>
          <a:p>
            <a:r>
              <a:rPr lang="en-IN" dirty="0"/>
              <a:t>ABSTRACT</a:t>
            </a:r>
          </a:p>
        </p:txBody>
      </p:sp>
      <p:sp>
        <p:nvSpPr>
          <p:cNvPr id="4" name="Content Placeholder 2">
            <a:extLst>
              <a:ext uri="{FF2B5EF4-FFF2-40B4-BE49-F238E27FC236}">
                <a16:creationId xmlns:a16="http://schemas.microsoft.com/office/drawing/2014/main" id="{B68879AD-6BF4-4917-9FB8-C51FAEE9511C}"/>
              </a:ext>
            </a:extLst>
          </p:cNvPr>
          <p:cNvSpPr>
            <a:spLocks noGrp="1"/>
          </p:cNvSpPr>
          <p:nvPr>
            <p:ph idx="1"/>
          </p:nvPr>
        </p:nvSpPr>
        <p:spPr>
          <a:xfrm>
            <a:off x="1920240" y="2312276"/>
            <a:ext cx="8770571" cy="3651504"/>
          </a:xfrm>
        </p:spPr>
        <p:txBody>
          <a:bodyPr>
            <a:normAutofit fontScale="77500" lnSpcReduction="20000"/>
          </a:bodyPr>
          <a:lstStyle/>
          <a:p>
            <a:r>
              <a:rPr lang="en-US" dirty="0"/>
              <a:t>A chatbot is a computer program that can converse with humans using artificial intelligence in messaging platforms. The goal of the project is to add a chatbot feature for getting python information. </a:t>
            </a:r>
          </a:p>
          <a:p>
            <a:r>
              <a:rPr lang="en-US" dirty="0"/>
              <a:t>Chatbots come in two kinds:</a:t>
            </a:r>
          </a:p>
          <a:p>
            <a:pPr marL="342900" indent="-342900">
              <a:buFont typeface="+mj-lt"/>
              <a:buAutoNum type="arabicPeriod"/>
            </a:pPr>
            <a:r>
              <a:rPr lang="en-US" dirty="0"/>
              <a:t> A limited set of rules </a:t>
            </a:r>
          </a:p>
          <a:p>
            <a:pPr marL="342900" indent="-342900">
              <a:buFont typeface="+mj-lt"/>
              <a:buAutoNum type="arabicPeriod"/>
            </a:pPr>
            <a:r>
              <a:rPr lang="en-US" dirty="0"/>
              <a:t>Machine learning Chatbot that uses a limited set of rules. </a:t>
            </a:r>
          </a:p>
          <a:p>
            <a:r>
              <a:rPr lang="en-US" dirty="0"/>
              <a:t>This kind of bots is very limited to a set of texts or commands. They can respond only to those texts or commands. If the user asks something different or other than the set of texts or commands which are defined to the bot, it will not respond as desired since it does not understand, or it has not trained what user asked. These bots are not very smart when compared to other kind of bot.</a:t>
            </a:r>
          </a:p>
          <a:p>
            <a:endParaRPr lang="en-IN" dirty="0"/>
          </a:p>
        </p:txBody>
      </p:sp>
    </p:spTree>
    <p:extLst>
      <p:ext uri="{BB962C8B-B14F-4D97-AF65-F5344CB8AC3E}">
        <p14:creationId xmlns:p14="http://schemas.microsoft.com/office/powerpoint/2010/main" val="3250562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8BF9E-CA12-4D1A-87A7-F1207AF45E8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98C872B5-373B-4F02-AFC3-BAB0E5F77DB8}"/>
              </a:ext>
            </a:extLst>
          </p:cNvPr>
          <p:cNvSpPr>
            <a:spLocks noGrp="1"/>
          </p:cNvSpPr>
          <p:nvPr>
            <p:ph idx="1"/>
          </p:nvPr>
        </p:nvSpPr>
        <p:spPr/>
        <p:txBody>
          <a:bodyPr>
            <a:normAutofit fontScale="92500" lnSpcReduction="20000"/>
          </a:bodyPr>
          <a:lstStyle/>
          <a:p>
            <a:r>
              <a:rPr lang="en-US" dirty="0"/>
              <a:t>Artificial intelligence chatbot is a technology that makes interactions between man and machines using natural language possible. From literature, we found out that in general, chatbot are functions like a typical search engine. Although chatbot just produced only one output instead of multiple outputs/results, the basic process flow is the same where each time an input is entered, the new search will be done. Nothing related to previous output. This research is focused on enabling chatbot to become a search engine that can process the next search with the relation to the previous search output. In chatbot context, this functionality will enhance the capability of chatbot’s input processing. </a:t>
            </a:r>
            <a:endParaRPr lang="en-IN" dirty="0"/>
          </a:p>
        </p:txBody>
      </p:sp>
    </p:spTree>
    <p:extLst>
      <p:ext uri="{BB962C8B-B14F-4D97-AF65-F5344CB8AC3E}">
        <p14:creationId xmlns:p14="http://schemas.microsoft.com/office/powerpoint/2010/main" val="3645451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01859-C17E-4925-9FA8-818A5D31E8B5}"/>
              </a:ext>
            </a:extLst>
          </p:cNvPr>
          <p:cNvSpPr>
            <a:spLocks noGrp="1"/>
          </p:cNvSpPr>
          <p:nvPr>
            <p:ph type="title"/>
          </p:nvPr>
        </p:nvSpPr>
        <p:spPr/>
        <p:txBody>
          <a:bodyPr/>
          <a:lstStyle/>
          <a:p>
            <a:r>
              <a:rPr lang="en-IN" dirty="0"/>
              <a:t>PROJECT AREA</a:t>
            </a:r>
          </a:p>
        </p:txBody>
      </p:sp>
      <p:sp>
        <p:nvSpPr>
          <p:cNvPr id="3" name="Content Placeholder 2">
            <a:extLst>
              <a:ext uri="{FF2B5EF4-FFF2-40B4-BE49-F238E27FC236}">
                <a16:creationId xmlns:a16="http://schemas.microsoft.com/office/drawing/2014/main" id="{3BDB1E9E-224B-4DF0-9EE5-58EC629E6F97}"/>
              </a:ext>
            </a:extLst>
          </p:cNvPr>
          <p:cNvSpPr>
            <a:spLocks noGrp="1"/>
          </p:cNvSpPr>
          <p:nvPr>
            <p:ph idx="1"/>
          </p:nvPr>
        </p:nvSpPr>
        <p:spPr/>
        <p:txBody>
          <a:bodyPr>
            <a:normAutofit/>
          </a:bodyPr>
          <a:lstStyle/>
          <a:p>
            <a:pPr>
              <a:lnSpc>
                <a:spcPct val="100000"/>
              </a:lnSpc>
            </a:pPr>
            <a:r>
              <a:rPr lang="en-US" dirty="0"/>
              <a:t>The proposed solution is to create a chatbot to simulate a human conversation to assist users with their banking needs and to provide a more personal experience. Advancements in artificial Intelligence, machine learning techniques, improved aptitude for decision making, larger availability of domains and corpus, have increased the practicality of integrating a chat bot into applications. The chatbot will identify and understand what the user is asking and generate an appropriate response based on the conversational context using NLTK model and </a:t>
            </a:r>
            <a:r>
              <a:rPr lang="en-US" dirty="0" err="1"/>
              <a:t>skicit</a:t>
            </a:r>
            <a:r>
              <a:rPr lang="en-US" dirty="0"/>
              <a:t> learning based model with a GUI (</a:t>
            </a:r>
            <a:r>
              <a:rPr lang="en-US" dirty="0" err="1"/>
              <a:t>tkinter</a:t>
            </a:r>
            <a:r>
              <a:rPr lang="en-US" dirty="0"/>
              <a:t>) with two different file storage method to access the information for end users.</a:t>
            </a:r>
            <a:endParaRPr lang="en-IN" dirty="0"/>
          </a:p>
        </p:txBody>
      </p:sp>
    </p:spTree>
    <p:extLst>
      <p:ext uri="{BB962C8B-B14F-4D97-AF65-F5344CB8AC3E}">
        <p14:creationId xmlns:p14="http://schemas.microsoft.com/office/powerpoint/2010/main" val="1950318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3D14-070E-4EDC-BD2A-C34A82D95E08}"/>
              </a:ext>
            </a:extLst>
          </p:cNvPr>
          <p:cNvSpPr>
            <a:spLocks noGrp="1"/>
          </p:cNvSpPr>
          <p:nvPr>
            <p:ph type="title"/>
          </p:nvPr>
        </p:nvSpPr>
        <p:spPr>
          <a:xfrm>
            <a:off x="0" y="0"/>
            <a:ext cx="5091193" cy="720671"/>
          </a:xfrm>
        </p:spPr>
        <p:txBody>
          <a:bodyPr>
            <a:normAutofit fontScale="90000"/>
          </a:bodyPr>
          <a:lstStyle/>
          <a:p>
            <a:r>
              <a:rPr lang="en-IN" dirty="0"/>
              <a:t>LITERATURE SURVEY</a:t>
            </a:r>
          </a:p>
        </p:txBody>
      </p:sp>
      <p:graphicFrame>
        <p:nvGraphicFramePr>
          <p:cNvPr id="4" name="Table 4">
            <a:extLst>
              <a:ext uri="{FF2B5EF4-FFF2-40B4-BE49-F238E27FC236}">
                <a16:creationId xmlns:a16="http://schemas.microsoft.com/office/drawing/2014/main" id="{9FFF19AD-6623-4D3E-8C91-E4EA5D1B55BB}"/>
              </a:ext>
            </a:extLst>
          </p:cNvPr>
          <p:cNvGraphicFramePr>
            <a:graphicFrameLocks noGrp="1"/>
          </p:cNvGraphicFramePr>
          <p:nvPr>
            <p:ph idx="1"/>
            <p:extLst>
              <p:ext uri="{D42A27DB-BD31-4B8C-83A1-F6EECF244321}">
                <p14:modId xmlns:p14="http://schemas.microsoft.com/office/powerpoint/2010/main" val="3652497967"/>
              </p:ext>
            </p:extLst>
          </p:nvPr>
        </p:nvGraphicFramePr>
        <p:xfrm>
          <a:off x="185063" y="720671"/>
          <a:ext cx="11813455" cy="4547875"/>
        </p:xfrm>
        <a:graphic>
          <a:graphicData uri="http://schemas.openxmlformats.org/drawingml/2006/table">
            <a:tbl>
              <a:tblPr firstRow="1" bandRow="1">
                <a:tableStyleId>{5C22544A-7EE6-4342-B048-85BDC9FD1C3A}</a:tableStyleId>
              </a:tblPr>
              <a:tblGrid>
                <a:gridCol w="801273">
                  <a:extLst>
                    <a:ext uri="{9D8B030D-6E8A-4147-A177-3AD203B41FA5}">
                      <a16:colId xmlns:a16="http://schemas.microsoft.com/office/drawing/2014/main" val="3345338762"/>
                    </a:ext>
                  </a:extLst>
                </a:gridCol>
                <a:gridCol w="3136546">
                  <a:extLst>
                    <a:ext uri="{9D8B030D-6E8A-4147-A177-3AD203B41FA5}">
                      <a16:colId xmlns:a16="http://schemas.microsoft.com/office/drawing/2014/main" val="3368619054"/>
                    </a:ext>
                  </a:extLst>
                </a:gridCol>
                <a:gridCol w="1968909">
                  <a:extLst>
                    <a:ext uri="{9D8B030D-6E8A-4147-A177-3AD203B41FA5}">
                      <a16:colId xmlns:a16="http://schemas.microsoft.com/office/drawing/2014/main" val="2862343412"/>
                    </a:ext>
                  </a:extLst>
                </a:gridCol>
                <a:gridCol w="1968909">
                  <a:extLst>
                    <a:ext uri="{9D8B030D-6E8A-4147-A177-3AD203B41FA5}">
                      <a16:colId xmlns:a16="http://schemas.microsoft.com/office/drawing/2014/main" val="222487910"/>
                    </a:ext>
                  </a:extLst>
                </a:gridCol>
                <a:gridCol w="1968909">
                  <a:extLst>
                    <a:ext uri="{9D8B030D-6E8A-4147-A177-3AD203B41FA5}">
                      <a16:colId xmlns:a16="http://schemas.microsoft.com/office/drawing/2014/main" val="515930462"/>
                    </a:ext>
                  </a:extLst>
                </a:gridCol>
                <a:gridCol w="1968909">
                  <a:extLst>
                    <a:ext uri="{9D8B030D-6E8A-4147-A177-3AD203B41FA5}">
                      <a16:colId xmlns:a16="http://schemas.microsoft.com/office/drawing/2014/main" val="2853290598"/>
                    </a:ext>
                  </a:extLst>
                </a:gridCol>
              </a:tblGrid>
              <a:tr h="685519">
                <a:tc>
                  <a:txBody>
                    <a:bodyPr/>
                    <a:lstStyle/>
                    <a:p>
                      <a:r>
                        <a:rPr lang="en-US" sz="1500" dirty="0">
                          <a:solidFill>
                            <a:schemeClr val="bg1"/>
                          </a:solidFill>
                        </a:rPr>
                        <a:t>S.No.</a:t>
                      </a:r>
                      <a:endParaRPr lang="en-IN" sz="1500" dirty="0">
                        <a:solidFill>
                          <a:schemeClr val="bg1"/>
                        </a:solidFill>
                      </a:endParaRPr>
                    </a:p>
                  </a:txBody>
                  <a:tcPr/>
                </a:tc>
                <a:tc>
                  <a:txBody>
                    <a:bodyPr/>
                    <a:lstStyle/>
                    <a:p>
                      <a:r>
                        <a:rPr lang="en-US" sz="1500" dirty="0"/>
                        <a:t>Authors </a:t>
                      </a:r>
                      <a:endParaRPr lang="en-IN" sz="1500" dirty="0"/>
                    </a:p>
                  </a:txBody>
                  <a:tcPr/>
                </a:tc>
                <a:tc>
                  <a:txBody>
                    <a:bodyPr/>
                    <a:lstStyle/>
                    <a:p>
                      <a:r>
                        <a:rPr lang="en-US" sz="1500" dirty="0"/>
                        <a:t>Title </a:t>
                      </a:r>
                      <a:endParaRPr lang="en-IN" sz="1500" dirty="0"/>
                    </a:p>
                  </a:txBody>
                  <a:tcPr/>
                </a:tc>
                <a:tc>
                  <a:txBody>
                    <a:bodyPr/>
                    <a:lstStyle/>
                    <a:p>
                      <a:r>
                        <a:rPr lang="en-US" sz="1500" dirty="0"/>
                        <a:t>Publishing </a:t>
                      </a:r>
                      <a:endParaRPr lang="en-IN" sz="1500" dirty="0"/>
                    </a:p>
                  </a:txBody>
                  <a:tcPr/>
                </a:tc>
                <a:tc>
                  <a:txBody>
                    <a:bodyPr/>
                    <a:lstStyle/>
                    <a:p>
                      <a:r>
                        <a:rPr lang="en-US" sz="1500" dirty="0"/>
                        <a:t>Pros</a:t>
                      </a:r>
                      <a:endParaRPr lang="en-IN" sz="1500" dirty="0"/>
                    </a:p>
                  </a:txBody>
                  <a:tcPr/>
                </a:tc>
                <a:tc>
                  <a:txBody>
                    <a:bodyPr/>
                    <a:lstStyle/>
                    <a:p>
                      <a:r>
                        <a:rPr lang="en-US" sz="1500" dirty="0"/>
                        <a:t>Cons</a:t>
                      </a:r>
                      <a:endParaRPr lang="en-IN" sz="1500" dirty="0"/>
                    </a:p>
                  </a:txBody>
                  <a:tcPr/>
                </a:tc>
                <a:extLst>
                  <a:ext uri="{0D108BD9-81ED-4DB2-BD59-A6C34878D82A}">
                    <a16:rowId xmlns:a16="http://schemas.microsoft.com/office/drawing/2014/main" val="84477691"/>
                  </a:ext>
                </a:extLst>
              </a:tr>
              <a:tr h="1456280">
                <a:tc>
                  <a:txBody>
                    <a:bodyPr/>
                    <a:lstStyle/>
                    <a:p>
                      <a:r>
                        <a:rPr lang="en-US" sz="1500" dirty="0"/>
                        <a:t>1</a:t>
                      </a:r>
                      <a:endParaRPr lang="en-IN" sz="1500" dirty="0"/>
                    </a:p>
                  </a:txBody>
                  <a:tcPr/>
                </a:tc>
                <a:tc>
                  <a:txBody>
                    <a:bodyPr/>
                    <a:lstStyle/>
                    <a:p>
                      <a:pPr algn="l">
                        <a:lnSpc>
                          <a:spcPct val="107000"/>
                        </a:lnSpc>
                        <a:spcAft>
                          <a:spcPts val="800"/>
                        </a:spcAft>
                      </a:pPr>
                      <a:r>
                        <a:rPr lang="en-IN" sz="1500" b="0" i="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Garvit</a:t>
                      </a:r>
                      <a:r>
                        <a:rPr lang="en-IN" sz="15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Bajpai </a:t>
                      </a:r>
                    </a:p>
                    <a:p>
                      <a:pPr algn="l">
                        <a:lnSpc>
                          <a:spcPct val="107000"/>
                        </a:lnSpc>
                        <a:spcAft>
                          <a:spcPts val="800"/>
                        </a:spcAft>
                      </a:pPr>
                      <a:r>
                        <a:rPr lang="en-IN" sz="15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Rakesh Kumar </a:t>
                      </a:r>
                      <a:r>
                        <a:rPr lang="en-IN" sz="1500" b="0" i="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Kannaujiya</a:t>
                      </a:r>
                      <a:r>
                        <a:rPr lang="en-IN" sz="15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l">
                        <a:lnSpc>
                          <a:spcPct val="107000"/>
                        </a:lnSpc>
                        <a:spcAft>
                          <a:spcPts val="800"/>
                        </a:spcAft>
                      </a:pPr>
                      <a:r>
                        <a:rPr lang="en-IN" sz="15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CHATBOT IN PYTHON</a:t>
                      </a:r>
                      <a:endParaRPr lang="en-US" sz="1500" b="0" i="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Stud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i="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https://www.academia.edu/38409853/CHATBOT_IN_PYTHON</a:t>
                      </a:r>
                      <a:endParaRPr lang="en-IN" sz="1500" b="0" i="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US" sz="1500" dirty="0"/>
                        <a:t>was able to add a basic chatbot functionality in to the </a:t>
                      </a:r>
                      <a:r>
                        <a:rPr lang="en-US" sz="1500" dirty="0" err="1"/>
                        <a:t>Yioop</a:t>
                      </a:r>
                      <a:r>
                        <a:rPr lang="en-US" sz="1500" dirty="0"/>
                        <a:t>.</a:t>
                      </a:r>
                      <a:endParaRPr lang="en-IN" sz="1500" dirty="0"/>
                    </a:p>
                  </a:txBody>
                  <a:tcPr/>
                </a:tc>
                <a:tc>
                  <a:txBody>
                    <a:bodyPr/>
                    <a:lstStyle/>
                    <a:p>
                      <a:r>
                        <a:rPr lang="en-US" sz="1500" dirty="0"/>
                        <a:t>The limitations of data processing and retrieval are hindering chatbots to reach their full potential.</a:t>
                      </a:r>
                      <a:endParaRPr lang="en-IN" sz="1500" dirty="0"/>
                    </a:p>
                  </a:txBody>
                  <a:tcPr/>
                </a:tc>
                <a:extLst>
                  <a:ext uri="{0D108BD9-81ED-4DB2-BD59-A6C34878D82A}">
                    <a16:rowId xmlns:a16="http://schemas.microsoft.com/office/drawing/2014/main" val="630870412"/>
                  </a:ext>
                </a:extLst>
              </a:tr>
              <a:tr h="2399316">
                <a:tc>
                  <a:txBody>
                    <a:bodyPr/>
                    <a:lstStyle/>
                    <a:p>
                      <a:r>
                        <a:rPr lang="en-US" sz="1500" dirty="0"/>
                        <a:t>2</a:t>
                      </a:r>
                      <a:endParaRPr lang="en-IN" sz="1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Dana Doherty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i="0" kern="1200" dirty="0" err="1">
                          <a:solidFill>
                            <a:schemeClr val="tx1"/>
                          </a:solidFill>
                          <a:effectLst/>
                          <a:latin typeface="Times New Roman" panose="02020603050405020304" pitchFamily="18" charset="0"/>
                          <a:ea typeface="+mn-ea"/>
                          <a:cs typeface="Times New Roman" panose="02020603050405020304" pitchFamily="18" charset="0"/>
                        </a:rPr>
                        <a:t>Dr.</a:t>
                      </a:r>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 Daniel Kelly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TASK-BASED INTERACTION CHATBOT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2017-2018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500" b="0" i="0" kern="1200" dirty="0">
                        <a:solidFill>
                          <a:srgbClr val="0070C0"/>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i="0" kern="1200" dirty="0">
                          <a:solidFill>
                            <a:srgbClr val="0070C0"/>
                          </a:solidFill>
                          <a:effectLst/>
                          <a:latin typeface="Times New Roman" panose="02020603050405020304" pitchFamily="18" charset="0"/>
                          <a:ea typeface="+mn-ea"/>
                          <a:cs typeface="Times New Roman" panose="02020603050405020304" pitchFamily="18" charset="0"/>
                          <a:hlinkClick r:id="rId3">
                            <a:extLst>
                              <a:ext uri="{A12FA001-AC4F-418D-AE19-62706E023703}">
                                <ahyp:hlinkClr xmlns:ahyp="http://schemas.microsoft.com/office/drawing/2018/hyperlinkcolor" val="tx"/>
                              </a:ext>
                            </a:extLst>
                          </a:hlinkClick>
                        </a:rPr>
                        <a:t>https://kevincurran.org/dissertations/2018%20Thesis%20Dana%20Doherty%20-%20Chatbots.pdf</a:t>
                      </a:r>
                      <a:endParaRPr lang="en-IN" sz="1500" b="0" i="0" kern="1200" dirty="0">
                        <a:solidFill>
                          <a:srgbClr val="0070C0"/>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200" dirty="0"/>
                        <a:t>The developed chatbot allows users to interact</a:t>
                      </a:r>
                    </a:p>
                    <a:p>
                      <a:r>
                        <a:rPr lang="en-US" sz="1200" dirty="0"/>
                        <a:t>with their bank through natural language interaction, granting users more convenient and</a:t>
                      </a:r>
                    </a:p>
                    <a:p>
                      <a:r>
                        <a:rPr lang="en-US" sz="1200" dirty="0"/>
                        <a:t>efficient access to their banking information.</a:t>
                      </a:r>
                      <a:endParaRPr lang="en-IN" sz="1200" dirty="0"/>
                    </a:p>
                  </a:txBody>
                  <a:tcPr/>
                </a:tc>
                <a:tc>
                  <a:txBody>
                    <a:bodyPr/>
                    <a:lstStyle/>
                    <a:p>
                      <a:endParaRPr lang="en-IN" sz="1500" dirty="0"/>
                    </a:p>
                  </a:txBody>
                  <a:tcPr/>
                </a:tc>
                <a:extLst>
                  <a:ext uri="{0D108BD9-81ED-4DB2-BD59-A6C34878D82A}">
                    <a16:rowId xmlns:a16="http://schemas.microsoft.com/office/drawing/2014/main" val="278100381"/>
                  </a:ext>
                </a:extLst>
              </a:tr>
            </a:tbl>
          </a:graphicData>
        </a:graphic>
      </p:graphicFrame>
    </p:spTree>
    <p:extLst>
      <p:ext uri="{BB962C8B-B14F-4D97-AF65-F5344CB8AC3E}">
        <p14:creationId xmlns:p14="http://schemas.microsoft.com/office/powerpoint/2010/main" val="2098599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01C9E-F12A-48F1-93BC-AB68498831C3}"/>
              </a:ext>
            </a:extLst>
          </p:cNvPr>
          <p:cNvSpPr>
            <a:spLocks noGrp="1"/>
          </p:cNvSpPr>
          <p:nvPr>
            <p:ph type="title"/>
          </p:nvPr>
        </p:nvSpPr>
        <p:spPr/>
        <p:txBody>
          <a:bodyPr/>
          <a:lstStyle/>
          <a:p>
            <a:r>
              <a:rPr lang="en-IN" dirty="0"/>
              <a:t>SURVEY DETAILS</a:t>
            </a:r>
          </a:p>
        </p:txBody>
      </p:sp>
      <p:sp>
        <p:nvSpPr>
          <p:cNvPr id="3" name="Content Placeholder 2">
            <a:extLst>
              <a:ext uri="{FF2B5EF4-FFF2-40B4-BE49-F238E27FC236}">
                <a16:creationId xmlns:a16="http://schemas.microsoft.com/office/drawing/2014/main" id="{FB094D25-42C0-4241-A598-650C7FB57F62}"/>
              </a:ext>
            </a:extLst>
          </p:cNvPr>
          <p:cNvSpPr>
            <a:spLocks noGrp="1"/>
          </p:cNvSpPr>
          <p:nvPr>
            <p:ph idx="1"/>
          </p:nvPr>
        </p:nvSpPr>
        <p:spPr/>
        <p:txBody>
          <a:bodyPr>
            <a:normAutofit fontScale="70000" lnSpcReduction="20000"/>
          </a:bodyPr>
          <a:lstStyle/>
          <a:p>
            <a:pPr marL="342900" indent="-342900">
              <a:buFont typeface="+mj-lt"/>
              <a:buAutoNum type="arabicPeriod"/>
            </a:pPr>
            <a:r>
              <a:rPr lang="en-US" dirty="0"/>
              <a:t>what is UPI ?</a:t>
            </a:r>
          </a:p>
          <a:p>
            <a:pPr marL="342900" indent="-342900">
              <a:buFont typeface="+mj-lt"/>
              <a:buAutoNum type="arabicPeriod"/>
            </a:pPr>
            <a:r>
              <a:rPr lang="en-US" dirty="0"/>
              <a:t>What is the full form of UPI ?</a:t>
            </a:r>
          </a:p>
          <a:p>
            <a:pPr marL="342900" indent="-342900">
              <a:buFont typeface="+mj-lt"/>
              <a:buAutoNum type="arabicPeriod"/>
            </a:pPr>
            <a:r>
              <a:rPr lang="en-US" dirty="0"/>
              <a:t>I am looking for information on payments using UPI in feature phones</a:t>
            </a:r>
          </a:p>
          <a:p>
            <a:pPr marL="342900" indent="-342900">
              <a:buFont typeface="+mj-lt"/>
              <a:buAutoNum type="arabicPeriod"/>
            </a:pPr>
            <a:r>
              <a:rPr lang="en-US" dirty="0"/>
              <a:t>what is the UPI released for feature phones ?</a:t>
            </a:r>
          </a:p>
          <a:p>
            <a:pPr marL="342900" indent="-342900">
              <a:buFont typeface="+mj-lt"/>
              <a:buAutoNum type="arabicPeriod"/>
            </a:pPr>
            <a:r>
              <a:rPr lang="en-US" dirty="0"/>
              <a:t>what will UPI 123Pay will do ?</a:t>
            </a:r>
          </a:p>
          <a:p>
            <a:pPr marL="342900" indent="-342900">
              <a:buFont typeface="+mj-lt"/>
              <a:buAutoNum type="arabicPeriod"/>
            </a:pPr>
            <a:r>
              <a:rPr lang="en-US" dirty="0"/>
              <a:t>How will the UPI payments work</a:t>
            </a:r>
          </a:p>
          <a:p>
            <a:pPr marL="342900" indent="-342900">
              <a:buFont typeface="+mj-lt"/>
              <a:buAutoNum type="arabicPeriod"/>
            </a:pPr>
            <a:r>
              <a:rPr lang="en-US" dirty="0"/>
              <a:t>Does this require a network connection ?</a:t>
            </a:r>
          </a:p>
          <a:p>
            <a:pPr marL="342900" indent="-342900">
              <a:buFont typeface="+mj-lt"/>
              <a:buAutoNum type="arabicPeriod"/>
            </a:pPr>
            <a:r>
              <a:rPr lang="en-US" dirty="0"/>
              <a:t>Do the user has to link their bank account with the UPI</a:t>
            </a:r>
          </a:p>
          <a:p>
            <a:pPr marL="342900" indent="-342900">
              <a:buFont typeface="+mj-lt"/>
              <a:buAutoNum type="arabicPeriod"/>
            </a:pPr>
            <a:r>
              <a:rPr lang="en-US" dirty="0"/>
              <a:t>what types of transactions can people do ?</a:t>
            </a:r>
          </a:p>
          <a:p>
            <a:pPr marL="342900" indent="-342900">
              <a:buFont typeface="+mj-lt"/>
              <a:buAutoNum type="arabicPeriod"/>
            </a:pPr>
            <a:r>
              <a:rPr lang="en-US" dirty="0"/>
              <a:t>In what language's is the UPI operatable ?</a:t>
            </a:r>
          </a:p>
        </p:txBody>
      </p:sp>
    </p:spTree>
    <p:extLst>
      <p:ext uri="{BB962C8B-B14F-4D97-AF65-F5344CB8AC3E}">
        <p14:creationId xmlns:p14="http://schemas.microsoft.com/office/powerpoint/2010/main" val="3080245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53D15-2A24-416B-9170-D4AB633EE899}"/>
              </a:ext>
            </a:extLst>
          </p:cNvPr>
          <p:cNvSpPr>
            <a:spLocks noGrp="1"/>
          </p:cNvSpPr>
          <p:nvPr>
            <p:ph type="title"/>
          </p:nvPr>
        </p:nvSpPr>
        <p:spPr>
          <a:xfrm>
            <a:off x="75539" y="68510"/>
            <a:ext cx="4175760" cy="1179846"/>
          </a:xfrm>
        </p:spPr>
        <p:txBody>
          <a:bodyPr/>
          <a:lstStyle/>
          <a:p>
            <a:r>
              <a:rPr lang="en-IN" dirty="0"/>
              <a:t>FLOW DIAGRAM</a:t>
            </a:r>
          </a:p>
        </p:txBody>
      </p:sp>
      <p:pic>
        <p:nvPicPr>
          <p:cNvPr id="5" name="Content Placeholder 4">
            <a:extLst>
              <a:ext uri="{FF2B5EF4-FFF2-40B4-BE49-F238E27FC236}">
                <a16:creationId xmlns:a16="http://schemas.microsoft.com/office/drawing/2014/main" id="{CA2D5642-A43E-4E27-B495-0A4CF7327D25}"/>
              </a:ext>
            </a:extLst>
          </p:cNvPr>
          <p:cNvPicPr>
            <a:picLocks noGrp="1" noChangeAspect="1"/>
          </p:cNvPicPr>
          <p:nvPr>
            <p:ph idx="1"/>
          </p:nvPr>
        </p:nvPicPr>
        <p:blipFill>
          <a:blip r:embed="rId2"/>
          <a:stretch>
            <a:fillRect/>
          </a:stretch>
        </p:blipFill>
        <p:spPr>
          <a:xfrm>
            <a:off x="75539" y="1401416"/>
            <a:ext cx="4689975" cy="2142985"/>
          </a:xfrm>
          <a:ln>
            <a:solidFill>
              <a:schemeClr val="tx1"/>
            </a:solidFill>
          </a:ln>
        </p:spPr>
      </p:pic>
      <p:sp>
        <p:nvSpPr>
          <p:cNvPr id="6" name="Rectangle 5">
            <a:extLst>
              <a:ext uri="{FF2B5EF4-FFF2-40B4-BE49-F238E27FC236}">
                <a16:creationId xmlns:a16="http://schemas.microsoft.com/office/drawing/2014/main" id="{6BED9654-2878-46D9-AF57-5527CAFE8A53}"/>
              </a:ext>
            </a:extLst>
          </p:cNvPr>
          <p:cNvSpPr/>
          <p:nvPr/>
        </p:nvSpPr>
        <p:spPr>
          <a:xfrm>
            <a:off x="5584375" y="2260271"/>
            <a:ext cx="1603603" cy="4272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p>
            <a:pPr algn="ctr">
              <a:spcAft>
                <a:spcPts val="600"/>
              </a:spcAft>
            </a:pPr>
            <a:r>
              <a:rPr lang="en-US" dirty="0">
                <a:solidFill>
                  <a:schemeClr val="tx1"/>
                </a:solidFill>
              </a:rPr>
              <a:t>NLTK Model </a:t>
            </a:r>
          </a:p>
        </p:txBody>
      </p:sp>
      <p:cxnSp>
        <p:nvCxnSpPr>
          <p:cNvPr id="8" name="Straight Arrow Connector 7">
            <a:extLst>
              <a:ext uri="{FF2B5EF4-FFF2-40B4-BE49-F238E27FC236}">
                <a16:creationId xmlns:a16="http://schemas.microsoft.com/office/drawing/2014/main" id="{44BD99AF-8FF9-4FC8-BFD2-5815275EFCFC}"/>
              </a:ext>
            </a:extLst>
          </p:cNvPr>
          <p:cNvCxnSpPr>
            <a:stCxn id="5" idx="3"/>
            <a:endCxn id="6" idx="1"/>
          </p:cNvCxnSpPr>
          <p:nvPr/>
        </p:nvCxnSpPr>
        <p:spPr>
          <a:xfrm>
            <a:off x="4765514" y="2472909"/>
            <a:ext cx="818861" cy="99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9" name="Content Placeholder 4" descr="Text&#10;&#10;Description automatically generated">
            <a:extLst>
              <a:ext uri="{FF2B5EF4-FFF2-40B4-BE49-F238E27FC236}">
                <a16:creationId xmlns:a16="http://schemas.microsoft.com/office/drawing/2014/main" id="{008B6E03-9D7A-457B-A830-B8EA7B44E2E2}"/>
              </a:ext>
            </a:extLst>
          </p:cNvPr>
          <p:cNvPicPr>
            <a:picLocks noChangeAspect="1"/>
          </p:cNvPicPr>
          <p:nvPr/>
        </p:nvPicPr>
        <p:blipFill rotWithShape="1">
          <a:blip r:embed="rId3"/>
          <a:srcRect r="1779" b="1"/>
          <a:stretch/>
        </p:blipFill>
        <p:spPr>
          <a:xfrm>
            <a:off x="8006839" y="1073913"/>
            <a:ext cx="4218167" cy="2372715"/>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1E672A66-615D-494A-B751-D8D063967526}"/>
              </a:ext>
            </a:extLst>
          </p:cNvPr>
          <p:cNvCxnSpPr/>
          <p:nvPr/>
        </p:nvCxnSpPr>
        <p:spPr>
          <a:xfrm>
            <a:off x="7187978" y="2471911"/>
            <a:ext cx="818861" cy="99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Content Placeholder 2">
            <a:extLst>
              <a:ext uri="{FF2B5EF4-FFF2-40B4-BE49-F238E27FC236}">
                <a16:creationId xmlns:a16="http://schemas.microsoft.com/office/drawing/2014/main" id="{CF833261-9E93-445C-BE70-F8743611D544}"/>
              </a:ext>
            </a:extLst>
          </p:cNvPr>
          <p:cNvSpPr txBox="1">
            <a:spLocks/>
          </p:cNvSpPr>
          <p:nvPr/>
        </p:nvSpPr>
        <p:spPr>
          <a:xfrm>
            <a:off x="8700939" y="4871009"/>
            <a:ext cx="2838450" cy="528640"/>
          </a:xfrm>
          <a:prstGeom prst="rect">
            <a:avLst/>
          </a:prstGeom>
          <a:ln/>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70000" lnSpcReduction="20000"/>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F1 score Evaluation Model</a:t>
            </a:r>
          </a:p>
        </p:txBody>
      </p:sp>
      <p:sp>
        <p:nvSpPr>
          <p:cNvPr id="12" name="TextBox 11">
            <a:extLst>
              <a:ext uri="{FF2B5EF4-FFF2-40B4-BE49-F238E27FC236}">
                <a16:creationId xmlns:a16="http://schemas.microsoft.com/office/drawing/2014/main" id="{EC525D0D-8283-4230-BA22-A73640860495}"/>
              </a:ext>
            </a:extLst>
          </p:cNvPr>
          <p:cNvSpPr txBox="1"/>
          <p:nvPr/>
        </p:nvSpPr>
        <p:spPr>
          <a:xfrm>
            <a:off x="4877612" y="3150170"/>
            <a:ext cx="2838450" cy="3970318"/>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indent="0" algn="ctr">
              <a:buNone/>
            </a:pPr>
            <a:r>
              <a:rPr lang="en-US" sz="300" dirty="0"/>
              <a:t>import </a:t>
            </a:r>
            <a:r>
              <a:rPr lang="en-US" sz="300" dirty="0" err="1"/>
              <a:t>nltk</a:t>
            </a:r>
            <a:endParaRPr lang="en-US" sz="300" dirty="0"/>
          </a:p>
          <a:p>
            <a:pPr marL="0" indent="0" algn="ctr">
              <a:buNone/>
            </a:pPr>
            <a:r>
              <a:rPr lang="en-US" sz="300" dirty="0"/>
              <a:t>from </a:t>
            </a:r>
            <a:r>
              <a:rPr lang="en-US" sz="300" dirty="0" err="1"/>
              <a:t>nltk.chat.util</a:t>
            </a:r>
            <a:r>
              <a:rPr lang="en-US" sz="300" dirty="0"/>
              <a:t> import Chat, reflections</a:t>
            </a:r>
          </a:p>
          <a:p>
            <a:pPr marL="0" indent="0" algn="ctr">
              <a:buNone/>
            </a:pPr>
            <a:endParaRPr lang="en-US" sz="300" dirty="0"/>
          </a:p>
          <a:p>
            <a:pPr marL="0" indent="0" algn="ctr">
              <a:buNone/>
            </a:pPr>
            <a:r>
              <a:rPr lang="en-US" sz="300" dirty="0" err="1"/>
              <a:t>set_pairs</a:t>
            </a:r>
            <a:r>
              <a:rPr lang="en-US" sz="300" dirty="0"/>
              <a:t> = [</a:t>
            </a:r>
          </a:p>
          <a:p>
            <a:pPr marL="0" indent="0" algn="ctr">
              <a:buNone/>
            </a:pPr>
            <a:r>
              <a:rPr lang="en-US" sz="300" dirty="0"/>
              <a:t>    [</a:t>
            </a:r>
          </a:p>
          <a:p>
            <a:pPr marL="0" indent="0" algn="ctr">
              <a:buNone/>
            </a:pPr>
            <a:r>
              <a:rPr lang="en-US" sz="300" dirty="0"/>
              <a:t>        </a:t>
            </a:r>
            <a:r>
              <a:rPr lang="en-US" sz="300" dirty="0" err="1"/>
              <a:t>r"my</a:t>
            </a:r>
            <a:r>
              <a:rPr lang="en-US" sz="300" dirty="0"/>
              <a:t> name is (.*)",</a:t>
            </a:r>
          </a:p>
          <a:p>
            <a:pPr marL="0" indent="0" algn="ctr">
              <a:buNone/>
            </a:pPr>
            <a:r>
              <a:rPr lang="en-US" sz="300" dirty="0"/>
              <a:t>        ["Hello %1, How are you doing today ?",]</a:t>
            </a:r>
          </a:p>
          <a:p>
            <a:pPr marL="0" indent="0" algn="ctr">
              <a:buNone/>
            </a:pPr>
            <a:r>
              <a:rPr lang="en-US" sz="300" dirty="0"/>
              <a:t>    ],</a:t>
            </a:r>
          </a:p>
          <a:p>
            <a:pPr marL="0" indent="0" algn="ctr">
              <a:buNone/>
            </a:pPr>
            <a:r>
              <a:rPr lang="en-US" sz="300" dirty="0"/>
              <a:t>    [</a:t>
            </a:r>
          </a:p>
          <a:p>
            <a:pPr marL="0" indent="0" algn="ctr">
              <a:buNone/>
            </a:pPr>
            <a:r>
              <a:rPr lang="en-US" sz="300" dirty="0"/>
              <a:t>        </a:t>
            </a:r>
            <a:r>
              <a:rPr lang="en-US" sz="300" dirty="0" err="1"/>
              <a:t>r"hi|hey|hello</a:t>
            </a:r>
            <a:r>
              <a:rPr lang="en-US" sz="300" dirty="0"/>
              <a:t>",</a:t>
            </a:r>
          </a:p>
          <a:p>
            <a:pPr marL="0" indent="0" algn="ctr">
              <a:buNone/>
            </a:pPr>
            <a:r>
              <a:rPr lang="en-US" sz="300" dirty="0"/>
              <a:t>        ["Hello", "Hey there",]</a:t>
            </a:r>
          </a:p>
          <a:p>
            <a:pPr marL="0" indent="0" algn="ctr">
              <a:buNone/>
            </a:pPr>
            <a:r>
              <a:rPr lang="en-US" sz="300" dirty="0"/>
              <a:t>    ],</a:t>
            </a:r>
          </a:p>
          <a:p>
            <a:pPr marL="0" indent="0" algn="ctr">
              <a:buNone/>
            </a:pPr>
            <a:r>
              <a:rPr lang="en-US" sz="300" dirty="0"/>
              <a:t>    [</a:t>
            </a:r>
          </a:p>
          <a:p>
            <a:pPr marL="0" indent="0" algn="ctr">
              <a:buNone/>
            </a:pPr>
            <a:r>
              <a:rPr lang="en-US" sz="300" dirty="0"/>
              <a:t>        </a:t>
            </a:r>
            <a:r>
              <a:rPr lang="en-US" sz="300" dirty="0" err="1"/>
              <a:t>r"what</a:t>
            </a:r>
            <a:r>
              <a:rPr lang="en-US" sz="300" dirty="0"/>
              <a:t> is your name?",</a:t>
            </a:r>
          </a:p>
          <a:p>
            <a:pPr marL="0" indent="0" algn="ctr">
              <a:buNone/>
            </a:pPr>
            <a:r>
              <a:rPr lang="en-US" sz="300" dirty="0"/>
              <a:t>        ["You can call me a chatbot ?",]</a:t>
            </a:r>
          </a:p>
          <a:p>
            <a:pPr marL="0" indent="0" algn="ctr">
              <a:buNone/>
            </a:pPr>
            <a:r>
              <a:rPr lang="en-US" sz="300" dirty="0"/>
              <a:t>    ],</a:t>
            </a:r>
          </a:p>
          <a:p>
            <a:pPr marL="0" indent="0" algn="ctr">
              <a:buNone/>
            </a:pPr>
            <a:r>
              <a:rPr lang="en-US" sz="300" dirty="0"/>
              <a:t>    [</a:t>
            </a:r>
          </a:p>
          <a:p>
            <a:pPr marL="0" indent="0" algn="ctr">
              <a:buNone/>
            </a:pPr>
            <a:r>
              <a:rPr lang="en-US" sz="300" dirty="0"/>
              <a:t>        </a:t>
            </a:r>
            <a:r>
              <a:rPr lang="en-US" sz="300" dirty="0" err="1"/>
              <a:t>r"how</a:t>
            </a:r>
            <a:r>
              <a:rPr lang="en-US" sz="300" dirty="0"/>
              <a:t> are you ?",</a:t>
            </a:r>
          </a:p>
          <a:p>
            <a:pPr marL="0" indent="0" algn="ctr">
              <a:buNone/>
            </a:pPr>
            <a:r>
              <a:rPr lang="en-US" sz="300" dirty="0"/>
              <a:t>        ["I am fine, thank you! How can </a:t>
            </a:r>
            <a:r>
              <a:rPr lang="en-US" sz="300" dirty="0" err="1"/>
              <a:t>i</a:t>
            </a:r>
            <a:r>
              <a:rPr lang="en-US" sz="300" dirty="0"/>
              <a:t> help you?",]</a:t>
            </a:r>
          </a:p>
          <a:p>
            <a:pPr marL="0" indent="0" algn="ctr">
              <a:buNone/>
            </a:pPr>
            <a:r>
              <a:rPr lang="en-US" sz="300" dirty="0"/>
              <a:t>    ],</a:t>
            </a:r>
          </a:p>
          <a:p>
            <a:pPr marL="0" indent="0" algn="ctr">
              <a:buNone/>
            </a:pPr>
            <a:r>
              <a:rPr lang="en-US" sz="300" dirty="0"/>
              <a:t>    [</a:t>
            </a:r>
          </a:p>
          <a:p>
            <a:pPr marL="0" indent="0" algn="ctr">
              <a:buNone/>
            </a:pPr>
            <a:r>
              <a:rPr lang="en-US" sz="300" dirty="0"/>
              <a:t>        </a:t>
            </a:r>
            <a:r>
              <a:rPr lang="en-US" sz="300" dirty="0" err="1"/>
              <a:t>r"I</a:t>
            </a:r>
            <a:r>
              <a:rPr lang="en-US" sz="300" dirty="0"/>
              <a:t> am fine, thank you",</a:t>
            </a:r>
          </a:p>
          <a:p>
            <a:pPr marL="0" indent="0" algn="ctr">
              <a:buNone/>
            </a:pPr>
            <a:r>
              <a:rPr lang="en-US" sz="300" dirty="0"/>
              <a:t>        ["great to hear that, how can </a:t>
            </a:r>
            <a:r>
              <a:rPr lang="en-US" sz="300" dirty="0" err="1"/>
              <a:t>i</a:t>
            </a:r>
            <a:r>
              <a:rPr lang="en-US" sz="300" dirty="0"/>
              <a:t> help you?",]</a:t>
            </a:r>
          </a:p>
          <a:p>
            <a:pPr marL="0" indent="0" algn="ctr">
              <a:buNone/>
            </a:pPr>
            <a:r>
              <a:rPr lang="en-US" sz="300" dirty="0"/>
              <a:t>    ],</a:t>
            </a:r>
          </a:p>
          <a:p>
            <a:pPr marL="0" indent="0" algn="ctr">
              <a:buNone/>
            </a:pPr>
            <a:r>
              <a:rPr lang="en-US" sz="300" dirty="0"/>
              <a:t>    [</a:t>
            </a:r>
          </a:p>
          <a:p>
            <a:pPr marL="0" indent="0" algn="ctr">
              <a:buNone/>
            </a:pPr>
            <a:r>
              <a:rPr lang="en-US" sz="300" dirty="0"/>
              <a:t>        </a:t>
            </a:r>
            <a:r>
              <a:rPr lang="en-US" sz="300" dirty="0" err="1"/>
              <a:t>r"i'm</a:t>
            </a:r>
            <a:r>
              <a:rPr lang="en-US" sz="300" dirty="0"/>
              <a:t> (.*) doing good",</a:t>
            </a:r>
          </a:p>
          <a:p>
            <a:pPr marL="0" indent="0" algn="ctr">
              <a:buNone/>
            </a:pPr>
            <a:r>
              <a:rPr lang="en-US" sz="300" dirty="0"/>
              <a:t>        ["That's great to </a:t>
            </a:r>
            <a:r>
              <a:rPr lang="en-US" sz="300" dirty="0" err="1"/>
              <a:t>hear","How</a:t>
            </a:r>
            <a:r>
              <a:rPr lang="en-US" sz="300" dirty="0"/>
              <a:t> can </a:t>
            </a:r>
            <a:r>
              <a:rPr lang="en-US" sz="300" dirty="0" err="1"/>
              <a:t>i</a:t>
            </a:r>
            <a:r>
              <a:rPr lang="en-US" sz="300" dirty="0"/>
              <a:t> help you?:)",]</a:t>
            </a:r>
          </a:p>
          <a:p>
            <a:pPr marL="0" indent="0" algn="ctr">
              <a:buNone/>
            </a:pPr>
            <a:r>
              <a:rPr lang="en-US" sz="300" dirty="0"/>
              <a:t>    ],</a:t>
            </a:r>
          </a:p>
          <a:p>
            <a:pPr marL="0" indent="0" algn="ctr">
              <a:buNone/>
            </a:pPr>
            <a:r>
              <a:rPr lang="en-US" sz="300" dirty="0"/>
              <a:t>    [</a:t>
            </a:r>
          </a:p>
          <a:p>
            <a:pPr marL="0" indent="0" algn="ctr">
              <a:buNone/>
            </a:pPr>
            <a:r>
              <a:rPr lang="en-US" sz="300" dirty="0"/>
              <a:t>        </a:t>
            </a:r>
            <a:r>
              <a:rPr lang="en-US" sz="300" dirty="0" err="1"/>
              <a:t>r"what</a:t>
            </a:r>
            <a:r>
              <a:rPr lang="en-US" sz="300" dirty="0"/>
              <a:t> is UPI ?",</a:t>
            </a:r>
          </a:p>
          <a:p>
            <a:pPr marL="0" indent="0" algn="ctr">
              <a:buNone/>
            </a:pPr>
            <a:r>
              <a:rPr lang="en-US" sz="300" dirty="0"/>
              <a:t>        ["UPI has emerged as one of the most used payment systems in India in recent years, It is the single largest retail payments system in our country",]</a:t>
            </a:r>
          </a:p>
          <a:p>
            <a:pPr marL="0" indent="0" algn="ctr">
              <a:buNone/>
            </a:pPr>
            <a:r>
              <a:rPr lang="en-US" sz="300" dirty="0"/>
              <a:t>    ],</a:t>
            </a:r>
          </a:p>
          <a:p>
            <a:pPr marL="0" indent="0" algn="ctr">
              <a:buNone/>
            </a:pPr>
            <a:r>
              <a:rPr lang="en-US" sz="300" dirty="0"/>
              <a:t>    [</a:t>
            </a:r>
          </a:p>
          <a:p>
            <a:pPr marL="0" indent="0" algn="ctr">
              <a:buNone/>
            </a:pPr>
            <a:r>
              <a:rPr lang="en-US" sz="300" dirty="0"/>
              <a:t>        </a:t>
            </a:r>
            <a:r>
              <a:rPr lang="en-US" sz="300" dirty="0" err="1"/>
              <a:t>r"What</a:t>
            </a:r>
            <a:r>
              <a:rPr lang="en-US" sz="300" dirty="0"/>
              <a:t> is the full form of UPI ?",</a:t>
            </a:r>
          </a:p>
          <a:p>
            <a:pPr marL="0" indent="0" algn="ctr">
              <a:buNone/>
            </a:pPr>
            <a:r>
              <a:rPr lang="en-US" sz="300" dirty="0"/>
              <a:t>        ["It is Unified Payments Interface",]</a:t>
            </a:r>
          </a:p>
          <a:p>
            <a:pPr marL="0" indent="0" algn="ctr">
              <a:buNone/>
            </a:pPr>
            <a:r>
              <a:rPr lang="en-US" sz="300" dirty="0"/>
              <a:t>    ],</a:t>
            </a:r>
          </a:p>
          <a:p>
            <a:pPr marL="0" indent="0" algn="ctr">
              <a:buNone/>
            </a:pPr>
            <a:r>
              <a:rPr lang="en-US" sz="300" dirty="0"/>
              <a:t>    [</a:t>
            </a:r>
          </a:p>
          <a:p>
            <a:pPr marL="0" indent="0" algn="ctr">
              <a:buNone/>
            </a:pPr>
            <a:r>
              <a:rPr lang="en-US" sz="300" dirty="0"/>
              <a:t>        </a:t>
            </a:r>
            <a:r>
              <a:rPr lang="en-US" sz="300" dirty="0" err="1"/>
              <a:t>r"i</a:t>
            </a:r>
            <a:r>
              <a:rPr lang="en-US" sz="300" dirty="0"/>
              <a:t> am looking for information on payments using UPI in feature phones",</a:t>
            </a:r>
          </a:p>
          <a:p>
            <a:pPr marL="0" indent="0" algn="ctr">
              <a:buNone/>
            </a:pPr>
            <a:r>
              <a:rPr lang="en-US" sz="300" dirty="0"/>
              <a:t>        ["The Reserve Bank of India (RBI) on Tuesday launched a new digital payment mode — Unified Payments Interface (UPI) called UPI 123Pay for feature phones",]</a:t>
            </a:r>
          </a:p>
          <a:p>
            <a:pPr marL="0" indent="0" algn="ctr">
              <a:buNone/>
            </a:pPr>
            <a:r>
              <a:rPr lang="en-US" sz="300" dirty="0"/>
              <a:t>    ],</a:t>
            </a:r>
          </a:p>
          <a:p>
            <a:pPr marL="0" indent="0" algn="ctr">
              <a:buNone/>
            </a:pPr>
            <a:r>
              <a:rPr lang="en-US" sz="300" dirty="0"/>
              <a:t>    [</a:t>
            </a:r>
          </a:p>
          <a:p>
            <a:pPr marL="0" indent="0" algn="ctr">
              <a:buNone/>
            </a:pPr>
            <a:r>
              <a:rPr lang="en-US" sz="300" dirty="0"/>
              <a:t>        </a:t>
            </a:r>
            <a:r>
              <a:rPr lang="en-US" sz="300" dirty="0" err="1"/>
              <a:t>r"what</a:t>
            </a:r>
            <a:r>
              <a:rPr lang="en-US" sz="300" dirty="0"/>
              <a:t> is the UPI released for feature phones ?",</a:t>
            </a:r>
          </a:p>
          <a:p>
            <a:pPr marL="0" indent="0" algn="ctr">
              <a:buNone/>
            </a:pPr>
            <a:r>
              <a:rPr lang="en-US" sz="300" dirty="0"/>
              <a:t>        ["The new UPI released is UPI 123Pay for feature phones."]</a:t>
            </a:r>
          </a:p>
          <a:p>
            <a:pPr marL="0" indent="0" algn="ctr">
              <a:buNone/>
            </a:pPr>
            <a:r>
              <a:rPr lang="en-US" sz="300" dirty="0"/>
              <a:t>    ],</a:t>
            </a:r>
          </a:p>
          <a:p>
            <a:pPr marL="0" indent="0" algn="ctr">
              <a:buNone/>
            </a:pPr>
            <a:r>
              <a:rPr lang="en-US" sz="300" dirty="0"/>
              <a:t>    [</a:t>
            </a:r>
          </a:p>
          <a:p>
            <a:pPr marL="0" indent="0" algn="ctr">
              <a:buNone/>
            </a:pPr>
            <a:r>
              <a:rPr lang="en-US" sz="300" dirty="0"/>
              <a:t>        </a:t>
            </a:r>
            <a:r>
              <a:rPr lang="en-US" sz="300" dirty="0" err="1"/>
              <a:t>r"what</a:t>
            </a:r>
            <a:r>
              <a:rPr lang="en-US" sz="300" dirty="0"/>
              <a:t> will UPI 123Pay will do ?",</a:t>
            </a:r>
          </a:p>
          <a:p>
            <a:pPr marL="0" indent="0" algn="ctr">
              <a:buNone/>
            </a:pPr>
            <a:r>
              <a:rPr lang="en-US" sz="300" dirty="0"/>
              <a:t>        ["UPI 123Pay will digitally empower millions across the country and help NPCI achieve its dream of a billion plus daily UPI transactions",]</a:t>
            </a:r>
          </a:p>
          <a:p>
            <a:pPr marL="0" indent="0" algn="ctr">
              <a:buNone/>
            </a:pPr>
            <a:r>
              <a:rPr lang="en-US" sz="300" dirty="0"/>
              <a:t>    ],</a:t>
            </a:r>
          </a:p>
          <a:p>
            <a:pPr marL="0" indent="0" algn="ctr">
              <a:buNone/>
            </a:pPr>
            <a:r>
              <a:rPr lang="en-US" sz="300" dirty="0"/>
              <a:t>    [</a:t>
            </a:r>
          </a:p>
          <a:p>
            <a:pPr marL="0" indent="0" algn="ctr">
              <a:buNone/>
            </a:pPr>
            <a:r>
              <a:rPr lang="en-US" sz="300" dirty="0"/>
              <a:t>        </a:t>
            </a:r>
            <a:r>
              <a:rPr lang="en-US" sz="300" dirty="0" err="1"/>
              <a:t>r"How</a:t>
            </a:r>
            <a:r>
              <a:rPr lang="en-US" sz="300" dirty="0"/>
              <a:t> will the UPI payments work",</a:t>
            </a:r>
          </a:p>
          <a:p>
            <a:pPr marL="0" indent="0" algn="ctr">
              <a:buNone/>
            </a:pPr>
            <a:r>
              <a:rPr lang="en-US" sz="300" dirty="0"/>
              <a:t>        ["The customer will be able to use all features </a:t>
            </a:r>
            <a:r>
              <a:rPr lang="en-US" sz="300" dirty="0" err="1"/>
              <a:t>excepy</a:t>
            </a:r>
            <a:r>
              <a:rPr lang="en-US" sz="300" dirty="0"/>
              <a:t> scan and pay option.",]</a:t>
            </a:r>
          </a:p>
          <a:p>
            <a:pPr marL="0" indent="0" algn="ctr">
              <a:buNone/>
            </a:pPr>
            <a:r>
              <a:rPr lang="en-US" sz="300" dirty="0"/>
              <a:t>    ],</a:t>
            </a:r>
          </a:p>
          <a:p>
            <a:pPr marL="0" indent="0" algn="ctr">
              <a:buNone/>
            </a:pPr>
            <a:r>
              <a:rPr lang="en-US" sz="300" dirty="0"/>
              <a:t>    [</a:t>
            </a:r>
          </a:p>
          <a:p>
            <a:pPr marL="0" indent="0" algn="ctr">
              <a:buNone/>
            </a:pPr>
            <a:r>
              <a:rPr lang="en-US" sz="300" dirty="0"/>
              <a:t>        </a:t>
            </a:r>
            <a:r>
              <a:rPr lang="en-US" sz="300" dirty="0" err="1"/>
              <a:t>r"Does</a:t>
            </a:r>
            <a:r>
              <a:rPr lang="en-US" sz="300" dirty="0"/>
              <a:t> this require a network connection ?",</a:t>
            </a:r>
          </a:p>
          <a:p>
            <a:pPr marL="0" indent="0" algn="ctr">
              <a:buNone/>
            </a:pPr>
            <a:r>
              <a:rPr lang="en-US" sz="300" dirty="0"/>
              <a:t>        ["This new digital payment mode does not require internet connection for transactions.",]</a:t>
            </a:r>
          </a:p>
          <a:p>
            <a:pPr marL="0" indent="0" algn="ctr">
              <a:buNone/>
            </a:pPr>
            <a:r>
              <a:rPr lang="en-US" sz="300" dirty="0"/>
              <a:t>    ],</a:t>
            </a:r>
          </a:p>
          <a:p>
            <a:pPr marL="0" indent="0" algn="ctr">
              <a:buNone/>
            </a:pPr>
            <a:r>
              <a:rPr lang="en-US" sz="300" dirty="0"/>
              <a:t>    [</a:t>
            </a:r>
          </a:p>
          <a:p>
            <a:pPr marL="0" indent="0" algn="ctr">
              <a:buNone/>
            </a:pPr>
            <a:r>
              <a:rPr lang="en-US" sz="300" dirty="0"/>
              <a:t>        </a:t>
            </a:r>
            <a:r>
              <a:rPr lang="en-US" sz="300" dirty="0" err="1"/>
              <a:t>r"Do</a:t>
            </a:r>
            <a:r>
              <a:rPr lang="en-US" sz="300" dirty="0"/>
              <a:t> the user has to link their bank account with the UPI",</a:t>
            </a:r>
          </a:p>
          <a:p>
            <a:pPr marL="0" indent="0" algn="ctr">
              <a:buNone/>
            </a:pPr>
            <a:r>
              <a:rPr lang="en-US" sz="300" dirty="0"/>
              <a:t>        ["Yes the individual person using the UPI has to first link their bank accounts.",]</a:t>
            </a:r>
          </a:p>
          <a:p>
            <a:pPr marL="0" indent="0" algn="ctr">
              <a:buNone/>
            </a:pPr>
            <a:r>
              <a:rPr lang="en-US" sz="300" dirty="0"/>
              <a:t>    ],</a:t>
            </a:r>
          </a:p>
          <a:p>
            <a:pPr marL="0" indent="0" algn="ctr">
              <a:buNone/>
            </a:pPr>
            <a:r>
              <a:rPr lang="en-US" sz="300" dirty="0"/>
              <a:t>    [</a:t>
            </a:r>
          </a:p>
          <a:p>
            <a:pPr marL="0" indent="0" algn="ctr">
              <a:buNone/>
            </a:pPr>
            <a:r>
              <a:rPr lang="en-US" sz="300" dirty="0"/>
              <a:t>        </a:t>
            </a:r>
            <a:r>
              <a:rPr lang="en-US" sz="300" dirty="0" err="1"/>
              <a:t>r"what</a:t>
            </a:r>
            <a:r>
              <a:rPr lang="en-US" sz="300" dirty="0"/>
              <a:t> types of transactions can people do ?",</a:t>
            </a:r>
          </a:p>
          <a:p>
            <a:pPr marL="0" indent="0" algn="ctr">
              <a:buNone/>
            </a:pPr>
            <a:r>
              <a:rPr lang="en-US" sz="300" dirty="0"/>
              <a:t>        ["A person can do person to persona </a:t>
            </a:r>
            <a:r>
              <a:rPr lang="en-US" sz="300" dirty="0" err="1"/>
              <a:t>nd</a:t>
            </a:r>
            <a:r>
              <a:rPr lang="en-US" sz="300" dirty="0"/>
              <a:t> person to merchant payments",]</a:t>
            </a:r>
          </a:p>
          <a:p>
            <a:pPr marL="0" indent="0" algn="ctr">
              <a:buNone/>
            </a:pPr>
            <a:r>
              <a:rPr lang="en-US" sz="300" dirty="0"/>
              <a:t>    ],</a:t>
            </a:r>
          </a:p>
          <a:p>
            <a:pPr marL="0" indent="0" algn="ctr">
              <a:buNone/>
            </a:pPr>
            <a:r>
              <a:rPr lang="en-US" sz="300" dirty="0"/>
              <a:t>    [</a:t>
            </a:r>
          </a:p>
          <a:p>
            <a:pPr marL="0" indent="0" algn="ctr">
              <a:buNone/>
            </a:pPr>
            <a:r>
              <a:rPr lang="en-US" sz="300" dirty="0"/>
              <a:t>        </a:t>
            </a:r>
            <a:r>
              <a:rPr lang="en-US" sz="300" dirty="0" err="1"/>
              <a:t>r"In</a:t>
            </a:r>
            <a:r>
              <a:rPr lang="en-US" sz="300" dirty="0"/>
              <a:t> what language's is the UPI operatable ?",</a:t>
            </a:r>
          </a:p>
          <a:p>
            <a:pPr marL="0" indent="0" algn="ctr">
              <a:buNone/>
            </a:pPr>
            <a:r>
              <a:rPr lang="en-US" sz="300" dirty="0"/>
              <a:t>        ["The language used in UPI 123Pay will be Hindi and English",]</a:t>
            </a:r>
          </a:p>
          <a:p>
            <a:pPr marL="0" indent="0" algn="ctr">
              <a:buNone/>
            </a:pPr>
            <a:r>
              <a:rPr lang="en-US" sz="300" dirty="0"/>
              <a:t>    ],</a:t>
            </a:r>
          </a:p>
          <a:p>
            <a:pPr marL="0" indent="0" algn="ctr">
              <a:buNone/>
            </a:pPr>
            <a:r>
              <a:rPr lang="en-US" sz="300" dirty="0"/>
              <a:t>    [</a:t>
            </a:r>
          </a:p>
          <a:p>
            <a:pPr marL="0" indent="0" algn="ctr">
              <a:buNone/>
            </a:pPr>
            <a:r>
              <a:rPr lang="en-US" sz="300" dirty="0"/>
              <a:t>        </a:t>
            </a:r>
            <a:r>
              <a:rPr lang="en-US" sz="300" dirty="0" err="1"/>
              <a:t>r"quit</a:t>
            </a:r>
            <a:r>
              <a:rPr lang="en-US" sz="300" dirty="0"/>
              <a:t>",</a:t>
            </a:r>
          </a:p>
          <a:p>
            <a:pPr marL="0" indent="0" algn="ctr">
              <a:buNone/>
            </a:pPr>
            <a:r>
              <a:rPr lang="en-US" sz="300" dirty="0"/>
              <a:t>    ["Bye, take care. See you soon :) ","It was nice talking to you. See you soon :)"]</a:t>
            </a:r>
          </a:p>
          <a:p>
            <a:pPr marL="0" indent="0" algn="ctr">
              <a:buNone/>
            </a:pPr>
            <a:r>
              <a:rPr lang="en-US" sz="300" dirty="0"/>
              <a:t>],</a:t>
            </a:r>
          </a:p>
          <a:p>
            <a:pPr marL="0" indent="0" algn="ctr">
              <a:buNone/>
            </a:pPr>
            <a:r>
              <a:rPr lang="en-US" sz="300" dirty="0"/>
              <a:t>]</a:t>
            </a:r>
          </a:p>
          <a:p>
            <a:pPr marL="0" indent="0" algn="ctr">
              <a:buNone/>
            </a:pPr>
            <a:endParaRPr lang="en-US" sz="300" dirty="0"/>
          </a:p>
          <a:p>
            <a:pPr marL="0" indent="0" algn="ctr">
              <a:buNone/>
            </a:pPr>
            <a:r>
              <a:rPr lang="en-US" sz="300" dirty="0"/>
              <a:t>def chatbot():</a:t>
            </a:r>
          </a:p>
          <a:p>
            <a:pPr marL="0" indent="0" algn="ctr">
              <a:buNone/>
            </a:pPr>
            <a:r>
              <a:rPr lang="en-US" sz="300" dirty="0"/>
              <a:t>    chat = Chat(</a:t>
            </a:r>
            <a:r>
              <a:rPr lang="en-US" sz="300" dirty="0" err="1"/>
              <a:t>set_pairs</a:t>
            </a:r>
            <a:r>
              <a:rPr lang="en-US" sz="300" dirty="0"/>
              <a:t>, reflections)</a:t>
            </a:r>
          </a:p>
          <a:p>
            <a:pPr marL="0" indent="0" algn="ctr">
              <a:buNone/>
            </a:pPr>
            <a:r>
              <a:rPr lang="en-US" sz="300" dirty="0"/>
              <a:t>    </a:t>
            </a:r>
            <a:r>
              <a:rPr lang="en-US" sz="300" dirty="0" err="1"/>
              <a:t>chat.converse</a:t>
            </a:r>
            <a:r>
              <a:rPr lang="en-US" sz="300" dirty="0"/>
              <a:t>()</a:t>
            </a:r>
          </a:p>
          <a:p>
            <a:pPr marL="0" indent="0" algn="ctr">
              <a:buNone/>
            </a:pPr>
            <a:r>
              <a:rPr lang="en-US" sz="300" dirty="0"/>
              <a:t>if __name__ == "__main__":</a:t>
            </a:r>
          </a:p>
          <a:p>
            <a:pPr marL="0" indent="0" algn="ctr">
              <a:buNone/>
            </a:pPr>
            <a:r>
              <a:rPr lang="en-US" sz="300" dirty="0"/>
              <a:t>    chatbot()</a:t>
            </a:r>
          </a:p>
          <a:p>
            <a:pPr marL="0" indent="0" algn="ctr">
              <a:buNone/>
            </a:pPr>
            <a:endParaRPr lang="en-US" sz="300" dirty="0"/>
          </a:p>
          <a:p>
            <a:pPr marL="0" indent="0" algn="ctr">
              <a:buNone/>
            </a:pPr>
            <a:endParaRPr lang="en-US" sz="300" dirty="0"/>
          </a:p>
        </p:txBody>
      </p:sp>
      <p:sp>
        <p:nvSpPr>
          <p:cNvPr id="13" name="Content Placeholder 2">
            <a:extLst>
              <a:ext uri="{FF2B5EF4-FFF2-40B4-BE49-F238E27FC236}">
                <a16:creationId xmlns:a16="http://schemas.microsoft.com/office/drawing/2014/main" id="{B9DFC581-7B41-4F32-A09C-3DEBF7BE59E8}"/>
              </a:ext>
            </a:extLst>
          </p:cNvPr>
          <p:cNvSpPr txBox="1">
            <a:spLocks/>
          </p:cNvSpPr>
          <p:nvPr/>
        </p:nvSpPr>
        <p:spPr>
          <a:xfrm>
            <a:off x="1700036" y="3703750"/>
            <a:ext cx="926765" cy="299038"/>
          </a:xfrm>
          <a:prstGeom prst="rect">
            <a:avLst/>
          </a:prstGeom>
          <a:ln/>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DATASET</a:t>
            </a:r>
          </a:p>
        </p:txBody>
      </p:sp>
      <p:sp>
        <p:nvSpPr>
          <p:cNvPr id="14" name="Content Placeholder 2">
            <a:extLst>
              <a:ext uri="{FF2B5EF4-FFF2-40B4-BE49-F238E27FC236}">
                <a16:creationId xmlns:a16="http://schemas.microsoft.com/office/drawing/2014/main" id="{D813961A-E883-45D5-87F8-286784153237}"/>
              </a:ext>
            </a:extLst>
          </p:cNvPr>
          <p:cNvSpPr txBox="1">
            <a:spLocks/>
          </p:cNvSpPr>
          <p:nvPr/>
        </p:nvSpPr>
        <p:spPr>
          <a:xfrm>
            <a:off x="5929374" y="2801435"/>
            <a:ext cx="926765" cy="299038"/>
          </a:xfrm>
          <a:prstGeom prst="rect">
            <a:avLst/>
          </a:prstGeom>
          <a:ln/>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62500" lnSpcReduction="20000"/>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MODEL</a:t>
            </a:r>
          </a:p>
        </p:txBody>
      </p:sp>
      <p:sp>
        <p:nvSpPr>
          <p:cNvPr id="15" name="Content Placeholder 2">
            <a:extLst>
              <a:ext uri="{FF2B5EF4-FFF2-40B4-BE49-F238E27FC236}">
                <a16:creationId xmlns:a16="http://schemas.microsoft.com/office/drawing/2014/main" id="{8DCC5E06-8637-4F66-BEC0-356B80ED5FB0}"/>
              </a:ext>
            </a:extLst>
          </p:cNvPr>
          <p:cNvSpPr txBox="1">
            <a:spLocks/>
          </p:cNvSpPr>
          <p:nvPr/>
        </p:nvSpPr>
        <p:spPr>
          <a:xfrm>
            <a:off x="9665699" y="622186"/>
            <a:ext cx="926765" cy="299038"/>
          </a:xfrm>
          <a:prstGeom prst="rect">
            <a:avLst/>
          </a:prstGeom>
          <a:ln/>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62500" lnSpcReduction="20000"/>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RESULT</a:t>
            </a:r>
          </a:p>
        </p:txBody>
      </p:sp>
      <p:sp>
        <p:nvSpPr>
          <p:cNvPr id="16" name="Content Placeholder 2">
            <a:extLst>
              <a:ext uri="{FF2B5EF4-FFF2-40B4-BE49-F238E27FC236}">
                <a16:creationId xmlns:a16="http://schemas.microsoft.com/office/drawing/2014/main" id="{1B092365-B327-4E74-9E1A-CE46A09DFD68}"/>
              </a:ext>
            </a:extLst>
          </p:cNvPr>
          <p:cNvSpPr txBox="1">
            <a:spLocks/>
          </p:cNvSpPr>
          <p:nvPr/>
        </p:nvSpPr>
        <p:spPr>
          <a:xfrm>
            <a:off x="9490950" y="5866934"/>
            <a:ext cx="1276262" cy="299038"/>
          </a:xfrm>
          <a:prstGeom prst="rect">
            <a:avLst/>
          </a:prstGeom>
          <a:ln/>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EVALUATION</a:t>
            </a:r>
          </a:p>
        </p:txBody>
      </p:sp>
      <p:sp>
        <p:nvSpPr>
          <p:cNvPr id="17" name="Content Placeholder 2">
            <a:extLst>
              <a:ext uri="{FF2B5EF4-FFF2-40B4-BE49-F238E27FC236}">
                <a16:creationId xmlns:a16="http://schemas.microsoft.com/office/drawing/2014/main" id="{5C899217-2253-4140-B734-B5C0AF17040D}"/>
              </a:ext>
            </a:extLst>
          </p:cNvPr>
          <p:cNvSpPr txBox="1">
            <a:spLocks/>
          </p:cNvSpPr>
          <p:nvPr/>
        </p:nvSpPr>
        <p:spPr>
          <a:xfrm>
            <a:off x="2797732" y="5878788"/>
            <a:ext cx="1344898" cy="585622"/>
          </a:xfrm>
          <a:prstGeom prst="rect">
            <a:avLst/>
          </a:prstGeom>
          <a:ln/>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dirty="0"/>
              <a:t>WORKING PROTOTYPE</a:t>
            </a:r>
          </a:p>
        </p:txBody>
      </p:sp>
      <p:cxnSp>
        <p:nvCxnSpPr>
          <p:cNvPr id="20" name="Straight Arrow Connector 19">
            <a:extLst>
              <a:ext uri="{FF2B5EF4-FFF2-40B4-BE49-F238E27FC236}">
                <a16:creationId xmlns:a16="http://schemas.microsoft.com/office/drawing/2014/main" id="{3332C72D-537E-4951-BAD9-CEFF81378B2A}"/>
              </a:ext>
            </a:extLst>
          </p:cNvPr>
          <p:cNvCxnSpPr>
            <a:cxnSpLocks/>
            <a:stCxn id="9" idx="2"/>
            <a:endCxn id="11" idx="0"/>
          </p:cNvCxnSpPr>
          <p:nvPr/>
        </p:nvCxnSpPr>
        <p:spPr>
          <a:xfrm>
            <a:off x="10115923" y="3446628"/>
            <a:ext cx="4241" cy="142438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203A5827-1A4D-4804-923F-F35DACB6A445}"/>
              </a:ext>
            </a:extLst>
          </p:cNvPr>
          <p:cNvCxnSpPr>
            <a:cxnSpLocks/>
            <a:stCxn id="11" idx="1"/>
            <a:endCxn id="12" idx="3"/>
          </p:cNvCxnSpPr>
          <p:nvPr/>
        </p:nvCxnSpPr>
        <p:spPr>
          <a:xfrm flipH="1">
            <a:off x="7716062" y="5135329"/>
            <a:ext cx="98487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69504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45FF5-4C7E-4827-95FF-F8E3DE42A8B4}"/>
              </a:ext>
            </a:extLst>
          </p:cNvPr>
          <p:cNvSpPr>
            <a:spLocks noGrp="1"/>
          </p:cNvSpPr>
          <p:nvPr>
            <p:ph type="title"/>
          </p:nvPr>
        </p:nvSpPr>
        <p:spPr/>
        <p:txBody>
          <a:bodyPr/>
          <a:lstStyle/>
          <a:p>
            <a:r>
              <a:rPr lang="en-IN" dirty="0"/>
              <a:t>SELECTED MODEL AND TECHNIQUES</a:t>
            </a:r>
          </a:p>
        </p:txBody>
      </p:sp>
      <p:sp>
        <p:nvSpPr>
          <p:cNvPr id="3" name="Content Placeholder 2">
            <a:extLst>
              <a:ext uri="{FF2B5EF4-FFF2-40B4-BE49-F238E27FC236}">
                <a16:creationId xmlns:a16="http://schemas.microsoft.com/office/drawing/2014/main" id="{FC3B666B-7D87-4FBB-B3E0-6D1693AF01C4}"/>
              </a:ext>
            </a:extLst>
          </p:cNvPr>
          <p:cNvSpPr>
            <a:spLocks noGrp="1"/>
          </p:cNvSpPr>
          <p:nvPr>
            <p:ph idx="1"/>
          </p:nvPr>
        </p:nvSpPr>
        <p:spPr/>
        <p:txBody>
          <a:bodyPr/>
          <a:lstStyle/>
          <a:p>
            <a:r>
              <a:rPr lang="en-IN" dirty="0"/>
              <a:t>We are using nltk.chat which is a</a:t>
            </a:r>
            <a:r>
              <a:rPr lang="en-US" dirty="0"/>
              <a:t> class for simple chatbots. These perform simple pattern matching on sentences typed by users and respond with automatically generated sentences.</a:t>
            </a:r>
          </a:p>
          <a:p>
            <a:endParaRPr lang="en-US" dirty="0"/>
          </a:p>
          <a:p>
            <a:r>
              <a:rPr lang="en-US" dirty="0"/>
              <a:t>The Chat class Initializes the chatbot. By using pairs as a list of patterns and responses. Each pattern is a regular expression matching the user's statement or question.</a:t>
            </a:r>
            <a:endParaRPr lang="en-IN" dirty="0"/>
          </a:p>
        </p:txBody>
      </p:sp>
    </p:spTree>
    <p:extLst>
      <p:ext uri="{BB962C8B-B14F-4D97-AF65-F5344CB8AC3E}">
        <p14:creationId xmlns:p14="http://schemas.microsoft.com/office/powerpoint/2010/main" val="2361309153"/>
      </p:ext>
    </p:extLst>
  </p:cSld>
  <p:clrMapOvr>
    <a:masterClrMapping/>
  </p:clrMapOvr>
</p:sld>
</file>

<file path=ppt/theme/theme1.xml><?xml version="1.0" encoding="utf-8"?>
<a:theme xmlns:a="http://schemas.openxmlformats.org/drawingml/2006/main" name="SketchLinesVTI">
  <a:themeElements>
    <a:clrScheme name="AnalogousFromLightSeedLeftStep">
      <a:dk1>
        <a:srgbClr val="000000"/>
      </a:dk1>
      <a:lt1>
        <a:srgbClr val="FFFFFF"/>
      </a:lt1>
      <a:dk2>
        <a:srgbClr val="22363C"/>
      </a:dk2>
      <a:lt2>
        <a:srgbClr val="E5E8E2"/>
      </a:lt2>
      <a:accent1>
        <a:srgbClr val="AF8CD0"/>
      </a:accent1>
      <a:accent2>
        <a:srgbClr val="7B73C6"/>
      </a:accent2>
      <a:accent3>
        <a:srgbClr val="8CA2D0"/>
      </a:accent3>
      <a:accent4>
        <a:srgbClr val="6CACC3"/>
      </a:accent4>
      <a:accent5>
        <a:srgbClr val="74ADA4"/>
      </a:accent5>
      <a:accent6>
        <a:srgbClr val="68B388"/>
      </a:accent6>
      <a:hlink>
        <a:srgbClr val="6F8C54"/>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778</TotalTime>
  <Words>2031</Words>
  <Application>Microsoft Office PowerPoint</Application>
  <PresentationFormat>Widescreen</PresentationFormat>
  <Paragraphs>172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Meiryo</vt:lpstr>
      <vt:lpstr>Arial</vt:lpstr>
      <vt:lpstr>Corbel</vt:lpstr>
      <vt:lpstr>Source Code Pro</vt:lpstr>
      <vt:lpstr>System Font Regular</vt:lpstr>
      <vt:lpstr>Times New Roman</vt:lpstr>
      <vt:lpstr>SketchLinesVTI</vt:lpstr>
      <vt:lpstr>CHATBOT FOR ANSWERING  UPI 123App QUERIES</vt:lpstr>
      <vt:lpstr>TABLE OF CONTENTS</vt:lpstr>
      <vt:lpstr>ABSTRACT</vt:lpstr>
      <vt:lpstr>PROBLEM STATEMENT</vt:lpstr>
      <vt:lpstr>PROJECT AREA</vt:lpstr>
      <vt:lpstr>LITERATURE SURVEY</vt:lpstr>
      <vt:lpstr>SURVEY DETAILS</vt:lpstr>
      <vt:lpstr>FLOW DIAGRAM</vt:lpstr>
      <vt:lpstr>SELECTED MODEL AND TECHNIQUES</vt:lpstr>
      <vt:lpstr>PREPROCESSING CODE</vt:lpstr>
      <vt:lpstr>PowerPoint Presentation</vt:lpstr>
      <vt:lpstr>PREPROCESSING RESULT</vt:lpstr>
      <vt:lpstr>PowerPoint Presentation</vt:lpstr>
      <vt:lpstr>MODEL EVALUATION </vt:lpstr>
      <vt:lpstr>CONCLUSION</vt:lpstr>
      <vt:lpstr>SUGGESTIONS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AICTE MOBILE APP DEVELOPMENT</dc:title>
  <dc:creator>Nihal Agarwal</dc:creator>
  <cp:lastModifiedBy>Nihal Agarwal</cp:lastModifiedBy>
  <cp:revision>29</cp:revision>
  <dcterms:created xsi:type="dcterms:W3CDTF">2022-03-11T14:39:28Z</dcterms:created>
  <dcterms:modified xsi:type="dcterms:W3CDTF">2022-03-26T09:59:14Z</dcterms:modified>
</cp:coreProperties>
</file>