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D64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D64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D64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9852" y="6371842"/>
            <a:ext cx="2456688" cy="37947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76488" y="6371842"/>
            <a:ext cx="3375659" cy="3977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1828" y="2492120"/>
            <a:ext cx="417322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D649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6378" y="2413532"/>
            <a:ext cx="9699243" cy="296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1828" y="2492120"/>
            <a:ext cx="540677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90" dirty="0"/>
              <a:t> </a:t>
            </a:r>
            <a:r>
              <a:rPr spc="185" dirty="0"/>
              <a:t>TREND</a:t>
            </a:r>
            <a:r>
              <a:rPr lang="en-US" spc="185" dirty="0"/>
              <a:t> OF TECHNOLOGY</a:t>
            </a:r>
            <a:endParaRPr spc="185" dirty="0"/>
          </a:p>
        </p:txBody>
      </p:sp>
      <p:sp>
        <p:nvSpPr>
          <p:cNvPr id="3" name="object 3"/>
          <p:cNvSpPr txBox="1"/>
          <p:nvPr/>
        </p:nvSpPr>
        <p:spPr>
          <a:xfrm>
            <a:off x="6251828" y="2931032"/>
            <a:ext cx="2739772" cy="145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15" dirty="0">
                <a:solidFill>
                  <a:srgbClr val="0D649B"/>
                </a:solidFill>
                <a:latin typeface="Trebuchet MS"/>
                <a:cs typeface="Trebuchet MS"/>
              </a:rPr>
              <a:t>ANA</a:t>
            </a:r>
            <a:r>
              <a:rPr sz="3200" spc="-409" dirty="0">
                <a:solidFill>
                  <a:srgbClr val="0D649B"/>
                </a:solidFill>
                <a:latin typeface="Trebuchet MS"/>
                <a:cs typeface="Trebuchet MS"/>
              </a:rPr>
              <a:t>L</a:t>
            </a:r>
            <a:r>
              <a:rPr sz="3200" spc="45" dirty="0">
                <a:solidFill>
                  <a:srgbClr val="0D649B"/>
                </a:solidFill>
                <a:latin typeface="Trebuchet MS"/>
                <a:cs typeface="Trebuchet MS"/>
              </a:rPr>
              <a:t>Y</a:t>
            </a:r>
            <a:r>
              <a:rPr sz="3200" spc="-80" dirty="0">
                <a:solidFill>
                  <a:srgbClr val="0D649B"/>
                </a:solidFill>
                <a:latin typeface="Trebuchet MS"/>
                <a:cs typeface="Trebuchet MS"/>
              </a:rPr>
              <a:t>SIS</a:t>
            </a:r>
            <a:r>
              <a:rPr lang="en-US" sz="3200" spc="-80" dirty="0">
                <a:solidFill>
                  <a:srgbClr val="0D649B"/>
                </a:solidFill>
                <a:latin typeface="Trebuchet MS"/>
                <a:cs typeface="Trebuchet MS"/>
              </a:rPr>
              <a:t> </a:t>
            </a:r>
            <a:endParaRPr sz="3200" dirty="0">
              <a:latin typeface="Trebuchet MS"/>
              <a:cs typeface="Trebuchet MS"/>
            </a:endParaRPr>
          </a:p>
          <a:p>
            <a:pPr marL="12700" marR="175895">
              <a:lnSpc>
                <a:spcPct val="161500"/>
              </a:lnSpc>
              <a:spcBef>
                <a:spcPts val="60"/>
              </a:spcBef>
            </a:pPr>
            <a:r>
              <a:rPr lang="en-US" sz="2000" spc="50" dirty="0">
                <a:latin typeface="Trebuchet MS"/>
                <a:cs typeface="Trebuchet MS"/>
              </a:rPr>
              <a:t>Nihal </a:t>
            </a:r>
            <a:r>
              <a:rPr lang="en-US" sz="2000" spc="50" dirty="0" err="1">
                <a:latin typeface="Trebuchet MS"/>
                <a:cs typeface="Trebuchet MS"/>
              </a:rPr>
              <a:t>Navin</a:t>
            </a:r>
            <a:r>
              <a:rPr lang="en-US" sz="2000" spc="50" dirty="0">
                <a:latin typeface="Trebuchet MS"/>
                <a:cs typeface="Trebuchet MS"/>
              </a:rPr>
              <a:t> </a:t>
            </a:r>
            <a:r>
              <a:rPr lang="en-US" sz="2000" spc="50" dirty="0" err="1">
                <a:latin typeface="Trebuchet MS"/>
                <a:cs typeface="Trebuchet MS"/>
              </a:rPr>
              <a:t>Thampy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lang="en-US" sz="2000" spc="-135" dirty="0">
                <a:latin typeface="Trebuchet MS"/>
                <a:cs typeface="Trebuchet MS"/>
              </a:rPr>
              <a:t>26/10/2023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1808" y="2151888"/>
            <a:ext cx="3982720" cy="3621404"/>
            <a:chOff x="1511808" y="2151888"/>
            <a:chExt cx="3982720" cy="36214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8" y="2189988"/>
              <a:ext cx="3906011" cy="35448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0858" y="2170938"/>
              <a:ext cx="3944620" cy="3583304"/>
            </a:xfrm>
            <a:custGeom>
              <a:avLst/>
              <a:gdLst/>
              <a:ahLst/>
              <a:cxnLst/>
              <a:rect l="l" t="t" r="r" b="b"/>
              <a:pathLst>
                <a:path w="3944620" h="3583304">
                  <a:moveTo>
                    <a:pt x="0" y="3582924"/>
                  </a:moveTo>
                  <a:lnTo>
                    <a:pt x="3944112" y="3582924"/>
                  </a:lnTo>
                  <a:lnTo>
                    <a:pt x="3944112" y="0"/>
                  </a:lnTo>
                  <a:lnTo>
                    <a:pt x="0" y="0"/>
                  </a:lnTo>
                  <a:lnTo>
                    <a:pt x="0" y="35829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8" y="2189988"/>
              <a:ext cx="3906011" cy="35448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30858" y="2170938"/>
              <a:ext cx="3944620" cy="3583304"/>
            </a:xfrm>
            <a:custGeom>
              <a:avLst/>
              <a:gdLst/>
              <a:ahLst/>
              <a:cxnLst/>
              <a:rect l="l" t="t" r="r" b="b"/>
              <a:pathLst>
                <a:path w="3944620" h="3583304">
                  <a:moveTo>
                    <a:pt x="0" y="3582924"/>
                  </a:moveTo>
                  <a:lnTo>
                    <a:pt x="3944112" y="3582924"/>
                  </a:lnTo>
                  <a:lnTo>
                    <a:pt x="3944112" y="0"/>
                  </a:lnTo>
                  <a:lnTo>
                    <a:pt x="0" y="0"/>
                  </a:lnTo>
                  <a:lnTo>
                    <a:pt x="0" y="35829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34008" y="6436905"/>
            <a:ext cx="1497965" cy="328295"/>
          </a:xfrm>
          <a:custGeom>
            <a:avLst/>
            <a:gdLst/>
            <a:ahLst/>
            <a:cxnLst/>
            <a:rect l="l" t="t" r="r" b="b"/>
            <a:pathLst>
              <a:path w="1497964" h="328295">
                <a:moveTo>
                  <a:pt x="622020" y="241566"/>
                </a:moveTo>
                <a:lnTo>
                  <a:pt x="534225" y="241350"/>
                </a:lnTo>
                <a:lnTo>
                  <a:pt x="449707" y="241566"/>
                </a:lnTo>
                <a:lnTo>
                  <a:pt x="622020" y="241566"/>
                </a:lnTo>
                <a:close/>
              </a:path>
              <a:path w="1497964" h="328295">
                <a:moveTo>
                  <a:pt x="1497965" y="37795"/>
                </a:moveTo>
                <a:lnTo>
                  <a:pt x="1040384" y="37795"/>
                </a:lnTo>
                <a:lnTo>
                  <a:pt x="998982" y="36004"/>
                </a:lnTo>
                <a:lnTo>
                  <a:pt x="948944" y="31686"/>
                </a:lnTo>
                <a:lnTo>
                  <a:pt x="868045" y="25920"/>
                </a:lnTo>
                <a:lnTo>
                  <a:pt x="636905" y="25336"/>
                </a:lnTo>
                <a:lnTo>
                  <a:pt x="636905" y="241617"/>
                </a:lnTo>
                <a:lnTo>
                  <a:pt x="341630" y="241566"/>
                </a:lnTo>
                <a:lnTo>
                  <a:pt x="449707" y="241566"/>
                </a:lnTo>
                <a:lnTo>
                  <a:pt x="479171" y="241198"/>
                </a:lnTo>
                <a:lnTo>
                  <a:pt x="534225" y="241350"/>
                </a:lnTo>
                <a:lnTo>
                  <a:pt x="587248" y="241198"/>
                </a:lnTo>
                <a:lnTo>
                  <a:pt x="636905" y="241617"/>
                </a:lnTo>
                <a:lnTo>
                  <a:pt x="636905" y="25336"/>
                </a:lnTo>
                <a:lnTo>
                  <a:pt x="587248" y="25196"/>
                </a:lnTo>
                <a:lnTo>
                  <a:pt x="479171" y="25196"/>
                </a:lnTo>
                <a:lnTo>
                  <a:pt x="444754" y="25298"/>
                </a:lnTo>
                <a:lnTo>
                  <a:pt x="436753" y="24841"/>
                </a:lnTo>
                <a:lnTo>
                  <a:pt x="423799" y="23406"/>
                </a:lnTo>
                <a:lnTo>
                  <a:pt x="411226" y="21602"/>
                </a:lnTo>
                <a:lnTo>
                  <a:pt x="398145" y="19075"/>
                </a:lnTo>
                <a:lnTo>
                  <a:pt x="381635" y="15125"/>
                </a:lnTo>
                <a:lnTo>
                  <a:pt x="339852" y="6477"/>
                </a:lnTo>
                <a:lnTo>
                  <a:pt x="291338" y="2159"/>
                </a:lnTo>
                <a:lnTo>
                  <a:pt x="242697" y="0"/>
                </a:lnTo>
                <a:lnTo>
                  <a:pt x="134747" y="0"/>
                </a:lnTo>
                <a:lnTo>
                  <a:pt x="17272" y="1435"/>
                </a:lnTo>
                <a:lnTo>
                  <a:pt x="1524" y="2882"/>
                </a:lnTo>
                <a:lnTo>
                  <a:pt x="1143" y="2882"/>
                </a:lnTo>
                <a:lnTo>
                  <a:pt x="1143" y="3238"/>
                </a:lnTo>
                <a:lnTo>
                  <a:pt x="381" y="3238"/>
                </a:lnTo>
                <a:lnTo>
                  <a:pt x="381" y="3606"/>
                </a:lnTo>
                <a:lnTo>
                  <a:pt x="0" y="3606"/>
                </a:lnTo>
                <a:lnTo>
                  <a:pt x="0" y="221043"/>
                </a:lnTo>
                <a:lnTo>
                  <a:pt x="109093" y="251637"/>
                </a:lnTo>
                <a:lnTo>
                  <a:pt x="165989" y="263525"/>
                </a:lnTo>
                <a:lnTo>
                  <a:pt x="223647" y="272884"/>
                </a:lnTo>
                <a:lnTo>
                  <a:pt x="370078" y="287997"/>
                </a:lnTo>
                <a:lnTo>
                  <a:pt x="429133" y="296291"/>
                </a:lnTo>
                <a:lnTo>
                  <a:pt x="509778" y="311772"/>
                </a:lnTo>
                <a:lnTo>
                  <a:pt x="530987" y="316801"/>
                </a:lnTo>
                <a:lnTo>
                  <a:pt x="552323" y="321132"/>
                </a:lnTo>
                <a:lnTo>
                  <a:pt x="573913" y="324370"/>
                </a:lnTo>
                <a:lnTo>
                  <a:pt x="595884" y="326529"/>
                </a:lnTo>
                <a:lnTo>
                  <a:pt x="636905" y="327964"/>
                </a:lnTo>
                <a:lnTo>
                  <a:pt x="744855" y="327964"/>
                </a:lnTo>
                <a:lnTo>
                  <a:pt x="1293114" y="326885"/>
                </a:lnTo>
                <a:lnTo>
                  <a:pt x="1401191" y="326885"/>
                </a:lnTo>
                <a:lnTo>
                  <a:pt x="1401191" y="279006"/>
                </a:lnTo>
                <a:lnTo>
                  <a:pt x="1401191" y="253796"/>
                </a:lnTo>
                <a:lnTo>
                  <a:pt x="1497965" y="253809"/>
                </a:lnTo>
                <a:lnTo>
                  <a:pt x="1497965" y="62280"/>
                </a:lnTo>
                <a:lnTo>
                  <a:pt x="1497965" y="57594"/>
                </a:lnTo>
                <a:lnTo>
                  <a:pt x="1497965" y="37795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772795"/>
            <a:ext cx="8778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4" dirty="0">
                <a:solidFill>
                  <a:srgbClr val="000000"/>
                </a:solidFill>
              </a:rPr>
              <a:t>D</a:t>
            </a:r>
            <a:r>
              <a:rPr spc="-80" dirty="0">
                <a:solidFill>
                  <a:srgbClr val="000000"/>
                </a:solidFill>
              </a:rPr>
              <a:t>A</a:t>
            </a:r>
            <a:r>
              <a:rPr spc="-254" dirty="0">
                <a:solidFill>
                  <a:srgbClr val="000000"/>
                </a:solidFill>
              </a:rPr>
              <a:t>T</a:t>
            </a:r>
            <a:r>
              <a:rPr spc="120" dirty="0">
                <a:solidFill>
                  <a:srgbClr val="000000"/>
                </a:solidFill>
              </a:rPr>
              <a:t>A</a:t>
            </a:r>
            <a:r>
              <a:rPr spc="165" dirty="0">
                <a:solidFill>
                  <a:srgbClr val="000000"/>
                </a:solidFill>
              </a:rPr>
              <a:t>B</a:t>
            </a:r>
            <a:r>
              <a:rPr spc="20" dirty="0">
                <a:solidFill>
                  <a:srgbClr val="000000"/>
                </a:solidFill>
              </a:rPr>
              <a:t>ASE</a:t>
            </a:r>
            <a:r>
              <a:rPr spc="-459" dirty="0">
                <a:solidFill>
                  <a:srgbClr val="000000"/>
                </a:solidFill>
              </a:rPr>
              <a:t> </a:t>
            </a:r>
            <a:r>
              <a:rPr spc="185" dirty="0">
                <a:solidFill>
                  <a:srgbClr val="000000"/>
                </a:solidFill>
              </a:rPr>
              <a:t>TREND</a:t>
            </a:r>
            <a:r>
              <a:rPr spc="-75" dirty="0">
                <a:solidFill>
                  <a:srgbClr val="000000"/>
                </a:solidFill>
              </a:rPr>
              <a:t>S </a:t>
            </a:r>
            <a:r>
              <a:rPr spc="-140" dirty="0">
                <a:solidFill>
                  <a:srgbClr val="000000"/>
                </a:solidFill>
              </a:rPr>
              <a:t>-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150" dirty="0">
                <a:solidFill>
                  <a:srgbClr val="000000"/>
                </a:solidFill>
              </a:rPr>
              <a:t>FINDI</a:t>
            </a:r>
            <a:r>
              <a:rPr spc="200" dirty="0">
                <a:solidFill>
                  <a:srgbClr val="000000"/>
                </a:solidFill>
              </a:rPr>
              <a:t>N</a:t>
            </a:r>
            <a:r>
              <a:rPr spc="70" dirty="0">
                <a:solidFill>
                  <a:srgbClr val="000000"/>
                </a:solidFill>
              </a:rPr>
              <a:t>G</a:t>
            </a:r>
            <a:r>
              <a:rPr spc="55" dirty="0">
                <a:solidFill>
                  <a:srgbClr val="000000"/>
                </a:solidFill>
              </a:rPr>
              <a:t>S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260" dirty="0">
                <a:solidFill>
                  <a:srgbClr val="000000"/>
                </a:solidFill>
              </a:rPr>
              <a:t>&amp;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30" dirty="0">
                <a:solidFill>
                  <a:srgbClr val="000000"/>
                </a:solidFill>
              </a:rPr>
              <a:t>IMPLI</a:t>
            </a:r>
            <a:r>
              <a:rPr spc="120" dirty="0">
                <a:solidFill>
                  <a:srgbClr val="000000"/>
                </a:solidFill>
              </a:rPr>
              <a:t>C</a:t>
            </a:r>
            <a:r>
              <a:rPr spc="-80" dirty="0">
                <a:solidFill>
                  <a:srgbClr val="000000"/>
                </a:solidFill>
              </a:rPr>
              <a:t>A</a:t>
            </a:r>
            <a:r>
              <a:rPr spc="170" dirty="0">
                <a:solidFill>
                  <a:srgbClr val="000000"/>
                </a:solidFill>
              </a:rPr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0950" y="2104555"/>
            <a:ext cx="4751705" cy="22602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Trebuchet MS"/>
                <a:cs typeface="Trebuchet MS"/>
              </a:rPr>
              <a:t>Findings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400" spc="65" dirty="0">
                <a:latin typeface="Trebuchet MS"/>
                <a:cs typeface="Trebuchet MS"/>
              </a:rPr>
              <a:t>MySQL is the widely favored database system in various industries.</a:t>
            </a:r>
          </a:p>
          <a:p>
            <a:pPr marL="241300" indent="-228600">
              <a:lnSpc>
                <a:spcPct val="100000"/>
              </a:lnSpc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400" spc="65" dirty="0">
                <a:latin typeface="Trebuchet MS"/>
                <a:cs typeface="Trebuchet MS"/>
              </a:rPr>
              <a:t>Microsoft SQL Server remains a reliable choice for data management in many businesses.</a:t>
            </a:r>
          </a:p>
          <a:p>
            <a:pPr marL="241300" indent="-228600">
              <a:lnSpc>
                <a:spcPct val="100000"/>
              </a:lnSpc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400" spc="65" dirty="0">
                <a:latin typeface="Trebuchet MS"/>
                <a:cs typeface="Trebuchet MS"/>
              </a:rPr>
              <a:t>MongoDB and Redis lead the NoSQL category, preferred for flexible and scalable data storage.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0553" y="2089226"/>
            <a:ext cx="1249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Trebuchet MS"/>
                <a:cs typeface="Trebuchet MS"/>
              </a:rPr>
              <a:t>Im</a:t>
            </a:r>
            <a:r>
              <a:rPr sz="2000" spc="-90" dirty="0">
                <a:latin typeface="Trebuchet MS"/>
                <a:cs typeface="Trebuchet MS"/>
              </a:rPr>
              <a:t>p</a:t>
            </a:r>
            <a:r>
              <a:rPr sz="2000" spc="-150" dirty="0">
                <a:latin typeface="Trebuchet MS"/>
                <a:cs typeface="Trebuchet MS"/>
              </a:rPr>
              <a:t>l</a:t>
            </a:r>
            <a:r>
              <a:rPr sz="2000" spc="-135" dirty="0">
                <a:latin typeface="Trebuchet MS"/>
                <a:cs typeface="Trebuchet MS"/>
              </a:rPr>
              <a:t>i</a:t>
            </a:r>
            <a:r>
              <a:rPr sz="2000" spc="-150" dirty="0">
                <a:latin typeface="Trebuchet MS"/>
                <a:cs typeface="Trebuchet MS"/>
              </a:rPr>
              <a:t>c</a:t>
            </a:r>
            <a:r>
              <a:rPr sz="2000" spc="-170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145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40" dirty="0">
                <a:latin typeface="Trebuchet MS"/>
                <a:cs typeface="Trebuchet MS"/>
              </a:rPr>
              <a:t>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0" y="3202566"/>
            <a:ext cx="4311650" cy="159723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600" spc="-50" dirty="0">
                <a:latin typeface="Trebuchet MS"/>
                <a:cs typeface="Trebuchet MS"/>
              </a:rPr>
              <a:t>Open-source databases like MySQL are still popular choices.</a:t>
            </a: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600" spc="-50" dirty="0">
                <a:latin typeface="Trebuchet MS"/>
                <a:cs typeface="Trebuchet MS"/>
              </a:rPr>
              <a:t>SQL remains crucial in software development and Big Data.</a:t>
            </a: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600" spc="-50" dirty="0">
                <a:latin typeface="Trebuchet MS"/>
                <a:cs typeface="Trebuchet MS"/>
              </a:rPr>
              <a:t>NoSQL databases are set to transform the relational database landscape.</a:t>
            </a:r>
            <a:endParaRPr lang="en-US"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37336"/>
            <a:ext cx="2432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4" dirty="0">
                <a:solidFill>
                  <a:srgbClr val="000000"/>
                </a:solidFill>
              </a:rPr>
              <a:t>D</a:t>
            </a:r>
            <a:r>
              <a:rPr spc="100" dirty="0">
                <a:solidFill>
                  <a:srgbClr val="000000"/>
                </a:solidFill>
              </a:rPr>
              <a:t>ASHB</a:t>
            </a:r>
            <a:r>
              <a:rPr spc="345" dirty="0">
                <a:solidFill>
                  <a:srgbClr val="000000"/>
                </a:solidFill>
              </a:rPr>
              <a:t>O</a:t>
            </a:r>
            <a:r>
              <a:rPr spc="250" dirty="0">
                <a:solidFill>
                  <a:srgbClr val="000000"/>
                </a:solidFill>
              </a:rPr>
              <a:t>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8996" y="2413532"/>
            <a:ext cx="6016625" cy="2371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8005">
              <a:lnSpc>
                <a:spcPct val="120000"/>
              </a:lnSpc>
              <a:spcBef>
                <a:spcPts val="100"/>
              </a:spcBef>
            </a:pPr>
            <a:r>
              <a:rPr sz="2200" spc="-30" dirty="0">
                <a:latin typeface="Trebuchet MS"/>
                <a:cs typeface="Trebuchet MS"/>
              </a:rPr>
              <a:t>T</a:t>
            </a:r>
            <a:r>
              <a:rPr sz="2200" spc="-25" dirty="0">
                <a:latin typeface="Trebuchet MS"/>
                <a:cs typeface="Trebuchet MS"/>
              </a:rPr>
              <a:t>h</a:t>
            </a:r>
            <a:r>
              <a:rPr sz="2200" spc="-150" dirty="0">
                <a:latin typeface="Trebuchet MS"/>
                <a:cs typeface="Trebuchet MS"/>
              </a:rPr>
              <a:t>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permane</a:t>
            </a:r>
            <a:r>
              <a:rPr sz="2200" spc="-114" dirty="0">
                <a:latin typeface="Trebuchet MS"/>
                <a:cs typeface="Trebuchet MS"/>
              </a:rPr>
              <a:t>n</a:t>
            </a:r>
            <a:r>
              <a:rPr sz="2200" spc="-145" dirty="0">
                <a:latin typeface="Trebuchet MS"/>
                <a:cs typeface="Trebuchet MS"/>
              </a:rPr>
              <a:t>t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lin</a:t>
            </a:r>
            <a:r>
              <a:rPr sz="2200" spc="-150" dirty="0">
                <a:latin typeface="Trebuchet MS"/>
                <a:cs typeface="Trebuchet MS"/>
              </a:rPr>
              <a:t>k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of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t</a:t>
            </a:r>
            <a:r>
              <a:rPr sz="2200" spc="-135" dirty="0">
                <a:latin typeface="Trebuchet MS"/>
                <a:cs typeface="Trebuchet MS"/>
              </a:rPr>
              <a:t>h</a:t>
            </a:r>
            <a:r>
              <a:rPr sz="2200" spc="-150" dirty="0">
                <a:latin typeface="Trebuchet MS"/>
                <a:cs typeface="Trebuchet MS"/>
              </a:rPr>
              <a:t>e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r</a:t>
            </a:r>
            <a:r>
              <a:rPr sz="2200" spc="-160" dirty="0">
                <a:latin typeface="Trebuchet MS"/>
                <a:cs typeface="Trebuchet MS"/>
              </a:rPr>
              <a:t>ea</a:t>
            </a:r>
            <a:r>
              <a:rPr sz="2200" spc="-155" dirty="0">
                <a:latin typeface="Trebuchet MS"/>
                <a:cs typeface="Trebuchet MS"/>
              </a:rPr>
              <a:t>d</a:t>
            </a:r>
            <a:r>
              <a:rPr sz="2200" spc="-105" dirty="0">
                <a:latin typeface="Trebuchet MS"/>
                <a:cs typeface="Trebuchet MS"/>
              </a:rPr>
              <a:t>-</a:t>
            </a:r>
            <a:r>
              <a:rPr sz="2200" spc="-95" dirty="0">
                <a:latin typeface="Trebuchet MS"/>
                <a:cs typeface="Trebuchet MS"/>
              </a:rPr>
              <a:t>on</a:t>
            </a:r>
            <a:r>
              <a:rPr sz="2200" spc="-75" dirty="0">
                <a:latin typeface="Trebuchet MS"/>
                <a:cs typeface="Trebuchet MS"/>
              </a:rPr>
              <a:t>l</a:t>
            </a:r>
            <a:r>
              <a:rPr sz="2200" spc="-125" dirty="0">
                <a:latin typeface="Trebuchet MS"/>
                <a:cs typeface="Trebuchet MS"/>
              </a:rPr>
              <a:t>y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vi</a:t>
            </a:r>
            <a:r>
              <a:rPr sz="2200" spc="-210" dirty="0">
                <a:latin typeface="Trebuchet MS"/>
                <a:cs typeface="Trebuchet MS"/>
              </a:rPr>
              <a:t>e</a:t>
            </a:r>
            <a:r>
              <a:rPr sz="2200" spc="-60" dirty="0">
                <a:latin typeface="Trebuchet MS"/>
                <a:cs typeface="Trebuchet MS"/>
              </a:rPr>
              <a:t>w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of</a:t>
            </a:r>
            <a:r>
              <a:rPr sz="2200" spc="-6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th</a:t>
            </a:r>
            <a:r>
              <a:rPr sz="2200" spc="-105" dirty="0">
                <a:latin typeface="Trebuchet MS"/>
                <a:cs typeface="Trebuchet MS"/>
              </a:rPr>
              <a:t>e  </a:t>
            </a:r>
            <a:r>
              <a:rPr sz="2200" spc="-5" dirty="0">
                <a:latin typeface="Trebuchet MS"/>
                <a:cs typeface="Trebuchet MS"/>
              </a:rPr>
              <a:t>Cognos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dashboard:</a:t>
            </a: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lang="en-US" sz="2200" spc="-170" dirty="0">
                <a:latin typeface="Trebuchet MS"/>
                <a:cs typeface="Trebuchet MS"/>
              </a:rPr>
              <a:t>https://github.com/nihal2329/Capstone-story-project/blob/34be1404959e81aba922e68a82e0f891a95a68fb/A%20dashboard%20with%20Cognos%20Dashboard%20Embedded%20(CDE).json</a:t>
            </a:r>
            <a:endParaRPr sz="22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2424683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1031875"/>
            <a:ext cx="6034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>
                <a:solidFill>
                  <a:srgbClr val="000000"/>
                </a:solidFill>
              </a:rPr>
              <a:t>CURRENT</a:t>
            </a:r>
            <a:r>
              <a:rPr spc="-484" dirty="0">
                <a:solidFill>
                  <a:srgbClr val="000000"/>
                </a:solidFill>
              </a:rPr>
              <a:t> </a:t>
            </a:r>
            <a:r>
              <a:rPr spc="235" dirty="0">
                <a:solidFill>
                  <a:srgbClr val="000000"/>
                </a:solidFill>
              </a:rPr>
              <a:t>TECHNOLO</a:t>
            </a:r>
            <a:r>
              <a:rPr spc="265" dirty="0">
                <a:solidFill>
                  <a:srgbClr val="000000"/>
                </a:solidFill>
              </a:rPr>
              <a:t>G</a:t>
            </a:r>
            <a:r>
              <a:rPr spc="110" dirty="0">
                <a:solidFill>
                  <a:srgbClr val="000000"/>
                </a:solidFill>
              </a:rPr>
              <a:t>Y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60" dirty="0">
                <a:solidFill>
                  <a:srgbClr val="000000"/>
                </a:solidFill>
              </a:rPr>
              <a:t>US</a:t>
            </a:r>
            <a:r>
              <a:rPr spc="105" dirty="0">
                <a:solidFill>
                  <a:srgbClr val="000000"/>
                </a:solidFill>
              </a:rPr>
              <a:t>A</a:t>
            </a:r>
            <a:r>
              <a:rPr spc="40" dirty="0">
                <a:solidFill>
                  <a:srgbClr val="000000"/>
                </a:solidFill>
              </a:rPr>
              <a:t>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1952244"/>
            <a:ext cx="9604248" cy="41010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1031875"/>
            <a:ext cx="5695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>
                <a:solidFill>
                  <a:srgbClr val="000000"/>
                </a:solidFill>
              </a:rPr>
              <a:t>FUTU</a:t>
            </a:r>
            <a:r>
              <a:rPr spc="55" dirty="0">
                <a:solidFill>
                  <a:srgbClr val="000000"/>
                </a:solidFill>
              </a:rPr>
              <a:t>R</a:t>
            </a:r>
            <a:r>
              <a:rPr spc="-114" dirty="0">
                <a:solidFill>
                  <a:srgbClr val="000000"/>
                </a:solidFill>
              </a:rPr>
              <a:t>E</a:t>
            </a:r>
            <a:r>
              <a:rPr spc="-480" dirty="0">
                <a:solidFill>
                  <a:srgbClr val="000000"/>
                </a:solidFill>
              </a:rPr>
              <a:t> </a:t>
            </a:r>
            <a:r>
              <a:rPr spc="235" dirty="0">
                <a:solidFill>
                  <a:srgbClr val="000000"/>
                </a:solidFill>
              </a:rPr>
              <a:t>TECHNOLO</a:t>
            </a:r>
            <a:r>
              <a:rPr spc="265" dirty="0">
                <a:solidFill>
                  <a:srgbClr val="000000"/>
                </a:solidFill>
              </a:rPr>
              <a:t>G</a:t>
            </a:r>
            <a:r>
              <a:rPr spc="110" dirty="0">
                <a:solidFill>
                  <a:srgbClr val="000000"/>
                </a:solidFill>
              </a:rPr>
              <a:t>Y</a:t>
            </a:r>
            <a:r>
              <a:rPr spc="-490" dirty="0">
                <a:solidFill>
                  <a:srgbClr val="000000"/>
                </a:solidFill>
              </a:rPr>
              <a:t> </a:t>
            </a:r>
            <a:r>
              <a:rPr spc="185" dirty="0">
                <a:solidFill>
                  <a:srgbClr val="000000"/>
                </a:solidFill>
              </a:rPr>
              <a:t>TREND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1950720"/>
            <a:ext cx="9604248" cy="41026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1031875"/>
            <a:ext cx="3085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>
                <a:solidFill>
                  <a:srgbClr val="000000"/>
                </a:solidFill>
              </a:rPr>
              <a:t>DEMOGRAPHICS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1909572"/>
            <a:ext cx="9604248" cy="41605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37336"/>
            <a:ext cx="2320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>
                <a:solidFill>
                  <a:srgbClr val="000000"/>
                </a:solidFill>
              </a:rPr>
              <a:t>DISCUS</a:t>
            </a:r>
            <a:r>
              <a:rPr spc="80" dirty="0">
                <a:solidFill>
                  <a:srgbClr val="000000"/>
                </a:solidFill>
              </a:rPr>
              <a:t>S</a:t>
            </a:r>
            <a:r>
              <a:rPr spc="280" dirty="0">
                <a:solidFill>
                  <a:srgbClr val="000000"/>
                </a:solidFill>
              </a:rPr>
              <a:t>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2125979"/>
            <a:ext cx="3054096" cy="3054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3509" y="1993226"/>
            <a:ext cx="4404995" cy="3598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79450" indent="-228600">
              <a:lnSpc>
                <a:spcPct val="1201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Trebuchet MS"/>
                <a:cs typeface="Trebuchet MS"/>
              </a:rPr>
              <a:t>Technology Usage Trends: Present and Future</a:t>
            </a:r>
          </a:p>
          <a:p>
            <a:pPr marL="241300" marR="679450" indent="-228600">
              <a:lnSpc>
                <a:spcPct val="1201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Trebuchet MS"/>
                <a:cs typeface="Trebuchet MS"/>
              </a:rPr>
              <a:t>Disparities in the IT Industry: Gender, Age, and Education Bias.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772795"/>
            <a:ext cx="6765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0" dirty="0">
                <a:solidFill>
                  <a:srgbClr val="000000"/>
                </a:solidFill>
              </a:rPr>
              <a:t>O</a:t>
            </a:r>
            <a:r>
              <a:rPr spc="25" dirty="0">
                <a:solidFill>
                  <a:srgbClr val="000000"/>
                </a:solidFill>
              </a:rPr>
              <a:t>VERALL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150" dirty="0">
                <a:solidFill>
                  <a:srgbClr val="000000"/>
                </a:solidFill>
              </a:rPr>
              <a:t>FINDI</a:t>
            </a:r>
            <a:r>
              <a:rPr spc="200" dirty="0">
                <a:solidFill>
                  <a:srgbClr val="000000"/>
                </a:solidFill>
              </a:rPr>
              <a:t>N</a:t>
            </a:r>
            <a:r>
              <a:rPr spc="70" dirty="0">
                <a:solidFill>
                  <a:srgbClr val="000000"/>
                </a:solidFill>
              </a:rPr>
              <a:t>G</a:t>
            </a:r>
            <a:r>
              <a:rPr spc="55" dirty="0">
                <a:solidFill>
                  <a:srgbClr val="000000"/>
                </a:solidFill>
              </a:rPr>
              <a:t>S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260" dirty="0">
                <a:solidFill>
                  <a:srgbClr val="000000"/>
                </a:solidFill>
              </a:rPr>
              <a:t>&amp;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30" dirty="0">
                <a:solidFill>
                  <a:srgbClr val="000000"/>
                </a:solidFill>
              </a:rPr>
              <a:t>IMPLI</a:t>
            </a:r>
            <a:r>
              <a:rPr spc="120" dirty="0">
                <a:solidFill>
                  <a:srgbClr val="000000"/>
                </a:solidFill>
              </a:rPr>
              <a:t>C</a:t>
            </a:r>
            <a:r>
              <a:rPr spc="-80" dirty="0">
                <a:solidFill>
                  <a:srgbClr val="000000"/>
                </a:solidFill>
              </a:rPr>
              <a:t>A</a:t>
            </a:r>
            <a:r>
              <a:rPr spc="170" dirty="0">
                <a:solidFill>
                  <a:srgbClr val="000000"/>
                </a:solidFill>
              </a:rPr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8063" y="2172461"/>
            <a:ext cx="8039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10" dirty="0">
                <a:latin typeface="Trebuchet MS"/>
                <a:cs typeface="Trebuchet MS"/>
              </a:rPr>
              <a:t>Findings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287" y="2722544"/>
            <a:ext cx="3971925" cy="1512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dirty="0">
                <a:latin typeface="Trebuchet MS"/>
                <a:cs typeface="Trebuchet MS"/>
              </a:rPr>
              <a:t>Yearly Tech Trend Changes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dirty="0">
                <a:latin typeface="Trebuchet MS"/>
                <a:cs typeface="Trebuchet MS"/>
              </a:rPr>
              <a:t>USA's Role in Tech Leadership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dirty="0">
                <a:latin typeface="Trebuchet MS"/>
                <a:cs typeface="Trebuchet MS"/>
              </a:rPr>
              <a:t>Gender and Age Bias in Tech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dirty="0">
                <a:latin typeface="Trebuchet MS"/>
                <a:cs typeface="Trebuchet MS"/>
              </a:rPr>
              <a:t>Docker and AWS Platform Dominance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89319" y="2172461"/>
            <a:ext cx="11861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5" dirty="0">
                <a:latin typeface="Trebuchet MS"/>
                <a:cs typeface="Trebuchet MS"/>
              </a:rPr>
              <a:t>Implications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9319" y="3062820"/>
            <a:ext cx="4291965" cy="13183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6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spc="-50" dirty="0">
                <a:latin typeface="Trebuchet MS"/>
                <a:cs typeface="Trebuchet MS"/>
              </a:rPr>
              <a:t>Keeping Current: Programmers Must Embrace Technology Trends</a:t>
            </a: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900" spc="-50" dirty="0">
                <a:latin typeface="Trebuchet MS"/>
                <a:cs typeface="Trebuchet MS"/>
              </a:rPr>
              <a:t>Equal Tech Exposure: Bridging the Global Gap</a:t>
            </a:r>
            <a:endParaRPr sz="1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37336"/>
            <a:ext cx="2682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4" dirty="0">
                <a:solidFill>
                  <a:srgbClr val="000000"/>
                </a:solidFill>
              </a:rPr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2113788"/>
            <a:ext cx="3054096" cy="3054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8400" y="2370616"/>
            <a:ext cx="533057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Trebuchet MS"/>
                <a:cs typeface="Trebuchet MS"/>
              </a:rPr>
              <a:t>Tech Trends: Languages, Databases, Platforms, Frameworks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Trebuchet MS"/>
                <a:cs typeface="Trebuchet MS"/>
              </a:rPr>
              <a:t>Demographics: Gender, Education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>
                <a:latin typeface="Trebuchet MS"/>
                <a:cs typeface="Trebuchet MS"/>
              </a:rPr>
              <a:t>Language Trends vs. Salaries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37336"/>
            <a:ext cx="1927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>
                <a:solidFill>
                  <a:srgbClr val="000000"/>
                </a:solidFill>
              </a:rPr>
              <a:t>APPENDIX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2132076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77000" y="2286000"/>
            <a:ext cx="4469765" cy="175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700" spc="-45" dirty="0">
                <a:latin typeface="Trebuchet MS"/>
                <a:cs typeface="Trebuchet MS"/>
              </a:rPr>
              <a:t>IBM Cognos Dashboard Embedded: AI-Powered Business Intelligence</a:t>
            </a: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700" spc="-45" dirty="0">
                <a:latin typeface="Trebuchet MS"/>
                <a:cs typeface="Trebuchet MS"/>
              </a:rPr>
              <a:t>Supports Full Data Analytics Cycle</a:t>
            </a: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700" spc="-45" dirty="0">
                <a:latin typeface="Trebuchet MS"/>
                <a:cs typeface="Trebuchet MS"/>
              </a:rPr>
              <a:t>User-Friendly Data Exploration</a:t>
            </a: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700" spc="-45" dirty="0">
                <a:latin typeface="Trebuchet MS"/>
                <a:cs typeface="Trebuchet MS"/>
              </a:rPr>
              <a:t>No Formal Training Needed for Interactive Dashboards</a:t>
            </a:r>
            <a:endParaRPr sz="1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430" y="748411"/>
            <a:ext cx="4260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>
                <a:solidFill>
                  <a:srgbClr val="000000"/>
                </a:solidFill>
              </a:rPr>
              <a:t>GITHUB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JOB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105" dirty="0">
                <a:solidFill>
                  <a:srgbClr val="000000"/>
                </a:solidFill>
              </a:rPr>
              <a:t>POSTINGS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6944" y="2054351"/>
            <a:ext cx="9605772" cy="39517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68067"/>
            <a:ext cx="3194304" cy="31958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9588" y="870965"/>
            <a:ext cx="1716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>
                <a:solidFill>
                  <a:srgbClr val="000000"/>
                </a:solidFill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5628" y="2119122"/>
            <a:ext cx="2584450" cy="385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60" dirty="0">
                <a:latin typeface="Trebuchet MS"/>
                <a:cs typeface="Trebuchet MS"/>
              </a:rPr>
              <a:t>E</a:t>
            </a:r>
            <a:r>
              <a:rPr sz="1600" spc="-50" dirty="0">
                <a:latin typeface="Trebuchet MS"/>
                <a:cs typeface="Trebuchet MS"/>
              </a:rPr>
              <a:t>x</a:t>
            </a:r>
            <a:r>
              <a:rPr sz="1600" spc="-95" dirty="0">
                <a:latin typeface="Trebuchet MS"/>
                <a:cs typeface="Trebuchet MS"/>
              </a:rPr>
              <a:t>ecu</a:t>
            </a:r>
            <a:r>
              <a:rPr sz="1600" spc="-125" dirty="0">
                <a:latin typeface="Trebuchet MS"/>
                <a:cs typeface="Trebuchet MS"/>
              </a:rPr>
              <a:t>t</a:t>
            </a:r>
            <a:r>
              <a:rPr sz="1600" spc="-95" dirty="0">
                <a:latin typeface="Trebuchet MS"/>
                <a:cs typeface="Trebuchet MS"/>
              </a:rPr>
              <a:t>i</a:t>
            </a:r>
            <a:r>
              <a:rPr sz="1600" spc="-125" dirty="0">
                <a:latin typeface="Trebuchet MS"/>
                <a:cs typeface="Trebuchet MS"/>
              </a:rPr>
              <a:t>v</a:t>
            </a:r>
            <a:r>
              <a:rPr sz="1600" spc="-110" dirty="0">
                <a:latin typeface="Trebuchet MS"/>
                <a:cs typeface="Trebuchet MS"/>
              </a:rPr>
              <a:t>e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Su</a:t>
            </a:r>
            <a:r>
              <a:rPr sz="1600" spc="-100" dirty="0">
                <a:latin typeface="Trebuchet MS"/>
                <a:cs typeface="Trebuchet MS"/>
              </a:rPr>
              <a:t>mm</a:t>
            </a:r>
            <a:r>
              <a:rPr sz="1600" spc="-90" dirty="0">
                <a:latin typeface="Trebuchet MS"/>
                <a:cs typeface="Trebuchet MS"/>
              </a:rPr>
              <a:t>a</a:t>
            </a:r>
            <a:r>
              <a:rPr sz="1600" spc="-15" dirty="0">
                <a:latin typeface="Trebuchet MS"/>
                <a:cs typeface="Trebuchet MS"/>
              </a:rPr>
              <a:t>r</a:t>
            </a:r>
            <a:r>
              <a:rPr sz="1600" spc="-90" dirty="0"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65" dirty="0">
                <a:latin typeface="Trebuchet MS"/>
                <a:cs typeface="Trebuchet MS"/>
              </a:rPr>
              <a:t>Introduction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0" dirty="0">
                <a:latin typeface="Trebuchet MS"/>
                <a:cs typeface="Trebuchet MS"/>
              </a:rPr>
              <a:t>Methodology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65" dirty="0">
                <a:latin typeface="Trebuchet MS"/>
                <a:cs typeface="Trebuchet MS"/>
              </a:rPr>
              <a:t>Results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Clr>
                <a:srgbClr val="B71E42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90" dirty="0">
                <a:latin typeface="Trebuchet MS"/>
                <a:cs typeface="Trebuchet MS"/>
              </a:rPr>
              <a:t>Visualization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210" dirty="0">
                <a:latin typeface="Trebuchet MS"/>
                <a:cs typeface="Trebuchet MS"/>
              </a:rPr>
              <a:t>–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Charts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880"/>
              </a:spcBef>
              <a:buClr>
                <a:srgbClr val="B71E42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45" dirty="0">
                <a:latin typeface="Trebuchet MS"/>
                <a:cs typeface="Trebuchet MS"/>
              </a:rPr>
              <a:t>Dashboard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9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35" dirty="0">
                <a:latin typeface="Trebuchet MS"/>
                <a:cs typeface="Trebuchet MS"/>
              </a:rPr>
              <a:t>Discussion</a:t>
            </a:r>
            <a:endParaRPr sz="16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875"/>
              </a:spcBef>
              <a:buClr>
                <a:srgbClr val="B71E42"/>
              </a:buClr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600" spc="-135" dirty="0">
                <a:latin typeface="Trebuchet MS"/>
                <a:cs typeface="Trebuchet MS"/>
              </a:rPr>
              <a:t>F</a:t>
            </a:r>
            <a:r>
              <a:rPr sz="1600" spc="-80" dirty="0">
                <a:latin typeface="Trebuchet MS"/>
                <a:cs typeface="Trebuchet MS"/>
              </a:rPr>
              <a:t>indi</a:t>
            </a:r>
            <a:r>
              <a:rPr sz="1600" spc="-100" dirty="0">
                <a:latin typeface="Trebuchet MS"/>
                <a:cs typeface="Trebuchet MS"/>
              </a:rPr>
              <a:t>n</a:t>
            </a:r>
            <a:r>
              <a:rPr sz="1600" spc="-80" dirty="0">
                <a:latin typeface="Trebuchet MS"/>
                <a:cs typeface="Trebuchet MS"/>
              </a:rPr>
              <a:t>gs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&amp;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Im</a:t>
            </a:r>
            <a:r>
              <a:rPr sz="1600" spc="-75" dirty="0">
                <a:latin typeface="Trebuchet MS"/>
                <a:cs typeface="Trebuchet MS"/>
              </a:rPr>
              <a:t>p</a:t>
            </a:r>
            <a:r>
              <a:rPr sz="1600" spc="-95" dirty="0">
                <a:latin typeface="Trebuchet MS"/>
                <a:cs typeface="Trebuchet MS"/>
              </a:rPr>
              <a:t>li</a:t>
            </a:r>
            <a:r>
              <a:rPr sz="1600" spc="-160" dirty="0">
                <a:latin typeface="Trebuchet MS"/>
                <a:cs typeface="Trebuchet MS"/>
              </a:rPr>
              <a:t>c</a:t>
            </a:r>
            <a:r>
              <a:rPr sz="1600" spc="-80" dirty="0">
                <a:latin typeface="Trebuchet MS"/>
                <a:cs typeface="Trebuchet MS"/>
              </a:rPr>
              <a:t>ati</a:t>
            </a:r>
            <a:r>
              <a:rPr sz="1600" spc="-120" dirty="0">
                <a:latin typeface="Trebuchet MS"/>
                <a:cs typeface="Trebuchet MS"/>
              </a:rPr>
              <a:t>o</a:t>
            </a:r>
            <a:r>
              <a:rPr sz="1600" spc="-80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40" dirty="0">
                <a:latin typeface="Trebuchet MS"/>
                <a:cs typeface="Trebuchet MS"/>
              </a:rPr>
              <a:t>Conclusion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5" dirty="0">
                <a:latin typeface="Trebuchet MS"/>
                <a:cs typeface="Trebuchet MS"/>
              </a:rPr>
              <a:t>Appendix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47" y="850138"/>
            <a:ext cx="4208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>
                <a:solidFill>
                  <a:srgbClr val="000000"/>
                </a:solidFill>
              </a:rPr>
              <a:t>POPULAR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spc="120" dirty="0">
                <a:solidFill>
                  <a:srgbClr val="000000"/>
                </a:solidFill>
              </a:rPr>
              <a:t>LANGUAGES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2372" y="2077211"/>
            <a:ext cx="9633204" cy="3939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127" y="854456"/>
            <a:ext cx="4032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>
                <a:solidFill>
                  <a:srgbClr val="000000"/>
                </a:solidFill>
              </a:rPr>
              <a:t>EXECUTIVE</a:t>
            </a:r>
            <a:r>
              <a:rPr spc="-195" dirty="0">
                <a:solidFill>
                  <a:srgbClr val="000000"/>
                </a:solidFill>
              </a:rPr>
              <a:t> </a:t>
            </a:r>
            <a:r>
              <a:rPr spc="95" dirty="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5628" y="1772470"/>
            <a:ext cx="3607435" cy="42849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55" dirty="0">
                <a:latin typeface="Trebuchet MS"/>
                <a:cs typeface="Trebuchet MS"/>
              </a:rPr>
              <a:t>Cu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335" dirty="0">
                <a:latin typeface="Trebuchet MS"/>
                <a:cs typeface="Trebuchet MS"/>
              </a:rPr>
              <a:t> </a:t>
            </a:r>
            <a:r>
              <a:rPr sz="2000" spc="-254" dirty="0">
                <a:latin typeface="Trebuchet MS"/>
                <a:cs typeface="Trebuchet MS"/>
              </a:rPr>
              <a:t>T</a:t>
            </a:r>
            <a:r>
              <a:rPr sz="2000" spc="-110" dirty="0">
                <a:latin typeface="Trebuchet MS"/>
                <a:cs typeface="Trebuchet MS"/>
              </a:rPr>
              <a:t>ech</a:t>
            </a:r>
            <a:r>
              <a:rPr sz="2000" spc="-105" dirty="0">
                <a:latin typeface="Trebuchet MS"/>
                <a:cs typeface="Trebuchet MS"/>
              </a:rPr>
              <a:t>n</a:t>
            </a:r>
            <a:r>
              <a:rPr sz="2000" spc="-60" dirty="0">
                <a:latin typeface="Trebuchet MS"/>
                <a:cs typeface="Trebuchet MS"/>
              </a:rPr>
              <a:t>olo</a:t>
            </a:r>
            <a:r>
              <a:rPr sz="2000" spc="-35" dirty="0">
                <a:latin typeface="Trebuchet MS"/>
                <a:cs typeface="Trebuchet MS"/>
              </a:rPr>
              <a:t>g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U</a:t>
            </a:r>
            <a:r>
              <a:rPr sz="2000" spc="20" dirty="0">
                <a:latin typeface="Trebuchet MS"/>
                <a:cs typeface="Trebuchet MS"/>
              </a:rPr>
              <a:t>s</a:t>
            </a:r>
            <a:r>
              <a:rPr sz="2000" spc="-180" dirty="0">
                <a:latin typeface="Trebuchet MS"/>
                <a:cs typeface="Trebuchet MS"/>
              </a:rPr>
              <a:t>ag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210" dirty="0">
                <a:latin typeface="Trebuchet MS"/>
                <a:cs typeface="Trebuchet MS"/>
              </a:rPr>
              <a:t>T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95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10" dirty="0">
                <a:latin typeface="Trebuchet MS"/>
                <a:cs typeface="Trebuchet MS"/>
              </a:rPr>
              <a:t>Language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9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80" dirty="0">
                <a:latin typeface="Trebuchet MS"/>
                <a:cs typeface="Trebuchet MS"/>
              </a:rPr>
              <a:t>Database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95" dirty="0">
                <a:latin typeface="Trebuchet MS"/>
                <a:cs typeface="Trebuchet MS"/>
              </a:rPr>
              <a:t>Platform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5" dirty="0">
                <a:latin typeface="Trebuchet MS"/>
                <a:cs typeface="Trebuchet MS"/>
              </a:rPr>
              <a:t>Web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spc="-114" dirty="0">
                <a:latin typeface="Trebuchet MS"/>
                <a:cs typeface="Trebuchet MS"/>
              </a:rPr>
              <a:t>frame</a:t>
            </a: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10" dirty="0">
                <a:latin typeface="Trebuchet MS"/>
                <a:cs typeface="Trebuchet MS"/>
              </a:rPr>
              <a:t>Futu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30" dirty="0">
                <a:latin typeface="Trebuchet MS"/>
                <a:cs typeface="Trebuchet MS"/>
              </a:rPr>
              <a:t>e</a:t>
            </a:r>
            <a:r>
              <a:rPr sz="2000" spc="-340" dirty="0">
                <a:latin typeface="Trebuchet MS"/>
                <a:cs typeface="Trebuchet MS"/>
              </a:rPr>
              <a:t> </a:t>
            </a:r>
            <a:r>
              <a:rPr sz="2000" spc="-25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echnol</a:t>
            </a:r>
            <a:r>
              <a:rPr sz="2000" spc="-60" dirty="0">
                <a:latin typeface="Trebuchet MS"/>
                <a:cs typeface="Trebuchet MS"/>
              </a:rPr>
              <a:t>o</a:t>
            </a:r>
            <a:r>
              <a:rPr sz="2000" spc="-30" dirty="0">
                <a:latin typeface="Trebuchet MS"/>
                <a:cs typeface="Trebuchet MS"/>
              </a:rPr>
              <a:t>g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-204" dirty="0">
                <a:latin typeface="Trebuchet MS"/>
                <a:cs typeface="Trebuchet MS"/>
              </a:rPr>
              <a:t>T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05" dirty="0">
                <a:latin typeface="Trebuchet MS"/>
                <a:cs typeface="Trebuchet MS"/>
              </a:rPr>
              <a:t>end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10" dirty="0">
                <a:latin typeface="Trebuchet MS"/>
                <a:cs typeface="Trebuchet MS"/>
              </a:rPr>
              <a:t>Language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80" dirty="0">
                <a:latin typeface="Trebuchet MS"/>
                <a:cs typeface="Trebuchet MS"/>
              </a:rPr>
              <a:t>Database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95" dirty="0">
                <a:latin typeface="Trebuchet MS"/>
                <a:cs typeface="Trebuchet MS"/>
              </a:rPr>
              <a:t>Platform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5" dirty="0">
                <a:latin typeface="Trebuchet MS"/>
                <a:cs typeface="Trebuchet MS"/>
              </a:rPr>
              <a:t>Web</a:t>
            </a:r>
            <a:r>
              <a:rPr sz="1700" spc="-90" dirty="0">
                <a:latin typeface="Trebuchet MS"/>
                <a:cs typeface="Trebuchet MS"/>
              </a:rPr>
              <a:t> </a:t>
            </a:r>
            <a:r>
              <a:rPr sz="1700" spc="-114" dirty="0">
                <a:latin typeface="Trebuchet MS"/>
                <a:cs typeface="Trebuchet MS"/>
              </a:rPr>
              <a:t>frame</a:t>
            </a: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Trebuchet MS"/>
                <a:cs typeface="Trebuchet MS"/>
              </a:rPr>
              <a:t>Demog</a:t>
            </a:r>
            <a:r>
              <a:rPr sz="2000" spc="-20" dirty="0">
                <a:latin typeface="Trebuchet MS"/>
                <a:cs typeface="Trebuchet MS"/>
              </a:rPr>
              <a:t>r</a:t>
            </a:r>
            <a:r>
              <a:rPr sz="2000" spc="-229" dirty="0">
                <a:latin typeface="Trebuchet MS"/>
                <a:cs typeface="Trebuchet MS"/>
              </a:rPr>
              <a:t>a</a:t>
            </a:r>
            <a:r>
              <a:rPr sz="2000" spc="-105" dirty="0">
                <a:latin typeface="Trebuchet MS"/>
                <a:cs typeface="Trebuchet MS"/>
              </a:rPr>
              <a:t>p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100" dirty="0">
                <a:latin typeface="Trebuchet MS"/>
                <a:cs typeface="Trebuchet MS"/>
              </a:rPr>
              <a:t>ics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Su</a:t>
            </a:r>
            <a:r>
              <a:rPr sz="2000" spc="20" dirty="0">
                <a:latin typeface="Trebuchet MS"/>
                <a:cs typeface="Trebuchet MS"/>
              </a:rPr>
              <a:t>r</a:t>
            </a:r>
            <a:r>
              <a:rPr sz="2000" spc="-145" dirty="0">
                <a:latin typeface="Trebuchet MS"/>
                <a:cs typeface="Trebuchet MS"/>
              </a:rPr>
              <a:t>v</a:t>
            </a:r>
            <a:r>
              <a:rPr sz="2000" spc="-175" dirty="0">
                <a:latin typeface="Trebuchet MS"/>
                <a:cs typeface="Trebuchet MS"/>
              </a:rPr>
              <a:t>e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15" dirty="0">
                <a:latin typeface="Trebuchet MS"/>
                <a:cs typeface="Trebuchet MS"/>
              </a:rPr>
              <a:t>Coun</a:t>
            </a:r>
            <a:r>
              <a:rPr sz="2000" spc="-60" dirty="0">
                <a:latin typeface="Trebuchet MS"/>
                <a:cs typeface="Trebuchet MS"/>
              </a:rPr>
              <a:t>t</a:t>
            </a:r>
            <a:r>
              <a:rPr sz="2000" spc="5" dirty="0">
                <a:latin typeface="Trebuchet MS"/>
                <a:cs typeface="Trebuchet MS"/>
              </a:rPr>
              <a:t>r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&amp;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Ge</a:t>
            </a:r>
            <a:r>
              <a:rPr sz="2000" spc="-25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der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Dif</a:t>
            </a:r>
            <a:r>
              <a:rPr sz="2000" spc="-95" dirty="0">
                <a:latin typeface="Trebuchet MS"/>
                <a:cs typeface="Trebuchet MS"/>
              </a:rPr>
              <a:t>f</a:t>
            </a:r>
            <a:r>
              <a:rPr sz="2000" spc="-70" dirty="0">
                <a:latin typeface="Trebuchet MS"/>
                <a:cs typeface="Trebuchet MS"/>
              </a:rPr>
              <a:t>e</a:t>
            </a:r>
            <a:r>
              <a:rPr sz="2000" spc="-90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125" dirty="0">
                <a:latin typeface="Trebuchet MS"/>
                <a:cs typeface="Trebuchet MS"/>
              </a:rPr>
              <a:t>ce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752" y="2141220"/>
            <a:ext cx="3194304" cy="31958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983" y="865377"/>
            <a:ext cx="3126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>
                <a:solidFill>
                  <a:srgbClr val="000000"/>
                </a:solidFill>
              </a:rPr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2284476"/>
            <a:ext cx="3054095" cy="3054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75628" y="1808733"/>
            <a:ext cx="4777105" cy="41808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314325" indent="-228600">
              <a:lnSpc>
                <a:spcPct val="90100"/>
              </a:lnSpc>
              <a:spcBef>
                <a:spcPts val="3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Analyze </a:t>
            </a:r>
            <a:r>
              <a:rPr sz="2200" spc="-5" dirty="0">
                <a:latin typeface="Calibri"/>
                <a:cs typeface="Calibri"/>
              </a:rPr>
              <a:t>technology </a:t>
            </a:r>
            <a:r>
              <a:rPr sz="2200" spc="-10" dirty="0">
                <a:latin typeface="Calibri"/>
                <a:cs typeface="Calibri"/>
              </a:rPr>
              <a:t>trend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software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development</a:t>
            </a:r>
            <a:r>
              <a:rPr sz="2200" spc="-5" dirty="0">
                <a:latin typeface="Calibri"/>
                <a:cs typeface="Calibri"/>
              </a:rPr>
              <a:t> among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developers around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world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Purpose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698500" marR="141605" lvl="1" indent="-228600">
              <a:lnSpc>
                <a:spcPct val="9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top programming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languages,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database, </a:t>
            </a:r>
            <a:r>
              <a:rPr sz="1800" spc="-10" dirty="0">
                <a:latin typeface="Calibri"/>
                <a:cs typeface="Calibri"/>
              </a:rPr>
              <a:t>platform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web frame </a:t>
            </a:r>
            <a:r>
              <a:rPr sz="1800" spc="-10" dirty="0">
                <a:latin typeface="Calibri"/>
                <a:cs typeface="Calibri"/>
              </a:rPr>
              <a:t>skills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demand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skill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Identify human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industry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Audience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this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Presentation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latin typeface="Calibri"/>
                <a:cs typeface="Calibri"/>
              </a:rPr>
              <a:t>Programmers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science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802" y="871474"/>
            <a:ext cx="3148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>
                <a:solidFill>
                  <a:srgbClr val="000000"/>
                </a:solidFill>
              </a:rPr>
              <a:t>METHODOLO</a:t>
            </a:r>
            <a:r>
              <a:rPr spc="275" dirty="0">
                <a:solidFill>
                  <a:srgbClr val="000000"/>
                </a:solidFill>
              </a:rPr>
              <a:t>G</a:t>
            </a:r>
            <a:r>
              <a:rPr spc="11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5628" y="1786356"/>
            <a:ext cx="4051300" cy="418020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ta</a:t>
            </a:r>
            <a:r>
              <a:rPr sz="2000" spc="-65" dirty="0">
                <a:latin typeface="Trebuchet MS"/>
                <a:cs typeface="Trebuchet MS"/>
              </a:rPr>
              <a:t> Collec</a:t>
            </a:r>
            <a:r>
              <a:rPr sz="2000" spc="-50" dirty="0">
                <a:latin typeface="Trebuchet MS"/>
                <a:cs typeface="Trebuchet MS"/>
              </a:rPr>
              <a:t>t</a:t>
            </a:r>
            <a:r>
              <a:rPr sz="2000" spc="-40" dirty="0">
                <a:latin typeface="Trebuchet MS"/>
                <a:cs typeface="Trebuchet MS"/>
              </a:rPr>
              <a:t>i</a:t>
            </a:r>
            <a:r>
              <a:rPr sz="2000" spc="-80" dirty="0">
                <a:latin typeface="Trebuchet MS"/>
                <a:cs typeface="Trebuchet MS"/>
              </a:rPr>
              <a:t>o</a:t>
            </a:r>
            <a:r>
              <a:rPr sz="2000" spc="-95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(S</a:t>
            </a:r>
            <a:r>
              <a:rPr sz="2000" spc="-50" dirty="0">
                <a:latin typeface="Trebuchet MS"/>
                <a:cs typeface="Trebuchet MS"/>
              </a:rPr>
              <a:t>o</a:t>
            </a:r>
            <a:r>
              <a:rPr sz="2000" spc="-45" dirty="0">
                <a:latin typeface="Trebuchet MS"/>
                <a:cs typeface="Trebuchet MS"/>
              </a:rPr>
              <a:t>u</a:t>
            </a:r>
            <a:r>
              <a:rPr sz="2000" spc="-80" dirty="0">
                <a:latin typeface="Trebuchet MS"/>
                <a:cs typeface="Trebuchet MS"/>
              </a:rPr>
              <a:t>r</a:t>
            </a:r>
            <a:r>
              <a:rPr sz="2000" spc="-95" dirty="0">
                <a:latin typeface="Trebuchet MS"/>
                <a:cs typeface="Trebuchet MS"/>
              </a:rPr>
              <a:t>ces)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1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90" dirty="0">
                <a:latin typeface="Trebuchet MS"/>
                <a:cs typeface="Trebuchet MS"/>
              </a:rPr>
              <a:t>Stack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5" dirty="0">
                <a:latin typeface="Trebuchet MS"/>
                <a:cs typeface="Trebuchet MS"/>
              </a:rPr>
              <a:t>o</a:t>
            </a:r>
            <a:r>
              <a:rPr sz="1700" spc="-130" dirty="0">
                <a:latin typeface="Trebuchet MS"/>
                <a:cs typeface="Trebuchet MS"/>
              </a:rPr>
              <a:t>v</a:t>
            </a:r>
            <a:r>
              <a:rPr sz="1700" spc="-75" dirty="0">
                <a:latin typeface="Trebuchet MS"/>
                <a:cs typeface="Trebuchet MS"/>
              </a:rPr>
              <a:t>erfl</a:t>
            </a:r>
            <a:r>
              <a:rPr sz="1700" spc="-125" dirty="0">
                <a:latin typeface="Trebuchet MS"/>
                <a:cs typeface="Trebuchet MS"/>
              </a:rPr>
              <a:t>o</a:t>
            </a:r>
            <a:r>
              <a:rPr sz="1700" spc="-40" dirty="0">
                <a:latin typeface="Trebuchet MS"/>
                <a:cs typeface="Trebuchet MS"/>
              </a:rPr>
              <a:t>w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-100" dirty="0">
                <a:latin typeface="Trebuchet MS"/>
                <a:cs typeface="Trebuchet MS"/>
              </a:rPr>
              <a:t>d</a:t>
            </a:r>
            <a:r>
              <a:rPr sz="1700" spc="-125" dirty="0">
                <a:latin typeface="Trebuchet MS"/>
                <a:cs typeface="Trebuchet MS"/>
              </a:rPr>
              <a:t>e</a:t>
            </a:r>
            <a:r>
              <a:rPr sz="1700" spc="-130" dirty="0">
                <a:latin typeface="Trebuchet MS"/>
                <a:cs typeface="Trebuchet MS"/>
              </a:rPr>
              <a:t>v</a:t>
            </a:r>
            <a:r>
              <a:rPr sz="1700" spc="-65" dirty="0">
                <a:latin typeface="Trebuchet MS"/>
                <a:cs typeface="Trebuchet MS"/>
              </a:rPr>
              <a:t>el</a:t>
            </a:r>
            <a:r>
              <a:rPr sz="1700" spc="-95" dirty="0">
                <a:latin typeface="Trebuchet MS"/>
                <a:cs typeface="Trebuchet MS"/>
              </a:rPr>
              <a:t>o</a:t>
            </a:r>
            <a:r>
              <a:rPr sz="1700" spc="-65" dirty="0">
                <a:latin typeface="Trebuchet MS"/>
                <a:cs typeface="Trebuchet MS"/>
              </a:rPr>
              <a:t>per</a:t>
            </a:r>
            <a:r>
              <a:rPr sz="1700" spc="-40" dirty="0">
                <a:latin typeface="Trebuchet MS"/>
                <a:cs typeface="Trebuchet MS"/>
              </a:rPr>
              <a:t> 2019 </a:t>
            </a:r>
            <a:r>
              <a:rPr sz="1700" spc="-35" dirty="0">
                <a:latin typeface="Trebuchet MS"/>
                <a:cs typeface="Trebuchet MS"/>
              </a:rPr>
              <a:t>su</a:t>
            </a:r>
            <a:r>
              <a:rPr sz="1700" spc="10" dirty="0">
                <a:latin typeface="Trebuchet MS"/>
                <a:cs typeface="Trebuchet MS"/>
              </a:rPr>
              <a:t>r</a:t>
            </a:r>
            <a:r>
              <a:rPr sz="1700" spc="-130" dirty="0">
                <a:latin typeface="Trebuchet MS"/>
                <a:cs typeface="Trebuchet MS"/>
              </a:rPr>
              <a:t>v</a:t>
            </a:r>
            <a:r>
              <a:rPr sz="1700" spc="-140" dirty="0">
                <a:latin typeface="Trebuchet MS"/>
                <a:cs typeface="Trebuchet MS"/>
              </a:rPr>
              <a:t>e</a:t>
            </a:r>
            <a:r>
              <a:rPr sz="1700" spc="-95" dirty="0">
                <a:latin typeface="Trebuchet MS"/>
                <a:cs typeface="Trebuchet MS"/>
              </a:rPr>
              <a:t>y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45" dirty="0">
                <a:latin typeface="Trebuchet MS"/>
                <a:cs typeface="Trebuchet MS"/>
              </a:rPr>
              <a:t>Git</a:t>
            </a:r>
            <a:r>
              <a:rPr sz="1700" spc="125" dirty="0">
                <a:latin typeface="Trebuchet MS"/>
                <a:cs typeface="Trebuchet MS"/>
              </a:rPr>
              <a:t>H</a:t>
            </a:r>
            <a:r>
              <a:rPr sz="1700" spc="-90" dirty="0">
                <a:latin typeface="Trebuchet MS"/>
                <a:cs typeface="Trebuchet MS"/>
              </a:rPr>
              <a:t>ub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-100" dirty="0">
                <a:latin typeface="Trebuchet MS"/>
                <a:cs typeface="Trebuchet MS"/>
              </a:rPr>
              <a:t>j</a:t>
            </a:r>
            <a:r>
              <a:rPr sz="1700" spc="-145" dirty="0">
                <a:latin typeface="Trebuchet MS"/>
                <a:cs typeface="Trebuchet MS"/>
              </a:rPr>
              <a:t>o</a:t>
            </a:r>
            <a:r>
              <a:rPr sz="1700" spc="-100" dirty="0">
                <a:latin typeface="Trebuchet MS"/>
                <a:cs typeface="Trebuchet MS"/>
              </a:rPr>
              <a:t>b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post</a:t>
            </a:r>
            <a:r>
              <a:rPr sz="1700" spc="-55" dirty="0">
                <a:latin typeface="Trebuchet MS"/>
                <a:cs typeface="Trebuchet MS"/>
              </a:rPr>
              <a:t>i</a:t>
            </a:r>
            <a:r>
              <a:rPr sz="1700" spc="-80" dirty="0">
                <a:latin typeface="Trebuchet MS"/>
                <a:cs typeface="Trebuchet MS"/>
              </a:rPr>
              <a:t>ngs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49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40" dirty="0">
                <a:latin typeface="Trebuchet MS"/>
                <a:cs typeface="Trebuchet MS"/>
              </a:rPr>
              <a:t>P</a:t>
            </a:r>
            <a:r>
              <a:rPr sz="1700" spc="-90" dirty="0">
                <a:latin typeface="Trebuchet MS"/>
                <a:cs typeface="Trebuchet MS"/>
              </a:rPr>
              <a:t>r</a:t>
            </a:r>
            <a:r>
              <a:rPr sz="1700" spc="-70" dirty="0">
                <a:latin typeface="Trebuchet MS"/>
                <a:cs typeface="Trebuchet MS"/>
              </a:rPr>
              <a:t>ogram</a:t>
            </a:r>
            <a:r>
              <a:rPr sz="1700" spc="-114" dirty="0">
                <a:latin typeface="Trebuchet MS"/>
                <a:cs typeface="Trebuchet MS"/>
              </a:rPr>
              <a:t>m</a:t>
            </a:r>
            <a:r>
              <a:rPr sz="1700" spc="-105" dirty="0">
                <a:latin typeface="Trebuchet MS"/>
                <a:cs typeface="Trebuchet MS"/>
              </a:rPr>
              <a:t>in</a:t>
            </a:r>
            <a:r>
              <a:rPr sz="1700" spc="-120" dirty="0">
                <a:latin typeface="Trebuchet MS"/>
                <a:cs typeface="Trebuchet MS"/>
              </a:rPr>
              <a:t>g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30" dirty="0">
                <a:latin typeface="Trebuchet MS"/>
                <a:cs typeface="Trebuchet MS"/>
              </a:rPr>
              <a:t>lan</a:t>
            </a:r>
            <a:r>
              <a:rPr sz="1700" spc="-135" dirty="0">
                <a:latin typeface="Trebuchet MS"/>
                <a:cs typeface="Trebuchet MS"/>
              </a:rPr>
              <a:t>g</a:t>
            </a:r>
            <a:r>
              <a:rPr sz="1700" spc="-130" dirty="0">
                <a:latin typeface="Trebuchet MS"/>
                <a:cs typeface="Trebuchet MS"/>
              </a:rPr>
              <a:t>ua</a:t>
            </a:r>
            <a:r>
              <a:rPr sz="1700" spc="-114" dirty="0">
                <a:latin typeface="Trebuchet MS"/>
                <a:cs typeface="Trebuchet MS"/>
              </a:rPr>
              <a:t>g</a:t>
            </a:r>
            <a:r>
              <a:rPr sz="1700" spc="-75" dirty="0">
                <a:latin typeface="Trebuchet MS"/>
                <a:cs typeface="Trebuchet MS"/>
              </a:rPr>
              <a:t>es</a:t>
            </a:r>
            <a:r>
              <a:rPr sz="1700" spc="-55" dirty="0">
                <a:latin typeface="Trebuchet MS"/>
                <a:cs typeface="Trebuchet MS"/>
              </a:rPr>
              <a:t> </a:t>
            </a:r>
            <a:r>
              <a:rPr sz="1700" spc="-110" dirty="0">
                <a:latin typeface="Trebuchet MS"/>
                <a:cs typeface="Trebuchet MS"/>
              </a:rPr>
              <a:t>an</a:t>
            </a:r>
            <a:r>
              <a:rPr sz="1700" spc="-130" dirty="0">
                <a:latin typeface="Trebuchet MS"/>
                <a:cs typeface="Trebuchet MS"/>
              </a:rPr>
              <a:t>n</a:t>
            </a:r>
            <a:r>
              <a:rPr sz="1700" spc="-125" dirty="0">
                <a:latin typeface="Trebuchet MS"/>
                <a:cs typeface="Trebuchet MS"/>
              </a:rPr>
              <a:t>ual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spc="-90" dirty="0">
                <a:latin typeface="Trebuchet MS"/>
                <a:cs typeface="Trebuchet MS"/>
              </a:rPr>
              <a:t>s</a:t>
            </a:r>
            <a:r>
              <a:rPr sz="1700" spc="-110" dirty="0">
                <a:latin typeface="Trebuchet MS"/>
                <a:cs typeface="Trebuchet MS"/>
              </a:rPr>
              <a:t>a</a:t>
            </a:r>
            <a:r>
              <a:rPr sz="1700" spc="-100" dirty="0">
                <a:latin typeface="Trebuchet MS"/>
                <a:cs typeface="Trebuchet MS"/>
              </a:rPr>
              <a:t>la</a:t>
            </a:r>
            <a:r>
              <a:rPr sz="1700" spc="-45" dirty="0">
                <a:latin typeface="Trebuchet MS"/>
                <a:cs typeface="Trebuchet MS"/>
              </a:rPr>
              <a:t>r</a:t>
            </a:r>
            <a:r>
              <a:rPr sz="1700" spc="-95" dirty="0">
                <a:latin typeface="Trebuchet MS"/>
                <a:cs typeface="Trebuchet MS"/>
              </a:rPr>
              <a:t>y</a:t>
            </a: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ta</a:t>
            </a:r>
            <a:r>
              <a:rPr sz="2000" spc="-31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Wrangl</a:t>
            </a:r>
            <a:r>
              <a:rPr sz="2000" spc="-25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ng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ta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E</a:t>
            </a:r>
            <a:r>
              <a:rPr sz="2000" spc="-25" dirty="0">
                <a:latin typeface="Trebuchet MS"/>
                <a:cs typeface="Trebuchet MS"/>
              </a:rPr>
              <a:t>x</a:t>
            </a:r>
            <a:r>
              <a:rPr sz="2000" spc="-175" dirty="0">
                <a:latin typeface="Trebuchet MS"/>
                <a:cs typeface="Trebuchet MS"/>
              </a:rPr>
              <a:t>p</a:t>
            </a:r>
            <a:r>
              <a:rPr sz="2000" spc="-85" dirty="0">
                <a:latin typeface="Trebuchet MS"/>
                <a:cs typeface="Trebuchet MS"/>
              </a:rPr>
              <a:t>l</a:t>
            </a:r>
            <a:r>
              <a:rPr sz="2000" spc="25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85" dirty="0">
                <a:latin typeface="Trebuchet MS"/>
                <a:cs typeface="Trebuchet MS"/>
              </a:rPr>
              <a:t>a</a:t>
            </a:r>
            <a:r>
              <a:rPr sz="2000" spc="-155" dirty="0">
                <a:latin typeface="Trebuchet MS"/>
                <a:cs typeface="Trebuchet MS"/>
              </a:rPr>
              <a:t>t</a:t>
            </a:r>
            <a:r>
              <a:rPr sz="2000" spc="-70" dirty="0">
                <a:latin typeface="Trebuchet MS"/>
                <a:cs typeface="Trebuchet MS"/>
              </a:rPr>
              <a:t>ion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45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60" dirty="0">
                <a:latin typeface="Trebuchet MS"/>
                <a:cs typeface="Trebuchet MS"/>
              </a:rPr>
              <a:t>ta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Cleani</a:t>
            </a:r>
            <a:r>
              <a:rPr sz="2000" spc="-90" dirty="0">
                <a:latin typeface="Trebuchet MS"/>
                <a:cs typeface="Trebuchet MS"/>
              </a:rPr>
              <a:t>n</a:t>
            </a:r>
            <a:r>
              <a:rPr sz="2000" spc="-150" dirty="0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40" dirty="0">
                <a:latin typeface="Trebuchet MS"/>
                <a:cs typeface="Trebuchet MS"/>
              </a:rPr>
              <a:t>D</a:t>
            </a:r>
            <a:r>
              <a:rPr sz="2000" spc="25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ta</a:t>
            </a:r>
            <a:r>
              <a:rPr sz="2000" spc="-3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Vi</a:t>
            </a:r>
            <a:r>
              <a:rPr sz="2000" spc="-135" dirty="0">
                <a:latin typeface="Trebuchet MS"/>
                <a:cs typeface="Trebuchet MS"/>
              </a:rPr>
              <a:t>sual</a:t>
            </a:r>
            <a:r>
              <a:rPr sz="2000" spc="-80" dirty="0">
                <a:latin typeface="Trebuchet MS"/>
                <a:cs typeface="Trebuchet MS"/>
              </a:rPr>
              <a:t>i</a:t>
            </a:r>
            <a:r>
              <a:rPr sz="2000" spc="-105" dirty="0">
                <a:latin typeface="Trebuchet MS"/>
                <a:cs typeface="Trebuchet MS"/>
              </a:rPr>
              <a:t>zation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95" dirty="0">
                <a:latin typeface="Trebuchet MS"/>
                <a:cs typeface="Trebuchet MS"/>
              </a:rPr>
              <a:t>Py</a:t>
            </a:r>
            <a:r>
              <a:rPr sz="1700" spc="-50" dirty="0">
                <a:latin typeface="Trebuchet MS"/>
                <a:cs typeface="Trebuchet MS"/>
              </a:rPr>
              <a:t>th</a:t>
            </a:r>
            <a:r>
              <a:rPr sz="1700" spc="-70" dirty="0">
                <a:latin typeface="Trebuchet MS"/>
                <a:cs typeface="Trebuchet MS"/>
              </a:rPr>
              <a:t>o</a:t>
            </a:r>
            <a:r>
              <a:rPr sz="1700" spc="-80" dirty="0">
                <a:latin typeface="Trebuchet MS"/>
                <a:cs typeface="Trebuchet MS"/>
              </a:rPr>
              <a:t>n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10" dirty="0">
                <a:latin typeface="Trebuchet MS"/>
                <a:cs typeface="Trebuchet MS"/>
              </a:rPr>
              <a:t>m</a:t>
            </a:r>
            <a:r>
              <a:rPr sz="1700" spc="-100" dirty="0">
                <a:latin typeface="Trebuchet MS"/>
                <a:cs typeface="Trebuchet MS"/>
              </a:rPr>
              <a:t>atplo</a:t>
            </a:r>
            <a:r>
              <a:rPr sz="1700" spc="-95" dirty="0">
                <a:latin typeface="Trebuchet MS"/>
                <a:cs typeface="Trebuchet MS"/>
              </a:rPr>
              <a:t>tli</a:t>
            </a:r>
            <a:r>
              <a:rPr sz="1700" spc="-165" dirty="0">
                <a:latin typeface="Trebuchet MS"/>
                <a:cs typeface="Trebuchet MS"/>
              </a:rPr>
              <a:t>b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-140" dirty="0">
                <a:latin typeface="Trebuchet MS"/>
                <a:cs typeface="Trebuchet MS"/>
              </a:rPr>
              <a:t>&amp;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20" dirty="0">
                <a:latin typeface="Trebuchet MS"/>
                <a:cs typeface="Trebuchet MS"/>
              </a:rPr>
              <a:t>t</a:t>
            </a:r>
            <a:r>
              <a:rPr sz="1700" spc="-40" dirty="0">
                <a:latin typeface="Trebuchet MS"/>
                <a:cs typeface="Trebuchet MS"/>
              </a:rPr>
              <a:t>u</a:t>
            </a:r>
            <a:r>
              <a:rPr sz="1700" dirty="0">
                <a:latin typeface="Trebuchet MS"/>
                <a:cs typeface="Trebuchet MS"/>
              </a:rPr>
              <a:t>r</a:t>
            </a:r>
            <a:r>
              <a:rPr sz="1700" spc="-120" dirty="0">
                <a:latin typeface="Trebuchet MS"/>
                <a:cs typeface="Trebuchet MS"/>
              </a:rPr>
              <a:t>tle</a:t>
            </a:r>
            <a:endParaRPr sz="17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Clr>
                <a:srgbClr val="B71E42"/>
              </a:buClr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25" dirty="0">
                <a:latin typeface="Trebuchet MS"/>
                <a:cs typeface="Trebuchet MS"/>
              </a:rPr>
              <a:t>IBM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Cognos</a:t>
            </a: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Trebuchet MS"/>
                <a:cs typeface="Trebuchet MS"/>
              </a:rPr>
              <a:t>Presentation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263" y="2282951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1037336"/>
            <a:ext cx="1539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>
                <a:solidFill>
                  <a:srgbClr val="000000"/>
                </a:solidFill>
              </a:rPr>
              <a:t>RESU</a:t>
            </a:r>
            <a:r>
              <a:rPr spc="-375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24" y="2054351"/>
            <a:ext cx="9605772" cy="38618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772795"/>
            <a:ext cx="676846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>
                <a:solidFill>
                  <a:srgbClr val="000000"/>
                </a:solidFill>
              </a:rPr>
              <a:t>P</a:t>
            </a:r>
            <a:r>
              <a:rPr spc="-130" dirty="0">
                <a:solidFill>
                  <a:srgbClr val="000000"/>
                </a:solidFill>
              </a:rPr>
              <a:t>R</a:t>
            </a:r>
            <a:r>
              <a:rPr spc="220" dirty="0">
                <a:solidFill>
                  <a:srgbClr val="000000"/>
                </a:solidFill>
              </a:rPr>
              <a:t>OGRAMMI</a:t>
            </a:r>
            <a:r>
              <a:rPr spc="225" dirty="0">
                <a:solidFill>
                  <a:srgbClr val="000000"/>
                </a:solidFill>
              </a:rPr>
              <a:t>N</a:t>
            </a:r>
            <a:r>
              <a:rPr spc="204" dirty="0">
                <a:solidFill>
                  <a:srgbClr val="000000"/>
                </a:solidFill>
              </a:rPr>
              <a:t>G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200" dirty="0">
                <a:solidFill>
                  <a:srgbClr val="000000"/>
                </a:solidFill>
              </a:rPr>
              <a:t>LANG</a:t>
            </a:r>
            <a:r>
              <a:rPr spc="135" dirty="0">
                <a:solidFill>
                  <a:srgbClr val="000000"/>
                </a:solidFill>
              </a:rPr>
              <a:t>U</a:t>
            </a:r>
            <a:r>
              <a:rPr spc="110" dirty="0">
                <a:solidFill>
                  <a:srgbClr val="000000"/>
                </a:solidFill>
              </a:rPr>
              <a:t>A</a:t>
            </a:r>
            <a:r>
              <a:rPr spc="45" dirty="0">
                <a:solidFill>
                  <a:srgbClr val="000000"/>
                </a:solidFill>
              </a:rPr>
              <a:t>G</a:t>
            </a:r>
            <a:r>
              <a:rPr spc="40" dirty="0">
                <a:solidFill>
                  <a:srgbClr val="000000"/>
                </a:solidFill>
              </a:rPr>
              <a:t>E</a:t>
            </a:r>
            <a:r>
              <a:rPr spc="-465" dirty="0">
                <a:solidFill>
                  <a:srgbClr val="000000"/>
                </a:solidFill>
              </a:rPr>
              <a:t> </a:t>
            </a:r>
            <a:r>
              <a:rPr spc="185" dirty="0">
                <a:solidFill>
                  <a:srgbClr val="000000"/>
                </a:solidFill>
              </a:rPr>
              <a:t>TREND</a:t>
            </a:r>
            <a:r>
              <a:rPr spc="-75" dirty="0">
                <a:solidFill>
                  <a:srgbClr val="000000"/>
                </a:solidFill>
              </a:rPr>
              <a:t>S</a:t>
            </a:r>
            <a:r>
              <a:rPr lang="en-US" spc="-75" dirty="0">
                <a:solidFill>
                  <a:srgbClr val="000000"/>
                </a:solidFill>
              </a:rPr>
              <a:t> IN TECHNOLOGY</a:t>
            </a:r>
            <a:endParaRPr spc="-7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8801" y="1913331"/>
            <a:ext cx="1341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Trebuchet MS"/>
                <a:cs typeface="Trebuchet MS"/>
              </a:rPr>
              <a:t>Cu</a:t>
            </a:r>
            <a:r>
              <a:rPr sz="2000" spc="5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ent</a:t>
            </a:r>
            <a:r>
              <a:rPr sz="2000" spc="-380" dirty="0"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Y</a:t>
            </a:r>
            <a:r>
              <a:rPr sz="2000" spc="-105" dirty="0">
                <a:latin typeface="Trebuchet MS"/>
                <a:cs typeface="Trebuchet MS"/>
              </a:rPr>
              <a:t>ear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4142" y="1908505"/>
            <a:ext cx="1041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80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ext</a:t>
            </a:r>
            <a:r>
              <a:rPr sz="2000" spc="-360" dirty="0"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Y</a:t>
            </a:r>
            <a:r>
              <a:rPr sz="2000" spc="-105" dirty="0">
                <a:latin typeface="Trebuchet MS"/>
                <a:cs typeface="Trebuchet MS"/>
              </a:rPr>
              <a:t>ear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803" y="2749295"/>
            <a:ext cx="4332732" cy="31836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0423" y="2749295"/>
            <a:ext cx="4614672" cy="3183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3" y="781938"/>
            <a:ext cx="814324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40" dirty="0">
                <a:solidFill>
                  <a:srgbClr val="000000"/>
                </a:solidFill>
              </a:rPr>
              <a:t>P</a:t>
            </a:r>
            <a:r>
              <a:rPr sz="2800" spc="-110" dirty="0">
                <a:solidFill>
                  <a:srgbClr val="000000"/>
                </a:solidFill>
              </a:rPr>
              <a:t>R</a:t>
            </a:r>
            <a:r>
              <a:rPr sz="2800" spc="185" dirty="0">
                <a:solidFill>
                  <a:srgbClr val="000000"/>
                </a:solidFill>
              </a:rPr>
              <a:t>OGRAMMIN</a:t>
            </a:r>
            <a:r>
              <a:rPr sz="2800" spc="210" dirty="0">
                <a:solidFill>
                  <a:srgbClr val="000000"/>
                </a:solidFill>
              </a:rPr>
              <a:t>G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spc="170" dirty="0">
                <a:solidFill>
                  <a:srgbClr val="000000"/>
                </a:solidFill>
              </a:rPr>
              <a:t>LAN</a:t>
            </a:r>
            <a:r>
              <a:rPr sz="2800" spc="190" dirty="0">
                <a:solidFill>
                  <a:srgbClr val="000000"/>
                </a:solidFill>
              </a:rPr>
              <a:t>G</a:t>
            </a:r>
            <a:r>
              <a:rPr sz="2800" spc="85" dirty="0">
                <a:solidFill>
                  <a:srgbClr val="000000"/>
                </a:solidFill>
              </a:rPr>
              <a:t>U</a:t>
            </a:r>
            <a:r>
              <a:rPr sz="2800" spc="95" dirty="0">
                <a:solidFill>
                  <a:srgbClr val="000000"/>
                </a:solidFill>
              </a:rPr>
              <a:t>A</a:t>
            </a:r>
            <a:r>
              <a:rPr sz="2800" spc="35" dirty="0">
                <a:solidFill>
                  <a:srgbClr val="000000"/>
                </a:solidFill>
              </a:rPr>
              <a:t>G</a:t>
            </a:r>
            <a:r>
              <a:rPr sz="2800" spc="30" dirty="0">
                <a:solidFill>
                  <a:srgbClr val="000000"/>
                </a:solidFill>
              </a:rPr>
              <a:t>E</a:t>
            </a:r>
            <a:r>
              <a:rPr sz="2800" spc="-390" dirty="0">
                <a:solidFill>
                  <a:srgbClr val="000000"/>
                </a:solidFill>
              </a:rPr>
              <a:t> </a:t>
            </a:r>
            <a:r>
              <a:rPr sz="2800" spc="5" dirty="0">
                <a:solidFill>
                  <a:srgbClr val="000000"/>
                </a:solidFill>
              </a:rPr>
              <a:t>TR</a:t>
            </a:r>
            <a:r>
              <a:rPr sz="2800" spc="10" dirty="0">
                <a:solidFill>
                  <a:srgbClr val="000000"/>
                </a:solidFill>
              </a:rPr>
              <a:t>E</a:t>
            </a:r>
            <a:r>
              <a:rPr sz="2800" spc="235" dirty="0">
                <a:solidFill>
                  <a:srgbClr val="000000"/>
                </a:solidFill>
              </a:rPr>
              <a:t>NDS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spc="-125" dirty="0">
                <a:solidFill>
                  <a:srgbClr val="000000"/>
                </a:solidFill>
              </a:rPr>
              <a:t>-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spc="130" dirty="0">
                <a:solidFill>
                  <a:srgbClr val="000000"/>
                </a:solidFill>
              </a:rPr>
              <a:t>FINDIN</a:t>
            </a:r>
            <a:r>
              <a:rPr sz="2800" spc="175" dirty="0">
                <a:solidFill>
                  <a:srgbClr val="000000"/>
                </a:solidFill>
              </a:rPr>
              <a:t>G</a:t>
            </a:r>
            <a:r>
              <a:rPr sz="2800" spc="-70" dirty="0">
                <a:solidFill>
                  <a:srgbClr val="000000"/>
                </a:solidFill>
              </a:rPr>
              <a:t>S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spc="-145" dirty="0">
                <a:solidFill>
                  <a:srgbClr val="000000"/>
                </a:solidFill>
              </a:rPr>
              <a:t>&amp;  </a:t>
            </a:r>
            <a:r>
              <a:rPr sz="2800" spc="70" dirty="0">
                <a:solidFill>
                  <a:srgbClr val="000000"/>
                </a:solidFill>
              </a:rPr>
              <a:t>IMPLICATIONS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09209" y="2386786"/>
            <a:ext cx="330396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latin typeface="Trebuchet MS"/>
                <a:cs typeface="Trebuchet MS"/>
              </a:rPr>
              <a:t>Findings</a:t>
            </a:r>
            <a:endParaRPr sz="2000" dirty="0">
              <a:latin typeface="Trebuchet MS"/>
              <a:cs typeface="Trebuchet M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cs typeface="Trebuchet MS"/>
              </a:rPr>
              <a:t>JavaScript leads the programming language trends globally.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cs typeface="Trebuchet MS"/>
              </a:rPr>
              <a:t>Python and TypeScript are steadily gaining popularity across various applications.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0553" y="2055317"/>
            <a:ext cx="1249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Trebuchet MS"/>
                <a:cs typeface="Trebuchet MS"/>
              </a:rPr>
              <a:t>Im</a:t>
            </a:r>
            <a:r>
              <a:rPr sz="2000" spc="-90" dirty="0">
                <a:latin typeface="Trebuchet MS"/>
                <a:cs typeface="Trebuchet MS"/>
              </a:rPr>
              <a:t>p</a:t>
            </a:r>
            <a:r>
              <a:rPr sz="2000" spc="-150" dirty="0">
                <a:latin typeface="Trebuchet MS"/>
                <a:cs typeface="Trebuchet MS"/>
              </a:rPr>
              <a:t>l</a:t>
            </a:r>
            <a:r>
              <a:rPr sz="2000" spc="-135" dirty="0">
                <a:latin typeface="Trebuchet MS"/>
                <a:cs typeface="Trebuchet MS"/>
              </a:rPr>
              <a:t>i</a:t>
            </a:r>
            <a:r>
              <a:rPr sz="2000" spc="-150" dirty="0">
                <a:latin typeface="Trebuchet MS"/>
                <a:cs typeface="Trebuchet MS"/>
              </a:rPr>
              <a:t>c</a:t>
            </a:r>
            <a:r>
              <a:rPr sz="2000" spc="-170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t</a:t>
            </a:r>
            <a:r>
              <a:rPr sz="2000" spc="-145" dirty="0">
                <a:latin typeface="Trebuchet MS"/>
                <a:cs typeface="Trebuchet MS"/>
              </a:rPr>
              <a:t>i</a:t>
            </a:r>
            <a:r>
              <a:rPr sz="2000" spc="-30" dirty="0">
                <a:latin typeface="Trebuchet MS"/>
                <a:cs typeface="Trebuchet MS"/>
              </a:rPr>
              <a:t>o</a:t>
            </a:r>
            <a:r>
              <a:rPr sz="2000" spc="-40" dirty="0">
                <a:latin typeface="Trebuchet MS"/>
                <a:cs typeface="Trebuchet MS"/>
              </a:rPr>
              <a:t>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405" y="2398571"/>
            <a:ext cx="4395470" cy="2486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200" spc="195" dirty="0">
                <a:latin typeface="Trebuchet MS"/>
                <a:cs typeface="Trebuchet MS"/>
              </a:rPr>
              <a:t>Web development and developers are in continuous high demand due to the need for digital solutions and online experiences.</a:t>
            </a: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200" spc="195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200" spc="195" dirty="0">
                <a:latin typeface="Trebuchet MS"/>
                <a:cs typeface="Trebuchet MS"/>
              </a:rPr>
              <a:t>JavaScript and TypeScript proficiency is essential for modern web development and application creation.</a:t>
            </a: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200" spc="195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200" spc="195" dirty="0">
                <a:latin typeface="Trebuchet MS"/>
                <a:cs typeface="Trebuchet MS"/>
              </a:rPr>
              <a:t>Python is emerging as a trending language, particularly in the field of artificial intelligence, powering innovation and advancements.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577" y="648411"/>
            <a:ext cx="3477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0" dirty="0">
                <a:solidFill>
                  <a:srgbClr val="000000"/>
                </a:solidFill>
              </a:rPr>
              <a:t>D</a:t>
            </a:r>
            <a:r>
              <a:rPr spc="-80" dirty="0">
                <a:solidFill>
                  <a:srgbClr val="000000"/>
                </a:solidFill>
              </a:rPr>
              <a:t>A</a:t>
            </a:r>
            <a:r>
              <a:rPr spc="-260" dirty="0">
                <a:solidFill>
                  <a:srgbClr val="000000"/>
                </a:solidFill>
              </a:rPr>
              <a:t>T</a:t>
            </a:r>
            <a:r>
              <a:rPr spc="125" dirty="0">
                <a:solidFill>
                  <a:srgbClr val="000000"/>
                </a:solidFill>
              </a:rPr>
              <a:t>A</a:t>
            </a:r>
            <a:r>
              <a:rPr spc="165" dirty="0">
                <a:solidFill>
                  <a:srgbClr val="000000"/>
                </a:solidFill>
              </a:rPr>
              <a:t>B</a:t>
            </a:r>
            <a:r>
              <a:rPr spc="20" dirty="0">
                <a:solidFill>
                  <a:srgbClr val="000000"/>
                </a:solidFill>
              </a:rPr>
              <a:t>ASE</a:t>
            </a:r>
            <a:r>
              <a:rPr spc="-465" dirty="0">
                <a:solidFill>
                  <a:srgbClr val="000000"/>
                </a:solidFill>
              </a:rPr>
              <a:t> </a:t>
            </a:r>
            <a:r>
              <a:rPr spc="120" dirty="0">
                <a:solidFill>
                  <a:srgbClr val="000000"/>
                </a:solidFill>
              </a:rPr>
              <a:t>TREN</a:t>
            </a:r>
            <a:r>
              <a:rPr spc="185" dirty="0">
                <a:solidFill>
                  <a:srgbClr val="000000"/>
                </a:solidFill>
              </a:rPr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1285" y="1932813"/>
            <a:ext cx="1341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Trebuchet MS"/>
                <a:cs typeface="Trebuchet MS"/>
              </a:rPr>
              <a:t>Cu</a:t>
            </a:r>
            <a:r>
              <a:rPr sz="2000" spc="10" dirty="0">
                <a:latin typeface="Trebuchet MS"/>
                <a:cs typeface="Trebuchet MS"/>
              </a:rPr>
              <a:t>r</a:t>
            </a:r>
            <a:r>
              <a:rPr sz="2000" spc="-25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385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Y</a:t>
            </a:r>
            <a:r>
              <a:rPr sz="2000" spc="-105" dirty="0">
                <a:latin typeface="Trebuchet MS"/>
                <a:cs typeface="Trebuchet MS"/>
              </a:rPr>
              <a:t>ear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0452" y="1895982"/>
            <a:ext cx="104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rebuchet MS"/>
                <a:cs typeface="Trebuchet MS"/>
              </a:rPr>
              <a:t>Next</a:t>
            </a:r>
            <a:r>
              <a:rPr sz="2000" spc="-360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Y</a:t>
            </a:r>
            <a:r>
              <a:rPr sz="2000" spc="-105" dirty="0">
                <a:latin typeface="Trebuchet MS"/>
                <a:cs typeface="Trebuchet MS"/>
              </a:rPr>
              <a:t>ear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947" y="2506979"/>
            <a:ext cx="4415028" cy="33421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3304" y="2506979"/>
            <a:ext cx="4501896" cy="3342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482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MT</vt:lpstr>
      <vt:lpstr>Calibri</vt:lpstr>
      <vt:lpstr>Trebuchet MS</vt:lpstr>
      <vt:lpstr>Office Theme</vt:lpstr>
      <vt:lpstr> TREND OF TECHNOLOGY</vt:lpstr>
      <vt:lpstr>OUTLINE</vt:lpstr>
      <vt:lpstr>EXECUTIVE SUMMARY</vt:lpstr>
      <vt:lpstr>INTRODUCTION</vt:lpstr>
      <vt:lpstr>METHODOLOGY</vt:lpstr>
      <vt:lpstr>RESULTS</vt:lpstr>
      <vt:lpstr>PROGRAMMING LANGUAGE TRENDS IN TECHNOLOGY</vt:lpstr>
      <vt:lpstr>PROGRAMMING LANGUAGE TRENDS - FINDINGS &amp; 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Zhihao Zhuang</dc:creator>
  <cp:lastModifiedBy>Radhika Choudhary</cp:lastModifiedBy>
  <cp:revision>17</cp:revision>
  <dcterms:created xsi:type="dcterms:W3CDTF">2023-10-26T13:36:17Z</dcterms:created>
  <dcterms:modified xsi:type="dcterms:W3CDTF">2023-10-26T14:55:37Z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2023-10-26T00:00:00Z</vt:filetime>
  </property>
</Properties>
</file>