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eague Spartan" panose="020B0604020202020204" charset="0"/>
      <p:regular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996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425919" y="3008273"/>
            <a:ext cx="807212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20" y="1485296"/>
            <a:ext cx="7554613" cy="146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8"/>
              </a:lnSpc>
              <a:spcBef>
                <a:spcPct val="0"/>
              </a:spcBef>
            </a:pPr>
            <a:r>
              <a:rPr lang="en-US" sz="4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BEST PRACTICES FOR WEBSITE OPTIMIZATION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390341"/>
            <a:ext cx="6792676" cy="350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1274" lvl="1" indent="-305637" algn="l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Brief introduction to website optimization and its importance.</a:t>
            </a:r>
          </a:p>
          <a:p>
            <a:pPr algn="l">
              <a:lnSpc>
                <a:spcPts val="3963"/>
              </a:lnSpc>
            </a:pPr>
            <a:endParaRPr lang="en-US" sz="283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1274" lvl="1" indent="-305637" algn="l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focus areas: Performance, SEO, Accessibility, UX, Security, Responsive Design, Scalability, and Content Management.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577355" y="1204359"/>
            <a:ext cx="5993196" cy="8053941"/>
            <a:chOff x="0" y="0"/>
            <a:chExt cx="3663950" cy="492379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51216" r="-51216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75412"/>
            <a:ext cx="8811599" cy="1499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OPTIMIZATION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671810" y="1081600"/>
            <a:ext cx="6094969" cy="3428377"/>
            <a:chOff x="0" y="0"/>
            <a:chExt cx="1128903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t="-9265" b="-9265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671810" y="5408135"/>
            <a:ext cx="6094969" cy="3428377"/>
            <a:chOff x="0" y="0"/>
            <a:chExt cx="1128903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t="-1597" b="-1597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78105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7649" y="3351574"/>
            <a:ext cx="5889649" cy="510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996" lvl="1" indent="-305498" algn="l">
              <a:lnSpc>
                <a:spcPts val="3961"/>
              </a:lnSpc>
              <a:buFont typeface="Arial"/>
              <a:buChar char="•"/>
            </a:pPr>
            <a:r>
              <a:rPr lang="en-US" sz="282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load time and server response improvements.</a:t>
            </a:r>
          </a:p>
          <a:p>
            <a:pPr marL="610996" lvl="1" indent="-305498" algn="l">
              <a:lnSpc>
                <a:spcPts val="3961"/>
              </a:lnSpc>
              <a:buFont typeface="Arial"/>
              <a:buChar char="•"/>
            </a:pPr>
            <a:r>
              <a:rPr lang="en-US" sz="282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Efficient coding and compression techniques for faster loading.</a:t>
            </a:r>
          </a:p>
          <a:p>
            <a:pPr marL="610996" lvl="1" indent="-305498" algn="l">
              <a:lnSpc>
                <a:spcPts val="3961"/>
              </a:lnSpc>
              <a:buFont typeface="Arial"/>
              <a:buChar char="•"/>
            </a:pPr>
            <a:r>
              <a:rPr lang="en-US" sz="282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Browser caching and lazy loading for reduced HTTP requests.</a:t>
            </a:r>
          </a:p>
          <a:p>
            <a:pPr marL="610996" lvl="1" indent="-305498" algn="l">
              <a:lnSpc>
                <a:spcPts val="3961"/>
              </a:lnSpc>
              <a:buFont typeface="Arial"/>
              <a:buChar char="•"/>
            </a:pPr>
            <a:endParaRPr lang="en-US" sz="282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 lang="en-US" sz="282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075305" y="2599099"/>
            <a:ext cx="5841992" cy="95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9304" y="942975"/>
            <a:ext cx="5745815" cy="1499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SEO FOR BETTER VISIBILITY</a:t>
            </a:r>
          </a:p>
        </p:txBody>
      </p:sp>
      <p:sp>
        <p:nvSpPr>
          <p:cNvPr id="4" name="AutoShape 4"/>
          <p:cNvSpPr/>
          <p:nvPr/>
        </p:nvSpPr>
        <p:spPr>
          <a:xfrm>
            <a:off x="4186857" y="2807798"/>
            <a:ext cx="574517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189304" y="8617964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3" y="0"/>
                </a:lnTo>
                <a:lnTo>
                  <a:pt x="2087283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959356" y="3743419"/>
            <a:ext cx="6336040" cy="4639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4746" lvl="1" indent="-317373" algn="l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 keyword relevance and use meta tags.</a:t>
            </a:r>
          </a:p>
          <a:p>
            <a:pPr marL="634746" lvl="1" indent="-317373" algn="l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 on-page content, URLs, and site navigation.</a:t>
            </a:r>
          </a:p>
          <a:p>
            <a:pPr marL="634746" lvl="1" indent="-317373" algn="l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schema markup for enhanced search engine understanding.</a:t>
            </a:r>
          </a:p>
          <a:p>
            <a:pPr algn="l">
              <a:lnSpc>
                <a:spcPts val="4116"/>
              </a:lnSpc>
            </a:pPr>
            <a:endParaRPr lang="en-US" sz="294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116"/>
              </a:lnSpc>
              <a:spcBef>
                <a:spcPct val="0"/>
              </a:spcBef>
            </a:pPr>
            <a:endParaRPr lang="en-US" sz="294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95396" y="2442812"/>
            <a:ext cx="7250161" cy="5183558"/>
          </a:xfrm>
          <a:custGeom>
            <a:avLst/>
            <a:gdLst/>
            <a:ahLst/>
            <a:cxnLst/>
            <a:rect l="l" t="t" r="r" b="b"/>
            <a:pathLst>
              <a:path w="7250161" h="5183558">
                <a:moveTo>
                  <a:pt x="0" y="0"/>
                </a:moveTo>
                <a:lnTo>
                  <a:pt x="7250161" y="0"/>
                </a:lnTo>
                <a:lnTo>
                  <a:pt x="7250161" y="5183557"/>
                </a:lnTo>
                <a:lnTo>
                  <a:pt x="0" y="51835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255" r="-18252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7940" y="1188563"/>
            <a:ext cx="8406691" cy="1499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MAKING SITES ACCESSIBLE FOR ALL</a:t>
            </a:r>
          </a:p>
        </p:txBody>
      </p:sp>
      <p:sp>
        <p:nvSpPr>
          <p:cNvPr id="3" name="AutoShape 3"/>
          <p:cNvSpPr/>
          <p:nvPr/>
        </p:nvSpPr>
        <p:spPr>
          <a:xfrm>
            <a:off x="1183856" y="3040504"/>
            <a:ext cx="871486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480175" y="-1520825"/>
            <a:ext cx="5327650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023326" y="953401"/>
            <a:ext cx="6235974" cy="8380198"/>
            <a:chOff x="0" y="0"/>
            <a:chExt cx="3663950" cy="4923790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51280" r="-51280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84666" y="5679433"/>
            <a:ext cx="8823574" cy="3695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4746" lvl="1" indent="-317373" algn="just">
              <a:lnSpc>
                <a:spcPts val="4880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WCAG compliance for inclusivity.</a:t>
            </a:r>
          </a:p>
          <a:p>
            <a:pPr marL="634746" lvl="1" indent="-317373" algn="just">
              <a:lnSpc>
                <a:spcPts val="4880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Ensure keyboard navigability, screen reader compatibility, and use alt tags for images.</a:t>
            </a:r>
          </a:p>
          <a:p>
            <a:pPr marL="634746" lvl="1" indent="-317373" algn="just">
              <a:lnSpc>
                <a:spcPts val="4880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Ensure color contrast and readable font size.</a:t>
            </a:r>
          </a:p>
          <a:p>
            <a:pPr algn="just">
              <a:lnSpc>
                <a:spcPts val="4880"/>
              </a:lnSpc>
            </a:pPr>
            <a:endParaRPr lang="en-US" sz="294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9660" y="3013335"/>
            <a:ext cx="732825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7557817" y="8937625"/>
            <a:ext cx="800100" cy="641350"/>
            <a:chOff x="0" y="0"/>
            <a:chExt cx="210726" cy="1689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0726" cy="168915"/>
            </a:xfrm>
            <a:custGeom>
              <a:avLst/>
              <a:gdLst/>
              <a:ahLst/>
              <a:cxnLst/>
              <a:rect l="l" t="t" r="r" b="b"/>
              <a:pathLst>
                <a:path w="210726" h="168915">
                  <a:moveTo>
                    <a:pt x="0" y="0"/>
                  </a:moveTo>
                  <a:lnTo>
                    <a:pt x="210726" y="0"/>
                  </a:lnTo>
                  <a:lnTo>
                    <a:pt x="210726" y="168915"/>
                  </a:lnTo>
                  <a:lnTo>
                    <a:pt x="0" y="1689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10726" cy="216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1716079" y="2131113"/>
            <a:ext cx="6024773" cy="6024773"/>
          </a:xfrm>
          <a:custGeom>
            <a:avLst/>
            <a:gdLst/>
            <a:ahLst/>
            <a:cxnLst/>
            <a:rect l="l" t="t" r="r" b="b"/>
            <a:pathLst>
              <a:path w="6024773" h="6024773">
                <a:moveTo>
                  <a:pt x="0" y="0"/>
                </a:moveTo>
                <a:lnTo>
                  <a:pt x="6024773" y="0"/>
                </a:lnTo>
                <a:lnTo>
                  <a:pt x="6024773" y="6024774"/>
                </a:lnTo>
                <a:lnTo>
                  <a:pt x="0" y="6024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9660" y="942975"/>
            <a:ext cx="7552597" cy="150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USER-CENTERED DESIGN (UI)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2510" y="3872552"/>
            <a:ext cx="6528157" cy="41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4746" lvl="1" indent="-317373" algn="l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user-friendly, intuitive interfaces.</a:t>
            </a:r>
          </a:p>
          <a:p>
            <a:pPr marL="634746" lvl="1" indent="-317373" algn="l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Maintain consistency across all design and interactive elements.</a:t>
            </a:r>
          </a:p>
          <a:p>
            <a:pPr marL="634746" lvl="1" indent="-317373" algn="l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Collect user feedback and refine based on insights.</a:t>
            </a:r>
          </a:p>
          <a:p>
            <a:pPr algn="l">
              <a:lnSpc>
                <a:spcPts val="4116"/>
              </a:lnSpc>
              <a:spcBef>
                <a:spcPct val="0"/>
              </a:spcBef>
            </a:pPr>
            <a:endParaRPr lang="en-US" sz="294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996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425919" y="3008273"/>
            <a:ext cx="807212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556750" y="605506"/>
            <a:ext cx="8377996" cy="8652794"/>
            <a:chOff x="0" y="0"/>
            <a:chExt cx="6350000" cy="6558280"/>
          </a:xfrm>
        </p:grpSpPr>
        <p:sp>
          <p:nvSpPr>
            <p:cNvPr id="7" name="Freeform 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679" r="-1679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D2D2D2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72494" y="1813794"/>
            <a:ext cx="7554613" cy="72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8"/>
              </a:lnSpc>
              <a:spcBef>
                <a:spcPct val="0"/>
              </a:spcBef>
            </a:pPr>
            <a:r>
              <a:rPr lang="en-US" sz="4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SECURITY MEASURES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390341"/>
            <a:ext cx="6792676" cy="350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1274" lvl="1" indent="-305637" algn="l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Secure data transmission with HTTPS.</a:t>
            </a:r>
          </a:p>
          <a:p>
            <a:pPr marL="611274" lvl="1" indent="-305637" algn="l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secure authentication, input validation, and regular audits.</a:t>
            </a:r>
          </a:p>
          <a:p>
            <a:pPr marL="611274" lvl="1" indent="-305637" algn="l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Protect against XSS, SQL injection, and CSRF attacks.</a:t>
            </a:r>
          </a:p>
          <a:p>
            <a:pPr algn="l">
              <a:lnSpc>
                <a:spcPts val="3963"/>
              </a:lnSpc>
            </a:pPr>
            <a:endParaRPr lang="en-US" sz="283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48322" y="2359025"/>
            <a:ext cx="9687995" cy="82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799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OPTIMIZING FOR ALL DEVICES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3648362" y="3673234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48362" y="4869224"/>
            <a:ext cx="8155869" cy="3814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5615" lvl="1" indent="-322807" algn="l">
              <a:lnSpc>
                <a:spcPts val="4186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 responsive design across mobile, tablet, and desktop.</a:t>
            </a:r>
          </a:p>
          <a:p>
            <a:pPr marL="645615" lvl="1" indent="-322807" algn="l">
              <a:lnSpc>
                <a:spcPts val="4186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Mobile-first approach for better usability on small screens.</a:t>
            </a:r>
          </a:p>
          <a:p>
            <a:pPr marL="645615" lvl="1" indent="-322807" algn="l">
              <a:lnSpc>
                <a:spcPts val="4186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for responsiveness on diverse devices.</a:t>
            </a:r>
          </a:p>
          <a:p>
            <a:pPr algn="l">
              <a:lnSpc>
                <a:spcPts val="5098"/>
              </a:lnSpc>
              <a:spcBef>
                <a:spcPct val="0"/>
              </a:spcBef>
            </a:pPr>
            <a:endParaRPr lang="en-US" sz="299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71518" y="2093336"/>
            <a:ext cx="9687995" cy="82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799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BASIC PRICING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3671518" y="3312399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DFB82-9EE2-43C4-8A34-D5EA3BE17771}"/>
              </a:ext>
            </a:extLst>
          </p:cNvPr>
          <p:cNvSpPr txBox="1"/>
          <p:nvPr/>
        </p:nvSpPr>
        <p:spPr>
          <a:xfrm>
            <a:off x="3534166" y="3771900"/>
            <a:ext cx="147928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Optimization: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₹5,000 - ₹10,000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Tasks Included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 speed optimization, image compression, caching setup, and minor code tweaks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SEO (Search Engine Optimization)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N" sz="3600" dirty="0"/>
              <a:t>₹5,000 - ₹15,000 per month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Keyword research, meta tags, structured data, and on-page SEO.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 Compliance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N" sz="3600" dirty="0"/>
              <a:t>₹15,000 - ₹40,000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Implementing WCAG standards, alt tags, and color contrast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 (UX) Design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₹15,000 - ₹40,000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Simple designs for small websites or mobile applications.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6EA7C34-C8CA-452E-86AA-7BD8030A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B46E44A-B72F-4C74-8C66-AA3B45272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3856" y="3040504"/>
            <a:ext cx="871486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5400000">
            <a:off x="6480175" y="-1520825"/>
            <a:ext cx="5327650" cy="18288000"/>
            <a:chOff x="0" y="0"/>
            <a:chExt cx="1403167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675255" y="2566244"/>
            <a:ext cx="6923829" cy="4919563"/>
          </a:xfrm>
          <a:custGeom>
            <a:avLst/>
            <a:gdLst/>
            <a:ahLst/>
            <a:cxnLst/>
            <a:rect l="l" t="t" r="r" b="b"/>
            <a:pathLst>
              <a:path w="6923829" h="4919563">
                <a:moveTo>
                  <a:pt x="0" y="0"/>
                </a:moveTo>
                <a:lnTo>
                  <a:pt x="6923829" y="0"/>
                </a:lnTo>
                <a:lnTo>
                  <a:pt x="6923829" y="4919562"/>
                </a:lnTo>
                <a:lnTo>
                  <a:pt x="0" y="4919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37940" y="1188563"/>
            <a:ext cx="8406691" cy="1499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SCALABILITY &amp; MAINTENANCE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4666" y="5679433"/>
            <a:ext cx="8823574" cy="3695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4746" lvl="1" indent="-317373" algn="just">
              <a:lnSpc>
                <a:spcPts val="4880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Scalable architecture to manage growth.</a:t>
            </a:r>
          </a:p>
          <a:p>
            <a:pPr marL="634746" lvl="1" indent="-317373" algn="just">
              <a:lnSpc>
                <a:spcPts val="4880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CMS for content updates, version control for collaboration.</a:t>
            </a:r>
          </a:p>
          <a:p>
            <a:pPr marL="634746" lvl="1" indent="-317373" algn="just">
              <a:lnSpc>
                <a:spcPts val="4880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Schedule maintenance for performance, security, and SEO.</a:t>
            </a:r>
          </a:p>
          <a:p>
            <a:pPr algn="just">
              <a:lnSpc>
                <a:spcPts val="4880"/>
              </a:lnSpc>
            </a:pPr>
            <a:endParaRPr lang="en-US" sz="294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349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League Spartan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pcc</dc:creator>
  <cp:lastModifiedBy>Nihal Yadav</cp:lastModifiedBy>
  <cp:revision>2</cp:revision>
  <dcterms:created xsi:type="dcterms:W3CDTF">2006-08-16T00:00:00Z</dcterms:created>
  <dcterms:modified xsi:type="dcterms:W3CDTF">2024-10-31T15:56:39Z</dcterms:modified>
  <dc:identifier>DAGVJOMNiD0</dc:identifier>
</cp:coreProperties>
</file>