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30A7FA-1A29-42DB-8ED0-8324124BF373}">
  <a:tblStyle styleId="{7630A7FA-1A29-42DB-8ED0-8324124BF3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0a6fa421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0a6fa421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Appium is an open source tool for automating native, mobile web &amp; hybrid applications on iOS &amp; Android platforms.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Now that we know what is Appium. Let’s understand why to use Appium tool. To answer this, let’s first see how Appium is compared with other popular mobile test automation tools.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0a6fa421_3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0a6fa421_3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 all popular mobile automation tools are cross platform. </a:t>
            </a:r>
            <a:endParaRPr/>
          </a:p>
          <a:p>
            <a:pPr indent="0" lvl="0" marL="0" rtl="0" algn="l">
              <a:spcBef>
                <a:spcPts val="0"/>
              </a:spcBef>
              <a:spcAft>
                <a:spcPts val="0"/>
              </a:spcAft>
              <a:buClr>
                <a:schemeClr val="dk1"/>
              </a:buClr>
              <a:buSzPts val="1100"/>
              <a:buFont typeface="Arial"/>
              <a:buNone/>
            </a:pPr>
            <a:r>
              <a:rPr lang="en"/>
              <a:t>Though UIAutomotor &amp; Espresso is backed by Google but they only support Android platform.</a:t>
            </a:r>
            <a:endParaRPr/>
          </a:p>
          <a:p>
            <a:pPr indent="0" lvl="0" marL="0" rtl="0" algn="l">
              <a:spcBef>
                <a:spcPts val="0"/>
              </a:spcBef>
              <a:spcAft>
                <a:spcPts val="0"/>
              </a:spcAft>
              <a:buClr>
                <a:schemeClr val="dk1"/>
              </a:buClr>
              <a:buSzPts val="1100"/>
              <a:buFont typeface="Arial"/>
              <a:buNone/>
            </a:pPr>
            <a:r>
              <a:rPr lang="en"/>
              <a:t>Same is the case with Robotium.</a:t>
            </a:r>
            <a:endParaRPr/>
          </a:p>
          <a:p>
            <a:pPr indent="0" lvl="0" marL="0" rtl="0" algn="l">
              <a:spcBef>
                <a:spcPts val="0"/>
              </a:spcBef>
              <a:spcAft>
                <a:spcPts val="0"/>
              </a:spcAft>
              <a:buClr>
                <a:schemeClr val="dk1"/>
              </a:buClr>
              <a:buSzPts val="1100"/>
              <a:buFont typeface="Arial"/>
              <a:buNone/>
            </a:pPr>
            <a:r>
              <a:rPr lang="en"/>
              <a:t>Appium &amp; Calabash both support Android &amp; iOS. But Calabash only supports one programming language which is Ruby.</a:t>
            </a:r>
            <a:endParaRPr/>
          </a:p>
          <a:p>
            <a:pPr indent="0" lvl="0" marL="0" rtl="0" algn="l">
              <a:spcBef>
                <a:spcPts val="0"/>
              </a:spcBef>
              <a:spcAft>
                <a:spcPts val="0"/>
              </a:spcAft>
              <a:buClr>
                <a:schemeClr val="dk1"/>
              </a:buClr>
              <a:buSzPts val="1100"/>
              <a:buFont typeface="Arial"/>
              <a:buNone/>
            </a:pPr>
            <a:r>
              <a:rPr lang="en"/>
              <a:t>There is no such limitations with Appium. For Appium you can write test cases in almost any language. </a:t>
            </a:r>
            <a:endParaRPr/>
          </a:p>
          <a:p>
            <a:pPr indent="0" lvl="0" marL="0" rtl="0" algn="l">
              <a:spcBef>
                <a:spcPts val="0"/>
              </a:spcBef>
              <a:spcAft>
                <a:spcPts val="0"/>
              </a:spcAft>
              <a:buClr>
                <a:schemeClr val="dk1"/>
              </a:buClr>
              <a:buSzPts val="1100"/>
              <a:buFont typeface="Arial"/>
              <a:buNone/>
            </a:pPr>
            <a:r>
              <a:rPr lang="en"/>
              <a:t>Appium also enjoys wide community support which something Calabash lacks.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0a6fa421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0a6fa421_3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Common API (Webdriver API) : One of the major advantage is that it has common API library for all platforms it supports. What it means is the same code you write for Android APP will work for iOS APP as long as APP implementation is same. </a:t>
            </a:r>
            <a:endParaRPr/>
          </a:p>
          <a:p>
            <a:pPr indent="-298450" lvl="0" marL="457200" rtl="0" algn="l">
              <a:lnSpc>
                <a:spcPct val="115000"/>
              </a:lnSpc>
              <a:spcBef>
                <a:spcPts val="0"/>
              </a:spcBef>
              <a:spcAft>
                <a:spcPts val="0"/>
              </a:spcAft>
              <a:buClr>
                <a:schemeClr val="dk1"/>
              </a:buClr>
              <a:buSzPts val="1100"/>
              <a:buChar char="●"/>
            </a:pPr>
            <a:r>
              <a:rPr lang="en"/>
              <a:t>No need to recompile your APP: Another major advantage is that you don’t  need compile your APP to automate it or root your device or add any library or framework to your APP source code.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0a6fa421_3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0a6fa421_3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How does Appium manage to provide all these features. To answer this we need understand Appium Design. </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Uses Apple’s  UIAutomation &amp; Google’s </a:t>
            </a:r>
            <a:r>
              <a:rPr b="1" lang="en">
                <a:solidFill>
                  <a:schemeClr val="dk1"/>
                </a:solidFill>
              </a:rPr>
              <a:t> </a:t>
            </a:r>
            <a:r>
              <a:rPr lang="en">
                <a:solidFill>
                  <a:schemeClr val="dk1"/>
                </a:solidFill>
              </a:rPr>
              <a:t>UiAutomator testing framework to automate APP of the respective platform.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Meets multi language support by wrapping the vendor-provided frameworks in one API i.e the WebDriver API.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WebDriver specifies a client-server protocol (known as the JSON Wire Protocol).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Client written in any language can be used to send appropriate HTTP request to the server.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0a6fa421_3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0a6fa421_3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Appium Architecture (3 main components)</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Appium server</a:t>
            </a:r>
            <a:r>
              <a:rPr lang="en">
                <a:solidFill>
                  <a:schemeClr val="dk1"/>
                </a:solidFill>
              </a:rPr>
              <a:t> is written in Node.js.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Client Libraries</a:t>
            </a:r>
            <a:r>
              <a:rPr lang="en">
                <a:solidFill>
                  <a:schemeClr val="dk1"/>
                </a:solidFill>
              </a:rPr>
              <a:t> are Appium extension to the WebDriver protocol. Examples : Java, Ruby, PHP and many more.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Native Test Libraries</a:t>
            </a:r>
            <a:r>
              <a:rPr lang="en">
                <a:solidFill>
                  <a:schemeClr val="dk1"/>
                </a:solidFill>
              </a:rPr>
              <a:t> are test automation framework provided by Android &amp; iOS.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Receives connection from a client, listens for a command, executes those commands on a mobile device and responds with HTTP response representing the command execution.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0a6fa421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0a6fa421_3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Appium is certainly not perfect. </a:t>
            </a:r>
            <a:endParaRPr/>
          </a:p>
          <a:p>
            <a:pPr indent="0" lvl="0" marL="0" rtl="0" algn="l">
              <a:spcBef>
                <a:spcPts val="0"/>
              </a:spcBef>
              <a:spcAft>
                <a:spcPts val="0"/>
              </a:spcAft>
              <a:buClr>
                <a:schemeClr val="dk1"/>
              </a:buClr>
              <a:buSzPts val="1100"/>
              <a:buFont typeface="Arial"/>
              <a:buNone/>
            </a:pPr>
            <a:r>
              <a:rPr lang="en"/>
              <a:t>Inspite of its limitations I believe its the best mobile automation tool in the market and it is getting better with every release.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08000"/>
            <a:ext cx="8520600" cy="121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Mobile Automation</a:t>
            </a:r>
            <a:endParaRPr>
              <a:solidFill>
                <a:srgbClr val="000000"/>
              </a:solidFill>
            </a:endParaRPr>
          </a:p>
        </p:txBody>
      </p:sp>
      <p:sp>
        <p:nvSpPr>
          <p:cNvPr id="55" name="Google Shape;55;p13"/>
          <p:cNvSpPr txBox="1"/>
          <p:nvPr>
            <p:ph idx="1" type="subTitle"/>
          </p:nvPr>
        </p:nvSpPr>
        <p:spPr>
          <a:xfrm>
            <a:off x="311700" y="24269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With</a:t>
            </a:r>
            <a:endParaRPr sz="2400">
              <a:solidFill>
                <a:srgbClr val="000000"/>
              </a:solidFill>
            </a:endParaRPr>
          </a:p>
        </p:txBody>
      </p:sp>
      <p:pic>
        <p:nvPicPr>
          <p:cNvPr id="56" name="Google Shape;56;p13"/>
          <p:cNvPicPr preferRelativeResize="0"/>
          <p:nvPr/>
        </p:nvPicPr>
        <p:blipFill>
          <a:blip r:embed="rId3">
            <a:alphaModFix/>
          </a:blip>
          <a:stretch>
            <a:fillRect/>
          </a:stretch>
        </p:blipFill>
        <p:spPr>
          <a:xfrm>
            <a:off x="2234063" y="2940925"/>
            <a:ext cx="4675877" cy="121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Appium?</a:t>
            </a:r>
            <a:endParaRPr/>
          </a:p>
          <a:p>
            <a:pPr indent="-342900" lvl="0" marL="457200" rtl="0" algn="l">
              <a:spcBef>
                <a:spcPts val="0"/>
              </a:spcBef>
              <a:spcAft>
                <a:spcPts val="0"/>
              </a:spcAft>
              <a:buSzPts val="1800"/>
              <a:buChar char="❖"/>
            </a:pPr>
            <a:r>
              <a:rPr lang="en"/>
              <a:t>Why Appium?</a:t>
            </a:r>
            <a:endParaRPr/>
          </a:p>
        </p:txBody>
      </p:sp>
      <p:pic>
        <p:nvPicPr>
          <p:cNvPr id="63" name="Google Shape;63;p14"/>
          <p:cNvPicPr preferRelativeResize="0"/>
          <p:nvPr/>
        </p:nvPicPr>
        <p:blipFill>
          <a:blip r:embed="rId3">
            <a:alphaModFix/>
          </a:blip>
          <a:stretch>
            <a:fillRect/>
          </a:stretch>
        </p:blipFill>
        <p:spPr>
          <a:xfrm>
            <a:off x="7389330" y="4627425"/>
            <a:ext cx="1395671" cy="36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Appium vs other testing tools</a:t>
            </a:r>
            <a:endParaRPr/>
          </a:p>
        </p:txBody>
      </p:sp>
      <p:graphicFrame>
        <p:nvGraphicFramePr>
          <p:cNvPr id="69" name="Google Shape;69;p15"/>
          <p:cNvGraphicFramePr/>
          <p:nvPr/>
        </p:nvGraphicFramePr>
        <p:xfrm>
          <a:off x="662650" y="1105845"/>
          <a:ext cx="3000000" cy="3000000"/>
        </p:xfrm>
        <a:graphic>
          <a:graphicData uri="http://schemas.openxmlformats.org/drawingml/2006/table">
            <a:tbl>
              <a:tblPr>
                <a:noFill/>
                <a:tableStyleId>{7630A7FA-1A29-42DB-8ED0-8324124BF373}</a:tableStyleId>
              </a:tblPr>
              <a:tblGrid>
                <a:gridCol w="1332250"/>
                <a:gridCol w="1332250"/>
                <a:gridCol w="1332250"/>
                <a:gridCol w="1332250"/>
                <a:gridCol w="1332250"/>
                <a:gridCol w="1332250"/>
              </a:tblGrid>
              <a:tr h="408750">
                <a:tc>
                  <a:txBody>
                    <a:bodyPr/>
                    <a:lstStyle/>
                    <a:p>
                      <a:pPr indent="0" lvl="0" marL="0" rtl="0" algn="ctr">
                        <a:spcBef>
                          <a:spcPts val="0"/>
                        </a:spcBef>
                        <a:spcAft>
                          <a:spcPts val="0"/>
                        </a:spcAft>
                        <a:buNone/>
                      </a:pPr>
                      <a:r>
                        <a:t/>
                      </a:r>
                      <a:endParaRPr sz="1200"/>
                    </a:p>
                  </a:txBody>
                  <a:tcPr marT="91425" marB="91425" marR="91425" marL="91425" anchor="ctr">
                    <a:gradFill>
                      <a:gsLst>
                        <a:gs pos="0">
                          <a:srgbClr val="DCECD5"/>
                        </a:gs>
                        <a:gs pos="100000">
                          <a:srgbClr val="93BC81"/>
                        </a:gs>
                      </a:gsLst>
                      <a:lin ang="5400012" scaled="0"/>
                    </a:gradFill>
                  </a:tcPr>
                </a:tc>
                <a:tc>
                  <a:txBody>
                    <a:bodyPr/>
                    <a:lstStyle/>
                    <a:p>
                      <a:pPr indent="0" lvl="0" marL="0" rtl="0" algn="ctr">
                        <a:spcBef>
                          <a:spcPts val="0"/>
                        </a:spcBef>
                        <a:spcAft>
                          <a:spcPts val="0"/>
                        </a:spcAft>
                        <a:buNone/>
                      </a:pPr>
                      <a:r>
                        <a:rPr b="1" lang="en" sz="1200"/>
                        <a:t>Appium</a:t>
                      </a:r>
                      <a:endParaRPr b="1" sz="1200"/>
                    </a:p>
                  </a:txBody>
                  <a:tcPr marT="91425" marB="91425" marR="91425" marL="91425" anchor="ctr">
                    <a:gradFill>
                      <a:gsLst>
                        <a:gs pos="0">
                          <a:srgbClr val="DCECD5"/>
                        </a:gs>
                        <a:gs pos="100000">
                          <a:srgbClr val="93BC81"/>
                        </a:gs>
                      </a:gsLst>
                      <a:lin ang="5400012" scaled="0"/>
                    </a:gradFill>
                  </a:tcPr>
                </a:tc>
                <a:tc>
                  <a:txBody>
                    <a:bodyPr/>
                    <a:lstStyle/>
                    <a:p>
                      <a:pPr indent="0" lvl="0" marL="0" rtl="0" algn="ctr">
                        <a:spcBef>
                          <a:spcPts val="0"/>
                        </a:spcBef>
                        <a:spcAft>
                          <a:spcPts val="0"/>
                        </a:spcAft>
                        <a:buNone/>
                      </a:pPr>
                      <a:r>
                        <a:rPr b="1" lang="en" sz="1200"/>
                        <a:t>UiAutomator</a:t>
                      </a:r>
                      <a:endParaRPr b="1" sz="1200"/>
                    </a:p>
                  </a:txBody>
                  <a:tcPr marT="91425" marB="91425" marR="91425" marL="91425" anchor="ctr">
                    <a:gradFill>
                      <a:gsLst>
                        <a:gs pos="0">
                          <a:srgbClr val="DCECD5"/>
                        </a:gs>
                        <a:gs pos="100000">
                          <a:srgbClr val="93BC81"/>
                        </a:gs>
                      </a:gsLst>
                      <a:lin ang="5400012" scaled="0"/>
                    </a:gradFill>
                  </a:tcPr>
                </a:tc>
                <a:tc>
                  <a:txBody>
                    <a:bodyPr/>
                    <a:lstStyle/>
                    <a:p>
                      <a:pPr indent="0" lvl="0" marL="0" rtl="0" algn="ctr">
                        <a:spcBef>
                          <a:spcPts val="0"/>
                        </a:spcBef>
                        <a:spcAft>
                          <a:spcPts val="0"/>
                        </a:spcAft>
                        <a:buNone/>
                      </a:pPr>
                      <a:r>
                        <a:rPr b="1" lang="en" sz="1200"/>
                        <a:t>Robotium</a:t>
                      </a:r>
                      <a:endParaRPr b="1" sz="1200"/>
                    </a:p>
                  </a:txBody>
                  <a:tcPr marT="91425" marB="91425" marR="91425" marL="91425" anchor="ctr">
                    <a:gradFill>
                      <a:gsLst>
                        <a:gs pos="0">
                          <a:srgbClr val="DCECD5"/>
                        </a:gs>
                        <a:gs pos="100000">
                          <a:srgbClr val="93BC81"/>
                        </a:gs>
                      </a:gsLst>
                      <a:lin ang="5400012" scaled="0"/>
                    </a:gradFill>
                  </a:tcPr>
                </a:tc>
                <a:tc>
                  <a:txBody>
                    <a:bodyPr/>
                    <a:lstStyle/>
                    <a:p>
                      <a:pPr indent="0" lvl="0" marL="0" rtl="0" algn="ctr">
                        <a:spcBef>
                          <a:spcPts val="0"/>
                        </a:spcBef>
                        <a:spcAft>
                          <a:spcPts val="0"/>
                        </a:spcAft>
                        <a:buNone/>
                      </a:pPr>
                      <a:r>
                        <a:rPr b="1" lang="en" sz="1200"/>
                        <a:t>Calabash</a:t>
                      </a:r>
                      <a:endParaRPr b="1" sz="1200"/>
                    </a:p>
                  </a:txBody>
                  <a:tcPr marT="91425" marB="91425" marR="91425" marL="91425" anchor="ctr">
                    <a:gradFill>
                      <a:gsLst>
                        <a:gs pos="0">
                          <a:srgbClr val="DCECD5"/>
                        </a:gs>
                        <a:gs pos="100000">
                          <a:srgbClr val="93BC81"/>
                        </a:gs>
                      </a:gsLst>
                      <a:lin ang="5400012" scaled="0"/>
                    </a:gradFill>
                  </a:tcPr>
                </a:tc>
                <a:tc>
                  <a:txBody>
                    <a:bodyPr/>
                    <a:lstStyle/>
                    <a:p>
                      <a:pPr indent="0" lvl="0" marL="0" rtl="0" algn="ctr">
                        <a:spcBef>
                          <a:spcPts val="0"/>
                        </a:spcBef>
                        <a:spcAft>
                          <a:spcPts val="0"/>
                        </a:spcAft>
                        <a:buNone/>
                      </a:pPr>
                      <a:r>
                        <a:rPr b="1" lang="en" sz="1200"/>
                        <a:t>Espresso</a:t>
                      </a:r>
                      <a:endParaRPr b="1" sz="1200"/>
                    </a:p>
                  </a:txBody>
                  <a:tcPr marT="91425" marB="91425" marR="91425" marL="91425" anchor="ctr">
                    <a:gradFill>
                      <a:gsLst>
                        <a:gs pos="0">
                          <a:srgbClr val="DCECD5"/>
                        </a:gs>
                        <a:gs pos="100000">
                          <a:srgbClr val="93BC81"/>
                        </a:gs>
                      </a:gsLst>
                      <a:lin ang="5400012" scaled="0"/>
                    </a:gradFill>
                  </a:tcPr>
                </a:tc>
              </a:tr>
              <a:tr h="296575">
                <a:tc>
                  <a:txBody>
                    <a:bodyPr/>
                    <a:lstStyle/>
                    <a:p>
                      <a:pPr indent="0" lvl="0" marL="0" rtl="0" algn="ctr">
                        <a:spcBef>
                          <a:spcPts val="0"/>
                        </a:spcBef>
                        <a:spcAft>
                          <a:spcPts val="0"/>
                        </a:spcAft>
                        <a:buNone/>
                      </a:pPr>
                      <a:r>
                        <a:rPr i="1" lang="en" sz="1000"/>
                        <a:t>Android</a:t>
                      </a:r>
                      <a:endParaRPr i="1" sz="1000"/>
                    </a:p>
                  </a:txBody>
                  <a:tcPr marT="91425" marB="91425" marR="91425" marL="91425" anchor="ctr"/>
                </a:tc>
                <a:tc>
                  <a:txBody>
                    <a:bodyPr/>
                    <a:lstStyle/>
                    <a:p>
                      <a:pPr indent="0" lvl="0" marL="0" rtl="0" algn="ctr">
                        <a:spcBef>
                          <a:spcPts val="0"/>
                        </a:spcBef>
                        <a:spcAft>
                          <a:spcPts val="0"/>
                        </a:spcAft>
                        <a:buNone/>
                      </a:pPr>
                      <a:r>
                        <a:rPr lang="en" sz="1200"/>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r>
              <a:tr h="396200">
                <a:tc>
                  <a:txBody>
                    <a:bodyPr/>
                    <a:lstStyle/>
                    <a:p>
                      <a:pPr indent="0" lvl="0" marL="0" rtl="0" algn="ctr">
                        <a:spcBef>
                          <a:spcPts val="0"/>
                        </a:spcBef>
                        <a:spcAft>
                          <a:spcPts val="0"/>
                        </a:spcAft>
                        <a:buNone/>
                      </a:pPr>
                      <a:r>
                        <a:rPr i="1" lang="en" sz="1000"/>
                        <a:t>iOS</a:t>
                      </a:r>
                      <a:endParaRPr i="1" sz="10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r>
              <a:tr h="408750">
                <a:tc>
                  <a:txBody>
                    <a:bodyPr/>
                    <a:lstStyle/>
                    <a:p>
                      <a:pPr indent="0" lvl="0" marL="0" rtl="0" algn="ctr">
                        <a:spcBef>
                          <a:spcPts val="0"/>
                        </a:spcBef>
                        <a:spcAft>
                          <a:spcPts val="0"/>
                        </a:spcAft>
                        <a:buNone/>
                      </a:pPr>
                      <a:r>
                        <a:rPr i="1" lang="en" sz="1000"/>
                        <a:t>Mobile Web</a:t>
                      </a:r>
                      <a:endParaRPr i="1" sz="10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solidFill>
                          <a:schemeClr val="dk1"/>
                        </a:solidFill>
                      </a:endParaRPr>
                    </a:p>
                    <a:p>
                      <a:pPr indent="0" lvl="0" marL="0" rtl="0" algn="ctr">
                        <a:spcBef>
                          <a:spcPts val="0"/>
                        </a:spcBef>
                        <a:spcAft>
                          <a:spcPts val="0"/>
                        </a:spcAft>
                        <a:buNone/>
                      </a:pPr>
                      <a:r>
                        <a:rPr lang="en" sz="1200">
                          <a:solidFill>
                            <a:schemeClr val="dk1"/>
                          </a:solidFill>
                        </a:rPr>
                        <a:t>(Android)</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r>
              <a:tr h="551050">
                <a:tc>
                  <a:txBody>
                    <a:bodyPr/>
                    <a:lstStyle/>
                    <a:p>
                      <a:pPr indent="0" lvl="0" marL="0" rtl="0" algn="ctr">
                        <a:spcBef>
                          <a:spcPts val="0"/>
                        </a:spcBef>
                        <a:spcAft>
                          <a:spcPts val="0"/>
                        </a:spcAft>
                        <a:buNone/>
                      </a:pPr>
                      <a:r>
                        <a:rPr i="1" lang="en" sz="1000"/>
                        <a:t>Real Device Support?</a:t>
                      </a:r>
                      <a:endParaRPr i="1" sz="10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r>
              <a:tr h="613325">
                <a:tc>
                  <a:txBody>
                    <a:bodyPr/>
                    <a:lstStyle/>
                    <a:p>
                      <a:pPr indent="0" lvl="0" marL="0" rtl="0" algn="ctr">
                        <a:spcBef>
                          <a:spcPts val="0"/>
                        </a:spcBef>
                        <a:spcAft>
                          <a:spcPts val="0"/>
                        </a:spcAft>
                        <a:buNone/>
                      </a:pPr>
                      <a:r>
                        <a:rPr i="1" lang="en" sz="1000"/>
                        <a:t>Simulator/ Emulator Support?</a:t>
                      </a:r>
                      <a:endParaRPr i="1" sz="10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c>
                  <a:txBody>
                    <a:bodyPr/>
                    <a:lstStyle/>
                    <a:p>
                      <a:pPr indent="0" lvl="0" marL="0" rtl="0" algn="ctr">
                        <a:spcBef>
                          <a:spcPts val="0"/>
                        </a:spcBef>
                        <a:spcAft>
                          <a:spcPts val="0"/>
                        </a:spcAft>
                        <a:buNone/>
                      </a:pPr>
                      <a:r>
                        <a:rPr lang="en" sz="1200">
                          <a:solidFill>
                            <a:schemeClr val="dk1"/>
                          </a:solidFill>
                        </a:rPr>
                        <a:t>✅</a:t>
                      </a:r>
                      <a:endParaRPr sz="1200"/>
                    </a:p>
                  </a:txBody>
                  <a:tcPr marT="91425" marB="91425" marR="91425" marL="91425" anchor="ctr"/>
                </a:tc>
              </a:tr>
              <a:tr h="454950">
                <a:tc>
                  <a:txBody>
                    <a:bodyPr/>
                    <a:lstStyle/>
                    <a:p>
                      <a:pPr indent="0" lvl="0" marL="0" rtl="0" algn="ctr">
                        <a:spcBef>
                          <a:spcPts val="0"/>
                        </a:spcBef>
                        <a:spcAft>
                          <a:spcPts val="0"/>
                        </a:spcAft>
                        <a:buNone/>
                      </a:pPr>
                      <a:r>
                        <a:rPr i="1" lang="en" sz="1000"/>
                        <a:t>Language Supported</a:t>
                      </a:r>
                      <a:endParaRPr i="1" sz="1000"/>
                    </a:p>
                  </a:txBody>
                  <a:tcPr marT="91425" marB="91425" marR="91425" marL="91425" anchor="ctr"/>
                </a:tc>
                <a:tc>
                  <a:txBody>
                    <a:bodyPr/>
                    <a:lstStyle/>
                    <a:p>
                      <a:pPr indent="0" lvl="0" marL="0" rtl="0" algn="ctr">
                        <a:spcBef>
                          <a:spcPts val="0"/>
                        </a:spcBef>
                        <a:spcAft>
                          <a:spcPts val="0"/>
                        </a:spcAft>
                        <a:buNone/>
                      </a:pPr>
                      <a:r>
                        <a:rPr lang="en" sz="1200"/>
                        <a:t>Many</a:t>
                      </a:r>
                      <a:endParaRPr sz="1200"/>
                    </a:p>
                  </a:txBody>
                  <a:tcPr marT="91425" marB="91425" marR="91425" marL="91425" anchor="ctr"/>
                </a:tc>
                <a:tc>
                  <a:txBody>
                    <a:bodyPr/>
                    <a:lstStyle/>
                    <a:p>
                      <a:pPr indent="0" lvl="0" marL="0" rtl="0" algn="ctr">
                        <a:spcBef>
                          <a:spcPts val="0"/>
                        </a:spcBef>
                        <a:spcAft>
                          <a:spcPts val="0"/>
                        </a:spcAft>
                        <a:buNone/>
                      </a:pPr>
                      <a:r>
                        <a:rPr lang="en" sz="1200"/>
                        <a:t>Java</a:t>
                      </a:r>
                      <a:endParaRPr sz="1200"/>
                    </a:p>
                  </a:txBody>
                  <a:tcPr marT="91425" marB="91425" marR="91425" marL="91425" anchor="ctr"/>
                </a:tc>
                <a:tc>
                  <a:txBody>
                    <a:bodyPr/>
                    <a:lstStyle/>
                    <a:p>
                      <a:pPr indent="0" lvl="0" marL="0" rtl="0" algn="ctr">
                        <a:spcBef>
                          <a:spcPts val="0"/>
                        </a:spcBef>
                        <a:spcAft>
                          <a:spcPts val="0"/>
                        </a:spcAft>
                        <a:buNone/>
                      </a:pPr>
                      <a:r>
                        <a:rPr lang="en" sz="1200"/>
                        <a:t>Java</a:t>
                      </a:r>
                      <a:endParaRPr sz="1200"/>
                    </a:p>
                  </a:txBody>
                  <a:tcPr marT="91425" marB="91425" marR="91425" marL="91425" anchor="ctr"/>
                </a:tc>
                <a:tc>
                  <a:txBody>
                    <a:bodyPr/>
                    <a:lstStyle/>
                    <a:p>
                      <a:pPr indent="0" lvl="0" marL="0" rtl="0" algn="ctr">
                        <a:spcBef>
                          <a:spcPts val="0"/>
                        </a:spcBef>
                        <a:spcAft>
                          <a:spcPts val="0"/>
                        </a:spcAft>
                        <a:buNone/>
                      </a:pPr>
                      <a:r>
                        <a:rPr lang="en" sz="1200"/>
                        <a:t>Ruby</a:t>
                      </a:r>
                      <a:endParaRPr sz="1200"/>
                    </a:p>
                  </a:txBody>
                  <a:tcPr marT="91425" marB="91425" marR="91425" marL="91425" anchor="ctr"/>
                </a:tc>
                <a:tc>
                  <a:txBody>
                    <a:bodyPr/>
                    <a:lstStyle/>
                    <a:p>
                      <a:pPr indent="0" lvl="0" marL="0" rtl="0" algn="ctr">
                        <a:spcBef>
                          <a:spcPts val="0"/>
                        </a:spcBef>
                        <a:spcAft>
                          <a:spcPts val="0"/>
                        </a:spcAft>
                        <a:buNone/>
                      </a:pPr>
                      <a:r>
                        <a:rPr lang="en" sz="1200"/>
                        <a:t>Java</a:t>
                      </a:r>
                      <a:endParaRPr sz="1200"/>
                    </a:p>
                  </a:txBody>
                  <a:tcPr marT="91425" marB="91425" marR="91425" marL="91425" anchor="ctr"/>
                </a:tc>
              </a:tr>
            </a:tbl>
          </a:graphicData>
        </a:graphic>
      </p:graphicFrame>
      <p:pic>
        <p:nvPicPr>
          <p:cNvPr id="70" name="Google Shape;70;p15"/>
          <p:cNvPicPr preferRelativeResize="0"/>
          <p:nvPr/>
        </p:nvPicPr>
        <p:blipFill>
          <a:blip r:embed="rId3">
            <a:alphaModFix/>
          </a:blip>
          <a:stretch>
            <a:fillRect/>
          </a:stretch>
        </p:blipFill>
        <p:spPr>
          <a:xfrm>
            <a:off x="7389330" y="4627425"/>
            <a:ext cx="1395671" cy="36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Appium Advantages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Cross Platform support</a:t>
            </a:r>
            <a:endParaRPr/>
          </a:p>
          <a:p>
            <a:pPr indent="-342900" lvl="0" marL="457200" rtl="0" algn="l">
              <a:spcBef>
                <a:spcPts val="0"/>
              </a:spcBef>
              <a:spcAft>
                <a:spcPts val="0"/>
              </a:spcAft>
              <a:buSzPts val="1800"/>
              <a:buChar char="❖"/>
            </a:pPr>
            <a:r>
              <a:rPr lang="en"/>
              <a:t>Multi Language support</a:t>
            </a:r>
            <a:endParaRPr/>
          </a:p>
          <a:p>
            <a:pPr indent="-342900" lvl="0" marL="457200" rtl="0" algn="l">
              <a:spcBef>
                <a:spcPts val="0"/>
              </a:spcBef>
              <a:spcAft>
                <a:spcPts val="0"/>
              </a:spcAft>
              <a:buSzPts val="1800"/>
              <a:buChar char="❖"/>
            </a:pPr>
            <a:r>
              <a:rPr lang="en"/>
              <a:t>Common API</a:t>
            </a:r>
            <a:endParaRPr/>
          </a:p>
          <a:p>
            <a:pPr indent="-342900" lvl="0" marL="457200" rtl="0" algn="l">
              <a:spcBef>
                <a:spcPts val="0"/>
              </a:spcBef>
              <a:spcAft>
                <a:spcPts val="0"/>
              </a:spcAft>
              <a:buSzPts val="1800"/>
              <a:buChar char="❖"/>
            </a:pPr>
            <a:r>
              <a:rPr lang="en"/>
              <a:t>No need to recompile app</a:t>
            </a:r>
            <a:endParaRPr/>
          </a:p>
        </p:txBody>
      </p:sp>
      <p:pic>
        <p:nvPicPr>
          <p:cNvPr id="77" name="Google Shape;77;p16"/>
          <p:cNvPicPr preferRelativeResize="0"/>
          <p:nvPr/>
        </p:nvPicPr>
        <p:blipFill>
          <a:blip r:embed="rId3">
            <a:alphaModFix/>
          </a:blip>
          <a:stretch>
            <a:fillRect/>
          </a:stretch>
        </p:blipFill>
        <p:spPr>
          <a:xfrm>
            <a:off x="7389330" y="4627425"/>
            <a:ext cx="1395671" cy="36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Appium Design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Cross platform Support &amp; No need to recompile app</a:t>
            </a:r>
            <a:endParaRPr/>
          </a:p>
          <a:p>
            <a:pPr indent="-317500" lvl="1" marL="914400" rtl="0" algn="l">
              <a:spcBef>
                <a:spcPts val="0"/>
              </a:spcBef>
              <a:spcAft>
                <a:spcPts val="0"/>
              </a:spcAft>
              <a:buSzPts val="1400"/>
              <a:buChar char="➢"/>
            </a:pPr>
            <a:r>
              <a:rPr lang="en"/>
              <a:t>B</a:t>
            </a:r>
            <a:r>
              <a:rPr lang="en"/>
              <a:t>y using vendor-provided automation frameworks</a:t>
            </a:r>
            <a:endParaRPr/>
          </a:p>
          <a:p>
            <a:pPr indent="-317500" lvl="2" marL="1371600" rtl="0" algn="l">
              <a:spcBef>
                <a:spcPts val="0"/>
              </a:spcBef>
              <a:spcAft>
                <a:spcPts val="0"/>
              </a:spcAft>
              <a:buSzPts val="1400"/>
              <a:buChar char="■"/>
            </a:pPr>
            <a:r>
              <a:rPr lang="en"/>
              <a:t>iOS - Apple’s UiAutomation</a:t>
            </a:r>
            <a:endParaRPr/>
          </a:p>
          <a:p>
            <a:pPr indent="-317500" lvl="2" marL="1371600" rtl="0" algn="l">
              <a:spcBef>
                <a:spcPts val="0"/>
              </a:spcBef>
              <a:spcAft>
                <a:spcPts val="0"/>
              </a:spcAft>
              <a:buSzPts val="1400"/>
              <a:buChar char="■"/>
            </a:pPr>
            <a:r>
              <a:rPr lang="en"/>
              <a:t>Android 4.2+ - Google’s UiAutomator</a:t>
            </a:r>
            <a:endParaRPr/>
          </a:p>
          <a:p>
            <a:pPr indent="-317500" lvl="2" marL="1371600" rtl="0" algn="l">
              <a:spcBef>
                <a:spcPts val="0"/>
              </a:spcBef>
              <a:spcAft>
                <a:spcPts val="0"/>
              </a:spcAft>
              <a:buSzPts val="1400"/>
              <a:buChar char="■"/>
            </a:pPr>
            <a:r>
              <a:rPr lang="en"/>
              <a:t>Android 2.3+ - Google’s Instrumentation</a:t>
            </a:r>
            <a:endParaRPr/>
          </a:p>
          <a:p>
            <a:pPr indent="0" lvl="0" marL="914400" rtl="0" algn="l">
              <a:spcBef>
                <a:spcPts val="1600"/>
              </a:spcBef>
              <a:spcAft>
                <a:spcPts val="0"/>
              </a:spcAft>
              <a:buNone/>
            </a:pPr>
            <a:r>
              <a:t/>
            </a:r>
            <a:endParaRPr/>
          </a:p>
          <a:p>
            <a:pPr indent="-342900" lvl="0" marL="457200" rtl="0" algn="l">
              <a:spcBef>
                <a:spcPts val="1600"/>
              </a:spcBef>
              <a:spcAft>
                <a:spcPts val="0"/>
              </a:spcAft>
              <a:buSzPts val="1800"/>
              <a:buChar char="❖"/>
            </a:pPr>
            <a:r>
              <a:rPr lang="en"/>
              <a:t>Multi Languages Support</a:t>
            </a:r>
            <a:endParaRPr/>
          </a:p>
          <a:p>
            <a:pPr indent="-317500" lvl="1" marL="914400" rtl="0" algn="l">
              <a:spcBef>
                <a:spcPts val="0"/>
              </a:spcBef>
              <a:spcAft>
                <a:spcPts val="0"/>
              </a:spcAft>
              <a:buSzPts val="1400"/>
              <a:buChar char="➢"/>
            </a:pPr>
            <a:r>
              <a:rPr lang="en"/>
              <a:t>By wrapping the vendor provided frameworks in one API i.e the WebDriver API</a:t>
            </a:r>
            <a:endParaRPr/>
          </a:p>
          <a:p>
            <a:pPr indent="-317500" lvl="1" marL="914400" rtl="0" algn="l">
              <a:spcBef>
                <a:spcPts val="0"/>
              </a:spcBef>
              <a:spcAft>
                <a:spcPts val="0"/>
              </a:spcAft>
              <a:buSzPts val="1400"/>
              <a:buChar char="➢"/>
            </a:pPr>
            <a:r>
              <a:rPr lang="en"/>
              <a:t>WebDriver specifies a client-server protocol (known as the JSON Wire Protocol)</a:t>
            </a:r>
            <a:endParaRPr/>
          </a:p>
        </p:txBody>
      </p:sp>
      <p:pic>
        <p:nvPicPr>
          <p:cNvPr id="84" name="Google Shape;84;p17"/>
          <p:cNvPicPr preferRelativeResize="0"/>
          <p:nvPr/>
        </p:nvPicPr>
        <p:blipFill>
          <a:blip r:embed="rId3">
            <a:alphaModFix/>
          </a:blip>
          <a:stretch>
            <a:fillRect/>
          </a:stretch>
        </p:blipFill>
        <p:spPr>
          <a:xfrm>
            <a:off x="7389330" y="4627425"/>
            <a:ext cx="1395671" cy="36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Appium Architecture</a:t>
            </a:r>
            <a:endParaRPr/>
          </a:p>
        </p:txBody>
      </p:sp>
      <p:pic>
        <p:nvPicPr>
          <p:cNvPr id="90" name="Google Shape;90;p18"/>
          <p:cNvPicPr preferRelativeResize="0"/>
          <p:nvPr/>
        </p:nvPicPr>
        <p:blipFill>
          <a:blip r:embed="rId3">
            <a:alphaModFix/>
          </a:blip>
          <a:stretch>
            <a:fillRect/>
          </a:stretch>
        </p:blipFill>
        <p:spPr>
          <a:xfrm>
            <a:off x="1707847" y="1209850"/>
            <a:ext cx="5643374" cy="3474225"/>
          </a:xfrm>
          <a:prstGeom prst="rect">
            <a:avLst/>
          </a:prstGeom>
          <a:noFill/>
          <a:ln>
            <a:noFill/>
          </a:ln>
        </p:spPr>
      </p:pic>
      <p:pic>
        <p:nvPicPr>
          <p:cNvPr id="91" name="Google Shape;91;p18"/>
          <p:cNvPicPr preferRelativeResize="0"/>
          <p:nvPr/>
        </p:nvPicPr>
        <p:blipFill>
          <a:blip r:embed="rId4">
            <a:alphaModFix/>
          </a:blip>
          <a:stretch>
            <a:fillRect/>
          </a:stretch>
        </p:blipFill>
        <p:spPr>
          <a:xfrm>
            <a:off x="7389330" y="4627425"/>
            <a:ext cx="1395671" cy="36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there any limitations?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Only supports Android 4.2+ (API&gt;=16)</a:t>
            </a:r>
            <a:endParaRPr/>
          </a:p>
          <a:p>
            <a:pPr indent="-342900" lvl="0" marL="457200" rtl="0" algn="l">
              <a:spcBef>
                <a:spcPts val="0"/>
              </a:spcBef>
              <a:spcAft>
                <a:spcPts val="0"/>
              </a:spcAft>
              <a:buSzPts val="1800"/>
              <a:buChar char="❖"/>
            </a:pPr>
            <a:r>
              <a:rPr lang="en"/>
              <a:t>Mac OSX 10.7+ is required. Lower OS version is not supported</a:t>
            </a:r>
            <a:endParaRPr/>
          </a:p>
          <a:p>
            <a:pPr indent="-342900" lvl="0" marL="457200" rtl="0" algn="l">
              <a:spcBef>
                <a:spcPts val="0"/>
              </a:spcBef>
              <a:spcAft>
                <a:spcPts val="0"/>
              </a:spcAft>
              <a:buSzPts val="1800"/>
              <a:buChar char="❖"/>
            </a:pPr>
            <a:r>
              <a:rPr lang="en"/>
              <a:t>Gesture support is limited</a:t>
            </a:r>
            <a:endParaRPr/>
          </a:p>
        </p:txBody>
      </p:sp>
      <p:pic>
        <p:nvPicPr>
          <p:cNvPr id="98" name="Google Shape;98;p19"/>
          <p:cNvPicPr preferRelativeResize="0"/>
          <p:nvPr/>
        </p:nvPicPr>
        <p:blipFill>
          <a:blip r:embed="rId3">
            <a:alphaModFix/>
          </a:blip>
          <a:stretch>
            <a:fillRect/>
          </a:stretch>
        </p:blipFill>
        <p:spPr>
          <a:xfrm>
            <a:off x="7389330" y="4627425"/>
            <a:ext cx="1395671" cy="36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