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ubik ExtraBold"/>
      <p:bold r:id="rId16"/>
      <p:boldItalic r:id="rId17"/>
    </p:embeddedFon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03757C-3A59-40EC-966B-7789BFCA471C}">
  <a:tblStyle styleId="{B603757C-3A59-40EC-966B-7789BFCA47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ubi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ExtraBold-boldItalic.fntdata"/><Relationship Id="rId16" Type="http://schemas.openxmlformats.org/officeDocument/2006/relationships/font" Target="fonts/RubikExtraBold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ubi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ubi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051932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051932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f08daa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f08daa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fbb547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fbb547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fbb547c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fbb547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051932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051932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051932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b051932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1c547a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1c547a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1c547a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1c547a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jira.lystit.com/browse/APPLE-4183" TargetMode="External"/><Relationship Id="rId10" Type="http://schemas.openxmlformats.org/officeDocument/2006/relationships/hyperlink" Target="https://jira.lystit.com/browse/AG-418" TargetMode="External"/><Relationship Id="rId13" Type="http://schemas.openxmlformats.org/officeDocument/2006/relationships/hyperlink" Target="https://jira.lystit.com/browse/APPLE-4256" TargetMode="External"/><Relationship Id="rId12" Type="http://schemas.openxmlformats.org/officeDocument/2006/relationships/hyperlink" Target="https://jira.lystit.com/browse/AG-43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ira.lystit.com/browse/APPG-196" TargetMode="External"/><Relationship Id="rId4" Type="http://schemas.openxmlformats.org/officeDocument/2006/relationships/hyperlink" Target="https://jira.lystit.com/browse/APPG-49" TargetMode="External"/><Relationship Id="rId9" Type="http://schemas.openxmlformats.org/officeDocument/2006/relationships/hyperlink" Target="https://jira.lystit.com/browse/APPG-245" TargetMode="External"/><Relationship Id="rId5" Type="http://schemas.openxmlformats.org/officeDocument/2006/relationships/hyperlink" Target="https://jira.lystit.com/browse/AG-391" TargetMode="External"/><Relationship Id="rId6" Type="http://schemas.openxmlformats.org/officeDocument/2006/relationships/hyperlink" Target="https://jira.lystit.com/browse/APPG-215" TargetMode="External"/><Relationship Id="rId7" Type="http://schemas.openxmlformats.org/officeDocument/2006/relationships/hyperlink" Target="https://jira.lystit.com/browse/APPG-120" TargetMode="External"/><Relationship Id="rId8" Type="http://schemas.openxmlformats.org/officeDocument/2006/relationships/hyperlink" Target="https://jira.lystit.com/browse/APPG-21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227025" y="-75675"/>
            <a:ext cx="10430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rgbClr val="D9D9D9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D9D9D9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            </a:t>
            </a:r>
            <a:endParaRPr sz="9000">
              <a:latin typeface="Rubik ExtraBold"/>
              <a:ea typeface="Rubik ExtraBold"/>
              <a:cs typeface="Rubik ExtraBold"/>
              <a:sym typeface="Rubik ExtraBold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Rubik ExtraBold"/>
                <a:ea typeface="Rubik ExtraBold"/>
                <a:cs typeface="Rubik ExtraBold"/>
                <a:sym typeface="Rubik ExtraBold"/>
              </a:rPr>
              <a:t>Bugs Framework </a:t>
            </a:r>
            <a:endParaRPr sz="7300">
              <a:latin typeface="Rubik ExtraBold"/>
              <a:ea typeface="Rubik ExtraBold"/>
              <a:cs typeface="Rubik ExtraBold"/>
              <a:sym typeface="Rubik ExtraBold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Rubik"/>
                <a:ea typeface="Rubik"/>
                <a:cs typeface="Rubik"/>
                <a:sym typeface="Rubik"/>
              </a:rPr>
              <a:t>(</a:t>
            </a:r>
            <a:r>
              <a:rPr lang="en" sz="5700">
                <a:latin typeface="Rubik"/>
                <a:ea typeface="Rubik"/>
                <a:cs typeface="Rubik"/>
                <a:sym typeface="Rubik"/>
              </a:rPr>
              <a:t>Review)</a:t>
            </a:r>
            <a:endParaRPr sz="5700">
              <a:solidFill>
                <a:srgbClr val="D9D9D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Rubik ExtraBold"/>
                <a:ea typeface="Rubik ExtraBold"/>
                <a:cs typeface="Rubik ExtraBold"/>
                <a:sym typeface="Rubik ExtraBold"/>
              </a:rPr>
              <a:t> 	</a:t>
            </a:r>
            <a:r>
              <a:rPr lang="en" sz="6000">
                <a:latin typeface="Rubik"/>
                <a:ea typeface="Rubik"/>
                <a:cs typeface="Rubik"/>
                <a:sym typeface="Rubik"/>
              </a:rPr>
              <a:t>11 Jan 2021</a:t>
            </a:r>
            <a:endParaRPr sz="6000">
              <a:solidFill>
                <a:srgbClr val="D9D9D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75" y="870401"/>
            <a:ext cx="2399474" cy="7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599"/>
            </a:gs>
            <a:gs pos="100000">
              <a:srgbClr val="EA9999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ctrTitle"/>
          </p:nvPr>
        </p:nvSpPr>
        <p:spPr>
          <a:xfrm>
            <a:off x="0" y="0"/>
            <a:ext cx="4023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Today’s</a:t>
            </a:r>
            <a:endParaRPr sz="70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000000"/>
                </a:solidFill>
              </a:rPr>
              <a:t>Agenda</a:t>
            </a:r>
            <a:endParaRPr b="1" sz="7000">
              <a:solidFill>
                <a:srgbClr val="B7B7B7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118175" y="253350"/>
            <a:ext cx="4572000" cy="46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Defining Quality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Regression Pass/Fail Trendline </a:t>
            </a:r>
            <a:r>
              <a:rPr lang="en" sz="1700">
                <a:solidFill>
                  <a:srgbClr val="000000"/>
                </a:solidFill>
              </a:rPr>
              <a:t>(Last 50 releases)</a:t>
            </a:r>
            <a:endParaRPr sz="17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Feature vs Bugs </a:t>
            </a:r>
            <a:r>
              <a:rPr lang="en" sz="1700">
                <a:solidFill>
                  <a:srgbClr val="000000"/>
                </a:solidFill>
              </a:rPr>
              <a:t>(Last 2 Months)</a:t>
            </a:r>
            <a:endParaRPr sz="17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Review: Existing Bugs</a:t>
            </a:r>
            <a:r>
              <a:rPr lang="en" sz="2200">
                <a:solidFill>
                  <a:srgbClr val="000000"/>
                </a:solidFill>
              </a:rPr>
              <a:t> </a:t>
            </a:r>
            <a:r>
              <a:rPr lang="en" sz="2200">
                <a:solidFill>
                  <a:srgbClr val="000000"/>
                </a:solidFill>
              </a:rPr>
              <a:t>Framework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Discuss: Level of support &amp; allowance for bug fixes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D1DC"/>
            </a:gs>
            <a:gs pos="100000">
              <a:srgbClr val="A4C2F4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ctrTitle"/>
          </p:nvPr>
        </p:nvSpPr>
        <p:spPr>
          <a:xfrm>
            <a:off x="0" y="0"/>
            <a:ext cx="4023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Defining</a:t>
            </a:r>
            <a:endParaRPr sz="7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000000"/>
                </a:solidFill>
              </a:rPr>
              <a:t>Quality</a:t>
            </a:r>
            <a:endParaRPr b="1" sz="7000">
              <a:solidFill>
                <a:srgbClr val="B7B7B7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298250" y="253350"/>
            <a:ext cx="4572000" cy="46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Correctness </a:t>
            </a:r>
            <a:endParaRPr sz="22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Does the software behave as it was intended to?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Performance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Is the app fast enough?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Reliability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Does the app reliably accomplish its purpose?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Craft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 all the tiny details add up to create a genuinely polished experience?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D1DC"/>
            </a:gs>
            <a:gs pos="100000">
              <a:srgbClr val="A4C2F4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ctrTitle"/>
          </p:nvPr>
        </p:nvSpPr>
        <p:spPr>
          <a:xfrm>
            <a:off x="0" y="0"/>
            <a:ext cx="4023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Performance</a:t>
            </a:r>
            <a:endParaRPr b="1" sz="4800">
              <a:solidFill>
                <a:srgbClr val="B7B7B7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75" y="756200"/>
            <a:ext cx="4815900" cy="363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D1DC"/>
            </a:gs>
            <a:gs pos="100000">
              <a:srgbClr val="A4C2F4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4294967295" type="ctrTitle"/>
          </p:nvPr>
        </p:nvSpPr>
        <p:spPr>
          <a:xfrm>
            <a:off x="0" y="0"/>
            <a:ext cx="40233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Reliability</a:t>
            </a:r>
            <a:endParaRPr b="1" sz="4800">
              <a:solidFill>
                <a:srgbClr val="B7B7B7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500" y="1531025"/>
            <a:ext cx="4815899" cy="20814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810400" y="3939200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</a:rPr>
              <a:t>* </a:t>
            </a:r>
            <a:r>
              <a:rPr b="1" lang="en" sz="1200">
                <a:solidFill>
                  <a:srgbClr val="202124"/>
                </a:solidFill>
              </a:rPr>
              <a:t>Note: Missing dSYM</a:t>
            </a:r>
            <a:r>
              <a:rPr lang="en" sz="1200">
                <a:solidFill>
                  <a:srgbClr val="202124"/>
                </a:solidFill>
              </a:rPr>
              <a:t>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F83"/>
            </a:gs>
            <a:gs pos="100000">
              <a:srgbClr val="FFF2CC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4294967295" type="ctrTitle"/>
          </p:nvPr>
        </p:nvSpPr>
        <p:spPr>
          <a:xfrm>
            <a:off x="0" y="0"/>
            <a:ext cx="44025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Regression: Pass/Fail </a:t>
            </a:r>
            <a:r>
              <a:rPr b="1" i="1" lang="en" sz="4800">
                <a:solidFill>
                  <a:srgbClr val="000000"/>
                </a:solidFill>
              </a:rPr>
              <a:t>Trendline</a:t>
            </a:r>
            <a:r>
              <a:rPr b="1" lang="en" sz="4800">
                <a:solidFill>
                  <a:srgbClr val="000000"/>
                </a:solidFill>
              </a:rPr>
              <a:t> 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00"/>
                </a:solidFill>
              </a:rPr>
              <a:t>(Last 50 Releases)</a:t>
            </a:r>
            <a:endParaRPr i="1" sz="2400">
              <a:solidFill>
                <a:srgbClr val="B7B7B7"/>
              </a:solidFill>
            </a:endParaRPr>
          </a:p>
        </p:txBody>
      </p:sp>
      <p:pic>
        <p:nvPicPr>
          <p:cNvPr id="86" name="Google Shape;86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50" y="145200"/>
            <a:ext cx="3900624" cy="232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850" y="2571751"/>
            <a:ext cx="3900624" cy="23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73725" y="4212875"/>
            <a:ext cx="2600700" cy="7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>
                <a:solidFill>
                  <a:srgbClr val="38761D"/>
                </a:solidFill>
              </a:rPr>
              <a:t>98.57</a:t>
            </a:r>
            <a:r>
              <a:rPr lang="en" sz="1100"/>
              <a:t> to</a:t>
            </a:r>
            <a:r>
              <a:rPr lang="en" sz="1100"/>
              <a:t> </a:t>
            </a:r>
            <a:r>
              <a:rPr b="1" lang="en" sz="1100">
                <a:solidFill>
                  <a:srgbClr val="FF0000"/>
                </a:solidFill>
              </a:rPr>
              <a:t>92.65</a:t>
            </a:r>
            <a:r>
              <a:rPr lang="en" sz="1100">
                <a:solidFill>
                  <a:srgbClr val="FF9900"/>
                </a:solidFill>
              </a:rPr>
              <a:t> </a:t>
            </a:r>
            <a:r>
              <a:rPr lang="en" sz="1100"/>
              <a:t>| </a:t>
            </a:r>
            <a:r>
              <a:rPr lang="en" sz="1100">
                <a:solidFill>
                  <a:srgbClr val="38761D"/>
                </a:solidFill>
              </a:rPr>
              <a:t>1.45</a:t>
            </a:r>
            <a:r>
              <a:rPr lang="en" sz="1100">
                <a:solidFill>
                  <a:srgbClr val="274E13"/>
                </a:solidFill>
              </a:rPr>
              <a:t> </a:t>
            </a:r>
            <a:r>
              <a:rPr lang="en" sz="1100"/>
              <a:t>to </a:t>
            </a:r>
            <a:r>
              <a:rPr b="1" lang="en" sz="1100">
                <a:solidFill>
                  <a:srgbClr val="FF0000"/>
                </a:solidFill>
              </a:rPr>
              <a:t>7.35</a:t>
            </a:r>
            <a:endParaRPr b="1" sz="1100"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46% Bugs are </a:t>
            </a:r>
            <a:r>
              <a:rPr b="1" lang="en" sz="1100"/>
              <a:t>150+ Days </a:t>
            </a:r>
            <a:r>
              <a:rPr lang="en" sz="900"/>
              <a:t>(1 P2)</a:t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46% Bugs are </a:t>
            </a:r>
            <a:r>
              <a:rPr b="1" lang="en" sz="1100"/>
              <a:t>P2 (Major)</a:t>
            </a:r>
            <a:endParaRPr b="1" sz="1100">
              <a:solidFill>
                <a:srgbClr val="FF0000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25" y="868050"/>
            <a:ext cx="7360124" cy="26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EAD3"/>
            </a:gs>
            <a:gs pos="100000">
              <a:srgbClr val="C9DAF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4294967295" type="ctrTitle"/>
          </p:nvPr>
        </p:nvSpPr>
        <p:spPr>
          <a:xfrm>
            <a:off x="0" y="0"/>
            <a:ext cx="43254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00000"/>
                </a:solidFill>
              </a:rPr>
              <a:t>Features vs Bugs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 </a:t>
            </a:r>
            <a:endParaRPr sz="3000"/>
          </a:p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000000"/>
                </a:solidFill>
              </a:rPr>
              <a:t>(Last 2 months)</a:t>
            </a:r>
            <a:endParaRPr i="1" sz="2400">
              <a:solidFill>
                <a:srgbClr val="000000"/>
              </a:solidFill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4463975" y="34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{B603757C-3A59-40EC-966B-7789BFCA471C}</a:tableStyleId>
              </a:tblPr>
              <a:tblGrid>
                <a:gridCol w="622625"/>
                <a:gridCol w="725125"/>
                <a:gridCol w="1130500"/>
                <a:gridCol w="499025"/>
                <a:gridCol w="353250"/>
                <a:gridCol w="508825"/>
                <a:gridCol w="744750"/>
              </a:tblGrid>
              <a:tr h="318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Release Date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Jira Ticket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Feature Name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Bugs Reported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Bugs Fixed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Pending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Notes</a:t>
                      </a:r>
                      <a:endParaRPr b="1"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02 Nov 2020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3"/>
                        </a:rPr>
                        <a:t>APPG-196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Price Check -Experiment 1- PDP no sale no merges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06 Nov 2020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4"/>
                        </a:rPr>
                        <a:t>APPG-49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Financial Incentive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 Nov 2020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5"/>
                        </a:rPr>
                        <a:t>AG-391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New colour palette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iPad Filter Screen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 Nov 2020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6"/>
                        </a:rPr>
                        <a:t>APPG-215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Experiment 2 - PDP yes merges no discounts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17 Nov 2020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7"/>
                        </a:rPr>
                        <a:t>APPG-120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Improve settings for push notifications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 Nov 2020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8"/>
                        </a:rPr>
                        <a:t>APPG-217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Price Checker 4a - with discounts - unmerged products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05 Jan 2021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9"/>
                        </a:rPr>
                        <a:t>APPG-245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Build Onboarding Experiment 1a (PDP Overlay)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05 Jan 2021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10"/>
                        </a:rPr>
                        <a:t>AG-418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Bring Back Search Landing Page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05 Jan 2021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11"/>
                        </a:rPr>
                        <a:t>APPLE-4183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Tooltips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 Tooltip not shown on 3rd Product card</a:t>
                      </a:r>
                      <a:endParaRPr sz="7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- SHOWMORE tooltip not shown on Hero Image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05 Jan 2021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12"/>
                        </a:rPr>
                        <a:t>AG-432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Save for Later CTA on PDP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Haptic buzz on PDP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05 Jan 2021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sng">
                          <a:solidFill>
                            <a:schemeClr val="hlink"/>
                          </a:solidFill>
                          <a:hlinkClick r:id="rId13"/>
                        </a:rPr>
                        <a:t>APPLE-4256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Flexible carousel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D1DC"/>
            </a:gs>
            <a:gs pos="100000">
              <a:srgbClr val="FCE5CD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ctrTitle"/>
          </p:nvPr>
        </p:nvSpPr>
        <p:spPr>
          <a:xfrm>
            <a:off x="0" y="0"/>
            <a:ext cx="43254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00000"/>
                </a:solidFill>
              </a:rPr>
              <a:t>Bugs Framework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427900" y="966600"/>
            <a:ext cx="45720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Priority Types: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P0: Outage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P1: Critical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P2: Default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P3: Nice-to-have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P4: Informational only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SLAs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P0: Drop everything and fix immediately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P1: Fix within Current /Next Sprint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P2: ??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P3: ??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P4: ??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F83"/>
            </a:gs>
            <a:gs pos="100000">
              <a:srgbClr val="FFF2CC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ctrTitle"/>
          </p:nvPr>
        </p:nvSpPr>
        <p:spPr>
          <a:xfrm>
            <a:off x="0" y="0"/>
            <a:ext cx="44025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Level of Support &amp; Allowance for Bug Fixes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