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22" Type="http://schemas.openxmlformats.org/officeDocument/2006/relationships/font" Target="fonts/Oswald-bold.fntdata"/><Relationship Id="rId10" Type="http://schemas.openxmlformats.org/officeDocument/2006/relationships/slide" Target="slides/slide3.xml"/><Relationship Id="rId21" Type="http://schemas.openxmlformats.org/officeDocument/2006/relationships/font" Target="fonts/Oswa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c9aa84e1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1c9aa84e1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619117e4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2e619117e4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9aa84e1e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1c9aa84e1e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619117e4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2e619117e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c9aa84e1e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1c9aa84e1e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e619117e4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2e619117e4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e619117e4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2e619117e4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e619117e4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2e619117e4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619117e4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2e619117e4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257175" y="798909"/>
            <a:ext cx="2914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4350" y="1457325"/>
            <a:ext cx="2400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514850"/>
            <a:ext cx="21336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34400" y="333375"/>
            <a:ext cx="261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0" y="0"/>
            <a:ext cx="112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34400" y="333375"/>
            <a:ext cx="261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109" r="109" t="0"/>
          <a:stretch/>
        </p:blipFill>
        <p:spPr>
          <a:xfrm>
            <a:off x="1837729" y="1688306"/>
            <a:ext cx="5467944" cy="176629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514850"/>
            <a:ext cx="21336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3375" y="356592"/>
            <a:ext cx="379809" cy="1244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4400" y="333375"/>
            <a:ext cx="261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  <a:defRPr b="1" i="0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304800" y="327900"/>
            <a:ext cx="85344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44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ICE BREAKER</a:t>
            </a:r>
            <a:endParaRPr b="1" sz="4400">
              <a:solidFill>
                <a:srgbClr val="351C7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lang="en" sz="15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THE CANDY GAME</a:t>
            </a:r>
            <a:endParaRPr sz="1500">
              <a:solidFill>
                <a:srgbClr val="351C7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t/>
            </a:r>
            <a:endParaRPr b="1" sz="26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800" y="1784424"/>
            <a:ext cx="2125500" cy="15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627225" y="2371650"/>
            <a:ext cx="4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562100" y="1725250"/>
            <a:ext cx="601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</a:rPr>
              <a:t>Red: What’s your favorite book?</a:t>
            </a:r>
            <a:endParaRPr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  <a:highlight>
                  <a:srgbClr val="FFFFFF"/>
                </a:highlight>
              </a:rPr>
              <a:t>Blue: What is your favourite kind of food?</a:t>
            </a:r>
            <a:endParaRPr b="1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</a:rPr>
              <a:t>Green: TV show you are addicted to? </a:t>
            </a:r>
            <a:endParaRPr b="1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900"/>
                </a:solidFill>
                <a:highlight>
                  <a:srgbClr val="FFFFFF"/>
                </a:highlight>
              </a:rPr>
              <a:t>Orange: Best vacation spot you have been to?</a:t>
            </a:r>
            <a:endParaRPr b="1">
              <a:solidFill>
                <a:srgbClr val="FF99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  <a:highlight>
                  <a:schemeClr val="dk1"/>
                </a:highlight>
              </a:rPr>
              <a:t>Yellow: Favourite part of your work week?</a:t>
            </a:r>
            <a:endParaRPr b="1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Brown: If you could have any super hero quality what would it be?</a:t>
            </a:r>
            <a:endParaRPr b="1">
              <a:solidFill>
                <a:srgbClr val="783F0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304800" y="327900"/>
            <a:ext cx="85344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44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The Marshmallow Challenge</a:t>
            </a:r>
            <a:endParaRPr b="1" sz="4400">
              <a:solidFill>
                <a:srgbClr val="351C7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60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Team Bonding &amp; Building</a:t>
            </a:r>
            <a:endParaRPr b="1" sz="260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1296088" y="2080049"/>
            <a:ext cx="6551826" cy="24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576650" y="846300"/>
            <a:ext cx="5990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WIIFM..</a:t>
            </a:r>
            <a:endParaRPr sz="1600" u="none" cap="none" strike="noStrike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447800" y="1714500"/>
            <a:ext cx="647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en" sz="1900">
                <a:solidFill>
                  <a:srgbClr val="351C75"/>
                </a:solidFill>
              </a:rPr>
              <a:t>Collaboration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en" sz="1900">
                <a:solidFill>
                  <a:srgbClr val="351C75"/>
                </a:solidFill>
              </a:rPr>
              <a:t>How to be innovative and creative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en" sz="1900">
                <a:solidFill>
                  <a:srgbClr val="351C75"/>
                </a:solidFill>
              </a:rPr>
              <a:t>Most importantly shows how to work together</a:t>
            </a:r>
            <a:endParaRPr sz="1900">
              <a:solidFill>
                <a:srgbClr val="351C75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6195576" y="577150"/>
            <a:ext cx="2338824" cy="12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1576650" y="846300"/>
            <a:ext cx="5990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The challenge is..</a:t>
            </a:r>
            <a:endParaRPr sz="1600" u="none" cap="none" strike="noStrike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1447800" y="1714500"/>
            <a:ext cx="6470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51C75"/>
                </a:solidFill>
              </a:rPr>
              <a:t>To build</a:t>
            </a:r>
            <a:endParaRPr sz="1900">
              <a:solidFill>
                <a:srgbClr val="351C75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en" sz="1900">
                <a:solidFill>
                  <a:srgbClr val="351C75"/>
                </a:solidFill>
              </a:rPr>
              <a:t>The tallest</a:t>
            </a:r>
            <a:endParaRPr sz="1900">
              <a:solidFill>
                <a:srgbClr val="351C75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en" sz="1900">
                <a:solidFill>
                  <a:srgbClr val="351C75"/>
                </a:solidFill>
              </a:rPr>
              <a:t>Free standing structure</a:t>
            </a:r>
            <a:endParaRPr sz="1900">
              <a:solidFill>
                <a:srgbClr val="351C75"/>
              </a:solidFill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●"/>
            </a:pPr>
            <a:r>
              <a:rPr lang="en" sz="1900">
                <a:solidFill>
                  <a:srgbClr val="351C75"/>
                </a:solidFill>
              </a:rPr>
              <a:t>With a marshmallow on top</a:t>
            </a:r>
            <a:endParaRPr sz="1900">
              <a:solidFill>
                <a:srgbClr val="351C75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1C75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968" y="290451"/>
            <a:ext cx="1951102" cy="18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1576650" y="846300"/>
            <a:ext cx="5990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Rules..</a:t>
            </a:r>
            <a:endParaRPr sz="1600" u="none" cap="none" strike="noStrike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336650" y="1455750"/>
            <a:ext cx="6470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Use only the resources provided.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You cannot combine with other teams.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The tower must be freestanding.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Your tower should support a single marshmallow. 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The marshmallow must be the highest point of the structure.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You have ⏳18 minutes to complete this challenge.</a:t>
            </a:r>
            <a:endParaRPr sz="1900">
              <a:solidFill>
                <a:srgbClr val="351C75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625" y="235950"/>
            <a:ext cx="2677825" cy="17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576650" y="846300"/>
            <a:ext cx="5990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provided..</a:t>
            </a:r>
            <a:endParaRPr sz="1600" u="none" cap="none" strike="noStrike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701" y="1462400"/>
            <a:ext cx="3009600" cy="16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336650" y="1513500"/>
            <a:ext cx="6470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Masking tape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String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20 sticks of thin </a:t>
            </a:r>
            <a:r>
              <a:rPr lang="en" sz="1900">
                <a:solidFill>
                  <a:srgbClr val="351C75"/>
                </a:solidFill>
              </a:rPr>
              <a:t>spaghetti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1 new, never eaten marshmallow :)</a:t>
            </a:r>
            <a:r>
              <a:rPr lang="en" sz="1900">
                <a:solidFill>
                  <a:srgbClr val="351C75"/>
                </a:solidFill>
              </a:rPr>
              <a:t> </a:t>
            </a:r>
            <a:endParaRPr sz="1900">
              <a:solidFill>
                <a:srgbClr val="351C7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576650" y="846300"/>
            <a:ext cx="5990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Teams</a:t>
            </a: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..</a:t>
            </a:r>
            <a:endParaRPr sz="1600" u="none" cap="none" strike="noStrike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447800" y="1714500"/>
            <a:ext cx="64707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51C75"/>
                </a:solidFill>
              </a:rPr>
              <a:t>Team 1</a:t>
            </a:r>
            <a:endParaRPr b="1"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-"/>
            </a:pPr>
            <a:r>
              <a:rPr lang="en" sz="1900">
                <a:solidFill>
                  <a:srgbClr val="351C75"/>
                </a:solidFill>
              </a:rPr>
              <a:t>Qas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-"/>
            </a:pPr>
            <a:r>
              <a:rPr lang="en" sz="1900">
                <a:solidFill>
                  <a:srgbClr val="351C75"/>
                </a:solidFill>
              </a:rPr>
              <a:t>Madhuri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-"/>
            </a:pPr>
            <a:r>
              <a:rPr lang="en" sz="1900">
                <a:solidFill>
                  <a:srgbClr val="351C75"/>
                </a:solidFill>
              </a:rPr>
              <a:t>Suneetha</a:t>
            </a:r>
            <a:endParaRPr sz="19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51C75"/>
                </a:solidFill>
              </a:rPr>
              <a:t>Team 2</a:t>
            </a:r>
            <a:endParaRPr b="1"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-"/>
            </a:pPr>
            <a:r>
              <a:rPr lang="en" sz="1900">
                <a:solidFill>
                  <a:srgbClr val="351C75"/>
                </a:solidFill>
              </a:rPr>
              <a:t>Sri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-"/>
            </a:pPr>
            <a:r>
              <a:rPr lang="en" sz="1900">
                <a:solidFill>
                  <a:srgbClr val="351C75"/>
                </a:solidFill>
              </a:rPr>
              <a:t>Bushra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Char char="-"/>
            </a:pPr>
            <a:r>
              <a:rPr lang="en" sz="1900">
                <a:solidFill>
                  <a:srgbClr val="351C75"/>
                </a:solidFill>
              </a:rPr>
              <a:t>Ravi</a:t>
            </a:r>
            <a:endParaRPr sz="1900">
              <a:solidFill>
                <a:srgbClr val="351C75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6195576" y="577150"/>
            <a:ext cx="2338824" cy="12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8534400" y="333375"/>
            <a:ext cx="26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fld id="{00000000-1234-1234-1234-123412341234}" type="slidenum">
              <a:rPr b="1" i="0" lang="en" sz="1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-1403650" y="153825"/>
            <a:ext cx="1125000" cy="11250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1576650" y="846300"/>
            <a:ext cx="5990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Wrap up</a:t>
            </a:r>
            <a:r>
              <a:rPr b="1" lang="en" sz="29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..</a:t>
            </a:r>
            <a:endParaRPr sz="1600" u="none" cap="none" strike="noStrike">
              <a:solidFill>
                <a:srgbClr val="351C7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336650" y="1284900"/>
            <a:ext cx="64707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How did that </a:t>
            </a:r>
            <a:r>
              <a:rPr b="1" lang="en" sz="1900">
                <a:solidFill>
                  <a:srgbClr val="351C75"/>
                </a:solidFill>
              </a:rPr>
              <a:t>go</a:t>
            </a:r>
            <a:r>
              <a:rPr lang="en" sz="1900">
                <a:solidFill>
                  <a:srgbClr val="351C75"/>
                </a:solidFill>
              </a:rPr>
              <a:t>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How did you </a:t>
            </a:r>
            <a:r>
              <a:rPr b="1" lang="en" sz="1900">
                <a:solidFill>
                  <a:srgbClr val="351C75"/>
                </a:solidFill>
              </a:rPr>
              <a:t>feel</a:t>
            </a:r>
            <a:r>
              <a:rPr lang="en" sz="1900">
                <a:solidFill>
                  <a:srgbClr val="351C75"/>
                </a:solidFill>
              </a:rPr>
              <a:t>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Was there any </a:t>
            </a:r>
            <a:r>
              <a:rPr b="1" lang="en" sz="1900">
                <a:solidFill>
                  <a:srgbClr val="351C75"/>
                </a:solidFill>
              </a:rPr>
              <a:t>pressure</a:t>
            </a:r>
            <a:r>
              <a:rPr lang="en" sz="1900">
                <a:solidFill>
                  <a:srgbClr val="351C75"/>
                </a:solidFill>
              </a:rPr>
              <a:t>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What really </a:t>
            </a:r>
            <a:r>
              <a:rPr b="1" lang="en" sz="1900">
                <a:solidFill>
                  <a:srgbClr val="351C75"/>
                </a:solidFill>
              </a:rPr>
              <a:t>worked</a:t>
            </a:r>
            <a:r>
              <a:rPr lang="en" sz="1900">
                <a:solidFill>
                  <a:srgbClr val="351C75"/>
                </a:solidFill>
              </a:rPr>
              <a:t> for you?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Did you do a lot of </a:t>
            </a:r>
            <a:r>
              <a:rPr b="1" lang="en" sz="1900">
                <a:solidFill>
                  <a:srgbClr val="351C75"/>
                </a:solidFill>
              </a:rPr>
              <a:t>planning</a:t>
            </a:r>
            <a:r>
              <a:rPr lang="en" sz="1900">
                <a:solidFill>
                  <a:srgbClr val="351C75"/>
                </a:solidFill>
              </a:rPr>
              <a:t>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b="1" lang="en" sz="1900">
                <a:solidFill>
                  <a:srgbClr val="351C75"/>
                </a:solidFill>
              </a:rPr>
              <a:t>Winning Team:</a:t>
            </a:r>
            <a:r>
              <a:rPr lang="en" sz="1900">
                <a:solidFill>
                  <a:srgbClr val="351C75"/>
                </a:solidFill>
              </a:rPr>
              <a:t> Why is it that </a:t>
            </a:r>
            <a:r>
              <a:rPr b="1" lang="en" sz="1900">
                <a:solidFill>
                  <a:srgbClr val="351C75"/>
                </a:solidFill>
              </a:rPr>
              <a:t>you did really well</a:t>
            </a:r>
            <a:r>
              <a:rPr lang="en" sz="1900">
                <a:solidFill>
                  <a:srgbClr val="351C75"/>
                </a:solidFill>
              </a:rPr>
              <a:t>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b="1" lang="en" sz="1900">
                <a:solidFill>
                  <a:srgbClr val="351C75"/>
                </a:solidFill>
              </a:rPr>
              <a:t>Losing</a:t>
            </a:r>
            <a:r>
              <a:rPr b="1" lang="en" sz="1900">
                <a:solidFill>
                  <a:srgbClr val="351C75"/>
                </a:solidFill>
              </a:rPr>
              <a:t> Team: </a:t>
            </a:r>
            <a:r>
              <a:rPr lang="en" sz="1900">
                <a:solidFill>
                  <a:srgbClr val="351C75"/>
                </a:solidFill>
              </a:rPr>
              <a:t>What was </a:t>
            </a:r>
            <a:r>
              <a:rPr b="1" lang="en" sz="1900">
                <a:solidFill>
                  <a:srgbClr val="351C75"/>
                </a:solidFill>
              </a:rPr>
              <a:t>hindering</a:t>
            </a:r>
            <a:r>
              <a:rPr lang="en" sz="1900">
                <a:solidFill>
                  <a:srgbClr val="351C75"/>
                </a:solidFill>
              </a:rPr>
              <a:t> your team to perform effectively.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What are the </a:t>
            </a:r>
            <a:r>
              <a:rPr b="1" lang="en" sz="1900">
                <a:solidFill>
                  <a:srgbClr val="351C75"/>
                </a:solidFill>
              </a:rPr>
              <a:t>key learnings</a:t>
            </a:r>
            <a:r>
              <a:rPr lang="en" sz="1900">
                <a:solidFill>
                  <a:srgbClr val="351C75"/>
                </a:solidFill>
              </a:rPr>
              <a:t> you can </a:t>
            </a:r>
            <a:r>
              <a:rPr b="1" lang="en" sz="1900">
                <a:solidFill>
                  <a:srgbClr val="351C75"/>
                </a:solidFill>
              </a:rPr>
              <a:t>taken away</a:t>
            </a:r>
            <a:r>
              <a:rPr lang="en" sz="1900">
                <a:solidFill>
                  <a:srgbClr val="351C75"/>
                </a:solidFill>
              </a:rPr>
              <a:t> from this activity?</a:t>
            </a:r>
            <a:endParaRPr sz="1900">
              <a:solidFill>
                <a:srgbClr val="351C7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900"/>
              <a:buAutoNum type="arabicPeriod"/>
            </a:pPr>
            <a:r>
              <a:rPr lang="en" sz="1900">
                <a:solidFill>
                  <a:srgbClr val="351C75"/>
                </a:solidFill>
              </a:rPr>
              <a:t>How can you </a:t>
            </a:r>
            <a:r>
              <a:rPr b="1" lang="en" sz="1900">
                <a:solidFill>
                  <a:srgbClr val="351C75"/>
                </a:solidFill>
              </a:rPr>
              <a:t>apply</a:t>
            </a:r>
            <a:r>
              <a:rPr lang="en" sz="1900">
                <a:solidFill>
                  <a:srgbClr val="351C75"/>
                </a:solidFill>
              </a:rPr>
              <a:t> this learnings to </a:t>
            </a:r>
            <a:r>
              <a:rPr b="1" lang="en" sz="1900">
                <a:solidFill>
                  <a:srgbClr val="351C75"/>
                </a:solidFill>
              </a:rPr>
              <a:t>improve</a:t>
            </a:r>
            <a:r>
              <a:rPr lang="en" sz="1900">
                <a:solidFill>
                  <a:srgbClr val="351C75"/>
                </a:solidFill>
              </a:rPr>
              <a:t> your </a:t>
            </a:r>
            <a:r>
              <a:rPr b="1" lang="en" sz="1900">
                <a:solidFill>
                  <a:srgbClr val="351C75"/>
                </a:solidFill>
              </a:rPr>
              <a:t>team</a:t>
            </a:r>
            <a:r>
              <a:rPr lang="en" sz="1900">
                <a:solidFill>
                  <a:srgbClr val="351C75"/>
                </a:solidFill>
              </a:rPr>
              <a:t> and </a:t>
            </a:r>
            <a:r>
              <a:rPr b="1" lang="en" sz="1900">
                <a:solidFill>
                  <a:srgbClr val="351C75"/>
                </a:solidFill>
              </a:rPr>
              <a:t>individual</a:t>
            </a:r>
            <a:r>
              <a:rPr lang="en" sz="1900">
                <a:solidFill>
                  <a:srgbClr val="351C75"/>
                </a:solidFill>
              </a:rPr>
              <a:t> </a:t>
            </a:r>
            <a:r>
              <a:rPr b="1" lang="en" sz="1900">
                <a:solidFill>
                  <a:srgbClr val="351C75"/>
                </a:solidFill>
              </a:rPr>
              <a:t>performance</a:t>
            </a:r>
            <a:r>
              <a:rPr lang="en" sz="1900">
                <a:solidFill>
                  <a:srgbClr val="351C75"/>
                </a:solidFill>
              </a:rPr>
              <a:t>?</a:t>
            </a:r>
            <a:endParaRPr sz="19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51C75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6195576" y="968450"/>
            <a:ext cx="2338824" cy="124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 - Title slide 001">
  <a:themeElements>
    <a:clrScheme name="White - Title slide 001">
      <a:dk1>
        <a:srgbClr val="000000"/>
      </a:dk1>
      <a:lt1>
        <a:srgbClr val="F5F4F2"/>
      </a:lt1>
      <a:dk2>
        <a:srgbClr val="FAFAF9"/>
      </a:dk2>
      <a:lt2>
        <a:srgbClr val="FB4710"/>
      </a:lt2>
      <a:accent1>
        <a:srgbClr val="282828"/>
      </a:accent1>
      <a:accent2>
        <a:srgbClr val="D5FD72"/>
      </a:accent2>
      <a:accent3>
        <a:srgbClr val="F5F4F2"/>
      </a:accent3>
      <a:accent4>
        <a:srgbClr val="282828"/>
      </a:accent4>
      <a:accent5>
        <a:srgbClr val="D5FD72"/>
      </a:accent5>
      <a:accent6>
        <a:srgbClr val="F5F4F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5F4F2"/>
      </a:lt1>
      <a:dk2>
        <a:srgbClr val="FAFAF9"/>
      </a:dk2>
      <a:lt2>
        <a:srgbClr val="FB4710"/>
      </a:lt2>
      <a:accent1>
        <a:srgbClr val="282828"/>
      </a:accent1>
      <a:accent2>
        <a:srgbClr val="D5FD72"/>
      </a:accent2>
      <a:accent3>
        <a:srgbClr val="F5F4F2"/>
      </a:accent3>
      <a:accent4>
        <a:srgbClr val="282828"/>
      </a:accent4>
      <a:accent5>
        <a:srgbClr val="D5FD72"/>
      </a:accent5>
      <a:accent6>
        <a:srgbClr val="F5F4F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