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97" r:id="rId4"/>
    <p:sldId id="296" r:id="rId5"/>
    <p:sldId id="272" r:id="rId6"/>
    <p:sldId id="273" r:id="rId7"/>
    <p:sldId id="274" r:id="rId8"/>
    <p:sldId id="275" r:id="rId9"/>
    <p:sldId id="276" r:id="rId10"/>
    <p:sldId id="267" r:id="rId11"/>
    <p:sldId id="277" r:id="rId12"/>
    <p:sldId id="259" r:id="rId13"/>
    <p:sldId id="260" r:id="rId14"/>
    <p:sldId id="261" r:id="rId15"/>
    <p:sldId id="262" r:id="rId16"/>
    <p:sldId id="292" r:id="rId17"/>
    <p:sldId id="263" r:id="rId18"/>
    <p:sldId id="278" r:id="rId19"/>
    <p:sldId id="279" r:id="rId20"/>
    <p:sldId id="280" r:id="rId21"/>
    <p:sldId id="281" r:id="rId22"/>
    <p:sldId id="282" r:id="rId23"/>
    <p:sldId id="283" r:id="rId24"/>
    <p:sldId id="290" r:id="rId25"/>
    <p:sldId id="291" r:id="rId26"/>
    <p:sldId id="293" r:id="rId27"/>
    <p:sldId id="294" r:id="rId28"/>
    <p:sldId id="298" r:id="rId29"/>
    <p:sldId id="295" r:id="rId30"/>
    <p:sldId id="26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79957-CD56-424D-B3A5-C8F3E9A5575D}" v="8" dt="2024-02-29T14:13:31.115"/>
    <p1510:client id="{2FC5E192-5213-426D-9576-E3268A68D249}" v="6" dt="2024-02-29T17:21:49.867"/>
    <p1510:client id="{45B8601D-A0D7-47B4-B904-EB7D56C44F98}" v="5" dt="2024-02-28T23:48:06.893"/>
    <p1510:client id="{BEF6324E-2634-4F64-A48C-0E19E99154DA}" v="308" dt="2024-02-29T17:19:37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0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30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852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82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66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03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80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3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5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9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5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7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2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4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1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3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9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F0D9-A5EB-1991-F3B1-05B12E16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239" y="1122363"/>
            <a:ext cx="9144000" cy="3077713"/>
          </a:xfrm>
        </p:spPr>
        <p:txBody>
          <a:bodyPr/>
          <a:lstStyle/>
          <a:p>
            <a:r>
              <a:rPr lang="en-US" sz="6600">
                <a:latin typeface="Arial"/>
                <a:cs typeface="Arial"/>
              </a:rPr>
              <a:t>Credit Risk Analysis Case Study</a:t>
            </a:r>
            <a:endParaRPr lang="en-US" sz="660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01945D0-3384-D112-9C64-09FE164F6039}"/>
              </a:ext>
            </a:extLst>
          </p:cNvPr>
          <p:cNvSpPr txBox="1">
            <a:spLocks/>
          </p:cNvSpPr>
          <p:nvPr/>
        </p:nvSpPr>
        <p:spPr>
          <a:xfrm>
            <a:off x="865239" y="5448091"/>
            <a:ext cx="9144000" cy="5914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latin typeface="Arial Narrow"/>
                <a:cs typeface="Arial Narrow" panose="020B0604020202020204" pitchFamily="34" charset="0"/>
              </a:rPr>
              <a:t>Submitted by: Nihala Mol </a:t>
            </a:r>
            <a:r>
              <a:rPr lang="en-US" sz="1800" err="1">
                <a:latin typeface="Arial Narrow"/>
                <a:cs typeface="Arial Narrow" panose="020B0604020202020204" pitchFamily="34" charset="0"/>
              </a:rPr>
              <a:t>Vadakkethodi</a:t>
            </a:r>
            <a:endParaRPr lang="en-US" sz="1800" err="1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23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EB02B14-EC55-70B4-98DF-1D0C23C82DF5}"/>
              </a:ext>
            </a:extLst>
          </p:cNvPr>
          <p:cNvSpPr txBox="1">
            <a:spLocks/>
          </p:cNvSpPr>
          <p:nvPr/>
        </p:nvSpPr>
        <p:spPr>
          <a:xfrm>
            <a:off x="218323" y="452718"/>
            <a:ext cx="4593369" cy="9460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504"/>
              </a:spcAft>
            </a:pPr>
            <a:r>
              <a:rPr lang="en-US" sz="2800">
                <a:solidFill>
                  <a:schemeClr val="tx2"/>
                </a:solidFill>
                <a:latin typeface="Arial Narrow"/>
              </a:rPr>
              <a:t>2.1. Customer Demographics Analysis</a:t>
            </a:r>
            <a:r>
              <a:rPr lang="en-US" sz="2800">
                <a:solidFill>
                  <a:schemeClr val="tx2"/>
                </a:solidFill>
              </a:rPr>
              <a:t> </a:t>
            </a:r>
            <a:r>
              <a:rPr lang="en-US" sz="2900">
                <a:solidFill>
                  <a:schemeClr val="tx2"/>
                </a:solidFill>
              </a:rPr>
              <a:t>   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7D04BE-26D7-BEC4-8C48-37F102826C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06" t="51212" r="598"/>
          <a:stretch/>
        </p:blipFill>
        <p:spPr>
          <a:xfrm>
            <a:off x="9052965" y="3254541"/>
            <a:ext cx="2941309" cy="2362488"/>
          </a:xfrm>
          <a:prstGeom prst="rect">
            <a:avLst/>
          </a:prstGeom>
          <a:effectLst/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0D28A-A262-B015-BB82-857A84214CDE}"/>
              </a:ext>
            </a:extLst>
          </p:cNvPr>
          <p:cNvSpPr txBox="1"/>
          <p:nvPr/>
        </p:nvSpPr>
        <p:spPr>
          <a:xfrm>
            <a:off x="151482" y="1852392"/>
            <a:ext cx="5114303" cy="4890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Gender Distribution: Male customers are double than that of Female Customers to take the credit</a:t>
            </a:r>
            <a:endParaRPr lang="en-US"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35% of the female customers are risky while only 28% of male customers risky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People with "own house" emerges as the leading customers for credit, among which only Quarter of them is risky.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Among creditors with rent and free 40% are risky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"Students " are is risky creditors and "Adults" are less risky creditors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While youngsters and senior people comes in between by having about 28% are risky among them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Job of creditors does not show a huge impact on risk ,even though job with 3 is having more riskier than other job with by a small percentage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003DCB-112B-162A-8B3D-B8EB9E6C8B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784"/>
          <a:stretch/>
        </p:blipFill>
        <p:spPr>
          <a:xfrm>
            <a:off x="5666265" y="2350550"/>
            <a:ext cx="3337971" cy="4258795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125E1F-D3AB-336E-08FC-5EC6FBAF41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7" t="3311" r="3244" b="2649"/>
          <a:stretch/>
        </p:blipFill>
        <p:spPr>
          <a:xfrm>
            <a:off x="6057271" y="178477"/>
            <a:ext cx="2183374" cy="19569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38F5048-280C-84F7-616A-E4B9E0420E96}"/>
              </a:ext>
            </a:extLst>
          </p:cNvPr>
          <p:cNvSpPr txBox="1">
            <a:spLocks/>
          </p:cNvSpPr>
          <p:nvPr/>
        </p:nvSpPr>
        <p:spPr>
          <a:xfrm>
            <a:off x="8310218" y="831365"/>
            <a:ext cx="2813793" cy="465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84048">
              <a:spcAft>
                <a:spcPts val="504"/>
              </a:spcAft>
            </a:pPr>
            <a:r>
              <a:rPr lang="en-US" sz="1650" b="1" kern="120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Gender Distribution</a:t>
            </a:r>
            <a:r>
              <a:rPr lang="en-US" sz="165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 </a:t>
            </a:r>
            <a:endParaRPr lang="en-US" sz="165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8073EE4-EB60-444A-A7EA-82035FCDE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" name="Freeform 23">
            <a:extLst>
              <a:ext uri="{FF2B5EF4-FFF2-40B4-BE49-F238E27FC236}">
                <a16:creationId xmlns:a16="http://schemas.microsoft.com/office/drawing/2014/main" id="{86AD7ABD-24C8-4B21-A948-ABC2F8C7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3082B3-0202-4A7D-A42B-721E4CE9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B5A4B3-57B5-4EE0-FA1F-24A0DBF35D90}"/>
              </a:ext>
            </a:extLst>
          </p:cNvPr>
          <p:cNvSpPr txBox="1"/>
          <p:nvPr/>
        </p:nvSpPr>
        <p:spPr>
          <a:xfrm>
            <a:off x="452587" y="996017"/>
            <a:ext cx="3104751" cy="2931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1600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endParaRPr lang="en-US" sz="1600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Contribution of each age to risk is not relevant  therefore we categorical age as above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Categorizing the customers based on age into 'student', 'young', 'adult', 'senio</a:t>
            </a:r>
            <a:r>
              <a:rPr lang="en-US" sz="1600">
                <a:latin typeface="+mj-lt"/>
                <a:ea typeface="+mj-ea"/>
                <a:cs typeface="+mj-cs"/>
              </a:rPr>
              <a:t>r'.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1600"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6DFBB3-DFC5-8CEE-19A7-475DDAA95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00071" y="-8827"/>
            <a:ext cx="6691926" cy="298509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BD7B68-37A7-EE91-1B31-44EDB62CF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356" y="2792666"/>
            <a:ext cx="6316973" cy="1266143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09B3BB-5528-D649-3D5D-5F2CE148EA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56" t="-106" r="-2351" b="51449"/>
          <a:stretch/>
        </p:blipFill>
        <p:spPr>
          <a:xfrm>
            <a:off x="5370280" y="4260786"/>
            <a:ext cx="3521982" cy="2151264"/>
          </a:xfrm>
          <a:prstGeom prst="rect">
            <a:avLst/>
          </a:prstGeom>
          <a:effectLst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E576D8E-ABA4-D300-5672-785585F08173}"/>
              </a:ext>
            </a:extLst>
          </p:cNvPr>
          <p:cNvSpPr txBox="1">
            <a:spLocks/>
          </p:cNvSpPr>
          <p:nvPr/>
        </p:nvSpPr>
        <p:spPr>
          <a:xfrm>
            <a:off x="218323" y="452718"/>
            <a:ext cx="4593369" cy="9460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504"/>
              </a:spcAft>
            </a:pPr>
            <a:r>
              <a:rPr lang="en-US" sz="2800">
                <a:solidFill>
                  <a:schemeClr val="tx2"/>
                </a:solidFill>
                <a:latin typeface="Arial Narrow"/>
              </a:rPr>
              <a:t>2.1. Customer Demographics Analysis</a:t>
            </a:r>
            <a:r>
              <a:rPr lang="en-US" sz="2800">
                <a:solidFill>
                  <a:schemeClr val="tx2"/>
                </a:solidFill>
              </a:rPr>
              <a:t> </a:t>
            </a:r>
            <a:r>
              <a:rPr lang="en-US" sz="2900">
                <a:solidFill>
                  <a:schemeClr val="tx2"/>
                </a:solidFill>
              </a:rPr>
              <a:t>   </a:t>
            </a:r>
          </a:p>
        </p:txBody>
      </p:sp>
    </p:spTree>
    <p:extLst>
      <p:ext uri="{BB962C8B-B14F-4D97-AF65-F5344CB8AC3E}">
        <p14:creationId xmlns:p14="http://schemas.microsoft.com/office/powerpoint/2010/main" val="319555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AB3B2E-D86C-7F9D-31A7-1041C09E7A0C}"/>
              </a:ext>
            </a:extLst>
          </p:cNvPr>
          <p:cNvSpPr txBox="1">
            <a:spLocks/>
          </p:cNvSpPr>
          <p:nvPr/>
        </p:nvSpPr>
        <p:spPr>
          <a:xfrm>
            <a:off x="648931" y="629266"/>
            <a:ext cx="4166510" cy="10341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900">
                <a:solidFill>
                  <a:srgbClr val="EBEBEB"/>
                </a:solidFill>
                <a:latin typeface="Arial Narrow"/>
              </a:rPr>
              <a:t>2.2.</a:t>
            </a:r>
            <a:r>
              <a:rPr lang="en-US" sz="2900" b="0" i="0" kern="1200">
                <a:solidFill>
                  <a:srgbClr val="EBEBEB"/>
                </a:solidFill>
                <a:latin typeface="Arial Narrow"/>
              </a:rPr>
              <a:t> Customer Account Analysis  </a:t>
            </a:r>
            <a:r>
              <a:rPr lang="en-US" sz="29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    </a:t>
            </a:r>
            <a:endParaRPr lang="en-US" sz="2900" b="0" i="0" kern="120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AA8D4-DF66-3D42-E95C-955F340AEB79}"/>
              </a:ext>
            </a:extLst>
          </p:cNvPr>
          <p:cNvSpPr txBox="1"/>
          <p:nvPr/>
        </p:nvSpPr>
        <p:spPr>
          <a:xfrm>
            <a:off x="648931" y="1489244"/>
            <a:ext cx="4166509" cy="3411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EBEBEB">
                  <a:lumMod val="40000"/>
                  <a:lumOff val="60000"/>
                </a:srgbClr>
              </a:buClr>
              <a:buSzPct val="80000"/>
            </a:pPr>
            <a:endParaRPr lang="en-US" sz="1600">
              <a:solidFill>
                <a:srgbClr val="EBEBEB"/>
              </a:solidFill>
              <a:latin typeface="Arial Narrow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sz="1600">
                <a:solidFill>
                  <a:srgbClr val="EBEBEB"/>
                </a:solidFill>
                <a:latin typeface="Arial Narrow"/>
                <a:ea typeface="+mj-ea"/>
                <a:cs typeface="+mj-cs"/>
              </a:rPr>
              <a:t>Savings and checking account who are rich and marked as NA are less riskier</a:t>
            </a:r>
            <a:endParaRPr lang="en-US"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>
                <a:solidFill>
                  <a:srgbClr val="EBEBEB"/>
                </a:solidFill>
                <a:latin typeface="Arial Narrow"/>
                <a:ea typeface="+mj-ea"/>
                <a:cs typeface="+mj-cs"/>
              </a:rPr>
              <a:t>Checking account which is</a:t>
            </a:r>
            <a:r>
              <a:rPr lang="en-US" sz="1600" u="none" strike="noStrike">
                <a:solidFill>
                  <a:srgbClr val="EBEBEB"/>
                </a:solidFill>
                <a:effectLst/>
                <a:latin typeface="Arial Narrow"/>
                <a:ea typeface="+mj-ea"/>
                <a:cs typeface="+mj-cs"/>
              </a:rPr>
              <a:t> </a:t>
            </a:r>
            <a:r>
              <a:rPr lang="en-US" sz="1600">
                <a:solidFill>
                  <a:srgbClr val="EBEBEB"/>
                </a:solidFill>
                <a:latin typeface="Arial Narrow"/>
                <a:ea typeface="+mj-ea"/>
                <a:cs typeface="+mj-cs"/>
              </a:rPr>
              <a:t>little is higher risk with half of them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>
                <a:solidFill>
                  <a:srgbClr val="EBEBEB"/>
                </a:solidFill>
                <a:latin typeface="Arial Narrow"/>
                <a:ea typeface="+mj-ea"/>
                <a:cs typeface="+mj-cs"/>
              </a:rPr>
              <a:t>Checking account with 40 % moderates are risk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>
                <a:solidFill>
                  <a:srgbClr val="EBEBEB"/>
                </a:solidFill>
                <a:latin typeface="Arial Narrow"/>
                <a:ea typeface="+mj-ea"/>
                <a:cs typeface="+mj-cs"/>
              </a:rPr>
              <a:t>Saving account with little and moderates are on an avg 34%  risk</a:t>
            </a:r>
            <a:endParaRPr lang="en-US" sz="1600" u="none" strike="noStrike">
              <a:solidFill>
                <a:srgbClr val="EBEBEB"/>
              </a:solidFill>
              <a:effectLst/>
              <a:latin typeface="Arial Narrow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7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0FB22E-CA56-6AA5-DB3B-EDEFE1ED3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033" y="262022"/>
            <a:ext cx="4596986" cy="587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89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14AF041-D004-2FF8-6C0A-037E81F4A689}"/>
              </a:ext>
            </a:extLst>
          </p:cNvPr>
          <p:cNvSpPr txBox="1">
            <a:spLocks/>
          </p:cNvSpPr>
          <p:nvPr/>
        </p:nvSpPr>
        <p:spPr>
          <a:xfrm>
            <a:off x="245059" y="171981"/>
            <a:ext cx="4686948" cy="6385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800">
                <a:solidFill>
                  <a:schemeClr val="tx2"/>
                </a:solidFill>
                <a:latin typeface="Arial Narrow"/>
              </a:rPr>
              <a:t>2.3</a:t>
            </a:r>
            <a:r>
              <a:rPr lang="en-US" sz="2800" u="none" strike="noStrike">
                <a:solidFill>
                  <a:schemeClr val="tx2"/>
                </a:solidFill>
                <a:effectLst/>
                <a:latin typeface="Arial Narrow"/>
              </a:rPr>
              <a:t>. </a:t>
            </a:r>
            <a:r>
              <a:rPr lang="en-US" sz="2800">
                <a:solidFill>
                  <a:schemeClr val="tx2"/>
                </a:solidFill>
                <a:latin typeface="Arial Narrow"/>
              </a:rPr>
              <a:t>Credit Amount Analysis </a:t>
            </a:r>
            <a:r>
              <a:rPr lang="en-US" sz="3600">
                <a:solidFill>
                  <a:schemeClr val="tx2"/>
                </a:solidFill>
              </a:rPr>
              <a:t>       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1F06C3F-35EE-478B-B96B-1247519C7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Freeform 23">
            <a:extLst>
              <a:ext uri="{FF2B5EF4-FFF2-40B4-BE49-F238E27FC236}">
                <a16:creationId xmlns:a16="http://schemas.microsoft.com/office/drawing/2014/main" id="{72742D7C-18EF-4DDC-B3B1-7D394C348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FB004C-C794-45CE-846D-166C532D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DD8480-D9CC-B8EC-9230-B5359776EB60}"/>
              </a:ext>
            </a:extLst>
          </p:cNvPr>
          <p:cNvSpPr txBox="1"/>
          <p:nvPr/>
        </p:nvSpPr>
        <p:spPr>
          <a:xfrm>
            <a:off x="245061" y="983446"/>
            <a:ext cx="5221249" cy="62007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Credit amount is distributed between 500 to 19k</a:t>
            </a:r>
            <a:endParaRPr lang="en-US" sz="1600" u="sng">
              <a:latin typeface="Arial Narrow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A huge number of creditors are taking amount between 500 to 5k</a:t>
            </a:r>
            <a:endParaRPr lang="en-US" sz="1600" u="sng">
              <a:latin typeface="Arial Narrow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There are also significant creditors taking in amount between 5.5kto 13k .</a:t>
            </a:r>
            <a:endParaRPr lang="en-US" sz="1600" u="sng" strike="noStrike">
              <a:effectLst/>
              <a:latin typeface="Arial Narrow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A slight number of creditors take credit between 13.3k to 16.6 k</a:t>
            </a:r>
            <a:endParaRPr lang="en-US" sz="1600" u="none" strike="noStrike">
              <a:effectLst/>
              <a:latin typeface="Arial Narrow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Only rare amount of creditors take credit more than 17 k which is between 18k to 18.8k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600" b="1" u="sng">
                <a:latin typeface="Arial Narrow"/>
                <a:ea typeface="+mj-ea"/>
                <a:cs typeface="+mj-cs"/>
              </a:rPr>
              <a:t>Credit amount and Risk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From the graph it is clear that it is safer to give credit amount below 4k </a:t>
            </a:r>
            <a:r>
              <a:rPr lang="en-US" sz="1600" err="1">
                <a:latin typeface="Arial Narrow"/>
                <a:ea typeface="+mj-ea"/>
                <a:cs typeface="+mj-cs"/>
              </a:rPr>
              <a:t>upto</a:t>
            </a:r>
            <a:r>
              <a:rPr lang="en-US" sz="1600">
                <a:latin typeface="Arial Narrow"/>
                <a:ea typeface="+mj-ea"/>
                <a:cs typeface="+mj-cs"/>
              </a:rPr>
              <a:t> a certain limit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For giving credit amount greater than 4k it is slightly risky ,we have to consider so many factors for that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Also it is clear that it is riskier to credit an amount more than 11k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From the box chart we can summarize that adults and seniors are taking higher amount of credit and are not paying back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There is no any clear inference regarding risk related to relation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70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0F4F8-8EC6-8A5A-2B27-BD3AE0AF9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916" y="5684"/>
            <a:ext cx="6283324" cy="2956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D0E746-BCE1-073B-AD46-1C701A7C0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899" y="3120522"/>
            <a:ext cx="3399255" cy="3103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227D0-C73C-0BA4-99BB-33A621805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4843" y="3129130"/>
            <a:ext cx="3401262" cy="309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1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5C088E-E6A0-7690-FB5E-3EA5E129219A}"/>
              </a:ext>
            </a:extLst>
          </p:cNvPr>
          <p:cNvSpPr txBox="1">
            <a:spLocks/>
          </p:cNvSpPr>
          <p:nvPr/>
        </p:nvSpPr>
        <p:spPr>
          <a:xfrm>
            <a:off x="646112" y="452718"/>
            <a:ext cx="4697542" cy="1156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900">
                <a:solidFill>
                  <a:srgbClr val="EBEBEB"/>
                </a:solidFill>
                <a:latin typeface="Arial Narrow"/>
              </a:rPr>
              <a:t>2.4. Analysis of Credit Purposes  </a:t>
            </a:r>
            <a:r>
              <a:rPr lang="en-US" sz="3600">
                <a:solidFill>
                  <a:schemeClr val="tx2"/>
                </a:solidFill>
              </a:rPr>
              <a:t>    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3663E0-4441-FB1F-5B24-D60BCFE82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547" y="245133"/>
            <a:ext cx="4017877" cy="3085896"/>
          </a:xfrm>
          <a:prstGeom prst="rect">
            <a:avLst/>
          </a:prstGeom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A3B994-DA35-CAC0-D8C9-1D988953D7D7}"/>
              </a:ext>
            </a:extLst>
          </p:cNvPr>
          <p:cNvSpPr txBox="1"/>
          <p:nvPr/>
        </p:nvSpPr>
        <p:spPr>
          <a:xfrm>
            <a:off x="646113" y="1664729"/>
            <a:ext cx="4165146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1300"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Car is the most demand purpose for creditors followed by radio/TV, then furniture/equipment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Least demand is for domestic appliances and then for vacation/others</a:t>
            </a:r>
            <a:br>
              <a:rPr lang="en-US" sz="1600">
                <a:latin typeface="Arial Narrow"/>
                <a:ea typeface="+mj-ea"/>
                <a:cs typeface="+mj-cs"/>
              </a:rPr>
            </a:br>
            <a:endParaRPr lang="en-US" sz="1600">
              <a:latin typeface="Arial Narrow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More credit risk is for the vacation/others (41%)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Least risk is for the radio/TV (22%)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Credit risk for the rest of purposes are education : 38%, business: 35%, repair : 34%, domestic appliances : 33%, car : 31%</a:t>
            </a:r>
            <a:br>
              <a:rPr lang="en-US" sz="1300" u="none" strike="noStrike">
                <a:effectLst/>
                <a:latin typeface="+mj-lt"/>
                <a:ea typeface="+mj-ea"/>
                <a:cs typeface="+mj-cs"/>
              </a:rPr>
            </a:br>
            <a:endParaRPr lang="en-US" sz="1300" u="none" strike="noStrike"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200931-186E-E439-4AA9-3A921FC26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777" y="3526971"/>
            <a:ext cx="3868662" cy="32390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2429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C95C99-B531-81A4-8B1F-09FF3C6AE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031" y="647699"/>
            <a:ext cx="3911249" cy="2683330"/>
          </a:xfrm>
          <a:prstGeom prst="rect">
            <a:avLst/>
          </a:prstGeom>
          <a:effectLst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FEE54C-FC94-B07E-38E2-AFA22DF965D3}"/>
              </a:ext>
            </a:extLst>
          </p:cNvPr>
          <p:cNvSpPr txBox="1"/>
          <p:nvPr/>
        </p:nvSpPr>
        <p:spPr>
          <a:xfrm>
            <a:off x="646113" y="1147144"/>
            <a:ext cx="4165146" cy="40517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1500" u="none" strike="noStrike">
              <a:effectLst/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Students highest demand purpose is for radio/tv followed by furniture/equipment and then the car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Given students didn't contribute for the purpose of vacation/others credit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Highest demand purpose for adults and youngsters is car and their least demand purpose is domestic appliances.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latin typeface="Arial Narrow"/>
                <a:ea typeface="+mj-ea"/>
                <a:cs typeface="+mj-cs"/>
              </a:rPr>
              <a:t>Seniors Creditors highest demanded purpose is also car and their lowest demanded  purpose is vacation/others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5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50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5FFEBD-36A6-C92F-25F8-868AB5C68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073" y="3526971"/>
            <a:ext cx="3279503" cy="2721427"/>
          </a:xfrm>
          <a:prstGeom prst="rect">
            <a:avLst/>
          </a:prstGeom>
          <a:effectLst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0052083-B8CC-C45B-719D-ADE0486AB479}"/>
              </a:ext>
            </a:extLst>
          </p:cNvPr>
          <p:cNvSpPr txBox="1">
            <a:spLocks/>
          </p:cNvSpPr>
          <p:nvPr/>
        </p:nvSpPr>
        <p:spPr>
          <a:xfrm>
            <a:off x="646112" y="308944"/>
            <a:ext cx="4697542" cy="983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900">
                <a:solidFill>
                  <a:srgbClr val="EBEBEB"/>
                </a:solidFill>
                <a:latin typeface="Arial Narrow"/>
              </a:rPr>
              <a:t>2.4. Analysis of Credit Purposes  </a:t>
            </a:r>
            <a:r>
              <a:rPr lang="en-US" sz="3600">
                <a:solidFill>
                  <a:schemeClr val="tx2"/>
                </a:solidFill>
                <a:latin typeface="Arial Narrow"/>
              </a:rPr>
              <a:t> </a:t>
            </a:r>
            <a:r>
              <a:rPr lang="en-US" sz="3600">
                <a:solidFill>
                  <a:schemeClr val="tx2"/>
                </a:solidFill>
              </a:rPr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1204118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8195F-0C45-DAB1-67A2-DD1CED70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03" y="629266"/>
            <a:ext cx="4339038" cy="162232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EBEBEB"/>
                </a:solidFill>
                <a:latin typeface="Arial Narrow"/>
              </a:rPr>
              <a:t>2.5. Percentage of customers to the risk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B7EBBF-9C79-67DB-E91F-B8A76D6F6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823" y="417454"/>
            <a:ext cx="6053737" cy="5606146"/>
          </a:xfrm>
          <a:prstGeom prst="rect">
            <a:avLst/>
          </a:prstGeom>
          <a:effectLst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E25B02-3E12-54E9-6800-AEFD703AF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52" y="2035834"/>
            <a:ext cx="4497188" cy="20170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solidFill>
                  <a:srgbClr val="EBEBEB"/>
                </a:solidFill>
                <a:latin typeface="Arial Narrow"/>
              </a:rPr>
              <a:t>Female who are free living taking credit for the purpose of repairs, vacation/others and business is a  risk creditor</a:t>
            </a:r>
          </a:p>
          <a:p>
            <a:pPr>
              <a:buClr>
                <a:srgbClr val="F7F7F7"/>
              </a:buClr>
            </a:pPr>
            <a:r>
              <a:rPr lang="en-US" sz="1600">
                <a:solidFill>
                  <a:srgbClr val="EBEBEB"/>
                </a:solidFill>
                <a:latin typeface="Arial Narrow"/>
              </a:rPr>
              <a:t>Customers who have "own" house is much safer for granting credit</a:t>
            </a:r>
          </a:p>
          <a:p>
            <a:pPr marL="0" indent="0">
              <a:buClr>
                <a:srgbClr val="F7F7F7"/>
              </a:buClr>
              <a:buNone/>
            </a:pPr>
            <a:endParaRPr lang="en-US" sz="1600">
              <a:solidFill>
                <a:srgbClr val="EBEBEB"/>
              </a:solidFill>
              <a:latin typeface="Arial Narrow"/>
            </a:endParaRPr>
          </a:p>
          <a:p>
            <a:pPr>
              <a:buClr>
                <a:srgbClr val="F7F7F7"/>
              </a:buClr>
            </a:pPr>
            <a:endParaRPr lang="en-US" sz="1600">
              <a:solidFill>
                <a:srgbClr val="EBEBEB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823832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3860FD-F7C6-7FB6-41D0-D3CEE1D56517}"/>
              </a:ext>
            </a:extLst>
          </p:cNvPr>
          <p:cNvSpPr txBox="1">
            <a:spLocks/>
          </p:cNvSpPr>
          <p:nvPr/>
        </p:nvSpPr>
        <p:spPr>
          <a:xfrm>
            <a:off x="648931" y="629266"/>
            <a:ext cx="4166510" cy="1147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800">
                <a:solidFill>
                  <a:srgbClr val="EBEBEB"/>
                </a:solidFill>
                <a:latin typeface="Arial Narrow"/>
              </a:rPr>
              <a:t>2.6.</a:t>
            </a:r>
            <a:r>
              <a:rPr lang="en-US" sz="2800" b="0" i="0" kern="1200">
                <a:solidFill>
                  <a:srgbClr val="EBEBEB"/>
                </a:solidFill>
                <a:latin typeface="Arial Narrow"/>
              </a:rPr>
              <a:t> Correlation Between Variables</a:t>
            </a: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DE7A75-63EB-036D-3728-CECAE7FD8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031047"/>
            <a:ext cx="5449889" cy="4795902"/>
          </a:xfrm>
          <a:prstGeom prst="rect">
            <a:avLst/>
          </a:prstGeom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362C7-B1F9-C038-2891-FF47D7DCB5BB}"/>
              </a:ext>
            </a:extLst>
          </p:cNvPr>
          <p:cNvSpPr txBox="1"/>
          <p:nvPr/>
        </p:nvSpPr>
        <p:spPr>
          <a:xfrm>
            <a:off x="648931" y="1820174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600">
                <a:solidFill>
                  <a:schemeClr val="bg1"/>
                </a:solidFill>
                <a:latin typeface="Arial Narrow"/>
                <a:ea typeface="+mj-ea"/>
                <a:cs typeface="+mj-cs"/>
              </a:rPr>
              <a:t>Replaced the values in the risk field , 'good' with 0 and 'bad' with 1</a:t>
            </a:r>
            <a:endParaRPr lang="en-US" sz="1600" u="none" strike="noStrike">
              <a:solidFill>
                <a:schemeClr val="bg1"/>
              </a:solidFill>
              <a:effectLst/>
              <a:latin typeface="Arial Narrow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latin typeface="Arial Narrow"/>
                <a:ea typeface="+mj-ea"/>
                <a:cs typeface="+mj-cs"/>
              </a:rPr>
              <a:t>From the chart we can summarize that age and job have no any impact on risk.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latin typeface="Arial Narrow"/>
                <a:ea typeface="+mj-ea"/>
                <a:cs typeface="+mj-cs"/>
              </a:rPr>
              <a:t>Also the credit amount and duration are only slightly related to risk, or  can say  no any significant effects on risk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latin typeface="Arial Narrow"/>
                <a:ea typeface="+mj-ea"/>
                <a:cs typeface="+mj-cs"/>
              </a:rPr>
              <a:t>Also when credit amount increase duration also increases</a:t>
            </a:r>
          </a:p>
        </p:txBody>
      </p:sp>
    </p:spTree>
    <p:extLst>
      <p:ext uri="{BB962C8B-B14F-4D97-AF65-F5344CB8AC3E}">
        <p14:creationId xmlns:p14="http://schemas.microsoft.com/office/powerpoint/2010/main" val="1381260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4B76-8845-1C32-960A-EB9B020C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sz="4000">
                <a:latin typeface="Arial Narrow"/>
              </a:rPr>
              <a:t>3. Machine Learning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0993E-A312-6AC9-1209-36DC23FC0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844" y="580289"/>
            <a:ext cx="3465396" cy="1319716"/>
          </a:xfrm>
          <a:prstGeom prst="rect">
            <a:avLst/>
          </a:prstGeom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0340-A684-0874-9705-6ABCDEBCA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477824"/>
            <a:ext cx="4165146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b="1">
                <a:solidFill>
                  <a:srgbClr val="EBEBEB"/>
                </a:solidFill>
                <a:latin typeface="Arial Narrow"/>
              </a:rPr>
              <a:t>Data preparation</a:t>
            </a:r>
          </a:p>
          <a:p>
            <a:pPr marL="285750" indent="-285750">
              <a:lnSpc>
                <a:spcPct val="90000"/>
              </a:lnSpc>
            </a:pPr>
            <a:r>
              <a:rPr lang="en-US" sz="1700">
                <a:latin typeface="Arial Narrow"/>
              </a:rPr>
              <a:t>The unique values in the field of risk is unbalanced, </a:t>
            </a:r>
            <a:r>
              <a:rPr lang="en-US" sz="1700" err="1">
                <a:latin typeface="Arial Narrow"/>
              </a:rPr>
              <a:t>ie</a:t>
            </a:r>
            <a:endParaRPr lang="en-US" sz="1700">
              <a:latin typeface="Arial Narro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latin typeface="Arial Narrow"/>
              </a:rPr>
              <a:t>     Number of Good risk , 0=700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latin typeface="Arial Narrow"/>
              </a:rPr>
              <a:t>     Number of bad risk, 1=300</a:t>
            </a:r>
          </a:p>
          <a:p>
            <a:pPr marL="285750" indent="-285750">
              <a:lnSpc>
                <a:spcPct val="90000"/>
              </a:lnSpc>
            </a:pPr>
            <a:r>
              <a:rPr lang="en-US" sz="1700">
                <a:latin typeface="Arial Narrow"/>
              </a:rPr>
              <a:t>We have to balance the data set by the technique known as </a:t>
            </a:r>
            <a:r>
              <a:rPr lang="en-US" sz="1700" err="1">
                <a:latin typeface="Arial Narrow"/>
              </a:rPr>
              <a:t>unsampling</a:t>
            </a:r>
            <a:r>
              <a:rPr lang="en-US" sz="1700">
                <a:latin typeface="Arial Narrow"/>
              </a:rPr>
              <a:t> minority</a:t>
            </a:r>
          </a:p>
          <a:p>
            <a:pPr marL="285750" indent="-285750">
              <a:lnSpc>
                <a:spcPct val="90000"/>
              </a:lnSpc>
            </a:pPr>
            <a:r>
              <a:rPr lang="en-US" sz="1700">
                <a:latin typeface="Arial Narrow"/>
              </a:rPr>
              <a:t>After the process the upscaled data set contains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latin typeface="Arial Narrow"/>
              </a:rPr>
              <a:t>      Number of Good risk , 0=700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latin typeface="Arial Narrow"/>
              </a:rPr>
              <a:t>      Number of bad risk, 1=600</a:t>
            </a:r>
          </a:p>
          <a:p>
            <a:pPr marL="285750" indent="-285750">
              <a:lnSpc>
                <a:spcPct val="90000"/>
              </a:lnSpc>
            </a:pPr>
            <a:endParaRPr lang="en-US" sz="1700">
              <a:latin typeface="Arial Narro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CD111-260E-9EC1-3918-61A97ACF1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681" y="1861867"/>
            <a:ext cx="6350300" cy="330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54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3F448-1DE7-42E2-49CB-33562808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912" y="226700"/>
            <a:ext cx="4166510" cy="80281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EBEBEB"/>
                </a:solidFill>
                <a:latin typeface="Arial Narrow"/>
              </a:rPr>
              <a:t>3. Machine Learning</a:t>
            </a:r>
            <a:endParaRPr lang="en-US" sz="4000"/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5B44-2829-F024-97DD-E6DDFA98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561381"/>
            <a:ext cx="4166509" cy="3684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EBEBEB"/>
                </a:solidFill>
                <a:latin typeface="Arial Narrow"/>
              </a:rPr>
              <a:t>Feature Engineering</a:t>
            </a: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 Narrow"/>
              </a:rPr>
              <a:t>As the machine learning support only numerical values we have to convert categorical values into numerical values</a:t>
            </a:r>
            <a:endParaRPr lang="en-US">
              <a:solidFill>
                <a:schemeClr val="bg1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 Narrow"/>
              </a:rPr>
              <a:t>Here to convert into numerical values we are using </a:t>
            </a:r>
            <a:r>
              <a:rPr lang="en-US" sz="1600" dirty="0" err="1">
                <a:solidFill>
                  <a:schemeClr val="bg1"/>
                </a:solidFill>
                <a:latin typeface="Arial Narrow"/>
              </a:rPr>
              <a:t>get_dummies</a:t>
            </a:r>
            <a:r>
              <a:rPr lang="en-US" sz="1600" dirty="0">
                <a:solidFill>
                  <a:schemeClr val="bg1"/>
                </a:solidFill>
                <a:latin typeface="Arial Narrow"/>
              </a:rPr>
              <a:t> encoding</a:t>
            </a:r>
          </a:p>
          <a:p>
            <a:pPr>
              <a:buFont typeface="Wingdings" charset="2"/>
              <a:buChar char="Ø"/>
            </a:pPr>
            <a:r>
              <a:rPr lang="en-US" sz="1700" dirty="0">
                <a:solidFill>
                  <a:schemeClr val="bg1"/>
                </a:solidFill>
                <a:latin typeface="Arial Narrow"/>
              </a:rPr>
              <a:t>Now separate the data set by assigning the input variables to x and target variable to y</a:t>
            </a:r>
            <a:endParaRPr lang="en-US" sz="1600" dirty="0">
              <a:solidFill>
                <a:schemeClr val="bg1"/>
              </a:solidFill>
              <a:latin typeface="Arial Narrow"/>
            </a:endParaRPr>
          </a:p>
          <a:p>
            <a:pPr>
              <a:buFont typeface="Wingdings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 Narrow"/>
              </a:rPr>
              <a:t>At this point we are ready to begin the model creation</a:t>
            </a:r>
          </a:p>
          <a:p>
            <a:pPr marL="0" indent="0">
              <a:buNone/>
            </a:pPr>
            <a:endParaRPr lang="en-US">
              <a:solidFill>
                <a:srgbClr val="EBEBEB"/>
              </a:solidFill>
              <a:latin typeface="Arial Narro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F3D276-330F-D1E7-792E-F1B607E94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631" y="1555917"/>
            <a:ext cx="6615889" cy="1482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91A92C-A971-EC03-27D0-F9B97A991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87" y="3040273"/>
            <a:ext cx="5057954" cy="15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95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EE443-FF52-EA40-B222-1EE9D09C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>
                <a:latin typeface="Arial Narrow"/>
              </a:rPr>
              <a:t>Project Scope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2" name="Picture 31" descr="Magnifying glass showing decling performance">
            <a:extLst>
              <a:ext uri="{FF2B5EF4-FFF2-40B4-BE49-F238E27FC236}">
                <a16:creationId xmlns:a16="http://schemas.microsoft.com/office/drawing/2014/main" id="{4566B5F2-8927-3BDC-68B8-019EAEE3DA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9" r="-3" b="-3"/>
          <a:stretch/>
        </p:blipFill>
        <p:spPr>
          <a:xfrm>
            <a:off x="3" y="10"/>
            <a:ext cx="4971922" cy="3428990"/>
          </a:xfrm>
          <a:custGeom>
            <a:avLst/>
            <a:gdLst/>
            <a:ahLst/>
            <a:cxnLst/>
            <a:rect l="l" t="t" r="r" b="b"/>
            <a:pathLst>
              <a:path w="4971922" h="3429000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29000"/>
                </a:lnTo>
                <a:lnTo>
                  <a:pt x="0" y="3429000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34666-E161-5A60-9A03-707C1F8C5D02}"/>
              </a:ext>
            </a:extLst>
          </p:cNvPr>
          <p:cNvSpPr>
            <a:spLocks/>
          </p:cNvSpPr>
          <p:nvPr/>
        </p:nvSpPr>
        <p:spPr>
          <a:xfrm>
            <a:off x="5410950" y="917107"/>
            <a:ext cx="4638903" cy="2352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  <a:p>
            <a:pPr marL="222885" indent="-222885" defTabSz="896089">
              <a:spcBef>
                <a:spcPts val="98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q"/>
            </a:pPr>
            <a:r>
              <a:rPr lang="en-US" sz="1600">
                <a:latin typeface="Arial Narrow"/>
              </a:rPr>
              <a:t>The main objective of this Project is to minimize the risk and maximize the profit of the bank.</a:t>
            </a:r>
          </a:p>
          <a:p>
            <a:pPr marL="222885" indent="-222885" defTabSz="896089">
              <a:spcBef>
                <a:spcPts val="98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q"/>
            </a:pPr>
            <a:r>
              <a:rPr lang="en-US" sz="1600">
                <a:latin typeface="Arial Narrow"/>
              </a:rPr>
              <a:t>Bank has to make a decision on credit risk based on the applicant’s profile to minimize the loss from the bank's Perspective.</a:t>
            </a:r>
          </a:p>
          <a:p>
            <a:pPr marL="227965" indent="-227965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3D53687-1C2A-3DDC-80A4-7E64A731EB53}"/>
              </a:ext>
            </a:extLst>
          </p:cNvPr>
          <p:cNvSpPr txBox="1">
            <a:spLocks/>
          </p:cNvSpPr>
          <p:nvPr/>
        </p:nvSpPr>
        <p:spPr>
          <a:xfrm>
            <a:off x="1038421" y="3789431"/>
            <a:ext cx="10087633" cy="2425102"/>
          </a:xfrm>
          <a:prstGeom prst="rect">
            <a:avLst/>
          </a:prstGeom>
          <a:ln w="12700">
            <a:solidFill>
              <a:srgbClr val="0070C0"/>
            </a:solidFill>
            <a:prstDash val="solid"/>
          </a:ln>
        </p:spPr>
        <p:txBody>
          <a:bodyPr vert="horz" lIns="91440" tIns="45720" rIns="91440" bIns="45720" rtlCol="0" anchor="ctr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96089">
              <a:lnSpc>
                <a:spcPct val="100000"/>
              </a:lnSpc>
              <a:spcBef>
                <a:spcPts val="980"/>
              </a:spcBef>
              <a:buNone/>
            </a:pPr>
            <a:endParaRPr lang="en-CA" sz="2200" b="1" kern="1200">
              <a:latin typeface="Arial Narrow" panose="020B0604020202020204" pitchFamily="34" charset="0"/>
            </a:endParaRPr>
          </a:p>
          <a:p>
            <a:pPr marL="0" indent="0" defTabSz="896089">
              <a:lnSpc>
                <a:spcPct val="100000"/>
              </a:lnSpc>
              <a:spcBef>
                <a:spcPts val="980"/>
              </a:spcBef>
              <a:buNone/>
            </a:pPr>
            <a:r>
              <a:rPr lang="en-CA" sz="2200" b="1" u="sng" kern="1200">
                <a:latin typeface="Arial Narrow"/>
                <a:ea typeface="+mn-ea"/>
                <a:cs typeface="+mn-cs"/>
              </a:rPr>
              <a:t>PROJECT REQUIREMENTS</a:t>
            </a:r>
            <a:endParaRPr lang="en-CA" sz="2200" b="1" u="sng" kern="1200">
              <a:latin typeface="Arial Narrow"/>
            </a:endParaRPr>
          </a:p>
          <a:p>
            <a:pPr marL="222885" indent="-222885" defTabSz="896089">
              <a:lnSpc>
                <a:spcPct val="100000"/>
              </a:lnSpc>
              <a:spcBef>
                <a:spcPts val="980"/>
              </a:spcBef>
              <a:buFont typeface="Wingdings" pitchFamily="2" charset="2"/>
              <a:buChar char="q"/>
            </a:pPr>
            <a:r>
              <a:rPr lang="en-CA" sz="1600" b="1" kern="1200">
                <a:latin typeface="Arial Narrow"/>
                <a:ea typeface="+mn-ea"/>
                <a:cs typeface="+mn-cs"/>
              </a:rPr>
              <a:t>Assessing the risk</a:t>
            </a:r>
            <a:endParaRPr lang="en-CA" sz="1600" b="1" kern="1200">
              <a:latin typeface="Arial Narrow" panose="020B0604020202020204" pitchFamily="34" charset="0"/>
            </a:endParaRPr>
          </a:p>
          <a:p>
            <a:pPr marL="222885" indent="-222885" defTabSz="896089">
              <a:lnSpc>
                <a:spcPct val="100000"/>
              </a:lnSpc>
              <a:spcBef>
                <a:spcPts val="980"/>
              </a:spcBef>
              <a:buFont typeface="Wingdings" pitchFamily="2" charset="2"/>
              <a:buChar char="q"/>
            </a:pPr>
            <a:r>
              <a:rPr lang="en-CA" sz="1600" b="1" kern="1200">
                <a:latin typeface="Arial Narrow"/>
                <a:ea typeface="+mn-ea"/>
                <a:cs typeface="+mn-cs"/>
              </a:rPr>
              <a:t>Customer Demographics Analysis: </a:t>
            </a:r>
            <a:r>
              <a:rPr lang="en-CA" sz="1600" kern="1200">
                <a:latin typeface="Arial Narrow"/>
                <a:ea typeface="+mn-ea"/>
                <a:cs typeface="+mn-cs"/>
              </a:rPr>
              <a:t>Assessing the risk based on various customer demographics</a:t>
            </a:r>
            <a:endParaRPr lang="en-CA" sz="1600" kern="1200">
              <a:latin typeface="Arial Narrow"/>
            </a:endParaRPr>
          </a:p>
          <a:p>
            <a:pPr marL="222885" indent="-222885" defTabSz="896089">
              <a:lnSpc>
                <a:spcPct val="100000"/>
              </a:lnSpc>
              <a:spcBef>
                <a:spcPts val="980"/>
              </a:spcBef>
              <a:buFont typeface="Wingdings" pitchFamily="2" charset="2"/>
              <a:buChar char="q"/>
            </a:pPr>
            <a:r>
              <a:rPr lang="en-CA" sz="1600" b="1" kern="1200">
                <a:latin typeface="Arial Narrow"/>
                <a:ea typeface="+mn-ea"/>
                <a:cs typeface="+mn-cs"/>
              </a:rPr>
              <a:t>Customer Account Analysis: </a:t>
            </a:r>
            <a:r>
              <a:rPr lang="en-CA" sz="1600" kern="1200">
                <a:latin typeface="Arial Narrow"/>
                <a:ea typeface="+mn-ea"/>
                <a:cs typeface="+mn-cs"/>
              </a:rPr>
              <a:t>Assessing the risk based on customer account details</a:t>
            </a:r>
            <a:endParaRPr lang="en-CA" sz="1600" kern="1200">
              <a:latin typeface="Arial Narrow"/>
            </a:endParaRPr>
          </a:p>
          <a:p>
            <a:pPr marL="222885" indent="-222885" defTabSz="896089">
              <a:lnSpc>
                <a:spcPct val="100000"/>
              </a:lnSpc>
              <a:spcBef>
                <a:spcPts val="980"/>
              </a:spcBef>
              <a:buFont typeface="Wingdings" pitchFamily="2" charset="2"/>
              <a:buChar char="q"/>
            </a:pPr>
            <a:r>
              <a:rPr lang="en-CA" sz="1600" b="1" kern="1200">
                <a:latin typeface="Arial Narrow"/>
                <a:ea typeface="+mn-ea"/>
                <a:cs typeface="+mn-cs"/>
              </a:rPr>
              <a:t>Credit Amount Analysis: </a:t>
            </a:r>
            <a:r>
              <a:rPr lang="en-CA" sz="1600" kern="1200">
                <a:latin typeface="Arial Narrow"/>
                <a:ea typeface="+mn-ea"/>
                <a:cs typeface="+mn-cs"/>
              </a:rPr>
              <a:t>Understand the distribution of credit amount</a:t>
            </a:r>
            <a:endParaRPr lang="en-CA" sz="1600" kern="1200">
              <a:latin typeface="Arial Narrow"/>
            </a:endParaRPr>
          </a:p>
          <a:p>
            <a:pPr marL="222885" indent="-222885" defTabSz="896089">
              <a:lnSpc>
                <a:spcPct val="100000"/>
              </a:lnSpc>
              <a:spcBef>
                <a:spcPts val="980"/>
              </a:spcBef>
              <a:buFont typeface="Wingdings" pitchFamily="2" charset="2"/>
              <a:buChar char="q"/>
            </a:pPr>
            <a:r>
              <a:rPr lang="en-CA" sz="1600" b="1" kern="1200">
                <a:latin typeface="Arial Narrow"/>
                <a:ea typeface="+mn-ea"/>
                <a:cs typeface="+mn-cs"/>
              </a:rPr>
              <a:t>Analysis of Credit Purposes: </a:t>
            </a:r>
            <a:r>
              <a:rPr lang="en-CA" sz="1600" kern="1200">
                <a:latin typeface="Arial Narrow"/>
                <a:ea typeface="+mn-ea"/>
                <a:cs typeface="+mn-cs"/>
              </a:rPr>
              <a:t>Exploring the purposes of the credit</a:t>
            </a:r>
            <a:endParaRPr lang="en-CA" sz="1600" kern="1200">
              <a:latin typeface="Arial Narrow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CA" sz="1050" u="none" strike="noStrike">
              <a:solidFill>
                <a:srgbClr val="37415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3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72BB-50EC-2346-86DA-65E61452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89" y="280190"/>
            <a:ext cx="4323730" cy="868568"/>
          </a:xfrm>
        </p:spPr>
        <p:txBody>
          <a:bodyPr>
            <a:normAutofit/>
          </a:bodyPr>
          <a:lstStyle/>
          <a:p>
            <a:r>
              <a:rPr lang="en-US" sz="4000">
                <a:latin typeface="Arial Narrow"/>
              </a:rPr>
              <a:t>3. Machine Learning</a:t>
            </a:r>
            <a:endParaRPr lang="en-US" sz="40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1F06C3F-35EE-478B-B96B-1247519C7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72742D7C-18EF-4DDC-B3B1-7D394C348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FB004C-C794-45CE-846D-166C532D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23822-7916-B4EA-825B-23F5F42F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02" y="1276542"/>
            <a:ext cx="4999032" cy="52306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b="1">
                <a:latin typeface="Arial Narrow"/>
              </a:rPr>
              <a:t>Train-Test Split</a:t>
            </a:r>
          </a:p>
          <a:p>
            <a:pPr>
              <a:lnSpc>
                <a:spcPct val="90000"/>
              </a:lnSpc>
            </a:pPr>
            <a:r>
              <a:rPr lang="en-US" sz="1500">
                <a:latin typeface="Arial Narrow"/>
              </a:rPr>
              <a:t>Split the data into train data and test data in which test data size is 30%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500">
                <a:latin typeface="Arial Narrow"/>
              </a:rPr>
              <a:t>Now normalize the data set using the function </a:t>
            </a:r>
            <a:r>
              <a:rPr lang="en-US" sz="1500" err="1">
                <a:latin typeface="Arial Narrow"/>
              </a:rPr>
              <a:t>StandardScalar</a:t>
            </a:r>
            <a:r>
              <a:rPr lang="en-US" sz="1500">
                <a:latin typeface="Arial Narrow"/>
              </a:rPr>
              <a:t>() 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en-US" sz="1500">
              <a:latin typeface="Arial Narrow"/>
            </a:endParaRP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500" b="1">
                <a:latin typeface="Arial Narrow"/>
              </a:rPr>
              <a:t>Model Comparison</a:t>
            </a:r>
          </a:p>
          <a:p>
            <a:pPr>
              <a:lnSpc>
                <a:spcPct val="90000"/>
              </a:lnSpc>
            </a:pPr>
            <a:r>
              <a:rPr lang="en-US" sz="1500">
                <a:latin typeface="Arial Narrow"/>
              </a:rPr>
              <a:t>Now compare the model to select the best suitable model</a:t>
            </a:r>
          </a:p>
          <a:p>
            <a:pPr>
              <a:lnSpc>
                <a:spcPct val="90000"/>
              </a:lnSpc>
            </a:pPr>
            <a:r>
              <a:rPr lang="en-US" sz="1500">
                <a:latin typeface="Arial Narrow"/>
              </a:rPr>
              <a:t>So  compared 8 models which are :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en-US" sz="1500">
              <a:latin typeface="Arial Narrow"/>
              <a:ea typeface="+mj-lt"/>
              <a:cs typeface="+mj-lt"/>
            </a:endParaRPr>
          </a:p>
          <a:p>
            <a:pPr indent="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500">
                <a:latin typeface="Arial Narrow"/>
                <a:ea typeface="+mj-lt"/>
                <a:cs typeface="+mj-lt"/>
              </a:rPr>
              <a:t>Logistic Regression</a:t>
            </a:r>
            <a:endParaRPr lang="en-US" sz="1500">
              <a:latin typeface="Arial Narrow"/>
            </a:endParaRPr>
          </a:p>
          <a:p>
            <a:pPr indent="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500">
                <a:latin typeface="Arial Narrow"/>
                <a:ea typeface="+mj-lt"/>
                <a:cs typeface="+mj-lt"/>
              </a:rPr>
              <a:t>K Neighbors Classifier</a:t>
            </a:r>
            <a:endParaRPr lang="en-US" sz="1500">
              <a:latin typeface="Arial Narrow"/>
            </a:endParaRPr>
          </a:p>
          <a:p>
            <a:pPr indent="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500">
                <a:latin typeface="Arial Narrow"/>
                <a:ea typeface="+mj-lt"/>
                <a:cs typeface="+mj-lt"/>
              </a:rPr>
              <a:t>SGD Classifier</a:t>
            </a:r>
            <a:endParaRPr lang="en-US" sz="1500">
              <a:latin typeface="Arial Narrow"/>
            </a:endParaRPr>
          </a:p>
          <a:p>
            <a:pPr indent="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500">
                <a:latin typeface="Arial Narrow"/>
                <a:ea typeface="+mj-lt"/>
                <a:cs typeface="+mj-lt"/>
              </a:rPr>
              <a:t>Decision Tree Classifier</a:t>
            </a:r>
            <a:endParaRPr lang="en-US" sz="1500">
              <a:latin typeface="Arial Narrow"/>
            </a:endParaRPr>
          </a:p>
          <a:p>
            <a:pPr indent="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500">
                <a:latin typeface="Arial Narrow"/>
                <a:ea typeface="+mj-lt"/>
                <a:cs typeface="+mj-lt"/>
              </a:rPr>
              <a:t>SVC</a:t>
            </a:r>
            <a:endParaRPr lang="en-US" sz="1500">
              <a:latin typeface="Arial Narrow"/>
            </a:endParaRPr>
          </a:p>
          <a:p>
            <a:pPr indent="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500">
                <a:latin typeface="Arial Narrow"/>
                <a:ea typeface="+mj-lt"/>
                <a:cs typeface="+mj-lt"/>
              </a:rPr>
              <a:t>Random Forest Classifier</a:t>
            </a:r>
            <a:endParaRPr lang="en-US" sz="1500">
              <a:latin typeface="Arial Narrow"/>
            </a:endParaRPr>
          </a:p>
          <a:p>
            <a:pPr indent="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500">
                <a:latin typeface="Arial Narrow"/>
                <a:ea typeface="+mj-lt"/>
                <a:cs typeface="+mj-lt"/>
              </a:rPr>
              <a:t>AdaBoost Classifier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500">
                <a:latin typeface="Arial Narrow"/>
                <a:ea typeface="+mj-lt"/>
                <a:cs typeface="+mj-lt"/>
              </a:rPr>
              <a:t>       Gradient Boosting Classifier</a:t>
            </a:r>
            <a:endParaRPr lang="en-US" sz="1500">
              <a:latin typeface="Arial Narrow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38B3E-0101-94D3-C566-E66F936EA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974" y="2549586"/>
            <a:ext cx="6178958" cy="4214275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3D075-E66D-0A11-EC9C-AEFAC9A73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845" y="1389349"/>
            <a:ext cx="5028770" cy="1171990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0BDB80-88DA-0A92-D9DD-DA4CF469C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88" y="87015"/>
            <a:ext cx="5665131" cy="128681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11585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A4A6D4-7122-E560-8BED-276D68FE0584}"/>
              </a:ext>
            </a:extLst>
          </p:cNvPr>
          <p:cNvSpPr txBox="1">
            <a:spLocks/>
          </p:cNvSpPr>
          <p:nvPr/>
        </p:nvSpPr>
        <p:spPr>
          <a:xfrm>
            <a:off x="648931" y="629266"/>
            <a:ext cx="4166510" cy="9178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000" b="0" i="0" kern="1200">
                <a:solidFill>
                  <a:srgbClr val="EBEBEB"/>
                </a:solidFill>
                <a:latin typeface="Arial Narrow"/>
              </a:rPr>
              <a:t>3. Machine Learning</a:t>
            </a: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F1448A-119B-5A62-7877-70710BC5D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351" y="1715774"/>
            <a:ext cx="5953096" cy="3670863"/>
          </a:xfrm>
          <a:prstGeom prst="rect">
            <a:avLst/>
          </a:prstGeom>
          <a:effectLst/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B255-99C3-1B68-DF92-22147F11A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84" y="1791420"/>
            <a:ext cx="4842244" cy="46911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  <a:latin typeface="Arial Narrow"/>
              </a:rPr>
              <a:t>Best Model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  <a:latin typeface="Arial Narrow"/>
              </a:rPr>
              <a:t>The Analytical comparison is performed initially, to assess which Models fare well in making accurate predictions. In doing so, several classification Techniques are compared.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  <a:latin typeface="Arial Narrow"/>
              </a:rPr>
              <a:t>The model should perform better than a base model i.e., the one with 70% and above accuracy. Also, recall should be high because from a Business point of view 'False Negative's' i.e., Fraudulent transactions classified as Non-Fraudulent will be more costlier to the Bank.</a:t>
            </a:r>
          </a:p>
          <a:p>
            <a:pPr marL="0" indent="0"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  <a:latin typeface="Arial Narrow"/>
              </a:rPr>
              <a:t>    As a result we choose Logistic Regression as the best model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  <a:latin typeface="Arial Narrow"/>
              </a:rPr>
              <a:t>The reasons for choosing 'Logistic Regression' over other Techniques is as below: - Simplicity. - Explainability. - Accuracy, Recall and ROC-AUC is comparable to Ensemble Methods.</a:t>
            </a:r>
          </a:p>
        </p:txBody>
      </p:sp>
    </p:spTree>
    <p:extLst>
      <p:ext uri="{BB962C8B-B14F-4D97-AF65-F5344CB8AC3E}">
        <p14:creationId xmlns:p14="http://schemas.microsoft.com/office/powerpoint/2010/main" val="531953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D315-803B-4AB6-D67A-846FB643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84" y="452718"/>
            <a:ext cx="4525013" cy="796682"/>
          </a:xfrm>
        </p:spPr>
        <p:txBody>
          <a:bodyPr>
            <a:normAutofit/>
          </a:bodyPr>
          <a:lstStyle/>
          <a:p>
            <a:r>
              <a:rPr lang="en-US" sz="4000">
                <a:latin typeface="Arial Narrow"/>
              </a:rPr>
              <a:t>3. Machine Learning</a:t>
            </a:r>
            <a:endParaRPr lang="en-US" sz="4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34EB4-8026-DEE9-C7F8-5E1B6DEA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72" y="1405937"/>
            <a:ext cx="4725862" cy="46411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b="1">
                <a:latin typeface="Arial Narrow"/>
              </a:rPr>
              <a:t>Logistic Regression – Best Model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Arial Narrow"/>
              </a:rPr>
              <a:t>Performed the logistic regression and predicted the risk, also generated the  classification report and confusion matrix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Arial Narrow"/>
              </a:rPr>
              <a:t>Confusion matrix give insights into whether the predicted values is true positive ,true negative false positive or false negative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>
                <a:latin typeface="Arial Narrow"/>
              </a:rPr>
              <a:t>True positive means predicted risk matches the actual risk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>
                <a:latin typeface="Arial Narrow"/>
              </a:rPr>
              <a:t>True negative means predicted not risk is really the not risk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>
                <a:latin typeface="Arial Narrow"/>
              </a:rPr>
              <a:t>False positive means predicted risk is really not risk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>
                <a:latin typeface="Arial Narrow"/>
              </a:rPr>
              <a:t>False negative means predicted not risk is really risk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23D25D-E0B5-14F8-0ABE-2956E104B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285" y="-3055"/>
            <a:ext cx="6069581" cy="3226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581DFF-1CE9-5003-DA14-54FFCEE47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238" y="3217743"/>
            <a:ext cx="6061674" cy="355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5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1C42-89B9-DB1C-865C-737DAC8C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742" y="413606"/>
            <a:ext cx="4166510" cy="9034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Arial Narrow"/>
              </a:rPr>
              <a:t>3. Machine Learning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3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A85590-C27A-1284-3F48-280B113A1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743" y="1518249"/>
            <a:ext cx="5014772" cy="4087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/>
              </a:rPr>
              <a:t>From the confusion matrix the inferences got are :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Clr>
                <a:srgbClr val="F7F7F7"/>
              </a:buClr>
              <a:buNone/>
            </a:pPr>
            <a:endParaRPr lang="en-US" sz="1600" dirty="0">
              <a:solidFill>
                <a:schemeClr val="bg1"/>
              </a:solidFill>
              <a:latin typeface="Arial Narrow"/>
            </a:endParaRPr>
          </a:p>
          <a:p>
            <a:pPr marL="0" indent="0">
              <a:buClr>
                <a:srgbClr val="EBEBEB">
                  <a:lumMod val="40000"/>
                  <a:lumOff val="60000"/>
                </a:srgbClr>
              </a:buClr>
              <a:buNone/>
            </a:pPr>
            <a:r>
              <a:rPr lang="en-US" sz="1600">
                <a:solidFill>
                  <a:schemeClr val="bg1"/>
                </a:solidFill>
                <a:latin typeface="Arial Narrow"/>
              </a:rPr>
              <a:t>Transactions which were falsely classified as FRAUD =  15.8 Percent</a:t>
            </a:r>
            <a:r>
              <a:rPr lang="en-US" sz="1600" dirty="0">
                <a:solidFill>
                  <a:schemeClr val="bg1"/>
                </a:solidFill>
                <a:latin typeface="Arial Narrow"/>
              </a:rPr>
              <a:t>
</a:t>
            </a:r>
            <a:r>
              <a:rPr lang="en-US" sz="1600">
                <a:solidFill>
                  <a:schemeClr val="bg1"/>
                </a:solidFill>
                <a:latin typeface="Arial Narrow"/>
              </a:rPr>
              <a:t>Transactions which were falsely classified as NOT-FRAUD = 10.4 Percent</a:t>
            </a:r>
            <a:r>
              <a:rPr lang="en-US" sz="1600" dirty="0">
                <a:solidFill>
                  <a:schemeClr val="bg1"/>
                </a:solidFill>
                <a:latin typeface="Arial Narrow"/>
              </a:rPr>
              <a:t>
</a:t>
            </a:r>
            <a:r>
              <a:rPr lang="en-US" sz="1600">
                <a:solidFill>
                  <a:schemeClr val="bg1"/>
                </a:solidFill>
                <a:latin typeface="Arial Narrow"/>
              </a:rPr>
              <a:t>Transactions which were truly classified as FRAUD = 35.8 Percent</a:t>
            </a:r>
            <a:r>
              <a:rPr lang="en-US" sz="1600" dirty="0">
                <a:solidFill>
                  <a:schemeClr val="bg1"/>
                </a:solidFill>
                <a:latin typeface="Arial Narrow"/>
              </a:rPr>
              <a:t>
</a:t>
            </a:r>
            <a:r>
              <a:rPr lang="en-US" sz="1600">
                <a:solidFill>
                  <a:schemeClr val="bg1"/>
                </a:solidFill>
                <a:latin typeface="Arial Narrow"/>
              </a:rPr>
              <a:t>Transactions which were truly classified as NOT-FRAUD = 38.1 Percent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2481D-1FE5-DDE6-B686-8548F4B40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404" y="1254156"/>
            <a:ext cx="6420211" cy="291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67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28" descr="Pen placed on top of a signature line">
            <a:extLst>
              <a:ext uri="{FF2B5EF4-FFF2-40B4-BE49-F238E27FC236}">
                <a16:creationId xmlns:a16="http://schemas.microsoft.com/office/drawing/2014/main" id="{39F23AD9-D605-E469-A58A-94E3E5EA1DB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9091" t="10262" b="131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0C1A74-D8DB-67FD-4375-892789A7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181045"/>
            <a:ext cx="8854413" cy="22081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latin typeface="Arial Narrow"/>
              </a:rPr>
              <a:t>Final Summary and Conclusion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395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67B5-2B66-65ED-13B4-4BE28727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Arial Narrow"/>
              </a:rPr>
              <a:t>Decisive Factor Whether an Applicant will be not</a:t>
            </a:r>
            <a:br>
              <a:rPr lang="en-US" sz="4000">
                <a:latin typeface="Arial Narrow"/>
              </a:rPr>
            </a:br>
            <a:r>
              <a:rPr lang="en-US" sz="4000">
                <a:latin typeface="Arial Narrow"/>
              </a:rPr>
              <a:t>be Credit Risk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4865B-D3B8-CE66-BF2B-C42F03CC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en-US" sz="1600" b="1">
                <a:latin typeface="Arial Narrow"/>
              </a:rPr>
              <a:t>Age : </a:t>
            </a:r>
            <a:r>
              <a:rPr lang="en-US" sz="1600">
                <a:latin typeface="Arial Narrow"/>
              </a:rPr>
              <a:t>Adults are more safe people to give credit</a:t>
            </a:r>
            <a:endParaRPr lang="en-US"/>
          </a:p>
          <a:p>
            <a:pPr>
              <a:buClr>
                <a:srgbClr val="8AD0D6"/>
              </a:buClr>
              <a:buAutoNum type="arabicPeriod"/>
            </a:pPr>
            <a:r>
              <a:rPr lang="en-US" sz="1600" b="1">
                <a:latin typeface="Arial Narrow"/>
              </a:rPr>
              <a:t>Sex : </a:t>
            </a:r>
            <a:r>
              <a:rPr lang="en-US" sz="1600">
                <a:latin typeface="Arial Narrow"/>
              </a:rPr>
              <a:t>Men are relatively higher on repay, so safe to give credit</a:t>
            </a:r>
          </a:p>
          <a:p>
            <a:pPr>
              <a:buClr>
                <a:srgbClr val="8AD0D6"/>
              </a:buClr>
              <a:buAutoNum type="arabicPeriod"/>
            </a:pPr>
            <a:r>
              <a:rPr lang="en-US" sz="1600" b="1">
                <a:latin typeface="Arial Narrow"/>
              </a:rPr>
              <a:t>Job :</a:t>
            </a:r>
            <a:r>
              <a:rPr lang="en-US" sz="1600">
                <a:latin typeface="Arial Narrow"/>
              </a:rPr>
              <a:t> Job doesn't have much effect on Credit Risk</a:t>
            </a:r>
          </a:p>
          <a:p>
            <a:pPr>
              <a:buClr>
                <a:srgbClr val="8AD0D6"/>
              </a:buClr>
              <a:buAutoNum type="arabicPeriod"/>
            </a:pPr>
            <a:r>
              <a:rPr lang="en-US" sz="1600" b="1">
                <a:latin typeface="Arial Narrow"/>
              </a:rPr>
              <a:t>Saving Account :</a:t>
            </a:r>
            <a:r>
              <a:rPr lang="en-US" sz="1600">
                <a:latin typeface="Arial Narrow"/>
              </a:rPr>
              <a:t> Rich and status are more safe</a:t>
            </a:r>
          </a:p>
          <a:p>
            <a:pPr>
              <a:buClr>
                <a:srgbClr val="8AD0D6"/>
              </a:buClr>
              <a:buAutoNum type="arabicPeriod"/>
            </a:pPr>
            <a:r>
              <a:rPr lang="en-US" sz="1600" b="1">
                <a:latin typeface="Arial Narrow"/>
              </a:rPr>
              <a:t>Checking Account : </a:t>
            </a:r>
            <a:r>
              <a:rPr lang="en-US" sz="1600">
                <a:latin typeface="Arial Narrow"/>
              </a:rPr>
              <a:t>Rich and information Na status are more safe</a:t>
            </a:r>
          </a:p>
          <a:p>
            <a:pPr>
              <a:buClr>
                <a:srgbClr val="8AD0D6"/>
              </a:buClr>
              <a:buAutoNum type="arabicPeriod"/>
            </a:pPr>
            <a:r>
              <a:rPr lang="en-US" sz="1600" b="1">
                <a:latin typeface="Arial Narrow"/>
              </a:rPr>
              <a:t>Credit Amount  :</a:t>
            </a:r>
            <a:r>
              <a:rPr lang="en-US" sz="1600">
                <a:latin typeface="Arial Narrow"/>
              </a:rPr>
              <a:t> It is safe to give an amount less than 4k by  considering certain condition</a:t>
            </a:r>
          </a:p>
          <a:p>
            <a:pPr>
              <a:buClr>
                <a:srgbClr val="8AD0D6"/>
              </a:buClr>
              <a:buAutoNum type="arabicPeriod"/>
            </a:pPr>
            <a:r>
              <a:rPr lang="en-US" sz="1600" b="1">
                <a:latin typeface="Arial Narrow"/>
              </a:rPr>
              <a:t>Duration :</a:t>
            </a:r>
            <a:r>
              <a:rPr lang="en-US" sz="1600">
                <a:latin typeface="Arial Narrow"/>
              </a:rPr>
              <a:t> Doest not have much impact on risk</a:t>
            </a:r>
          </a:p>
          <a:p>
            <a:pPr>
              <a:buClr>
                <a:srgbClr val="8AD0D6"/>
              </a:buClr>
              <a:buAutoNum type="arabicPeriod"/>
            </a:pPr>
            <a:r>
              <a:rPr lang="en-US" sz="1600" b="1">
                <a:latin typeface="Arial Narrow"/>
              </a:rPr>
              <a:t>Purpose : </a:t>
            </a:r>
            <a:r>
              <a:rPr lang="en-US" sz="1600">
                <a:latin typeface="Arial Narrow"/>
              </a:rPr>
              <a:t>Credit for radio/TV is much safer (22% risk) then for car with a risk of 31%</a:t>
            </a:r>
          </a:p>
        </p:txBody>
      </p:sp>
    </p:spTree>
    <p:extLst>
      <p:ext uri="{BB962C8B-B14F-4D97-AF65-F5344CB8AC3E}">
        <p14:creationId xmlns:p14="http://schemas.microsoft.com/office/powerpoint/2010/main" val="1990808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67B5-2B66-65ED-13B4-4BE28727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Arial Narrow"/>
              </a:rPr>
              <a:t>Decisive Factor Whether an Applicant will be </a:t>
            </a:r>
            <a:br>
              <a:rPr lang="en-US" sz="4000">
                <a:latin typeface="Arial Narrow"/>
              </a:rPr>
            </a:br>
            <a:r>
              <a:rPr lang="en-US" sz="4000">
                <a:latin typeface="Arial Narrow"/>
              </a:rPr>
              <a:t>be Credit Risk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4865B-D3B8-CE66-BF2B-C42F03CC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en-US" sz="1600" b="1">
                <a:latin typeface="Arial Narrow"/>
              </a:rPr>
              <a:t>Age : </a:t>
            </a:r>
            <a:r>
              <a:rPr lang="en-US" sz="1600">
                <a:latin typeface="Arial Narrow"/>
              </a:rPr>
              <a:t>Students are more credit risk</a:t>
            </a:r>
            <a:endParaRPr lang="en-US"/>
          </a:p>
          <a:p>
            <a:pPr>
              <a:buClr>
                <a:srgbClr val="8AD0D6"/>
              </a:buClr>
              <a:buAutoNum type="arabicPeriod"/>
            </a:pPr>
            <a:r>
              <a:rPr lang="en-US" sz="1600" b="1">
                <a:latin typeface="Arial Narrow"/>
              </a:rPr>
              <a:t>Sex : </a:t>
            </a:r>
            <a:r>
              <a:rPr lang="en-US" sz="1600">
                <a:latin typeface="Arial Narrow"/>
              </a:rPr>
              <a:t>Female are relatively higher risk</a:t>
            </a:r>
          </a:p>
          <a:p>
            <a:pPr>
              <a:buClr>
                <a:srgbClr val="8AD0D6"/>
              </a:buClr>
              <a:buAutoNum type="arabicPeriod"/>
            </a:pPr>
            <a:r>
              <a:rPr lang="en-US" sz="1600" b="1">
                <a:latin typeface="Arial Narrow"/>
              </a:rPr>
              <a:t>Job :</a:t>
            </a:r>
            <a:r>
              <a:rPr lang="en-US" sz="1600">
                <a:latin typeface="Arial Narrow"/>
              </a:rPr>
              <a:t> Job doesn't have much effect on Credit Risk, even though job 3 is relatively risk with small percentage</a:t>
            </a:r>
          </a:p>
          <a:p>
            <a:pPr>
              <a:buClr>
                <a:srgbClr val="8AD0D6"/>
              </a:buClr>
              <a:buAutoNum type="arabicPeriod"/>
            </a:pPr>
            <a:r>
              <a:rPr lang="en-US" sz="1600" b="1">
                <a:latin typeface="Arial Narrow"/>
              </a:rPr>
              <a:t>Saving Account :</a:t>
            </a:r>
            <a:r>
              <a:rPr lang="en-US" sz="1600">
                <a:latin typeface="Arial Narrow"/>
              </a:rPr>
              <a:t> 'Little' account holder are credit risk (34%)</a:t>
            </a:r>
          </a:p>
          <a:p>
            <a:pPr>
              <a:buClr>
                <a:srgbClr val="8AD0D6"/>
              </a:buClr>
              <a:buAutoNum type="arabicPeriod"/>
            </a:pPr>
            <a:r>
              <a:rPr lang="en-US" sz="1600" b="1">
                <a:latin typeface="Arial Narrow"/>
              </a:rPr>
              <a:t>Checking Account : '</a:t>
            </a:r>
            <a:r>
              <a:rPr lang="en-US" sz="1600">
                <a:latin typeface="Arial Narrow"/>
              </a:rPr>
              <a:t>Moderate' accountholders is more risk (40%) than the 'little' account holder (34%)</a:t>
            </a:r>
          </a:p>
          <a:p>
            <a:pPr>
              <a:buClr>
                <a:srgbClr val="8AD0D6"/>
              </a:buClr>
              <a:buAutoNum type="arabicPeriod"/>
            </a:pPr>
            <a:r>
              <a:rPr lang="en-US" sz="1600" b="1">
                <a:latin typeface="Arial Narrow"/>
              </a:rPr>
              <a:t>Credit Amount  :</a:t>
            </a:r>
            <a:r>
              <a:rPr lang="en-US" sz="1600">
                <a:latin typeface="Arial Narrow"/>
              </a:rPr>
              <a:t>It is higher risk to give credit amount more than 11k</a:t>
            </a:r>
          </a:p>
          <a:p>
            <a:pPr>
              <a:buClr>
                <a:srgbClr val="8AD0D6"/>
              </a:buClr>
              <a:buAutoNum type="arabicPeriod"/>
            </a:pPr>
            <a:r>
              <a:rPr lang="en-US" sz="1600" b="1">
                <a:latin typeface="Arial Narrow"/>
              </a:rPr>
              <a:t>Duration :</a:t>
            </a:r>
            <a:r>
              <a:rPr lang="en-US" sz="1600">
                <a:latin typeface="Arial Narrow"/>
              </a:rPr>
              <a:t> Doest not have much impact on risk</a:t>
            </a:r>
          </a:p>
          <a:p>
            <a:pPr>
              <a:buClr>
                <a:srgbClr val="8AD0D6"/>
              </a:buClr>
              <a:buAutoNum type="arabicPeriod"/>
            </a:pPr>
            <a:r>
              <a:rPr lang="en-US" sz="1600" b="1">
                <a:latin typeface="Arial Narrow"/>
              </a:rPr>
              <a:t>Purpose :</a:t>
            </a:r>
            <a:r>
              <a:rPr lang="en-US" sz="1600">
                <a:latin typeface="Arial Narrow"/>
              </a:rPr>
              <a:t> Credit for vacation/other is risky one (41%) </a:t>
            </a:r>
          </a:p>
        </p:txBody>
      </p:sp>
    </p:spTree>
    <p:extLst>
      <p:ext uri="{BB962C8B-B14F-4D97-AF65-F5344CB8AC3E}">
        <p14:creationId xmlns:p14="http://schemas.microsoft.com/office/powerpoint/2010/main" val="676069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36F9-9657-3412-6EC4-0945EB8A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Arial Narrow"/>
              </a:rPr>
              <a:t>Factors that credit can be given on condition to mitigate any default risk leading to business loss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C1A9-C442-EA24-D2FD-6C9BC6488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latin typeface="Arial Narrow"/>
              </a:rPr>
              <a:t>It is risk to give credit to a female whose housing status is 'free' for the purposes of business, repairs and vacation. Such application should be rejected</a:t>
            </a:r>
          </a:p>
          <a:p>
            <a:pPr>
              <a:buClr>
                <a:srgbClr val="8AD0D6"/>
              </a:buClr>
            </a:pPr>
            <a:r>
              <a:rPr lang="en-US" sz="1600">
                <a:latin typeface="Arial Narrow"/>
              </a:rPr>
              <a:t>Giving credit amount more than 6k is not advisable, as most of the creditors didn’t repay. Or increasing interest rate will be good in such cases</a:t>
            </a:r>
          </a:p>
          <a:p>
            <a:pPr>
              <a:buClr>
                <a:srgbClr val="8AD0D6"/>
              </a:buClr>
            </a:pPr>
            <a:r>
              <a:rPr lang="en-US" sz="1600">
                <a:latin typeface="Arial Narrow"/>
              </a:rPr>
              <a:t>Higher number of creditors are from 'own' house creditors, they are less risk, therefor offering credit to those people will helps to reduce risk and loss</a:t>
            </a:r>
          </a:p>
          <a:p>
            <a:pPr>
              <a:buClr>
                <a:srgbClr val="8AD0D6"/>
              </a:buClr>
            </a:pPr>
            <a:r>
              <a:rPr lang="en-US" sz="1600">
                <a:latin typeface="Arial Narrow"/>
              </a:rPr>
              <a:t>There is a higher number of creditors for the purpose of car, offering credit for purpose of car with a decent interest  will be a better option.</a:t>
            </a:r>
          </a:p>
          <a:p>
            <a:pPr>
              <a:buClr>
                <a:srgbClr val="8AD0D6"/>
              </a:buClr>
            </a:pPr>
            <a:r>
              <a:rPr lang="en-US" sz="1600">
                <a:latin typeface="Arial Narrow"/>
              </a:rPr>
              <a:t>Applicants from the students shouldn't be considered as they are  high risk.</a:t>
            </a:r>
          </a:p>
          <a:p>
            <a:pPr>
              <a:buClr>
                <a:srgbClr val="8AD0D6"/>
              </a:buClr>
            </a:pPr>
            <a:r>
              <a:rPr lang="en-US" sz="1600">
                <a:latin typeface="Arial Narrow"/>
              </a:rPr>
              <a:t>Credit for the purpose of vacation/others should be provide with higher interest rate as higher risk is there</a:t>
            </a:r>
          </a:p>
          <a:p>
            <a:pPr>
              <a:buClr>
                <a:srgbClr val="8AD0D6"/>
              </a:buClr>
            </a:pPr>
            <a:endParaRPr lang="en-US" sz="1600">
              <a:latin typeface="Arial Narrow"/>
            </a:endParaRPr>
          </a:p>
          <a:p>
            <a:pPr>
              <a:buClr>
                <a:srgbClr val="8AD0D6"/>
              </a:buClr>
            </a:pPr>
            <a:endParaRPr lang="en-US" sz="1600"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920367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36F9-9657-3412-6EC4-0945EB8A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6719"/>
          </a:xfrm>
        </p:spPr>
        <p:txBody>
          <a:bodyPr/>
          <a:lstStyle/>
          <a:p>
            <a:r>
              <a:rPr lang="en-US" sz="4000">
                <a:latin typeface="Arial Narrow"/>
              </a:rPr>
              <a:t>Model For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C1A9-C442-EA24-D2FD-6C9BC648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07862"/>
            <a:ext cx="8946541" cy="4540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latin typeface="Arial Narrow"/>
              </a:rPr>
              <a:t>The model selected to  determine whether an applicant is risk or not is Logistic Regression</a:t>
            </a:r>
          </a:p>
          <a:p>
            <a:pPr>
              <a:buClr>
                <a:srgbClr val="8AD0D6"/>
              </a:buClr>
            </a:pPr>
            <a:r>
              <a:rPr lang="en-US" sz="1600">
                <a:latin typeface="Arial Narrow"/>
              </a:rPr>
              <a:t>The Chances of a prediction to be classified as fraud or not is as follows;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n-US" sz="1600">
                <a:latin typeface="Arial Narrow"/>
              </a:rPr>
              <a:t>            Transactions which were falsely classified as FRAUD =  15.8 Percent
            Transactions which were falsely classified as NOT-FRAUD = 10.4 Percent
            Transactions which were truly classified as FRAUD = 35.8 Percent
            Transactions which were truly classified as NOT-FRAUD = 38.1 Percent</a:t>
            </a:r>
          </a:p>
          <a:p>
            <a:pPr marL="0" indent="0">
              <a:buClr>
                <a:srgbClr val="8AD0D6"/>
              </a:buClr>
              <a:buNone/>
            </a:pPr>
            <a:endParaRPr lang="en-US" sz="1600">
              <a:latin typeface="Arial Narrow"/>
            </a:endParaRPr>
          </a:p>
          <a:p>
            <a:pPr>
              <a:buClr>
                <a:srgbClr val="8AD0D6"/>
              </a:buClr>
            </a:pPr>
            <a:endParaRPr lang="en-US" sz="1600"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994791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6ACB2-3157-2CBC-4290-22826488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latin typeface="Arial Narrow"/>
              </a:rPr>
              <a:t>Result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7542-396E-B5BF-F1D7-3702FCD1F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Arial Narrow"/>
              </a:rPr>
              <a:t>The project has enhanced my proficiency in utilizing Python and Tableau for data analysis..</a:t>
            </a:r>
          </a:p>
          <a:p>
            <a:pPr>
              <a:buClr>
                <a:srgbClr val="8AD0D6"/>
              </a:buClr>
            </a:pPr>
            <a:r>
              <a:rPr lang="en-US">
                <a:latin typeface="Arial Narrow"/>
              </a:rPr>
              <a:t>Due to the nature of project, it helped to strengthen the usage of pandas, NumPy, matplotlib &amp; seaborn libraries.</a:t>
            </a:r>
          </a:p>
          <a:p>
            <a:pPr>
              <a:buClr>
                <a:srgbClr val="8AD0D6"/>
              </a:buClr>
            </a:pPr>
            <a:r>
              <a:rPr lang="en-US">
                <a:latin typeface="Arial Narrow"/>
              </a:rPr>
              <a:t>The project helped in perfecting my data cleaning &amp; visualization methodologies.</a:t>
            </a:r>
          </a:p>
          <a:p>
            <a:pPr>
              <a:buClr>
                <a:srgbClr val="8AD0D6"/>
              </a:buClr>
            </a:pPr>
            <a:r>
              <a:rPr lang="en-US">
                <a:latin typeface="Arial Narrow"/>
              </a:rPr>
              <a:t>The incorporation of machine learning models has also deepened my understanding and expertise in predictive analytics</a:t>
            </a:r>
          </a:p>
          <a:p>
            <a:pPr>
              <a:buClr>
                <a:srgbClr val="8AD0D6"/>
              </a:buClr>
            </a:pPr>
            <a:r>
              <a:rPr lang="en-US">
                <a:latin typeface="Arial Narrow"/>
              </a:rPr>
              <a:t>I have also worked on making a more effective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0155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B940-806B-4DBD-A628-66DD7E60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Arial Narrow"/>
              </a:rPr>
              <a:t>About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A637-8EEC-137B-892F-F874C20A1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92842"/>
            <a:ext cx="8946541" cy="40085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spcBef>
                <a:spcPts val="0"/>
              </a:spcBef>
              <a:buClr>
                <a:srgbClr val="8AD0D6"/>
              </a:buClr>
              <a:buFont typeface="Wingdings" charset="2"/>
              <a:buChar char="Ø"/>
            </a:pPr>
            <a:r>
              <a:rPr lang="en-CA" sz="1600">
                <a:latin typeface="Arial Narrow"/>
                <a:ea typeface="+mn-ea"/>
                <a:cs typeface="+mn-cs"/>
              </a:rPr>
              <a:t>The Data Source for the current project is taken from the Kaggle repository.</a:t>
            </a:r>
          </a:p>
          <a:p>
            <a:pPr marL="457200" lvl="1" indent="0">
              <a:spcBef>
                <a:spcPts val="0"/>
              </a:spcBef>
              <a:buClr>
                <a:srgbClr val="8AD0D6"/>
              </a:buClr>
              <a:buNone/>
            </a:pPr>
            <a:endParaRPr lang="en-CA" sz="1600">
              <a:latin typeface="Arial Narrow"/>
              <a:ea typeface="+mn-ea"/>
              <a:cs typeface="+mn-cs"/>
            </a:endParaRPr>
          </a:p>
          <a:p>
            <a:pPr lvl="1">
              <a:spcBef>
                <a:spcPts val="0"/>
              </a:spcBef>
              <a:buClr>
                <a:srgbClr val="8AD0D6"/>
              </a:buClr>
              <a:buFont typeface="Wingdings" charset="2"/>
              <a:buChar char="Ø"/>
            </a:pPr>
            <a:r>
              <a:rPr lang="en-CA" sz="1600">
                <a:latin typeface="Arial Narrow"/>
                <a:ea typeface="+mn-ea"/>
                <a:cs typeface="+mn-cs"/>
              </a:rPr>
              <a:t>The original dataset contains 1000 entries with 20 categorial/symbolic attributes prepared by Prof. Hofmann. In this dataset, each entry represents a person who takes a credit by a bank. Each person is classified as good or bad credit risks according to the set of attributes. </a:t>
            </a:r>
            <a:endParaRPr lang="en-US" sz="1600">
              <a:latin typeface="Arial Narrow"/>
              <a:ea typeface="+mn-ea"/>
              <a:cs typeface="+mn-cs"/>
            </a:endParaRPr>
          </a:p>
          <a:p>
            <a:pPr lvl="1">
              <a:spcBef>
                <a:spcPts val="0"/>
              </a:spcBef>
              <a:buClr>
                <a:srgbClr val="8AD0D6"/>
              </a:buClr>
              <a:buFont typeface="Wingdings" charset="2"/>
              <a:buChar char="Ø"/>
            </a:pPr>
            <a:endParaRPr lang="en-CA" sz="1600">
              <a:latin typeface="Arial Narrow"/>
              <a:ea typeface="+mn-ea"/>
              <a:cs typeface="+mn-cs"/>
            </a:endParaRPr>
          </a:p>
          <a:p>
            <a:pPr lvl="1">
              <a:spcBef>
                <a:spcPts val="0"/>
              </a:spcBef>
              <a:buClr>
                <a:srgbClr val="8AD0D6"/>
              </a:buClr>
              <a:buFont typeface="Wingdings" charset="2"/>
              <a:buChar char="Ø"/>
            </a:pPr>
            <a:r>
              <a:rPr lang="en-CA" sz="1600">
                <a:latin typeface="Arial Narrow"/>
                <a:ea typeface="+mn-ea"/>
                <a:cs typeface="+mn-cs"/>
              </a:rPr>
              <a:t>It is almost impossible to understand the original dataset due to its complicated system of categories and symbols. Thus, I wrote a small Python script to convert it into a readable CSV file. Several columns are simply ignored, because in my opinion either they are not important or their descriptions are obscure.</a:t>
            </a:r>
            <a:endParaRPr lang="en-US" sz="1600">
              <a:latin typeface="Arial Narro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7848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BA51-4BED-9B81-3AAD-674ECECC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sz="4800">
                <a:latin typeface="Arial Narrow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8498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6098-DF8E-F37C-FC42-C379EE09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Arial Narrow"/>
              </a:rPr>
              <a:t>About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E1095-4B2A-7950-E7F6-25F0AB0A8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7782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CA" sz="1600">
                <a:latin typeface="Arial Narrow"/>
                <a:ea typeface="+mn-ea"/>
                <a:cs typeface="+mn-cs"/>
              </a:rPr>
              <a:t>The selected attributes are:</a:t>
            </a:r>
            <a:endParaRPr lang="en-US" sz="1600">
              <a:latin typeface="Arial Narrow"/>
              <a:ea typeface="+mn-ea"/>
              <a:cs typeface="+mn-cs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CA" sz="1600">
              <a:latin typeface="Arial Narrow"/>
              <a:ea typeface="+mn-ea"/>
              <a:cs typeface="+mn-cs"/>
            </a:endParaRPr>
          </a:p>
          <a:p>
            <a:pPr lvl="1">
              <a:spcBef>
                <a:spcPts val="0"/>
              </a:spcBef>
              <a:buClr>
                <a:srgbClr val="8AD0D6"/>
              </a:buClr>
              <a:buFont typeface="Wingdings" charset="2"/>
              <a:buChar char="Ø"/>
            </a:pPr>
            <a:r>
              <a:rPr lang="en-CA" sz="1600">
                <a:latin typeface="Arial Narrow"/>
                <a:ea typeface="+mn-ea"/>
                <a:cs typeface="+mn-cs"/>
              </a:rPr>
              <a:t>1. Age (numeric)</a:t>
            </a:r>
            <a:endParaRPr lang="en-US" sz="1600">
              <a:latin typeface="Arial Narrow"/>
              <a:ea typeface="+mn-ea"/>
              <a:cs typeface="+mn-cs"/>
            </a:endParaRPr>
          </a:p>
          <a:p>
            <a:pPr lvl="1">
              <a:spcBef>
                <a:spcPts val="0"/>
              </a:spcBef>
              <a:buClr>
                <a:srgbClr val="8AD0D6"/>
              </a:buClr>
              <a:buFont typeface="Wingdings" charset="2"/>
              <a:buChar char="Ø"/>
            </a:pPr>
            <a:r>
              <a:rPr lang="en-CA" sz="1600">
                <a:latin typeface="Arial Narrow"/>
                <a:ea typeface="+mn-ea"/>
                <a:cs typeface="+mn-cs"/>
              </a:rPr>
              <a:t>2. Sex (text: male, female)</a:t>
            </a:r>
            <a:endParaRPr lang="en-US" sz="1600">
              <a:latin typeface="Arial Narrow"/>
              <a:ea typeface="+mn-ea"/>
              <a:cs typeface="+mn-cs"/>
            </a:endParaRPr>
          </a:p>
          <a:p>
            <a:pPr lvl="1">
              <a:spcBef>
                <a:spcPts val="0"/>
              </a:spcBef>
              <a:buClr>
                <a:srgbClr val="8AD0D6"/>
              </a:buClr>
              <a:buFont typeface="Wingdings" charset="2"/>
              <a:buChar char="Ø"/>
            </a:pPr>
            <a:r>
              <a:rPr lang="en-CA" sz="1600">
                <a:latin typeface="Arial Narrow"/>
                <a:ea typeface="+mn-ea"/>
                <a:cs typeface="+mn-cs"/>
              </a:rPr>
              <a:t>3. Job (numeric: 0 - unskilled and non-resident, 1 - unskilled and resident, 2 - skilled, 3 – highly skilled)</a:t>
            </a:r>
            <a:endParaRPr lang="en-US" sz="1600">
              <a:latin typeface="Arial Narrow"/>
              <a:ea typeface="+mn-ea"/>
              <a:cs typeface="+mn-cs"/>
            </a:endParaRPr>
          </a:p>
          <a:p>
            <a:pPr lvl="1">
              <a:spcBef>
                <a:spcPts val="0"/>
              </a:spcBef>
              <a:buClr>
                <a:srgbClr val="8AD0D6"/>
              </a:buClr>
              <a:buFont typeface="Wingdings" charset="2"/>
              <a:buChar char="Ø"/>
            </a:pPr>
            <a:r>
              <a:rPr lang="en-CA" sz="1600">
                <a:latin typeface="Arial Narrow"/>
                <a:ea typeface="+mn-ea"/>
                <a:cs typeface="+mn-cs"/>
              </a:rPr>
              <a:t>4. Housing (text: own, rent, or free)</a:t>
            </a:r>
            <a:endParaRPr lang="en-US" sz="1600">
              <a:latin typeface="Arial Narrow"/>
              <a:ea typeface="+mn-ea"/>
              <a:cs typeface="+mn-cs"/>
            </a:endParaRPr>
          </a:p>
          <a:p>
            <a:pPr lvl="1">
              <a:spcBef>
                <a:spcPts val="0"/>
              </a:spcBef>
              <a:buClr>
                <a:srgbClr val="8AD0D6"/>
              </a:buClr>
              <a:buFont typeface="Wingdings" charset="2"/>
              <a:buChar char="Ø"/>
            </a:pPr>
            <a:r>
              <a:rPr lang="en-CA" sz="1600">
                <a:latin typeface="Arial Narrow"/>
                <a:ea typeface="+mn-ea"/>
                <a:cs typeface="+mn-cs"/>
              </a:rPr>
              <a:t>5. Saving accounts (text - little, moderate, quite rich, rich)</a:t>
            </a:r>
            <a:endParaRPr lang="en-US" sz="1600">
              <a:latin typeface="Arial Narrow"/>
              <a:ea typeface="+mn-ea"/>
              <a:cs typeface="+mn-cs"/>
            </a:endParaRPr>
          </a:p>
          <a:p>
            <a:pPr lvl="1">
              <a:spcBef>
                <a:spcPts val="0"/>
              </a:spcBef>
              <a:buClr>
                <a:srgbClr val="8AD0D6"/>
              </a:buClr>
              <a:buFont typeface="Wingdings" charset="2"/>
              <a:buChar char="Ø"/>
            </a:pPr>
            <a:r>
              <a:rPr lang="en-CA" sz="1600">
                <a:latin typeface="Arial Narrow"/>
                <a:ea typeface="+mn-ea"/>
                <a:cs typeface="+mn-cs"/>
              </a:rPr>
              <a:t>6. Checking account (numeric, in DM - Deutsch Mark)</a:t>
            </a:r>
            <a:endParaRPr lang="en-US" sz="1600">
              <a:latin typeface="Arial Narrow"/>
              <a:ea typeface="+mn-ea"/>
              <a:cs typeface="+mn-cs"/>
            </a:endParaRPr>
          </a:p>
          <a:p>
            <a:pPr lvl="1">
              <a:spcBef>
                <a:spcPts val="0"/>
              </a:spcBef>
              <a:buClr>
                <a:srgbClr val="8AD0D6"/>
              </a:buClr>
              <a:buFont typeface="Wingdings" charset="2"/>
              <a:buChar char="Ø"/>
            </a:pPr>
            <a:r>
              <a:rPr lang="en-CA" sz="1600">
                <a:latin typeface="Arial Narrow"/>
                <a:ea typeface="+mn-ea"/>
                <a:cs typeface="+mn-cs"/>
              </a:rPr>
              <a:t>7. Credit amount (numeric, in DM)</a:t>
            </a:r>
            <a:endParaRPr lang="en-US" sz="1600">
              <a:latin typeface="Arial Narrow"/>
              <a:ea typeface="+mn-ea"/>
              <a:cs typeface="+mn-cs"/>
            </a:endParaRPr>
          </a:p>
          <a:p>
            <a:pPr lvl="1">
              <a:spcBef>
                <a:spcPts val="0"/>
              </a:spcBef>
              <a:buClr>
                <a:srgbClr val="8AD0D6"/>
              </a:buClr>
              <a:buFont typeface="Wingdings" charset="2"/>
              <a:buChar char="Ø"/>
            </a:pPr>
            <a:r>
              <a:rPr lang="en-CA" sz="1600">
                <a:latin typeface="Arial Narrow"/>
                <a:ea typeface="+mn-ea"/>
                <a:cs typeface="+mn-cs"/>
              </a:rPr>
              <a:t>8. Duration (numeric, in month)</a:t>
            </a:r>
            <a:endParaRPr lang="en-US" sz="1600">
              <a:latin typeface="Arial Narrow"/>
              <a:ea typeface="+mn-ea"/>
              <a:cs typeface="+mn-cs"/>
            </a:endParaRPr>
          </a:p>
          <a:p>
            <a:pPr lvl="1">
              <a:spcBef>
                <a:spcPts val="0"/>
              </a:spcBef>
              <a:buClr>
                <a:srgbClr val="8AD0D6"/>
              </a:buClr>
              <a:buFont typeface="Wingdings" charset="2"/>
              <a:buChar char="Ø"/>
            </a:pPr>
            <a:r>
              <a:rPr lang="en-CA" sz="1600">
                <a:latin typeface="Arial Narrow"/>
                <a:ea typeface="+mn-ea"/>
                <a:cs typeface="+mn-cs"/>
              </a:rPr>
              <a:t>9. Purpose (text: car, furniture/equipment, radio/TV, domestic appliances, repairs, education, business, vacation/others)</a:t>
            </a:r>
            <a:endParaRPr lang="en-US" sz="1600">
              <a:latin typeface="Arial Narro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73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8CDB-C297-392C-EF93-7253E6AD2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40265"/>
            <a:ext cx="9404723" cy="954833"/>
          </a:xfrm>
        </p:spPr>
        <p:txBody>
          <a:bodyPr/>
          <a:lstStyle/>
          <a:p>
            <a:r>
              <a:rPr lang="en-US" b="1">
                <a:latin typeface="Arial Narrow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6EEAC-2A8A-10D5-0E57-475141E65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cap="all">
                <a:latin typeface="Arial Narrow"/>
              </a:rPr>
              <a:t>EDA USING PYTHON</a:t>
            </a:r>
            <a:endParaRPr lang="en-US">
              <a:latin typeface="Arial Narrow"/>
            </a:endParaRP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cap="all">
                <a:latin typeface="Arial Narrow"/>
              </a:rPr>
              <a:t>DATA VISUALIZATION USING TABLEAU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cap="all">
                <a:latin typeface="Arial Narrow"/>
              </a:rPr>
              <a:t>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351070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971B-1D75-E1E1-FACA-5D3C0B39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78" y="50152"/>
            <a:ext cx="5890862" cy="796681"/>
          </a:xfrm>
        </p:spPr>
        <p:txBody>
          <a:bodyPr>
            <a:normAutofit/>
          </a:bodyPr>
          <a:lstStyle/>
          <a:p>
            <a:r>
              <a:rPr lang="en-US" sz="4000">
                <a:latin typeface="Arial Narrow"/>
              </a:rPr>
              <a:t>1.EDA Using Python</a:t>
            </a:r>
            <a:endParaRPr lang="en-US" sz="4000" cap="all">
              <a:latin typeface="Arial Narrow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3B11C-D62A-423E-6E21-7F1369F50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0" y="579589"/>
            <a:ext cx="5449471" cy="2460116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B082-6820-C7CA-6D5F-852DBB9F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80" y="974616"/>
            <a:ext cx="5142805" cy="58776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b="1">
                <a:latin typeface="Arial Narrow"/>
              </a:rPr>
              <a:t>1.1 Data Understanding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Arial Narrow"/>
              </a:rPr>
              <a:t>Number of rows = 1000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Arial Narrow"/>
              </a:rPr>
              <a:t>Number of columns = 10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Arial Narrow"/>
              </a:rPr>
              <a:t>Columns of the data =' Age', 'Sex', 'Job', 'Housing',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>
                <a:latin typeface="Arial Narrow"/>
              </a:rPr>
              <a:t> 'Saving accounts', 'Checking account', 'Credit amount',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>
                <a:latin typeface="Arial Narrow"/>
              </a:rPr>
              <a:t>'Duration', 'Purpose', 'Risk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Arial Narrow"/>
              </a:rPr>
              <a:t>Number of unique values in each column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>
                <a:latin typeface="Arial Narrow"/>
              </a:rPr>
              <a:t>Age                             53
Sex                               2
Job                               4
Housing                        3
Saving accounts          4
Checking account        3
Credit amount          921
Duration                     33
Purpose                       8
Risk                             2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Arial Narrow"/>
              </a:rPr>
              <a:t>Number of unique values of target variable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>
                <a:latin typeface="Arial Narrow"/>
              </a:rPr>
              <a:t>good    700
bad      300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393B7-3F48-3D73-606B-4AFC876C8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131" y="3239424"/>
            <a:ext cx="4583763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8374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F690D-A234-0B25-724C-2A433F714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935" y="216379"/>
            <a:ext cx="4814384" cy="3143404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CE7D-83AD-DFCD-2485-259849568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056" y="1003371"/>
            <a:ext cx="4165146" cy="57482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b="1">
                <a:latin typeface="Arial Narrow"/>
              </a:rPr>
              <a:t>1.2 Data Cleaning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Arial Narrow"/>
              </a:rPr>
              <a:t>There is no duplicate values in the dataset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Arial Narrow"/>
              </a:rPr>
              <a:t>Missing values present are :-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>
                <a:latin typeface="Arial Narrow"/>
              </a:rPr>
              <a:t>Saving account         183
Checking account     394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Arial Narrow"/>
                <a:ea typeface="+mj-lt"/>
                <a:cs typeface="+mj-lt"/>
              </a:rPr>
              <a:t>Filled the missing values of saving account and checking account with 'NA'</a:t>
            </a:r>
            <a:endParaRPr lang="en-US" sz="1600">
              <a:latin typeface="Arial Narrow"/>
            </a:endParaRPr>
          </a:p>
          <a:p>
            <a:pPr>
              <a:lnSpc>
                <a:spcPct val="90000"/>
              </a:lnSpc>
              <a:buClr>
                <a:srgbClr val="8AD0D6"/>
              </a:buClr>
              <a:buFont typeface="Wingdings 3"/>
            </a:pPr>
            <a:r>
              <a:rPr lang="en-US" sz="1600">
                <a:latin typeface="Arial Narrow"/>
                <a:ea typeface="+mj-lt"/>
                <a:cs typeface="+mj-lt"/>
              </a:rPr>
              <a:t> Found the number of unique values in the column saving account. Which are :-</a:t>
            </a:r>
            <a:endParaRPr lang="en-US" sz="1600">
              <a:latin typeface="Arial Narrow"/>
            </a:endParaRP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600">
                <a:latin typeface="Arial Narrow"/>
                <a:ea typeface="+mj-lt"/>
                <a:cs typeface="+mj-lt"/>
              </a:rPr>
              <a:t>little                 603
NA                  183
moderate        103
quite rich          63
rich                   48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Arial Narrow"/>
                <a:ea typeface="+mj-lt"/>
                <a:cs typeface="+mj-lt"/>
              </a:rPr>
              <a:t>Found the number of unique values in the column checking account. Which are :-</a:t>
            </a:r>
            <a:endParaRPr lang="en-US" sz="1600">
              <a:latin typeface="Arial Narro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>
                <a:latin typeface="Arial Narrow"/>
                <a:ea typeface="+mj-lt"/>
                <a:cs typeface="+mj-lt"/>
              </a:rPr>
              <a:t>NA                 394
little                274
moderate       269
rich                  63</a:t>
            </a:r>
          </a:p>
          <a:p>
            <a:pPr marL="0" indent="0">
              <a:lnSpc>
                <a:spcPct val="90000"/>
              </a:lnSpc>
              <a:buNone/>
            </a:pPr>
            <a:endParaRPr lang="en-US" sz="700"/>
          </a:p>
          <a:p>
            <a:pPr marL="0" indent="0">
              <a:lnSpc>
                <a:spcPct val="90000"/>
              </a:lnSpc>
              <a:buNone/>
            </a:pPr>
            <a:endParaRPr lang="en-US" sz="7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DC7506-434F-BF5B-3A63-403B00756493}"/>
              </a:ext>
            </a:extLst>
          </p:cNvPr>
          <p:cNvSpPr txBox="1"/>
          <p:nvPr/>
        </p:nvSpPr>
        <p:spPr>
          <a:xfrm>
            <a:off x="368060" y="209909"/>
            <a:ext cx="44828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EBEBEB"/>
                </a:solidFill>
                <a:latin typeface="Arial Narrow"/>
              </a:rPr>
              <a:t>1.EDA Using Python</a:t>
            </a:r>
            <a:endParaRPr lang="en-US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21A7B-D2E2-5D84-8AFE-096983924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203" y="3368821"/>
            <a:ext cx="4749960" cy="31096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6774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143D5-932B-B982-C74D-DE152390F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292" y="446416"/>
            <a:ext cx="5301854" cy="5979544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CEE7D-A583-3BD6-46D3-C4B8D8A2F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35" y="1360099"/>
            <a:ext cx="4166509" cy="446115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solidFill>
                  <a:srgbClr val="EBEBEB"/>
                </a:solidFill>
                <a:latin typeface="Arial Narrow"/>
              </a:rPr>
              <a:t>Found the number of unique values in the job field. That are :-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>
                <a:solidFill>
                  <a:srgbClr val="EBEBEB"/>
                </a:solidFill>
                <a:latin typeface="Arial Narrow"/>
              </a:rPr>
              <a:t>2    630
1    200
3    148
0     22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EBEBEB"/>
                </a:solidFill>
                <a:latin typeface="Arial Narrow"/>
              </a:rPr>
              <a:t>Found the number of unique values in the purpose field. That are :-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>
                <a:solidFill>
                  <a:srgbClr val="EBEBEB"/>
                </a:solidFill>
                <a:latin typeface="Arial Narrow"/>
              </a:rPr>
              <a:t>car                                 337
radio/TV                        280
furniture/equipment       181
business                         97
education                        59
repairs                             22
domestic appliances       12
vacation/others               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09FBD-30A0-DC98-F73B-62DCADFEBC21}"/>
              </a:ext>
            </a:extLst>
          </p:cNvPr>
          <p:cNvSpPr txBox="1"/>
          <p:nvPr/>
        </p:nvSpPr>
        <p:spPr>
          <a:xfrm>
            <a:off x="526211" y="368060"/>
            <a:ext cx="4267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EBEBEB"/>
                </a:solidFill>
                <a:latin typeface="Arial Narrow"/>
              </a:rPr>
              <a:t>1.EDA Using Python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446959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4A1A-83C2-442C-5277-59ADB054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049" y="2927362"/>
            <a:ext cx="5106137" cy="1641986"/>
          </a:xfrm>
        </p:spPr>
        <p:txBody>
          <a:bodyPr>
            <a:normAutofit/>
          </a:bodyPr>
          <a:lstStyle/>
          <a:p>
            <a:r>
              <a:rPr lang="en-US" sz="4000" b="1">
                <a:latin typeface="Arial Narrow"/>
              </a:rPr>
              <a:t>2. DATA VISUALIZATION</a:t>
            </a:r>
          </a:p>
        </p:txBody>
      </p:sp>
      <p:pic>
        <p:nvPicPr>
          <p:cNvPr id="15" name="Picture 14" descr="Wavy technology 3D design">
            <a:extLst>
              <a:ext uri="{FF2B5EF4-FFF2-40B4-BE49-F238E27FC236}">
                <a16:creationId xmlns:a16="http://schemas.microsoft.com/office/drawing/2014/main" id="{26A90EC4-0A04-79A8-50C8-87F9239364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42" r="41843" b="-2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B9B8-6CBD-3281-CCDB-69BA69CB3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952" y="3599543"/>
            <a:ext cx="4767471" cy="88295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latin typeface="Arial Narrow"/>
              </a:rPr>
              <a:t>USING PYTHON AND TABLEAU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25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Widescreen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Ion</vt:lpstr>
      <vt:lpstr>Credit Risk Analysis Case Study</vt:lpstr>
      <vt:lpstr>Project Scope</vt:lpstr>
      <vt:lpstr>About Dataset</vt:lpstr>
      <vt:lpstr>About Dataset</vt:lpstr>
      <vt:lpstr>Approach</vt:lpstr>
      <vt:lpstr>1.EDA Using Python</vt:lpstr>
      <vt:lpstr>PowerPoint Presentation</vt:lpstr>
      <vt:lpstr>PowerPoint Presentation</vt:lpstr>
      <vt:lpstr>2.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2.5. Percentage of customers to the risk</vt:lpstr>
      <vt:lpstr>PowerPoint Presentation</vt:lpstr>
      <vt:lpstr>3. Machine Learning</vt:lpstr>
      <vt:lpstr>3. Machine Learning</vt:lpstr>
      <vt:lpstr>3. Machine Learning</vt:lpstr>
      <vt:lpstr>PowerPoint Presentation</vt:lpstr>
      <vt:lpstr>3. Machine Learning</vt:lpstr>
      <vt:lpstr>3. Machine Learning</vt:lpstr>
      <vt:lpstr>Final Summary and Conclusion</vt:lpstr>
      <vt:lpstr>Decisive Factor Whether an Applicant will be not be Credit Risk</vt:lpstr>
      <vt:lpstr>Decisive Factor Whether an Applicant will be  be Credit Risk</vt:lpstr>
      <vt:lpstr>Factors that credit can be given on condition to mitigate any default risk leading to business loss</vt:lpstr>
      <vt:lpstr>Model For Prediction</vt:lpstr>
      <vt:lpstr>Result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PROJECT-1</dc:title>
  <dc:creator>Tushar Verma</dc:creator>
  <cp:revision>17</cp:revision>
  <dcterms:created xsi:type="dcterms:W3CDTF">2023-11-29T01:06:35Z</dcterms:created>
  <dcterms:modified xsi:type="dcterms:W3CDTF">2024-02-29T17:21:58Z</dcterms:modified>
</cp:coreProperties>
</file>