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p:sldId id="256" r:id="rId2"/>
    <p:sldId id="257" r:id="rId3"/>
    <p:sldId id="266" r:id="rId4"/>
    <p:sldId id="267" r:id="rId5"/>
    <p:sldId id="268" r:id="rId6"/>
    <p:sldId id="281" r:id="rId7"/>
    <p:sldId id="269" r:id="rId8"/>
    <p:sldId id="270" r:id="rId9"/>
    <p:sldId id="271" r:id="rId10"/>
    <p:sldId id="272" r:id="rId11"/>
    <p:sldId id="273" r:id="rId12"/>
    <p:sldId id="258" r:id="rId13"/>
    <p:sldId id="259" r:id="rId14"/>
    <p:sldId id="260" r:id="rId15"/>
    <p:sldId id="261" r:id="rId16"/>
    <p:sldId id="262" r:id="rId17"/>
    <p:sldId id="274" r:id="rId18"/>
    <p:sldId id="278" r:id="rId19"/>
    <p:sldId id="263" r:id="rId20"/>
    <p:sldId id="264" r:id="rId21"/>
    <p:sldId id="276" r:id="rId22"/>
    <p:sldId id="282" r:id="rId23"/>
    <p:sldId id="277" r:id="rId24"/>
    <p:sldId id="279" r:id="rId25"/>
    <p:sldId id="284" r:id="rId26"/>
    <p:sldId id="283" r:id="rId27"/>
    <p:sldId id="286" r:id="rId28"/>
    <p:sldId id="26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AE6036-B30C-4313-AEC2-E04392B8F180}" v="1726" dt="2024-02-27T00:57:59.493"/>
    <p1510:client id="{A3057159-B887-4805-9D10-D81328BAE866}" v="381" dt="2024-02-28T23:42:03.3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35"/>
    <p:restoredTop sz="94650"/>
  </p:normalViewPr>
  <p:slideViewPr>
    <p:cSldViewPr snapToGrid="0">
      <p:cViewPr varScale="1">
        <p:scale>
          <a:sx n="116" d="100"/>
          <a:sy n="116" d="100"/>
        </p:scale>
        <p:origin x="192"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49793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4918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9908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68308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29240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40088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28243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34971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12159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50382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65083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2/29/2024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588629637"/>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EF0D9-A5EB-1991-F3B1-05B12E16AEEC}"/>
              </a:ext>
            </a:extLst>
          </p:cNvPr>
          <p:cNvSpPr>
            <a:spLocks noGrp="1"/>
          </p:cNvSpPr>
          <p:nvPr>
            <p:ph type="ctrTitle"/>
          </p:nvPr>
        </p:nvSpPr>
        <p:spPr>
          <a:xfrm>
            <a:off x="948969" y="1425078"/>
            <a:ext cx="9401599" cy="2084053"/>
          </a:xfrm>
        </p:spPr>
        <p:txBody>
          <a:bodyPr vert="horz" lIns="91440" tIns="45720" rIns="91440" bIns="45720" rtlCol="0">
            <a:normAutofit/>
          </a:bodyPr>
          <a:lstStyle/>
          <a:p>
            <a:pPr algn="l"/>
            <a:r>
              <a:rPr lang="en-US" sz="5400" cap="none" spc="0" dirty="0">
                <a:latin typeface="Calibri"/>
                <a:ea typeface="Calibri"/>
                <a:cs typeface="Calibri"/>
              </a:rPr>
              <a:t>AIRBNB PRICE OPTIMIZATION</a:t>
            </a:r>
          </a:p>
        </p:txBody>
      </p:sp>
      <p:sp>
        <p:nvSpPr>
          <p:cNvPr id="3" name="Subtitle 2">
            <a:extLst>
              <a:ext uri="{FF2B5EF4-FFF2-40B4-BE49-F238E27FC236}">
                <a16:creationId xmlns:a16="http://schemas.microsoft.com/office/drawing/2014/main" id="{8041FFCB-B2CA-6EA9-513F-145D3F901F41}"/>
              </a:ext>
            </a:extLst>
          </p:cNvPr>
          <p:cNvSpPr>
            <a:spLocks noGrp="1"/>
          </p:cNvSpPr>
          <p:nvPr>
            <p:ph type="subTitle" idx="1"/>
          </p:nvPr>
        </p:nvSpPr>
        <p:spPr>
          <a:xfrm>
            <a:off x="1011260" y="3056313"/>
            <a:ext cx="10778762" cy="1505765"/>
          </a:xfrm>
        </p:spPr>
        <p:txBody>
          <a:bodyPr vert="horz" lIns="91440" tIns="45720" rIns="91440" bIns="45720" rtlCol="0" anchor="ctr">
            <a:normAutofit/>
          </a:bodyPr>
          <a:lstStyle/>
          <a:p>
            <a:pPr algn="l">
              <a:spcAft>
                <a:spcPts val="600"/>
              </a:spcAft>
            </a:pPr>
            <a:r>
              <a:rPr lang="en-US" sz="1800" dirty="0">
                <a:latin typeface="Calibri"/>
                <a:ea typeface="Calibri"/>
                <a:cs typeface="Calibri"/>
              </a:rPr>
              <a:t>Submitted by: Nihala Mol </a:t>
            </a:r>
            <a:r>
              <a:rPr lang="en-US" sz="1800" err="1">
                <a:latin typeface="Calibri"/>
                <a:ea typeface="Calibri"/>
                <a:cs typeface="Calibri"/>
              </a:rPr>
              <a:t>Vadakkethodi</a:t>
            </a:r>
            <a:endParaRPr lang="en-US" sz="1800">
              <a:latin typeface="Calibri"/>
              <a:ea typeface="Calibri"/>
              <a:cs typeface="Calibri"/>
            </a:endParaRPr>
          </a:p>
        </p:txBody>
      </p:sp>
      <p:sp>
        <p:nvSpPr>
          <p:cNvPr id="7" name="TextBox 6">
            <a:extLst>
              <a:ext uri="{FF2B5EF4-FFF2-40B4-BE49-F238E27FC236}">
                <a16:creationId xmlns:a16="http://schemas.microsoft.com/office/drawing/2014/main" id="{CE23276E-B67B-E9D5-4C2B-7C73F5193B4D}"/>
              </a:ext>
            </a:extLst>
          </p:cNvPr>
          <p:cNvSpPr txBox="1"/>
          <p:nvPr/>
        </p:nvSpPr>
        <p:spPr>
          <a:xfrm>
            <a:off x="8132618" y="2064327"/>
            <a:ext cx="69272" cy="2895600"/>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3548235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5E3EB-112D-A2EF-B3EA-5E5E0D7BDEEE}"/>
              </a:ext>
            </a:extLst>
          </p:cNvPr>
          <p:cNvSpPr>
            <a:spLocks noGrp="1"/>
          </p:cNvSpPr>
          <p:nvPr>
            <p:ph type="title"/>
          </p:nvPr>
        </p:nvSpPr>
        <p:spPr>
          <a:xfrm>
            <a:off x="868680" y="642593"/>
            <a:ext cx="6614437" cy="1203856"/>
          </a:xfrm>
        </p:spPr>
        <p:txBody>
          <a:bodyPr>
            <a:normAutofit/>
          </a:bodyPr>
          <a:lstStyle/>
          <a:p>
            <a:r>
              <a:rPr lang="en-US" sz="4000" dirty="0">
                <a:latin typeface="Arial Narrow"/>
              </a:rPr>
              <a:t>EDA Using Python</a:t>
            </a:r>
            <a:endParaRPr lang="en-US" sz="4000" dirty="0"/>
          </a:p>
        </p:txBody>
      </p:sp>
      <p:sp>
        <p:nvSpPr>
          <p:cNvPr id="3" name="Content Placeholder 2">
            <a:extLst>
              <a:ext uri="{FF2B5EF4-FFF2-40B4-BE49-F238E27FC236}">
                <a16:creationId xmlns:a16="http://schemas.microsoft.com/office/drawing/2014/main" id="{B4BEEA94-F34F-C38D-9602-1FAF431CEB26}"/>
              </a:ext>
            </a:extLst>
          </p:cNvPr>
          <p:cNvSpPr>
            <a:spLocks noGrp="1"/>
          </p:cNvSpPr>
          <p:nvPr>
            <p:ph idx="1"/>
          </p:nvPr>
        </p:nvSpPr>
        <p:spPr>
          <a:xfrm>
            <a:off x="868680" y="1790840"/>
            <a:ext cx="6281928" cy="4244200"/>
          </a:xfrm>
        </p:spPr>
        <p:txBody>
          <a:bodyPr vert="horz" lIns="91440" tIns="45720" rIns="91440" bIns="45720" rtlCol="0" anchor="t">
            <a:noAutofit/>
          </a:bodyPr>
          <a:lstStyle/>
          <a:p>
            <a:pPr marL="171450" indent="-171450">
              <a:lnSpc>
                <a:spcPct val="90000"/>
              </a:lnSpc>
              <a:buFont typeface="Arial" pitchFamily="18" charset="0"/>
              <a:buChar char="•"/>
            </a:pPr>
            <a:r>
              <a:rPr lang="en-US" sz="1600" dirty="0">
                <a:latin typeface="Calibri"/>
                <a:ea typeface="Calibri"/>
                <a:cs typeface="Calibri"/>
              </a:rPr>
              <a:t>Number of unique values in each column after data cleaning</a:t>
            </a:r>
            <a:endParaRPr lang="en-US" sz="1600">
              <a:latin typeface="Calibri"/>
              <a:ea typeface="Calibri"/>
              <a:cs typeface="Calibri"/>
            </a:endParaRPr>
          </a:p>
          <a:p>
            <a:pPr marL="0" indent="0">
              <a:buNone/>
            </a:pPr>
            <a:r>
              <a:rPr lang="en-US" sz="1600" dirty="0">
                <a:latin typeface="Calibri"/>
                <a:ea typeface="Calibri"/>
                <a:cs typeface="Calibri"/>
              </a:rPr>
              <a:t>name                            30866
district                                  5
</a:t>
            </a:r>
            <a:r>
              <a:rPr lang="en-US" sz="1600" err="1">
                <a:latin typeface="Calibri"/>
                <a:ea typeface="Calibri"/>
                <a:cs typeface="Calibri"/>
              </a:rPr>
              <a:t>neighbourhood              218</a:t>
            </a:r>
            <a:r>
              <a:rPr lang="en-US" sz="1600" dirty="0">
                <a:latin typeface="Calibri"/>
                <a:ea typeface="Calibri"/>
                <a:cs typeface="Calibri"/>
              </a:rPr>
              <a:t>
latitude                       16036
longitude                    13363
</a:t>
            </a:r>
            <a:r>
              <a:rPr lang="en-US" sz="1600" err="1">
                <a:latin typeface="Calibri"/>
                <a:ea typeface="Calibri"/>
                <a:cs typeface="Calibri"/>
              </a:rPr>
              <a:t>room_type                          3</a:t>
            </a:r>
            <a:r>
              <a:rPr lang="en-US" sz="1600" dirty="0">
                <a:latin typeface="Calibri"/>
                <a:ea typeface="Calibri"/>
                <a:cs typeface="Calibri"/>
              </a:rPr>
              <a:t>
price($)                            644
</a:t>
            </a:r>
            <a:r>
              <a:rPr lang="en-US" sz="1600" err="1">
                <a:latin typeface="Calibri"/>
                <a:ea typeface="Calibri"/>
                <a:cs typeface="Calibri"/>
              </a:rPr>
              <a:t>minimum_nights              91</a:t>
            </a:r>
            <a:r>
              <a:rPr lang="en-US" sz="1600" dirty="0">
                <a:latin typeface="Calibri"/>
                <a:ea typeface="Calibri"/>
                <a:cs typeface="Calibri"/>
              </a:rPr>
              <a:t>
</a:t>
            </a:r>
            <a:r>
              <a:rPr lang="en-US" sz="1600" err="1">
                <a:latin typeface="Calibri"/>
                <a:ea typeface="Calibri"/>
                <a:cs typeface="Calibri"/>
              </a:rPr>
              <a:t>number_of_reviews      388</a:t>
            </a:r>
            <a:r>
              <a:rPr lang="en-US" sz="1600" dirty="0">
                <a:latin typeface="Calibri"/>
                <a:ea typeface="Calibri"/>
                <a:cs typeface="Calibri"/>
              </a:rPr>
              <a:t>
</a:t>
            </a:r>
            <a:r>
              <a:rPr lang="en-US" sz="1600" err="1">
                <a:latin typeface="Calibri"/>
                <a:ea typeface="Calibri"/>
                <a:cs typeface="Calibri"/>
              </a:rPr>
              <a:t>last_review                   1216</a:t>
            </a:r>
            <a:r>
              <a:rPr lang="en-US" sz="1600" dirty="0">
                <a:latin typeface="Calibri"/>
                <a:ea typeface="Calibri"/>
                <a:cs typeface="Calibri"/>
              </a:rPr>
              <a:t>
</a:t>
            </a:r>
            <a:r>
              <a:rPr lang="en-US" sz="1600" err="1">
                <a:latin typeface="Calibri"/>
                <a:ea typeface="Calibri"/>
                <a:cs typeface="Calibri"/>
              </a:rPr>
              <a:t>reviews_per_month      930</a:t>
            </a:r>
            <a:r>
              <a:rPr lang="en-US" sz="1600" dirty="0">
                <a:latin typeface="Calibri"/>
                <a:ea typeface="Calibri"/>
                <a:cs typeface="Calibri"/>
              </a:rPr>
              <a:t>
</a:t>
            </a:r>
            <a:r>
              <a:rPr lang="en-US" sz="1600">
                <a:latin typeface="Calibri"/>
                <a:ea typeface="Calibri"/>
                <a:cs typeface="Calibri"/>
              </a:rPr>
              <a:t>availability_365              365</a:t>
            </a:r>
          </a:p>
        </p:txBody>
      </p:sp>
      <p:pic>
        <p:nvPicPr>
          <p:cNvPr id="4" name="Picture 3">
            <a:extLst>
              <a:ext uri="{FF2B5EF4-FFF2-40B4-BE49-F238E27FC236}">
                <a16:creationId xmlns:a16="http://schemas.microsoft.com/office/drawing/2014/main" id="{B64B66B9-3AFC-528A-E458-1AE43E60FEA1}"/>
              </a:ext>
            </a:extLst>
          </p:cNvPr>
          <p:cNvPicPr>
            <a:picLocks noChangeAspect="1"/>
          </p:cNvPicPr>
          <p:nvPr/>
        </p:nvPicPr>
        <p:blipFill>
          <a:blip r:embed="rId2"/>
          <a:stretch>
            <a:fillRect/>
          </a:stretch>
        </p:blipFill>
        <p:spPr>
          <a:xfrm>
            <a:off x="7154963" y="1715499"/>
            <a:ext cx="3965815" cy="4175814"/>
          </a:xfrm>
          <a:prstGeom prst="rect">
            <a:avLst/>
          </a:prstGeom>
        </p:spPr>
      </p:pic>
    </p:spTree>
    <p:extLst>
      <p:ext uri="{BB962C8B-B14F-4D97-AF65-F5344CB8AC3E}">
        <p14:creationId xmlns:p14="http://schemas.microsoft.com/office/powerpoint/2010/main" val="2065780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3D abstract blue and gold cube illustration">
            <a:extLst>
              <a:ext uri="{FF2B5EF4-FFF2-40B4-BE49-F238E27FC236}">
                <a16:creationId xmlns:a16="http://schemas.microsoft.com/office/drawing/2014/main" id="{221C6905-BD3B-9992-AE02-B031EABDE27C}"/>
              </a:ext>
            </a:extLst>
          </p:cNvPr>
          <p:cNvPicPr>
            <a:picLocks noChangeAspect="1"/>
          </p:cNvPicPr>
          <p:nvPr/>
        </p:nvPicPr>
        <p:blipFill rotWithShape="1">
          <a:blip r:embed="rId2">
            <a:duotone>
              <a:schemeClr val="bg2">
                <a:shade val="45000"/>
                <a:satMod val="135000"/>
              </a:schemeClr>
              <a:prstClr val="white"/>
            </a:duotone>
            <a:alphaModFix amt="25000"/>
          </a:blip>
          <a:srcRect r="-2" b="6263"/>
          <a:stretch/>
        </p:blipFill>
        <p:spPr>
          <a:xfrm>
            <a:off x="20" y="10"/>
            <a:ext cx="12191980" cy="6857990"/>
          </a:xfrm>
          <a:prstGeom prst="rect">
            <a:avLst/>
          </a:prstGeom>
        </p:spPr>
      </p:pic>
      <p:sp>
        <p:nvSpPr>
          <p:cNvPr id="2" name="Title 1">
            <a:extLst>
              <a:ext uri="{FF2B5EF4-FFF2-40B4-BE49-F238E27FC236}">
                <a16:creationId xmlns:a16="http://schemas.microsoft.com/office/drawing/2014/main" id="{7E002006-1F8D-2A82-A638-4291D3E73D51}"/>
              </a:ext>
            </a:extLst>
          </p:cNvPr>
          <p:cNvSpPr>
            <a:spLocks noGrp="1"/>
          </p:cNvSpPr>
          <p:nvPr>
            <p:ph type="title"/>
          </p:nvPr>
        </p:nvSpPr>
        <p:spPr>
          <a:xfrm>
            <a:off x="3117272" y="1847938"/>
            <a:ext cx="5694219" cy="1579420"/>
          </a:xfrm>
        </p:spPr>
        <p:txBody>
          <a:bodyPr>
            <a:normAutofit/>
          </a:bodyPr>
          <a:lstStyle/>
          <a:p>
            <a:r>
              <a:rPr lang="en-US" dirty="0">
                <a:latin typeface="Arial Narrow"/>
              </a:rPr>
              <a:t>Data Visualization</a:t>
            </a:r>
            <a:endParaRPr lang="en-US" dirty="0"/>
          </a:p>
        </p:txBody>
      </p:sp>
      <p:sp>
        <p:nvSpPr>
          <p:cNvPr id="3" name="Content Placeholder 2">
            <a:extLst>
              <a:ext uri="{FF2B5EF4-FFF2-40B4-BE49-F238E27FC236}">
                <a16:creationId xmlns:a16="http://schemas.microsoft.com/office/drawing/2014/main" id="{FCBEC385-3CD8-B876-0D9E-64F27BFAA327}"/>
              </a:ext>
            </a:extLst>
          </p:cNvPr>
          <p:cNvSpPr>
            <a:spLocks noGrp="1"/>
          </p:cNvSpPr>
          <p:nvPr>
            <p:ph idx="1"/>
          </p:nvPr>
        </p:nvSpPr>
        <p:spPr>
          <a:xfrm>
            <a:off x="4211781" y="3086792"/>
            <a:ext cx="3311238" cy="786940"/>
          </a:xfrm>
        </p:spPr>
        <p:txBody>
          <a:bodyPr vert="horz" lIns="91440" tIns="45720" rIns="91440" bIns="45720" rtlCol="0" anchor="t">
            <a:normAutofit/>
          </a:bodyPr>
          <a:lstStyle/>
          <a:p>
            <a:pPr marL="0" indent="0">
              <a:buNone/>
            </a:pPr>
            <a:r>
              <a:rPr lang="en-US" sz="2000" dirty="0">
                <a:latin typeface="Arial Narrow"/>
                <a:ea typeface="Calibri" panose="020F0502020204030204"/>
                <a:cs typeface="Calibri" panose="020F0502020204030204"/>
              </a:rPr>
              <a:t>Using Python and Power BI</a:t>
            </a:r>
          </a:p>
        </p:txBody>
      </p:sp>
    </p:spTree>
    <p:extLst>
      <p:ext uri="{BB962C8B-B14F-4D97-AF65-F5344CB8AC3E}">
        <p14:creationId xmlns:p14="http://schemas.microsoft.com/office/powerpoint/2010/main" val="1499552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1E1241-78C8-EF3B-771D-12B30E023F80}"/>
              </a:ext>
            </a:extLst>
          </p:cNvPr>
          <p:cNvSpPr txBox="1"/>
          <p:nvPr/>
        </p:nvSpPr>
        <p:spPr>
          <a:xfrm>
            <a:off x="110837" y="789709"/>
            <a:ext cx="6539343" cy="583276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6" name="Title 1">
            <a:extLst>
              <a:ext uri="{FF2B5EF4-FFF2-40B4-BE49-F238E27FC236}">
                <a16:creationId xmlns:a16="http://schemas.microsoft.com/office/drawing/2014/main" id="{954C89C0-DBF4-A460-AD6E-A845AF4ADFDF}"/>
              </a:ext>
            </a:extLst>
          </p:cNvPr>
          <p:cNvSpPr txBox="1">
            <a:spLocks/>
          </p:cNvSpPr>
          <p:nvPr/>
        </p:nvSpPr>
        <p:spPr>
          <a:xfrm>
            <a:off x="239581" y="789482"/>
            <a:ext cx="11698074" cy="605607"/>
          </a:xfrm>
          <a:prstGeom prst="rect">
            <a:avLst/>
          </a:prstGeom>
          <a:solidFill>
            <a:schemeClr val="bg2"/>
          </a:solidFill>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rgbClr val="000000"/>
                </a:solidFill>
                <a:latin typeface="Arial Narrow"/>
                <a:cs typeface="Calibri"/>
              </a:rPr>
              <a:t>Price distribution</a:t>
            </a:r>
            <a:endParaRPr lang="en-US" sz="2400" dirty="0">
              <a:latin typeface="Arial Narrow"/>
            </a:endParaRPr>
          </a:p>
        </p:txBody>
      </p:sp>
      <p:sp>
        <p:nvSpPr>
          <p:cNvPr id="11" name="TextBox 10">
            <a:extLst>
              <a:ext uri="{FF2B5EF4-FFF2-40B4-BE49-F238E27FC236}">
                <a16:creationId xmlns:a16="http://schemas.microsoft.com/office/drawing/2014/main" id="{DCB5549D-75C5-80F2-DFA4-34F66458F0B2}"/>
              </a:ext>
            </a:extLst>
          </p:cNvPr>
          <p:cNvSpPr txBox="1"/>
          <p:nvPr/>
        </p:nvSpPr>
        <p:spPr>
          <a:xfrm>
            <a:off x="6936169" y="2379308"/>
            <a:ext cx="4954787" cy="2185214"/>
          </a:xfrm>
          <a:prstGeom prst="rect">
            <a:avLst/>
          </a:prstGeom>
          <a:noFill/>
        </p:spPr>
        <p:txBody>
          <a:bodyPr wrap="square" lIns="91440" tIns="45720" rIns="91440" bIns="45720" anchor="t">
            <a:spAutoFit/>
          </a:bodyPr>
          <a:lstStyle/>
          <a:p>
            <a:pPr algn="ctr"/>
            <a:r>
              <a:rPr lang="en-CA" sz="1600" b="1" u="none" strike="noStrike" dirty="0">
                <a:effectLst/>
                <a:latin typeface="Calibri"/>
                <a:ea typeface="Calibri"/>
                <a:cs typeface="Arial Narrow" panose="020B0604020202020204" pitchFamily="34" charset="0"/>
              </a:rPr>
              <a:t>INSIGHTS</a:t>
            </a:r>
          </a:p>
          <a:p>
            <a:pPr marL="285750" indent="-285750">
              <a:buFont typeface="Arial"/>
              <a:buChar char="•"/>
            </a:pPr>
            <a:r>
              <a:rPr lang="en-CA" sz="1600" dirty="0">
                <a:latin typeface="Calibri"/>
                <a:ea typeface="+mn-lt"/>
                <a:cs typeface="+mn-lt"/>
              </a:rPr>
              <a:t>Using a histogram, we can see how </a:t>
            </a:r>
            <a:r>
              <a:rPr lang="en-CA" sz="1600" u="none" strike="noStrike" dirty="0">
                <a:effectLst/>
                <a:latin typeface="Calibri"/>
                <a:ea typeface="+mn-lt"/>
                <a:cs typeface="+mn-lt"/>
              </a:rPr>
              <a:t>the </a:t>
            </a:r>
            <a:r>
              <a:rPr lang="en-CA" sz="1600" dirty="0">
                <a:latin typeface="Calibri"/>
                <a:ea typeface="+mn-lt"/>
                <a:cs typeface="+mn-lt"/>
              </a:rPr>
              <a:t>prices are distributed, we notice that </a:t>
            </a:r>
            <a:r>
              <a:rPr lang="en-CA" sz="1600" u="none" strike="noStrike" dirty="0">
                <a:effectLst/>
                <a:latin typeface="Calibri"/>
                <a:ea typeface="+mn-lt"/>
                <a:cs typeface="+mn-lt"/>
              </a:rPr>
              <a:t>the </a:t>
            </a:r>
            <a:r>
              <a:rPr lang="en-CA" sz="1600" dirty="0">
                <a:latin typeface="Calibri"/>
                <a:ea typeface="+mn-lt"/>
                <a:cs typeface="+mn-lt"/>
              </a:rPr>
              <a:t>largest concentration of values is below 200 dollars.</a:t>
            </a:r>
          </a:p>
          <a:p>
            <a:pPr marL="285750" indent="-285750">
              <a:buFont typeface="Arial"/>
              <a:buChar char="•"/>
            </a:pPr>
            <a:r>
              <a:rPr lang="en-CA" sz="1600" dirty="0">
                <a:latin typeface="Calibri"/>
                <a:ea typeface="+mn-lt"/>
                <a:cs typeface="+mn-lt"/>
              </a:rPr>
              <a:t>It's observed that a total of 47 994 (98.15%) of reserves are between 0 and 58.823 dollars and 691(1.41%) are between 58,823 and 117,647 dollars.</a:t>
            </a:r>
          </a:p>
          <a:p>
            <a:pPr marL="285750" indent="-285750">
              <a:buFont typeface="Arial" panose="020B0604020202020204" pitchFamily="34" charset="0"/>
              <a:buChar char="•"/>
            </a:pPr>
            <a:endParaRPr lang="en-CA" sz="1200" dirty="0">
              <a:latin typeface="Arial Narrow"/>
            </a:endParaRPr>
          </a:p>
          <a:p>
            <a:pPr algn="l"/>
            <a:endParaRPr lang="en-CA" sz="1200" u="none" strike="noStrike" dirty="0">
              <a:effectLst/>
              <a:latin typeface="Arial Narrow" panose="020B0604020202020204" pitchFamily="34" charset="0"/>
              <a:cs typeface="Arial Narrow" panose="020B0604020202020204" pitchFamily="34" charset="0"/>
            </a:endParaRPr>
          </a:p>
        </p:txBody>
      </p:sp>
      <p:pic>
        <p:nvPicPr>
          <p:cNvPr id="4" name="Picture 3">
            <a:extLst>
              <a:ext uri="{FF2B5EF4-FFF2-40B4-BE49-F238E27FC236}">
                <a16:creationId xmlns:a16="http://schemas.microsoft.com/office/drawing/2014/main" id="{52DF5C67-CDF0-58C8-3442-5E1E74863A75}"/>
              </a:ext>
            </a:extLst>
          </p:cNvPr>
          <p:cNvPicPr>
            <a:picLocks noChangeAspect="1"/>
          </p:cNvPicPr>
          <p:nvPr/>
        </p:nvPicPr>
        <p:blipFill>
          <a:blip r:embed="rId2"/>
          <a:stretch>
            <a:fillRect/>
          </a:stretch>
        </p:blipFill>
        <p:spPr>
          <a:xfrm>
            <a:off x="246514" y="1709287"/>
            <a:ext cx="6280276" cy="3997266"/>
          </a:xfrm>
          <a:prstGeom prst="rect">
            <a:avLst/>
          </a:prstGeom>
          <a:ln>
            <a:solidFill>
              <a:schemeClr val="bg1"/>
            </a:solidFill>
          </a:ln>
        </p:spPr>
      </p:pic>
      <p:sp>
        <p:nvSpPr>
          <p:cNvPr id="2" name="Title 1">
            <a:extLst>
              <a:ext uri="{FF2B5EF4-FFF2-40B4-BE49-F238E27FC236}">
                <a16:creationId xmlns:a16="http://schemas.microsoft.com/office/drawing/2014/main" id="{B61ED0A9-3C9C-61CB-BB84-569E38524527}"/>
              </a:ext>
            </a:extLst>
          </p:cNvPr>
          <p:cNvSpPr txBox="1">
            <a:spLocks/>
          </p:cNvSpPr>
          <p:nvPr/>
        </p:nvSpPr>
        <p:spPr>
          <a:xfrm>
            <a:off x="239839" y="241573"/>
            <a:ext cx="11697815" cy="550189"/>
          </a:xfrm>
          <a:prstGeom prst="rect">
            <a:avLst/>
          </a:prstGeom>
          <a:solidFill>
            <a:schemeClr val="bg2"/>
          </a:solidFill>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000000"/>
                </a:solidFill>
                <a:latin typeface="Arial Narrow"/>
                <a:cs typeface="Calibri"/>
              </a:rPr>
              <a:t>Univariate Analysis</a:t>
            </a:r>
            <a:endParaRPr lang="en-US" b="1" dirty="0">
              <a:latin typeface="Arial Narrow"/>
            </a:endParaRPr>
          </a:p>
        </p:txBody>
      </p:sp>
    </p:spTree>
    <p:extLst>
      <p:ext uri="{BB962C8B-B14F-4D97-AF65-F5344CB8AC3E}">
        <p14:creationId xmlns:p14="http://schemas.microsoft.com/office/powerpoint/2010/main" val="2154876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DAB3B2E-D86C-7F9D-31A7-1041C09E7A0C}"/>
              </a:ext>
            </a:extLst>
          </p:cNvPr>
          <p:cNvSpPr txBox="1">
            <a:spLocks/>
          </p:cNvSpPr>
          <p:nvPr/>
        </p:nvSpPr>
        <p:spPr>
          <a:xfrm>
            <a:off x="254478" y="170674"/>
            <a:ext cx="11726308" cy="545616"/>
          </a:xfrm>
          <a:prstGeom prst="rect">
            <a:avLst/>
          </a:prstGeom>
          <a:solidFill>
            <a:schemeClr val="bg2"/>
          </a:solidFill>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aseline="0" dirty="0">
                <a:latin typeface="Arial Narrow"/>
              </a:rPr>
              <a:t>Distribution of Minimum Night</a:t>
            </a:r>
            <a:endParaRPr lang="en-CA" sz="2400" dirty="0">
              <a:solidFill>
                <a:schemeClr val="bg1"/>
              </a:solidFill>
              <a:latin typeface="Arial Narrow"/>
              <a:cs typeface="Arial" panose="020B0604020202020204" pitchFamily="34" charset="0"/>
            </a:endParaRPr>
          </a:p>
        </p:txBody>
      </p:sp>
      <p:sp>
        <p:nvSpPr>
          <p:cNvPr id="9" name="TextBox 8">
            <a:extLst>
              <a:ext uri="{FF2B5EF4-FFF2-40B4-BE49-F238E27FC236}">
                <a16:creationId xmlns:a16="http://schemas.microsoft.com/office/drawing/2014/main" id="{882AA8D4-DF66-3D42-E95C-955F340AEB79}"/>
              </a:ext>
            </a:extLst>
          </p:cNvPr>
          <p:cNvSpPr txBox="1"/>
          <p:nvPr/>
        </p:nvSpPr>
        <p:spPr>
          <a:xfrm>
            <a:off x="6749263" y="1876101"/>
            <a:ext cx="4677697" cy="2246769"/>
          </a:xfrm>
          <a:prstGeom prst="rect">
            <a:avLst/>
          </a:prstGeom>
          <a:noFill/>
        </p:spPr>
        <p:txBody>
          <a:bodyPr wrap="square" lIns="91440" tIns="45720" rIns="91440" bIns="45720" anchor="t">
            <a:spAutoFit/>
          </a:bodyPr>
          <a:lstStyle/>
          <a:p>
            <a:r>
              <a:rPr lang="en-CA" sz="1600" b="1" dirty="0">
                <a:latin typeface="Calibri"/>
                <a:ea typeface="Calibri"/>
              </a:rPr>
              <a:t>                                       INSIGHTS</a:t>
            </a:r>
            <a:endParaRPr lang="en-US" dirty="0"/>
          </a:p>
          <a:p>
            <a:pPr marL="285750" indent="-285750">
              <a:buFont typeface="Arial"/>
              <a:buChar char="•"/>
            </a:pPr>
            <a:endParaRPr lang="en-CA" sz="1600" b="1" dirty="0">
              <a:latin typeface="Calibri"/>
              <a:ea typeface="Calibri"/>
              <a:cs typeface="Calibri"/>
            </a:endParaRPr>
          </a:p>
          <a:p>
            <a:pPr marL="285750" indent="-285750">
              <a:buFont typeface="Arial"/>
              <a:buChar char="•"/>
            </a:pPr>
            <a:r>
              <a:rPr lang="en-CA" sz="1600" dirty="0">
                <a:latin typeface="Calibri"/>
                <a:ea typeface="Calibri"/>
              </a:rPr>
              <a:t>We can see that the minimum number of nights for all reservations made on Airbnb are concentrated below 10 with a small peak at 30</a:t>
            </a:r>
            <a:endParaRPr lang="en-CA" sz="1600">
              <a:latin typeface="Calibri"/>
              <a:ea typeface="Calibri"/>
              <a:cs typeface="Calibri"/>
            </a:endParaRPr>
          </a:p>
          <a:p>
            <a:pPr marL="285750" indent="-285750">
              <a:buFont typeface="Arial"/>
              <a:buChar char="•"/>
            </a:pPr>
            <a:r>
              <a:rPr lang="en-CA" sz="1600" dirty="0">
                <a:latin typeface="Calibri"/>
                <a:ea typeface="Calibri"/>
              </a:rPr>
              <a:t>We can see that 48,577(99.34%) of the reserves made on Airbnb are for a minimum number of nights between 1 to 73.47.</a:t>
            </a:r>
            <a:endParaRPr lang="en-CA" sz="1600" dirty="0">
              <a:latin typeface="Calibri"/>
              <a:ea typeface="Calibri"/>
              <a:cs typeface="Calibri"/>
            </a:endParaRPr>
          </a:p>
          <a:p>
            <a:pPr algn="l"/>
            <a:endParaRPr lang="en-CA" sz="1200" u="none" strike="noStrike" dirty="0">
              <a:effectLst/>
              <a:latin typeface="Arial Narrow" panose="020B0604020202020204" pitchFamily="34" charset="0"/>
              <a:cs typeface="Arial Narrow" panose="020B0604020202020204" pitchFamily="34" charset="0"/>
            </a:endParaRPr>
          </a:p>
        </p:txBody>
      </p:sp>
      <p:pic>
        <p:nvPicPr>
          <p:cNvPr id="7" name="Picture 6">
            <a:extLst>
              <a:ext uri="{FF2B5EF4-FFF2-40B4-BE49-F238E27FC236}">
                <a16:creationId xmlns:a16="http://schemas.microsoft.com/office/drawing/2014/main" id="{56D4F308-5540-DE37-1548-13DD46CDAB2E}"/>
              </a:ext>
            </a:extLst>
          </p:cNvPr>
          <p:cNvPicPr>
            <a:picLocks noChangeAspect="1"/>
          </p:cNvPicPr>
          <p:nvPr/>
        </p:nvPicPr>
        <p:blipFill>
          <a:blip r:embed="rId2"/>
          <a:stretch>
            <a:fillRect/>
          </a:stretch>
        </p:blipFill>
        <p:spPr>
          <a:xfrm>
            <a:off x="252530" y="1120983"/>
            <a:ext cx="6194040" cy="4461825"/>
          </a:xfrm>
          <a:prstGeom prst="rect">
            <a:avLst/>
          </a:prstGeom>
          <a:ln>
            <a:solidFill>
              <a:schemeClr val="bg1"/>
            </a:solidFill>
          </a:ln>
        </p:spPr>
      </p:pic>
    </p:spTree>
    <p:extLst>
      <p:ext uri="{BB962C8B-B14F-4D97-AF65-F5344CB8AC3E}">
        <p14:creationId xmlns:p14="http://schemas.microsoft.com/office/powerpoint/2010/main" val="826189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03DD8480-D9CC-B8EC-9230-B5359776EB60}"/>
              </a:ext>
            </a:extLst>
          </p:cNvPr>
          <p:cNvSpPr txBox="1"/>
          <p:nvPr/>
        </p:nvSpPr>
        <p:spPr>
          <a:xfrm>
            <a:off x="6977818" y="2088743"/>
            <a:ext cx="4472922" cy="3931920"/>
          </a:xfrm>
          <a:prstGeom prst="rect">
            <a:avLst/>
          </a:prstGeom>
        </p:spPr>
        <p:txBody>
          <a:bodyPr vert="horz" lIns="91440" tIns="45720" rIns="91440" bIns="45720" rtlCol="0" anchor="t">
            <a:normAutofit/>
          </a:bodyPr>
          <a:lstStyle/>
          <a:p>
            <a:pPr defTabSz="914400">
              <a:spcAft>
                <a:spcPts val="600"/>
              </a:spcAft>
              <a:buClr>
                <a:schemeClr val="tx1">
                  <a:lumMod val="85000"/>
                  <a:lumOff val="15000"/>
                </a:schemeClr>
              </a:buClr>
            </a:pPr>
            <a:r>
              <a:rPr lang="en-US" sz="1600" b="1" dirty="0">
                <a:latin typeface="Arial Narrow"/>
              </a:rPr>
              <a:t>                  </a:t>
            </a:r>
            <a:r>
              <a:rPr lang="en-US" sz="1600" b="1" dirty="0">
                <a:latin typeface="Calibri"/>
                <a:ea typeface="Calibri"/>
                <a:cs typeface="Calibri"/>
              </a:rPr>
              <a:t>       INSIGHTS</a:t>
            </a:r>
          </a:p>
          <a:p>
            <a:pPr marL="285750" indent="-285750">
              <a:spcAft>
                <a:spcPts val="600"/>
              </a:spcAft>
              <a:buClr>
                <a:schemeClr val="tx1">
                  <a:lumMod val="85000"/>
                  <a:lumOff val="15000"/>
                </a:schemeClr>
              </a:buClr>
              <a:buFont typeface="Arial"/>
              <a:buChar char="•"/>
            </a:pPr>
            <a:r>
              <a:rPr lang="en-US" sz="1600" dirty="0">
                <a:latin typeface="Calibri"/>
                <a:ea typeface="Calibri"/>
              </a:rPr>
              <a:t>Manhattan has the highest share of Airbnb with 13553 (39.1%)in New York followed by Brooklyn with 12247 (43.2%)</a:t>
            </a:r>
          </a:p>
          <a:p>
            <a:pPr marL="285750" indent="-285750">
              <a:spcAft>
                <a:spcPts val="600"/>
              </a:spcAft>
              <a:buClr>
                <a:schemeClr val="tx1">
                  <a:lumMod val="85000"/>
                  <a:lumOff val="15000"/>
                </a:schemeClr>
              </a:buClr>
              <a:buFont typeface="Arial"/>
              <a:buChar char="•"/>
            </a:pPr>
            <a:r>
              <a:rPr lang="en-US" sz="1600" dirty="0">
                <a:latin typeface="Calibri"/>
                <a:ea typeface="Calibri"/>
              </a:rPr>
              <a:t>Staten Island has the least share of Airbnb with 331(1.1%) followed by Bronx with 913 (2.9%)</a:t>
            </a:r>
          </a:p>
          <a:p>
            <a:pPr indent="-182880" defTabSz="914400">
              <a:spcAft>
                <a:spcPts val="600"/>
              </a:spcAft>
              <a:buClr>
                <a:schemeClr val="tx1">
                  <a:lumMod val="85000"/>
                  <a:lumOff val="15000"/>
                </a:schemeClr>
              </a:buClr>
              <a:buFont typeface="Arial" pitchFamily="18" charset="0"/>
              <a:buChar char="•"/>
            </a:pPr>
            <a:endParaRPr lang="en-US" u="none" strike="noStrike">
              <a:effectLst/>
            </a:endParaRPr>
          </a:p>
          <a:p>
            <a:pPr indent="-182880" defTabSz="914400">
              <a:spcAft>
                <a:spcPts val="600"/>
              </a:spcAft>
              <a:buClr>
                <a:schemeClr val="tx1">
                  <a:lumMod val="85000"/>
                  <a:lumOff val="15000"/>
                </a:schemeClr>
              </a:buClr>
              <a:buFont typeface="Arial" pitchFamily="18" charset="0"/>
              <a:buChar char="•"/>
            </a:pPr>
            <a:endParaRPr lang="en-US"/>
          </a:p>
        </p:txBody>
      </p:sp>
      <p:sp>
        <p:nvSpPr>
          <p:cNvPr id="8" name="Title 1">
            <a:extLst>
              <a:ext uri="{FF2B5EF4-FFF2-40B4-BE49-F238E27FC236}">
                <a16:creationId xmlns:a16="http://schemas.microsoft.com/office/drawing/2014/main" id="{C14AF041-D004-2FF8-6C0A-037E81F4A689}"/>
              </a:ext>
            </a:extLst>
          </p:cNvPr>
          <p:cNvSpPr txBox="1">
            <a:spLocks/>
          </p:cNvSpPr>
          <p:nvPr/>
        </p:nvSpPr>
        <p:spPr>
          <a:xfrm>
            <a:off x="-1735" y="185394"/>
            <a:ext cx="11954374" cy="678873"/>
          </a:xfrm>
          <a:prstGeom prst="rect">
            <a:avLst/>
          </a:prstGeom>
          <a:solidFill>
            <a:schemeClr val="bg2"/>
          </a:solidFill>
        </p:spPr>
        <p:txBody>
          <a:bodyPr vert="horz" lIns="91440" tIns="45720" rIns="91440" bIns="45720" rtlCol="0" anchor="ctr">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defTabSz="914400">
              <a:spcAft>
                <a:spcPts val="600"/>
              </a:spcAft>
            </a:pPr>
            <a:r>
              <a:rPr lang="en-US" sz="2400" b="1" dirty="0">
                <a:solidFill>
                  <a:schemeClr val="tx1">
                    <a:lumMod val="85000"/>
                    <a:lumOff val="15000"/>
                  </a:schemeClr>
                </a:solidFill>
                <a:latin typeface="Arial Narrow"/>
                <a:ea typeface="+mn-ea"/>
                <a:cs typeface="+mn-cs"/>
              </a:rPr>
              <a:t>District wise Distribution of Airbnb</a:t>
            </a:r>
          </a:p>
        </p:txBody>
      </p:sp>
      <p:pic>
        <p:nvPicPr>
          <p:cNvPr id="3" name="Picture 2">
            <a:extLst>
              <a:ext uri="{FF2B5EF4-FFF2-40B4-BE49-F238E27FC236}">
                <a16:creationId xmlns:a16="http://schemas.microsoft.com/office/drawing/2014/main" id="{165E4B1F-736A-2ACD-A7A5-36D64F0EFCB4}"/>
              </a:ext>
            </a:extLst>
          </p:cNvPr>
          <p:cNvPicPr>
            <a:picLocks noChangeAspect="1"/>
          </p:cNvPicPr>
          <p:nvPr/>
        </p:nvPicPr>
        <p:blipFill>
          <a:blip r:embed="rId2"/>
          <a:stretch>
            <a:fillRect/>
          </a:stretch>
        </p:blipFill>
        <p:spPr>
          <a:xfrm>
            <a:off x="517226" y="1390561"/>
            <a:ext cx="5665397" cy="4982653"/>
          </a:xfrm>
          <a:prstGeom prst="rect">
            <a:avLst/>
          </a:prstGeom>
          <a:ln>
            <a:solidFill>
              <a:schemeClr val="bg1"/>
            </a:solidFill>
          </a:ln>
        </p:spPr>
      </p:pic>
    </p:spTree>
    <p:extLst>
      <p:ext uri="{BB962C8B-B14F-4D97-AF65-F5344CB8AC3E}">
        <p14:creationId xmlns:p14="http://schemas.microsoft.com/office/powerpoint/2010/main" val="528513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12BD9F9-879A-C500-2882-C74CF5265BDD}"/>
              </a:ext>
            </a:extLst>
          </p:cNvPr>
          <p:cNvPicPr>
            <a:picLocks noChangeAspect="1"/>
          </p:cNvPicPr>
          <p:nvPr/>
        </p:nvPicPr>
        <p:blipFill>
          <a:blip r:embed="rId2"/>
          <a:stretch>
            <a:fillRect/>
          </a:stretch>
        </p:blipFill>
        <p:spPr>
          <a:xfrm>
            <a:off x="422854" y="1805128"/>
            <a:ext cx="5772606" cy="3648479"/>
          </a:xfrm>
          <a:prstGeom prst="rect">
            <a:avLst/>
          </a:prstGeom>
        </p:spPr>
      </p:pic>
      <p:sp>
        <p:nvSpPr>
          <p:cNvPr id="6" name="TextBox 5">
            <a:extLst>
              <a:ext uri="{FF2B5EF4-FFF2-40B4-BE49-F238E27FC236}">
                <a16:creationId xmlns:a16="http://schemas.microsoft.com/office/drawing/2014/main" id="{2FADD8A2-375C-7C04-20F7-1293811E7387}"/>
              </a:ext>
            </a:extLst>
          </p:cNvPr>
          <p:cNvSpPr txBox="1"/>
          <p:nvPr/>
        </p:nvSpPr>
        <p:spPr>
          <a:xfrm>
            <a:off x="7064082" y="2103120"/>
            <a:ext cx="4472922" cy="3931920"/>
          </a:xfrm>
          <a:prstGeom prst="rect">
            <a:avLst/>
          </a:prstGeom>
        </p:spPr>
        <p:txBody>
          <a:bodyPr vert="horz" lIns="91440" tIns="45720" rIns="91440" bIns="45720" rtlCol="0" anchor="t">
            <a:normAutofit/>
          </a:bodyPr>
          <a:lstStyle/>
          <a:p>
            <a:pPr defTabSz="914400">
              <a:spcAft>
                <a:spcPts val="600"/>
              </a:spcAft>
              <a:buClr>
                <a:schemeClr val="tx1">
                  <a:lumMod val="85000"/>
                  <a:lumOff val="15000"/>
                </a:schemeClr>
              </a:buClr>
            </a:pPr>
            <a:r>
              <a:rPr lang="en-US" sz="1600" b="1" dirty="0">
                <a:latin typeface="Arial Narrow"/>
              </a:rPr>
              <a:t>                    </a:t>
            </a:r>
            <a:r>
              <a:rPr lang="en-US" sz="1600" b="1" dirty="0">
                <a:latin typeface="Calibri"/>
                <a:ea typeface="Calibri"/>
                <a:cs typeface="Calibri"/>
              </a:rPr>
              <a:t>   </a:t>
            </a:r>
            <a:r>
              <a:rPr lang="en-US" sz="1600" b="1" u="none" strike="noStrike" dirty="0">
                <a:effectLst/>
                <a:latin typeface="Calibri"/>
                <a:ea typeface="Calibri"/>
                <a:cs typeface="Calibri"/>
              </a:rPr>
              <a:t>INSIGHTS</a:t>
            </a:r>
            <a:endParaRPr lang="en-US" dirty="0">
              <a:latin typeface="Calibri"/>
              <a:ea typeface="Calibri"/>
              <a:cs typeface="Calibri"/>
            </a:endParaRPr>
          </a:p>
          <a:p>
            <a:pPr marL="102870" indent="-285750" defTabSz="914400">
              <a:spcAft>
                <a:spcPts val="600"/>
              </a:spcAft>
              <a:buClr>
                <a:schemeClr val="tx1">
                  <a:lumMod val="85000"/>
                  <a:lumOff val="15000"/>
                </a:schemeClr>
              </a:buClr>
              <a:buFont typeface="Arial" pitchFamily="18" charset="0"/>
              <a:buChar char="•"/>
            </a:pPr>
            <a:endParaRPr lang="en-US" sz="1600" dirty="0">
              <a:latin typeface="Arial Narrow"/>
            </a:endParaRPr>
          </a:p>
          <a:p>
            <a:pPr marL="285750" indent="-285750" defTabSz="914400">
              <a:spcAft>
                <a:spcPts val="600"/>
              </a:spcAft>
              <a:buClr>
                <a:schemeClr val="tx1">
                  <a:lumMod val="85000"/>
                  <a:lumOff val="15000"/>
                </a:schemeClr>
              </a:buClr>
              <a:buFont typeface="Arial"/>
              <a:buChar char="•"/>
            </a:pPr>
            <a:r>
              <a:rPr lang="en-US" sz="1600" dirty="0">
                <a:latin typeface="Calibri"/>
                <a:ea typeface="Calibri"/>
              </a:rPr>
              <a:t>As per the  graph, with 16523 value Entire home/apt type is the highest type of Airbnb in NYC. Followed by Private room with 13956 and shared room with 861</a:t>
            </a:r>
            <a:endParaRPr lang="en-US" sz="1600" dirty="0">
              <a:latin typeface="Calibri"/>
              <a:ea typeface="Calibri"/>
              <a:cs typeface="Calibri"/>
            </a:endParaRPr>
          </a:p>
          <a:p>
            <a:pPr indent="-182880" defTabSz="914400">
              <a:spcAft>
                <a:spcPts val="600"/>
              </a:spcAft>
              <a:buClr>
                <a:schemeClr val="tx1">
                  <a:lumMod val="85000"/>
                  <a:lumOff val="15000"/>
                </a:schemeClr>
              </a:buClr>
              <a:buFont typeface="Arial" pitchFamily="18" charset="0"/>
              <a:buChar char="•"/>
            </a:pPr>
            <a:endParaRPr lang="en-US" i="1"/>
          </a:p>
          <a:p>
            <a:pPr indent="-182880" defTabSz="914400">
              <a:spcAft>
                <a:spcPts val="600"/>
              </a:spcAft>
              <a:buClr>
                <a:schemeClr val="tx1">
                  <a:lumMod val="85000"/>
                  <a:lumOff val="15000"/>
                </a:schemeClr>
              </a:buClr>
              <a:buFont typeface="Arial" pitchFamily="18" charset="0"/>
              <a:buChar char="•"/>
            </a:pPr>
            <a:endParaRPr lang="en-US"/>
          </a:p>
        </p:txBody>
      </p:sp>
      <p:sp>
        <p:nvSpPr>
          <p:cNvPr id="4" name="Title 1">
            <a:extLst>
              <a:ext uri="{FF2B5EF4-FFF2-40B4-BE49-F238E27FC236}">
                <a16:creationId xmlns:a16="http://schemas.microsoft.com/office/drawing/2014/main" id="{0A5C088E-E6A0-7690-FB5E-3EA5E129219A}"/>
              </a:ext>
            </a:extLst>
          </p:cNvPr>
          <p:cNvSpPr txBox="1">
            <a:spLocks/>
          </p:cNvSpPr>
          <p:nvPr/>
        </p:nvSpPr>
        <p:spPr>
          <a:xfrm>
            <a:off x="427756" y="240813"/>
            <a:ext cx="11524883" cy="623455"/>
          </a:xfrm>
          <a:prstGeom prst="rect">
            <a:avLst/>
          </a:prstGeom>
          <a:solidFill>
            <a:schemeClr val="bg2"/>
          </a:solidFill>
        </p:spPr>
        <p:txBody>
          <a:bodyPr vert="horz" lIns="91440" tIns="45720" rIns="91440" bIns="45720" rtlCol="0" anchor="ctr">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defTabSz="914400">
              <a:spcAft>
                <a:spcPts val="600"/>
              </a:spcAft>
            </a:pPr>
            <a:r>
              <a:rPr lang="en-US" sz="2400" b="1" dirty="0">
                <a:solidFill>
                  <a:schemeClr val="tx1">
                    <a:lumMod val="85000"/>
                    <a:lumOff val="15000"/>
                  </a:schemeClr>
                </a:solidFill>
                <a:latin typeface="Arial Narrow"/>
                <a:ea typeface="+mn-ea"/>
                <a:cs typeface="+mn-cs"/>
              </a:rPr>
              <a:t>Distribution of Room Types</a:t>
            </a:r>
          </a:p>
        </p:txBody>
      </p:sp>
    </p:spTree>
    <p:extLst>
      <p:ext uri="{BB962C8B-B14F-4D97-AF65-F5344CB8AC3E}">
        <p14:creationId xmlns:p14="http://schemas.microsoft.com/office/powerpoint/2010/main" val="4024292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F8EDD78-6532-E65C-2382-6B8D88A5A158}"/>
              </a:ext>
            </a:extLst>
          </p:cNvPr>
          <p:cNvSpPr txBox="1">
            <a:spLocks/>
          </p:cNvSpPr>
          <p:nvPr/>
        </p:nvSpPr>
        <p:spPr>
          <a:xfrm>
            <a:off x="293208" y="726837"/>
            <a:ext cx="11657034" cy="604560"/>
          </a:xfrm>
          <a:prstGeom prst="rect">
            <a:avLst/>
          </a:prstGeom>
          <a:solidFill>
            <a:schemeClr val="bg2"/>
          </a:solidFill>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CA" sz="2400" dirty="0">
                <a:latin typeface="Arial Narrow"/>
                <a:cs typeface="Arial"/>
              </a:rPr>
              <a:t>Number of Reviews and Price                                      Last Review and Price</a:t>
            </a:r>
            <a:endParaRPr lang="en-CA" sz="2400" dirty="0">
              <a:latin typeface="Arial Narrow"/>
              <a:cs typeface="Arial" panose="020B0604020202020204" pitchFamily="34" charset="0"/>
            </a:endParaRPr>
          </a:p>
        </p:txBody>
      </p:sp>
      <p:sp>
        <p:nvSpPr>
          <p:cNvPr id="11" name="TextBox 10">
            <a:extLst>
              <a:ext uri="{FF2B5EF4-FFF2-40B4-BE49-F238E27FC236}">
                <a16:creationId xmlns:a16="http://schemas.microsoft.com/office/drawing/2014/main" id="{7E26D222-2C2E-1181-B094-FD07CB42EC3D}"/>
              </a:ext>
            </a:extLst>
          </p:cNvPr>
          <p:cNvSpPr txBox="1"/>
          <p:nvPr/>
        </p:nvSpPr>
        <p:spPr>
          <a:xfrm>
            <a:off x="534650" y="5083756"/>
            <a:ext cx="10881329" cy="1261884"/>
          </a:xfrm>
          <a:prstGeom prst="rect">
            <a:avLst/>
          </a:prstGeom>
          <a:noFill/>
        </p:spPr>
        <p:txBody>
          <a:bodyPr wrap="square" lIns="91440" tIns="45720" rIns="91440" bIns="45720" anchor="t">
            <a:spAutoFit/>
          </a:bodyPr>
          <a:lstStyle/>
          <a:p>
            <a:r>
              <a:rPr lang="en-CA" sz="1600" b="1" dirty="0">
                <a:latin typeface="Calibri"/>
                <a:ea typeface="Calibri"/>
                <a:cs typeface="Arial Narrow" panose="020B0604020202020204" pitchFamily="34" charset="0"/>
              </a:rPr>
              <a:t>INSIGHTS</a:t>
            </a:r>
            <a:endParaRPr lang="en-US">
              <a:latin typeface="Calibri"/>
              <a:ea typeface="Calibri"/>
              <a:cs typeface="Calibri"/>
            </a:endParaRPr>
          </a:p>
          <a:p>
            <a:endParaRPr lang="en-CA" sz="1600" b="1" dirty="0">
              <a:solidFill>
                <a:srgbClr val="000000"/>
              </a:solidFill>
              <a:latin typeface="Calibri"/>
              <a:ea typeface="Calibri"/>
              <a:cs typeface="+mn-lt"/>
            </a:endParaRPr>
          </a:p>
          <a:p>
            <a:pPr marL="285750" indent="-285750">
              <a:buFont typeface="Arial"/>
              <a:buChar char="•"/>
            </a:pPr>
            <a:r>
              <a:rPr lang="en-CA" sz="1600" dirty="0">
                <a:solidFill>
                  <a:srgbClr val="3C4043"/>
                </a:solidFill>
                <a:latin typeface="Calibri"/>
                <a:ea typeface="+mn-lt"/>
                <a:cs typeface="+mn-lt"/>
              </a:rPr>
              <a:t>There might be competitive market</a:t>
            </a:r>
            <a:r>
              <a:rPr lang="en-CA" sz="1600" u="none" strike="noStrike" dirty="0">
                <a:solidFill>
                  <a:srgbClr val="3C4043"/>
                </a:solidFill>
                <a:effectLst/>
                <a:latin typeface="Calibri"/>
                <a:ea typeface="+mn-lt"/>
                <a:cs typeface="+mn-lt"/>
              </a:rPr>
              <a:t>, </a:t>
            </a:r>
            <a:r>
              <a:rPr lang="en-CA" sz="1600" dirty="0">
                <a:solidFill>
                  <a:srgbClr val="3C4043"/>
                </a:solidFill>
                <a:latin typeface="Calibri"/>
                <a:ea typeface="+mn-lt"/>
                <a:cs typeface="+mn-lt"/>
              </a:rPr>
              <a:t>so </a:t>
            </a:r>
            <a:r>
              <a:rPr lang="en-CA" sz="1600" u="none" strike="noStrike" dirty="0">
                <a:solidFill>
                  <a:srgbClr val="3C4043"/>
                </a:solidFill>
                <a:effectLst/>
                <a:latin typeface="Calibri"/>
                <a:ea typeface="+mn-lt"/>
                <a:cs typeface="+mn-lt"/>
              </a:rPr>
              <a:t>the </a:t>
            </a:r>
            <a:r>
              <a:rPr lang="en-CA" sz="1600" dirty="0">
                <a:solidFill>
                  <a:srgbClr val="3C4043"/>
                </a:solidFill>
                <a:latin typeface="Calibri"/>
                <a:ea typeface="+mn-lt"/>
                <a:cs typeface="+mn-lt"/>
              </a:rPr>
              <a:t>pricing is relatively low to attract more customers and more reviews subsequently</a:t>
            </a:r>
            <a:r>
              <a:rPr lang="en-CA" sz="1600" u="none" strike="noStrike" dirty="0">
                <a:solidFill>
                  <a:srgbClr val="3C4043"/>
                </a:solidFill>
                <a:effectLst/>
                <a:latin typeface="Calibri"/>
                <a:ea typeface="+mn-lt"/>
                <a:cs typeface="+mn-lt"/>
              </a:rPr>
              <a:t>. </a:t>
            </a:r>
            <a:r>
              <a:rPr lang="en-CA" sz="1600" dirty="0">
                <a:solidFill>
                  <a:srgbClr val="3C4043"/>
                </a:solidFill>
                <a:latin typeface="Calibri"/>
                <a:ea typeface="+mn-lt"/>
                <a:cs typeface="+mn-lt"/>
              </a:rPr>
              <a:t>But from this scatter plot it is clear that higher the price lower </a:t>
            </a:r>
            <a:r>
              <a:rPr lang="en-CA" sz="1600" u="none" strike="noStrike" dirty="0">
                <a:solidFill>
                  <a:srgbClr val="3C4043"/>
                </a:solidFill>
                <a:effectLst/>
                <a:latin typeface="Calibri"/>
                <a:ea typeface="+mn-lt"/>
                <a:cs typeface="+mn-lt"/>
              </a:rPr>
              <a:t>the number of </a:t>
            </a:r>
            <a:r>
              <a:rPr lang="en-CA" sz="1600" dirty="0">
                <a:solidFill>
                  <a:srgbClr val="3C4043"/>
                </a:solidFill>
                <a:latin typeface="Calibri"/>
                <a:ea typeface="+mn-lt"/>
                <a:cs typeface="+mn-lt"/>
              </a:rPr>
              <a:t>reviews</a:t>
            </a:r>
            <a:r>
              <a:rPr lang="en-CA" sz="1600" u="none" strike="noStrike" dirty="0">
                <a:solidFill>
                  <a:srgbClr val="3C4043"/>
                </a:solidFill>
                <a:effectLst/>
                <a:latin typeface="Calibri"/>
                <a:ea typeface="+mn-lt"/>
                <a:cs typeface="+mn-lt"/>
              </a:rPr>
              <a:t>.</a:t>
            </a:r>
            <a:endParaRPr lang="en-CA" sz="1600">
              <a:solidFill>
                <a:srgbClr val="3C4043"/>
              </a:solidFill>
              <a:latin typeface="Calibri"/>
              <a:ea typeface="+mn-lt"/>
              <a:cs typeface="+mn-lt"/>
            </a:endParaRPr>
          </a:p>
          <a:p>
            <a:pPr algn="l"/>
            <a:endParaRPr lang="en-CA" sz="1200" u="none" strike="noStrike" dirty="0">
              <a:effectLst/>
              <a:latin typeface="Arial Narrow" panose="020B0604020202020204" pitchFamily="34" charset="0"/>
              <a:cs typeface="Arial Narrow" panose="020B0604020202020204" pitchFamily="34" charset="0"/>
            </a:endParaRPr>
          </a:p>
        </p:txBody>
      </p:sp>
      <p:pic>
        <p:nvPicPr>
          <p:cNvPr id="2" name="Picture 1">
            <a:extLst>
              <a:ext uri="{FF2B5EF4-FFF2-40B4-BE49-F238E27FC236}">
                <a16:creationId xmlns:a16="http://schemas.microsoft.com/office/drawing/2014/main" id="{6FA57A04-DEB3-0B11-DE03-8EBFF3FC1313}"/>
              </a:ext>
            </a:extLst>
          </p:cNvPr>
          <p:cNvPicPr>
            <a:picLocks noChangeAspect="1"/>
          </p:cNvPicPr>
          <p:nvPr/>
        </p:nvPicPr>
        <p:blipFill>
          <a:blip r:embed="rId2"/>
          <a:stretch>
            <a:fillRect/>
          </a:stretch>
        </p:blipFill>
        <p:spPr>
          <a:xfrm>
            <a:off x="247617" y="1342659"/>
            <a:ext cx="5762840" cy="3409639"/>
          </a:xfrm>
          <a:prstGeom prst="rect">
            <a:avLst/>
          </a:prstGeom>
          <a:ln>
            <a:solidFill>
              <a:schemeClr val="bg1"/>
            </a:solidFill>
          </a:ln>
        </p:spPr>
      </p:pic>
      <p:pic>
        <p:nvPicPr>
          <p:cNvPr id="5" name="Picture 4">
            <a:extLst>
              <a:ext uri="{FF2B5EF4-FFF2-40B4-BE49-F238E27FC236}">
                <a16:creationId xmlns:a16="http://schemas.microsoft.com/office/drawing/2014/main" id="{A46055B2-25BC-E4A7-DE19-E8CE4B5DF169}"/>
              </a:ext>
            </a:extLst>
          </p:cNvPr>
          <p:cNvPicPr>
            <a:picLocks noChangeAspect="1"/>
          </p:cNvPicPr>
          <p:nvPr/>
        </p:nvPicPr>
        <p:blipFill>
          <a:blip r:embed="rId3"/>
          <a:stretch>
            <a:fillRect/>
          </a:stretch>
        </p:blipFill>
        <p:spPr>
          <a:xfrm>
            <a:off x="6056331" y="1341613"/>
            <a:ext cx="5935627" cy="3410684"/>
          </a:xfrm>
          <a:prstGeom prst="rect">
            <a:avLst/>
          </a:prstGeom>
          <a:ln>
            <a:solidFill>
              <a:schemeClr val="bg1"/>
            </a:solidFill>
          </a:ln>
        </p:spPr>
      </p:pic>
      <p:sp>
        <p:nvSpPr>
          <p:cNvPr id="7" name="Title 1">
            <a:extLst>
              <a:ext uri="{FF2B5EF4-FFF2-40B4-BE49-F238E27FC236}">
                <a16:creationId xmlns:a16="http://schemas.microsoft.com/office/drawing/2014/main" id="{993ADC82-AD3F-5D65-996E-7690F058787D}"/>
              </a:ext>
            </a:extLst>
          </p:cNvPr>
          <p:cNvSpPr txBox="1">
            <a:spLocks/>
          </p:cNvSpPr>
          <p:nvPr/>
        </p:nvSpPr>
        <p:spPr>
          <a:xfrm>
            <a:off x="295257" y="227195"/>
            <a:ext cx="11656252" cy="548622"/>
          </a:xfrm>
          <a:prstGeom prst="rect">
            <a:avLst/>
          </a:prstGeom>
          <a:solidFill>
            <a:schemeClr val="bg2"/>
          </a:solidFill>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000000"/>
                </a:solidFill>
                <a:latin typeface="Arial Narrow"/>
                <a:cs typeface="Calibri"/>
              </a:rPr>
              <a:t>Bivariate Analysis</a:t>
            </a:r>
            <a:endParaRPr lang="en-US" b="1" dirty="0">
              <a:latin typeface="Arial Narrow"/>
            </a:endParaRPr>
          </a:p>
        </p:txBody>
      </p:sp>
    </p:spTree>
    <p:extLst>
      <p:ext uri="{BB962C8B-B14F-4D97-AF65-F5344CB8AC3E}">
        <p14:creationId xmlns:p14="http://schemas.microsoft.com/office/powerpoint/2010/main" val="1204118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F8EDD78-6532-E65C-2382-6B8D88A5A158}"/>
              </a:ext>
            </a:extLst>
          </p:cNvPr>
          <p:cNvSpPr txBox="1">
            <a:spLocks/>
          </p:cNvSpPr>
          <p:nvPr/>
        </p:nvSpPr>
        <p:spPr>
          <a:xfrm>
            <a:off x="239880" y="237747"/>
            <a:ext cx="5914195" cy="607174"/>
          </a:xfrm>
          <a:prstGeom prst="rect">
            <a:avLst/>
          </a:prstGeom>
          <a:solidFill>
            <a:schemeClr val="bg2"/>
          </a:solidFill>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CA" sz="2400" dirty="0">
                <a:latin typeface="Arial Narrow"/>
                <a:cs typeface="Arial"/>
              </a:rPr>
              <a:t>Average Availability and Price</a:t>
            </a:r>
            <a:endParaRPr lang="en-CA" sz="2400" dirty="0">
              <a:latin typeface="Arial Narrow"/>
              <a:cs typeface="Arial" panose="020B0604020202020204" pitchFamily="34" charset="0"/>
            </a:endParaRPr>
          </a:p>
        </p:txBody>
      </p:sp>
      <p:sp>
        <p:nvSpPr>
          <p:cNvPr id="11" name="TextBox 10">
            <a:extLst>
              <a:ext uri="{FF2B5EF4-FFF2-40B4-BE49-F238E27FC236}">
                <a16:creationId xmlns:a16="http://schemas.microsoft.com/office/drawing/2014/main" id="{7E26D222-2C2E-1181-B094-FD07CB42EC3D}"/>
              </a:ext>
            </a:extLst>
          </p:cNvPr>
          <p:cNvSpPr txBox="1"/>
          <p:nvPr/>
        </p:nvSpPr>
        <p:spPr>
          <a:xfrm>
            <a:off x="552687" y="4417691"/>
            <a:ext cx="11442047" cy="1015663"/>
          </a:xfrm>
          <a:prstGeom prst="rect">
            <a:avLst/>
          </a:prstGeom>
          <a:noFill/>
        </p:spPr>
        <p:txBody>
          <a:bodyPr wrap="square" lIns="91440" tIns="45720" rIns="91440" bIns="45720" anchor="t">
            <a:spAutoFit/>
          </a:bodyPr>
          <a:lstStyle/>
          <a:p>
            <a:r>
              <a:rPr lang="en-CA" sz="1600" b="1" dirty="0">
                <a:latin typeface="Calibri"/>
                <a:ea typeface="Calibri"/>
                <a:cs typeface="Arial Narrow" panose="020B0604020202020204" pitchFamily="34" charset="0"/>
              </a:rPr>
              <a:t>INSIGHTS</a:t>
            </a:r>
            <a:endParaRPr lang="en-US" sz="1600">
              <a:latin typeface="Calibri"/>
              <a:ea typeface="Calibri"/>
              <a:cs typeface="Calibri"/>
            </a:endParaRPr>
          </a:p>
          <a:p>
            <a:pPr marL="171450" indent="-171450" algn="l">
              <a:buFont typeface="Arial"/>
              <a:buChar char="•"/>
            </a:pPr>
            <a:endParaRPr lang="en-CA" sz="1600" u="none" strike="noStrike" dirty="0">
              <a:effectLst/>
              <a:latin typeface="Calibri"/>
              <a:ea typeface="Calibri"/>
              <a:cs typeface="Arial Narrow" panose="020B0604020202020204" pitchFamily="34" charset="0"/>
            </a:endParaRPr>
          </a:p>
          <a:p>
            <a:pPr marL="285750" indent="-285750">
              <a:buFont typeface="Arial"/>
              <a:buChar char="•"/>
            </a:pPr>
            <a:r>
              <a:rPr lang="en-CA" sz="1600" dirty="0">
                <a:solidFill>
                  <a:srgbClr val="3C4043"/>
                </a:solidFill>
                <a:latin typeface="Calibri"/>
                <a:ea typeface="+mn-lt"/>
                <a:cs typeface="+mn-lt"/>
              </a:rPr>
              <a:t>There </a:t>
            </a:r>
            <a:r>
              <a:rPr lang="en-CA" sz="1600" u="none" strike="noStrike" dirty="0">
                <a:solidFill>
                  <a:srgbClr val="3C4043"/>
                </a:solidFill>
                <a:effectLst/>
                <a:latin typeface="Calibri"/>
                <a:ea typeface="+mn-lt"/>
                <a:cs typeface="+mn-lt"/>
              </a:rPr>
              <a:t>is </a:t>
            </a:r>
            <a:r>
              <a:rPr lang="en-CA" sz="1600" dirty="0">
                <a:solidFill>
                  <a:srgbClr val="3C4043"/>
                </a:solidFill>
                <a:latin typeface="Calibri"/>
                <a:ea typeface="+mn-lt"/>
                <a:cs typeface="+mn-lt"/>
              </a:rPr>
              <a:t>very less relation </a:t>
            </a:r>
            <a:r>
              <a:rPr lang="en-CA" sz="1600" u="none" strike="noStrike" dirty="0">
                <a:solidFill>
                  <a:srgbClr val="3C4043"/>
                </a:solidFill>
                <a:effectLst/>
                <a:latin typeface="Calibri"/>
                <a:ea typeface="+mn-lt"/>
                <a:cs typeface="+mn-lt"/>
              </a:rPr>
              <a:t>of </a:t>
            </a:r>
            <a:r>
              <a:rPr lang="en-CA" sz="1600" dirty="0">
                <a:solidFill>
                  <a:srgbClr val="3C4043"/>
                </a:solidFill>
                <a:latin typeface="Calibri"/>
                <a:ea typeface="+mn-lt"/>
                <a:cs typeface="+mn-lt"/>
              </a:rPr>
              <a:t>availability and minimum nights with price.</a:t>
            </a:r>
            <a:endParaRPr lang="en-CA" sz="1600" b="1" i="1">
              <a:solidFill>
                <a:srgbClr val="3C4043"/>
              </a:solidFill>
              <a:latin typeface="Calibri"/>
              <a:ea typeface="+mn-lt"/>
              <a:cs typeface="+mn-lt"/>
            </a:endParaRPr>
          </a:p>
          <a:p>
            <a:pPr algn="l"/>
            <a:endParaRPr lang="en-CA" sz="1200" u="none" strike="noStrike" dirty="0">
              <a:effectLst/>
              <a:latin typeface="Arial Narrow" panose="020B0604020202020204" pitchFamily="34" charset="0"/>
              <a:cs typeface="Arial Narrow" panose="020B0604020202020204" pitchFamily="34" charset="0"/>
            </a:endParaRPr>
          </a:p>
        </p:txBody>
      </p:sp>
      <p:pic>
        <p:nvPicPr>
          <p:cNvPr id="5" name="Picture 4">
            <a:extLst>
              <a:ext uri="{FF2B5EF4-FFF2-40B4-BE49-F238E27FC236}">
                <a16:creationId xmlns:a16="http://schemas.microsoft.com/office/drawing/2014/main" id="{67ADAD48-FA32-F808-1120-C436FAA57677}"/>
              </a:ext>
            </a:extLst>
          </p:cNvPr>
          <p:cNvPicPr>
            <a:picLocks noChangeAspect="1"/>
          </p:cNvPicPr>
          <p:nvPr/>
        </p:nvPicPr>
        <p:blipFill>
          <a:blip r:embed="rId2"/>
          <a:stretch>
            <a:fillRect/>
          </a:stretch>
        </p:blipFill>
        <p:spPr>
          <a:xfrm>
            <a:off x="237356" y="851789"/>
            <a:ext cx="11688791" cy="3285105"/>
          </a:xfrm>
          <a:prstGeom prst="rect">
            <a:avLst/>
          </a:prstGeom>
          <a:ln>
            <a:solidFill>
              <a:schemeClr val="bg1"/>
            </a:solidFill>
          </a:ln>
        </p:spPr>
      </p:pic>
      <p:sp>
        <p:nvSpPr>
          <p:cNvPr id="7" name="Title 1">
            <a:extLst>
              <a:ext uri="{FF2B5EF4-FFF2-40B4-BE49-F238E27FC236}">
                <a16:creationId xmlns:a16="http://schemas.microsoft.com/office/drawing/2014/main" id="{EBABE3D0-9C1A-3364-8296-945433CE5941}"/>
              </a:ext>
            </a:extLst>
          </p:cNvPr>
          <p:cNvSpPr txBox="1">
            <a:spLocks/>
          </p:cNvSpPr>
          <p:nvPr/>
        </p:nvSpPr>
        <p:spPr>
          <a:xfrm>
            <a:off x="6100354" y="237745"/>
            <a:ext cx="5824271" cy="607173"/>
          </a:xfrm>
          <a:prstGeom prst="rect">
            <a:avLst/>
          </a:prstGeom>
          <a:solidFill>
            <a:schemeClr val="bg2"/>
          </a:solidFill>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CA" sz="2400" dirty="0">
                <a:latin typeface="Arial Narrow"/>
                <a:cs typeface="Arial"/>
              </a:rPr>
              <a:t>Minimum Nights and Price</a:t>
            </a:r>
            <a:endParaRPr lang="en-CA" sz="1600" dirty="0">
              <a:latin typeface="Arial Narrow"/>
              <a:cs typeface="Arial" panose="020B0604020202020204" pitchFamily="34" charset="0"/>
            </a:endParaRPr>
          </a:p>
        </p:txBody>
      </p:sp>
    </p:spTree>
    <p:extLst>
      <p:ext uri="{BB962C8B-B14F-4D97-AF65-F5344CB8AC3E}">
        <p14:creationId xmlns:p14="http://schemas.microsoft.com/office/powerpoint/2010/main" val="1745189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4731D1D-F7EE-C581-49F4-D3ED49E57E1B}"/>
              </a:ext>
            </a:extLst>
          </p:cNvPr>
          <p:cNvPicPr>
            <a:picLocks noChangeAspect="1"/>
          </p:cNvPicPr>
          <p:nvPr/>
        </p:nvPicPr>
        <p:blipFill>
          <a:blip r:embed="rId2"/>
          <a:stretch>
            <a:fillRect/>
          </a:stretch>
        </p:blipFill>
        <p:spPr>
          <a:xfrm>
            <a:off x="228891" y="1153529"/>
            <a:ext cx="6032182" cy="4369788"/>
          </a:xfrm>
          <a:prstGeom prst="rect">
            <a:avLst/>
          </a:prstGeom>
          <a:ln>
            <a:solidFill>
              <a:schemeClr val="bg1"/>
            </a:solidFill>
          </a:ln>
        </p:spPr>
      </p:pic>
      <p:sp>
        <p:nvSpPr>
          <p:cNvPr id="11" name="TextBox 10">
            <a:extLst>
              <a:ext uri="{FF2B5EF4-FFF2-40B4-BE49-F238E27FC236}">
                <a16:creationId xmlns:a16="http://schemas.microsoft.com/office/drawing/2014/main" id="{7E26D222-2C2E-1181-B094-FD07CB42EC3D}"/>
              </a:ext>
            </a:extLst>
          </p:cNvPr>
          <p:cNvSpPr txBox="1"/>
          <p:nvPr/>
        </p:nvSpPr>
        <p:spPr>
          <a:xfrm>
            <a:off x="7064082" y="1826030"/>
            <a:ext cx="4472922" cy="2518756"/>
          </a:xfrm>
          <a:prstGeom prst="rect">
            <a:avLst/>
          </a:prstGeom>
        </p:spPr>
        <p:txBody>
          <a:bodyPr vert="horz" lIns="91440" tIns="45720" rIns="91440" bIns="45720" rtlCol="0" anchor="t">
            <a:normAutofit/>
          </a:bodyPr>
          <a:lstStyle/>
          <a:p>
            <a:pPr defTabSz="914400">
              <a:spcAft>
                <a:spcPts val="600"/>
              </a:spcAft>
              <a:buClr>
                <a:schemeClr val="tx1">
                  <a:lumMod val="85000"/>
                  <a:lumOff val="15000"/>
                </a:schemeClr>
              </a:buClr>
            </a:pPr>
            <a:r>
              <a:rPr lang="en-US" sz="1600" b="1" dirty="0">
                <a:latin typeface="Calibri"/>
                <a:ea typeface="Calibri"/>
                <a:cs typeface="Calibri"/>
              </a:rPr>
              <a:t>                                  INSIGHTS</a:t>
            </a:r>
            <a:endParaRPr lang="en-US" dirty="0">
              <a:latin typeface="Calibri"/>
              <a:ea typeface="Calibri"/>
              <a:cs typeface="Calibri"/>
            </a:endParaRPr>
          </a:p>
          <a:p>
            <a:pPr marL="285750" indent="-285750" defTabSz="914400">
              <a:spcAft>
                <a:spcPts val="600"/>
              </a:spcAft>
              <a:buClr>
                <a:schemeClr val="tx1">
                  <a:lumMod val="85000"/>
                  <a:lumOff val="15000"/>
                </a:schemeClr>
              </a:buClr>
              <a:buFont typeface="Arial"/>
              <a:buChar char="•"/>
            </a:pPr>
            <a:endParaRPr lang="en-US" sz="1600" u="none" strike="noStrike" dirty="0">
              <a:effectLst/>
              <a:latin typeface="Calibri"/>
              <a:ea typeface="Calibri"/>
              <a:cs typeface="Calibri"/>
            </a:endParaRPr>
          </a:p>
          <a:p>
            <a:pPr marL="285750" indent="-285750" defTabSz="914400">
              <a:spcAft>
                <a:spcPts val="600"/>
              </a:spcAft>
              <a:buClr>
                <a:schemeClr val="tx1">
                  <a:lumMod val="85000"/>
                  <a:lumOff val="15000"/>
                </a:schemeClr>
              </a:buClr>
              <a:buFont typeface="Arial"/>
              <a:buChar char="•"/>
            </a:pPr>
            <a:r>
              <a:rPr lang="en-US" sz="1600" dirty="0">
                <a:latin typeface="Calibri"/>
                <a:ea typeface="Calibri"/>
                <a:cs typeface="Calibri"/>
              </a:rPr>
              <a:t>We can see that there are prices which are extreme outliers</a:t>
            </a:r>
            <a:r>
              <a:rPr lang="en-US" sz="1600" u="none" strike="noStrike" dirty="0">
                <a:effectLst/>
                <a:latin typeface="Calibri"/>
                <a:ea typeface="Calibri"/>
                <a:cs typeface="Calibri"/>
              </a:rPr>
              <a:t>, </a:t>
            </a:r>
            <a:r>
              <a:rPr lang="en-US" sz="1600" dirty="0">
                <a:latin typeface="Calibri"/>
                <a:ea typeface="Calibri"/>
                <a:cs typeface="Calibri"/>
              </a:rPr>
              <a:t>but that can be real prices</a:t>
            </a:r>
            <a:r>
              <a:rPr lang="en-US" sz="1600" u="none" strike="noStrike" dirty="0">
                <a:effectLst/>
                <a:latin typeface="Calibri"/>
                <a:ea typeface="Calibri"/>
                <a:cs typeface="Calibri"/>
              </a:rPr>
              <a:t>. </a:t>
            </a:r>
            <a:r>
              <a:rPr lang="en-US" sz="1600" dirty="0">
                <a:latin typeface="Calibri"/>
                <a:ea typeface="Calibri"/>
                <a:cs typeface="Calibri"/>
              </a:rPr>
              <a:t>As we </a:t>
            </a:r>
            <a:r>
              <a:rPr lang="en-US" sz="1600" u="none" strike="noStrike" dirty="0">
                <a:effectLst/>
                <a:latin typeface="Calibri"/>
                <a:ea typeface="Calibri"/>
                <a:cs typeface="Calibri"/>
              </a:rPr>
              <a:t>have </a:t>
            </a:r>
            <a:r>
              <a:rPr lang="en-US" sz="1600" dirty="0">
                <a:latin typeface="Calibri"/>
                <a:ea typeface="Calibri"/>
                <a:cs typeface="Calibri"/>
              </a:rPr>
              <a:t>no additional information about </a:t>
            </a:r>
            <a:r>
              <a:rPr lang="en-US" sz="1600" u="none" strike="noStrike" dirty="0">
                <a:effectLst/>
                <a:latin typeface="Calibri"/>
                <a:ea typeface="Calibri"/>
                <a:cs typeface="Calibri"/>
              </a:rPr>
              <a:t>the </a:t>
            </a:r>
            <a:r>
              <a:rPr lang="en-US" sz="1600" dirty="0">
                <a:latin typeface="Calibri"/>
                <a:ea typeface="Calibri"/>
                <a:cs typeface="Calibri"/>
              </a:rPr>
              <a:t>price point let's consider it to be real price points</a:t>
            </a:r>
          </a:p>
          <a:p>
            <a:pPr indent="-182880" defTabSz="914400">
              <a:spcAft>
                <a:spcPts val="600"/>
              </a:spcAft>
              <a:buClr>
                <a:schemeClr val="tx1">
                  <a:lumMod val="85000"/>
                  <a:lumOff val="15000"/>
                </a:schemeClr>
              </a:buClr>
              <a:buFont typeface="Arial" pitchFamily="18" charset="0"/>
              <a:buChar char="•"/>
            </a:pPr>
            <a:endParaRPr lang="en-US" u="none" strike="noStrike">
              <a:effectLst/>
            </a:endParaRPr>
          </a:p>
        </p:txBody>
      </p:sp>
      <p:sp>
        <p:nvSpPr>
          <p:cNvPr id="4" name="Title 1">
            <a:extLst>
              <a:ext uri="{FF2B5EF4-FFF2-40B4-BE49-F238E27FC236}">
                <a16:creationId xmlns:a16="http://schemas.microsoft.com/office/drawing/2014/main" id="{0F8EDD78-6532-E65C-2382-6B8D88A5A158}"/>
              </a:ext>
            </a:extLst>
          </p:cNvPr>
          <p:cNvSpPr txBox="1">
            <a:spLocks/>
          </p:cNvSpPr>
          <p:nvPr/>
        </p:nvSpPr>
        <p:spPr>
          <a:xfrm>
            <a:off x="233792" y="226958"/>
            <a:ext cx="11718847" cy="609601"/>
          </a:xfrm>
          <a:prstGeom prst="rect">
            <a:avLst/>
          </a:prstGeom>
          <a:solidFill>
            <a:schemeClr val="bg2"/>
          </a:solidFill>
        </p:spPr>
        <p:txBody>
          <a:bodyPr vert="horz" lIns="91440" tIns="45720" rIns="91440" bIns="45720" rtlCol="0" anchor="ctr">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defTabSz="914400">
              <a:spcAft>
                <a:spcPts val="600"/>
              </a:spcAft>
            </a:pPr>
            <a:r>
              <a:rPr lang="en-US" sz="2400" dirty="0">
                <a:solidFill>
                  <a:schemeClr val="tx1">
                    <a:lumMod val="85000"/>
                    <a:lumOff val="15000"/>
                  </a:schemeClr>
                </a:solidFill>
                <a:latin typeface="Arial Narrow"/>
                <a:ea typeface="+mn-ea"/>
                <a:cs typeface="+mn-cs"/>
              </a:rPr>
              <a:t>District Wise Price Variation for Different Room Types</a:t>
            </a:r>
          </a:p>
        </p:txBody>
      </p:sp>
    </p:spTree>
    <p:extLst>
      <p:ext uri="{BB962C8B-B14F-4D97-AF65-F5344CB8AC3E}">
        <p14:creationId xmlns:p14="http://schemas.microsoft.com/office/powerpoint/2010/main" val="333248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33860FD-F7C6-7FB6-41D0-D3CEE1D56517}"/>
              </a:ext>
            </a:extLst>
          </p:cNvPr>
          <p:cNvSpPr txBox="1">
            <a:spLocks/>
          </p:cNvSpPr>
          <p:nvPr/>
        </p:nvSpPr>
        <p:spPr>
          <a:xfrm>
            <a:off x="6141918" y="212651"/>
            <a:ext cx="5795776" cy="634884"/>
          </a:xfrm>
          <a:prstGeom prst="rect">
            <a:avLst/>
          </a:prstGeom>
          <a:solidFill>
            <a:schemeClr val="bg2"/>
          </a:solidFill>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CA" sz="2400" dirty="0">
                <a:latin typeface="Arial Narrow"/>
                <a:cs typeface="Arial"/>
              </a:rPr>
              <a:t>Number of Reviews for Room Types in District</a:t>
            </a:r>
            <a:endParaRPr lang="en-CA" sz="2400" b="1" dirty="0">
              <a:latin typeface="Arial Narrow"/>
              <a:cs typeface="Arial" panose="020B0604020202020204" pitchFamily="34" charset="0"/>
            </a:endParaRPr>
          </a:p>
        </p:txBody>
      </p:sp>
      <p:sp>
        <p:nvSpPr>
          <p:cNvPr id="10" name="TextBox 9">
            <a:extLst>
              <a:ext uri="{FF2B5EF4-FFF2-40B4-BE49-F238E27FC236}">
                <a16:creationId xmlns:a16="http://schemas.microsoft.com/office/drawing/2014/main" id="{EBFA69E4-145A-AFDF-D871-FFD7E018AE67}"/>
              </a:ext>
            </a:extLst>
          </p:cNvPr>
          <p:cNvSpPr txBox="1"/>
          <p:nvPr/>
        </p:nvSpPr>
        <p:spPr>
          <a:xfrm>
            <a:off x="602659" y="4302592"/>
            <a:ext cx="11292794" cy="1938992"/>
          </a:xfrm>
          <a:prstGeom prst="rect">
            <a:avLst/>
          </a:prstGeom>
          <a:noFill/>
        </p:spPr>
        <p:txBody>
          <a:bodyPr wrap="square" lIns="91440" tIns="45720" rIns="91440" bIns="45720" anchor="t">
            <a:spAutoFit/>
          </a:bodyPr>
          <a:lstStyle/>
          <a:p>
            <a:r>
              <a:rPr lang="en-CA" sz="1600" b="1" dirty="0">
                <a:latin typeface="Calibri"/>
                <a:ea typeface="Calibri"/>
                <a:cs typeface="Arial Narrow" panose="020B0604020202020204" pitchFamily="34" charset="0"/>
              </a:rPr>
              <a:t>INSIGHTS</a:t>
            </a:r>
            <a:endParaRPr lang="en-US" sz="1600">
              <a:latin typeface="Calibri"/>
              <a:ea typeface="Calibri"/>
              <a:cs typeface="Calibri"/>
            </a:endParaRPr>
          </a:p>
          <a:p>
            <a:endParaRPr lang="en-CA" sz="1600" b="1" dirty="0">
              <a:solidFill>
                <a:srgbClr val="000000"/>
              </a:solidFill>
              <a:latin typeface="Calibri"/>
              <a:ea typeface="+mn-lt"/>
              <a:cs typeface="+mn-lt"/>
            </a:endParaRPr>
          </a:p>
          <a:p>
            <a:pPr marL="285750" indent="-285750">
              <a:buFont typeface="Arial,Sans-Serif"/>
              <a:buChar char="•"/>
            </a:pPr>
            <a:r>
              <a:rPr lang="en-CA" sz="1600" dirty="0">
                <a:solidFill>
                  <a:srgbClr val="3C4043"/>
                </a:solidFill>
                <a:latin typeface="Calibri"/>
                <a:ea typeface="+mn-lt"/>
                <a:cs typeface="+mn-lt"/>
              </a:rPr>
              <a:t>Manhattan is </a:t>
            </a:r>
            <a:r>
              <a:rPr lang="en-CA" sz="1600" u="none" strike="noStrike" dirty="0">
                <a:solidFill>
                  <a:srgbClr val="3C4043"/>
                </a:solidFill>
                <a:effectLst/>
                <a:latin typeface="Calibri"/>
                <a:ea typeface="+mn-lt"/>
                <a:cs typeface="+mn-lt"/>
              </a:rPr>
              <a:t>the </a:t>
            </a:r>
            <a:r>
              <a:rPr lang="en-CA" sz="1600" dirty="0">
                <a:solidFill>
                  <a:srgbClr val="3C4043"/>
                </a:solidFill>
                <a:latin typeface="Calibri"/>
                <a:ea typeface="+mn-lt"/>
                <a:cs typeface="+mn-lt"/>
              </a:rPr>
              <a:t>most reviewed neighbourhood group followed by Brooklyn, in which entire home/apt is top reviewed followed by private room and then shared room</a:t>
            </a:r>
            <a:endParaRPr lang="en-CA" sz="1600">
              <a:solidFill>
                <a:srgbClr val="000000"/>
              </a:solidFill>
              <a:latin typeface="Calibri"/>
              <a:ea typeface="+mn-lt"/>
              <a:cs typeface="+mn-lt"/>
            </a:endParaRPr>
          </a:p>
          <a:p>
            <a:pPr marL="285750" indent="-285750">
              <a:buFont typeface="Arial,Sans-Serif"/>
              <a:buChar char="•"/>
            </a:pPr>
            <a:r>
              <a:rPr lang="en-CA" sz="1600" dirty="0">
                <a:solidFill>
                  <a:srgbClr val="3C4043"/>
                </a:solidFill>
                <a:latin typeface="Calibri"/>
                <a:ea typeface="+mn-lt"/>
                <a:cs typeface="+mn-lt"/>
              </a:rPr>
              <a:t>Staten Island is </a:t>
            </a:r>
            <a:r>
              <a:rPr lang="en-CA" sz="1600" u="none" strike="noStrike" dirty="0">
                <a:solidFill>
                  <a:srgbClr val="3C4043"/>
                </a:solidFill>
                <a:effectLst/>
                <a:latin typeface="Calibri"/>
                <a:ea typeface="+mn-lt"/>
                <a:cs typeface="+mn-lt"/>
              </a:rPr>
              <a:t>the </a:t>
            </a:r>
            <a:r>
              <a:rPr lang="en-CA" sz="1600" dirty="0">
                <a:solidFill>
                  <a:srgbClr val="3C4043"/>
                </a:solidFill>
                <a:latin typeface="Calibri"/>
                <a:ea typeface="+mn-lt"/>
                <a:cs typeface="+mn-lt"/>
              </a:rPr>
              <a:t>least reviewed followed by Bronx, in which private room is most reviewed followed by entire home/apt and the shared room</a:t>
            </a:r>
            <a:endParaRPr lang="en-CA" dirty="0">
              <a:latin typeface="Calibri"/>
            </a:endParaRPr>
          </a:p>
          <a:p>
            <a:pPr algn="l"/>
            <a:endParaRPr lang="en-CA" sz="1200" u="none" strike="noStrike" dirty="0">
              <a:solidFill>
                <a:srgbClr val="000000"/>
              </a:solidFill>
              <a:effectLst/>
              <a:latin typeface="Arial Narrow" panose="020B0604020202020204" pitchFamily="34" charset="0"/>
              <a:cs typeface="Arial Narrow" panose="020B0604020202020204" pitchFamily="34" charset="0"/>
            </a:endParaRPr>
          </a:p>
          <a:p>
            <a:pPr algn="l"/>
            <a:endParaRPr lang="en-CA" sz="1200" u="none" strike="noStrike" dirty="0">
              <a:solidFill>
                <a:srgbClr val="374151"/>
              </a:solidFill>
              <a:effectLst/>
              <a:latin typeface="Arial Narrow" panose="020B0604020202020204" pitchFamily="34" charset="0"/>
              <a:cs typeface="Arial Narrow" panose="020B0604020202020204" pitchFamily="34" charset="0"/>
            </a:endParaRPr>
          </a:p>
        </p:txBody>
      </p:sp>
      <p:sp>
        <p:nvSpPr>
          <p:cNvPr id="11" name="Title 1">
            <a:extLst>
              <a:ext uri="{FF2B5EF4-FFF2-40B4-BE49-F238E27FC236}">
                <a16:creationId xmlns:a16="http://schemas.microsoft.com/office/drawing/2014/main" id="{E5311912-BBBE-5C72-ACF3-E71A3FBDD1A4}"/>
              </a:ext>
            </a:extLst>
          </p:cNvPr>
          <p:cNvSpPr txBox="1">
            <a:spLocks/>
          </p:cNvSpPr>
          <p:nvPr/>
        </p:nvSpPr>
        <p:spPr>
          <a:xfrm>
            <a:off x="243539" y="210468"/>
            <a:ext cx="5914195" cy="634883"/>
          </a:xfrm>
          <a:prstGeom prst="rect">
            <a:avLst/>
          </a:prstGeom>
          <a:solidFill>
            <a:schemeClr val="bg2"/>
          </a:solidFill>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CA" sz="2400" dirty="0">
                <a:latin typeface="Arial Narrow"/>
                <a:cs typeface="Arial"/>
              </a:rPr>
              <a:t>Number of Reviews by District</a:t>
            </a:r>
          </a:p>
        </p:txBody>
      </p:sp>
      <p:pic>
        <p:nvPicPr>
          <p:cNvPr id="2" name="Picture 1">
            <a:extLst>
              <a:ext uri="{FF2B5EF4-FFF2-40B4-BE49-F238E27FC236}">
                <a16:creationId xmlns:a16="http://schemas.microsoft.com/office/drawing/2014/main" id="{0474C924-06C2-43AE-E100-C2826490915E}"/>
              </a:ext>
            </a:extLst>
          </p:cNvPr>
          <p:cNvPicPr>
            <a:picLocks noChangeAspect="1"/>
          </p:cNvPicPr>
          <p:nvPr/>
        </p:nvPicPr>
        <p:blipFill>
          <a:blip r:embed="rId2"/>
          <a:stretch>
            <a:fillRect/>
          </a:stretch>
        </p:blipFill>
        <p:spPr>
          <a:xfrm>
            <a:off x="245985" y="853065"/>
            <a:ext cx="11714932" cy="3327773"/>
          </a:xfrm>
          <a:prstGeom prst="rect">
            <a:avLst/>
          </a:prstGeom>
          <a:ln>
            <a:solidFill>
              <a:schemeClr val="bg1"/>
            </a:solidFill>
          </a:ln>
        </p:spPr>
      </p:pic>
    </p:spTree>
    <p:extLst>
      <p:ext uri="{BB962C8B-B14F-4D97-AF65-F5344CB8AC3E}">
        <p14:creationId xmlns:p14="http://schemas.microsoft.com/office/powerpoint/2010/main" val="1381260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EE443-FF52-EA40-B222-1EE9D09C8AA7}"/>
              </a:ext>
            </a:extLst>
          </p:cNvPr>
          <p:cNvSpPr>
            <a:spLocks noGrp="1"/>
          </p:cNvSpPr>
          <p:nvPr>
            <p:ph type="title"/>
          </p:nvPr>
        </p:nvSpPr>
        <p:spPr>
          <a:xfrm>
            <a:off x="2495032" y="641914"/>
            <a:ext cx="6489289" cy="401790"/>
          </a:xfrm>
          <a:solidFill>
            <a:schemeClr val="accent1">
              <a:lumMod val="75000"/>
            </a:schemeClr>
          </a:solidFill>
        </p:spPr>
        <p:txBody>
          <a:bodyPr>
            <a:noAutofit/>
          </a:bodyPr>
          <a:lstStyle/>
          <a:p>
            <a:pPr algn="ctr"/>
            <a:r>
              <a:rPr lang="en-US" sz="2400" dirty="0">
                <a:solidFill>
                  <a:schemeClr val="bg1"/>
                </a:solidFill>
                <a:latin typeface="Arial" panose="020B0604020202020204" pitchFamily="34" charset="0"/>
                <a:cs typeface="Arial" panose="020B0604020202020204" pitchFamily="34" charset="0"/>
              </a:rPr>
              <a:t>Project Scope</a:t>
            </a:r>
          </a:p>
        </p:txBody>
      </p:sp>
      <p:sp>
        <p:nvSpPr>
          <p:cNvPr id="3" name="Content Placeholder 2">
            <a:extLst>
              <a:ext uri="{FF2B5EF4-FFF2-40B4-BE49-F238E27FC236}">
                <a16:creationId xmlns:a16="http://schemas.microsoft.com/office/drawing/2014/main" id="{FC634666-E161-5A60-9A03-707C1F8C5D02}"/>
              </a:ext>
            </a:extLst>
          </p:cNvPr>
          <p:cNvSpPr>
            <a:spLocks noGrp="1"/>
          </p:cNvSpPr>
          <p:nvPr>
            <p:ph idx="1"/>
          </p:nvPr>
        </p:nvSpPr>
        <p:spPr>
          <a:xfrm>
            <a:off x="569023" y="1431892"/>
            <a:ext cx="10499460" cy="1717955"/>
          </a:xfrm>
          <a:ln w="12700">
            <a:noFill/>
            <a:prstDash val="solid"/>
          </a:ln>
        </p:spPr>
        <p:txBody>
          <a:bodyPr anchor="ctr">
            <a:normAutofit/>
          </a:bodyPr>
          <a:lstStyle/>
          <a:p>
            <a:pPr marL="0" indent="0" algn="just">
              <a:buNone/>
            </a:pPr>
            <a:r>
              <a:rPr lang="en-CA" sz="1600" dirty="0">
                <a:latin typeface="Calibri"/>
                <a:ea typeface="+mn-lt"/>
                <a:cs typeface="+mn-lt"/>
              </a:rPr>
              <a:t>This project involves data cleaning </a:t>
            </a:r>
            <a:r>
              <a:rPr lang="en-CA" sz="1600" u="none" strike="noStrike" dirty="0">
                <a:effectLst/>
                <a:latin typeface="Calibri"/>
                <a:ea typeface="+mn-lt"/>
                <a:cs typeface="+mn-lt"/>
              </a:rPr>
              <a:t>and </a:t>
            </a:r>
            <a:r>
              <a:rPr lang="en-CA" sz="1600" dirty="0">
                <a:latin typeface="Calibri"/>
                <a:ea typeface="+mn-lt"/>
                <a:cs typeface="+mn-lt"/>
              </a:rPr>
              <a:t>exploratory data analysis to gain insights about Airbnb in New York City </a:t>
            </a:r>
            <a:r>
              <a:rPr lang="en-CA" sz="1600" u="none" strike="noStrike" dirty="0">
                <a:effectLst/>
                <a:latin typeface="Calibri"/>
                <a:ea typeface="+mn-lt"/>
                <a:cs typeface="+mn-lt"/>
              </a:rPr>
              <a:t>and </a:t>
            </a:r>
            <a:r>
              <a:rPr lang="en-CA" sz="1600" dirty="0">
                <a:latin typeface="Calibri"/>
                <a:ea typeface="+mn-lt"/>
                <a:cs typeface="+mn-lt"/>
              </a:rPr>
              <a:t>their pricing based on their various factors, also to understand how the phenomena of each variable behave individually and transversely, in addition to  generate hypotheses useful for future decision-making . The whole analysis will follow a simple and direct structure, well detailed in all topics, aiming at the same time, to create an intuitive and simple guide of which steps must be followed to carry out a good analysis, to in order to understand the data involved in any study.</a:t>
            </a:r>
            <a:endParaRPr lang="en-US">
              <a:latin typeface="Calibri"/>
              <a:ea typeface="Calibri"/>
              <a:cs typeface="Calibri"/>
            </a:endParaRPr>
          </a:p>
        </p:txBody>
      </p:sp>
      <p:sp>
        <p:nvSpPr>
          <p:cNvPr id="8" name="TextBox 7">
            <a:extLst>
              <a:ext uri="{FF2B5EF4-FFF2-40B4-BE49-F238E27FC236}">
                <a16:creationId xmlns:a16="http://schemas.microsoft.com/office/drawing/2014/main" id="{76F86595-FE04-E947-979A-8B366D24795F}"/>
              </a:ext>
            </a:extLst>
          </p:cNvPr>
          <p:cNvSpPr txBox="1"/>
          <p:nvPr/>
        </p:nvSpPr>
        <p:spPr>
          <a:xfrm>
            <a:off x="569343" y="3430438"/>
            <a:ext cx="6811993" cy="181588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sz="1600" b="1" dirty="0">
                <a:latin typeface="Calibri"/>
                <a:ea typeface="+mn-lt"/>
                <a:cs typeface="+mn-lt"/>
              </a:rPr>
              <a:t> OBJECTIVE</a:t>
            </a:r>
            <a:r>
              <a:rPr lang="en-US" sz="1600" b="1" dirty="0">
                <a:latin typeface="Calibri"/>
                <a:ea typeface="+mn-lt"/>
                <a:cs typeface="+mn-lt"/>
              </a:rPr>
              <a:t>​</a:t>
            </a:r>
          </a:p>
          <a:p>
            <a:endParaRPr lang="en-US" sz="1600" dirty="0">
              <a:latin typeface="Calibri"/>
              <a:ea typeface="+mn-lt"/>
              <a:cs typeface="+mn-lt"/>
            </a:endParaRPr>
          </a:p>
          <a:p>
            <a:pPr marL="227965" indent="-227965">
              <a:buFont typeface=""/>
              <a:buChar char="•"/>
            </a:pPr>
            <a:r>
              <a:rPr lang="en-CA" sz="1600" dirty="0">
                <a:latin typeface="Calibri"/>
                <a:ea typeface="+mn-lt"/>
                <a:cs typeface="+mn-lt"/>
              </a:rPr>
              <a:t>Price analysis​</a:t>
            </a:r>
          </a:p>
          <a:p>
            <a:pPr marL="227965" indent="-227965">
              <a:buFont typeface=""/>
              <a:buChar char="•"/>
            </a:pPr>
            <a:r>
              <a:rPr lang="en-CA" sz="1600" dirty="0">
                <a:latin typeface="Calibri"/>
                <a:ea typeface="+mn-lt"/>
                <a:cs typeface="+mn-lt"/>
              </a:rPr>
              <a:t>Distribution of Variables​</a:t>
            </a:r>
          </a:p>
          <a:p>
            <a:pPr marL="227965" indent="-227965">
              <a:buFont typeface=""/>
              <a:buChar char="•"/>
            </a:pPr>
            <a:r>
              <a:rPr lang="en-CA" sz="1600" dirty="0">
                <a:latin typeface="Calibri"/>
                <a:ea typeface="+mn-lt"/>
                <a:cs typeface="+mn-lt"/>
              </a:rPr>
              <a:t>Univariate Analysis​</a:t>
            </a:r>
          </a:p>
          <a:p>
            <a:pPr marL="227965" indent="-227965">
              <a:buFont typeface=""/>
              <a:buChar char="•"/>
            </a:pPr>
            <a:r>
              <a:rPr lang="en-CA" sz="1600" dirty="0">
                <a:latin typeface="Calibri"/>
                <a:ea typeface="+mn-lt"/>
                <a:cs typeface="+mn-lt"/>
              </a:rPr>
              <a:t>Bivariate Analysis</a:t>
            </a:r>
            <a:r>
              <a:rPr lang="en-US" sz="1600" dirty="0">
                <a:latin typeface="Calibri"/>
                <a:ea typeface="+mn-lt"/>
                <a:cs typeface="+mn-lt"/>
              </a:rPr>
              <a:t>​</a:t>
            </a:r>
          </a:p>
          <a:p>
            <a:pPr marL="227965" indent="-227965">
              <a:buFont typeface=""/>
              <a:buChar char="•"/>
            </a:pPr>
            <a:r>
              <a:rPr lang="en-CA" sz="1600" dirty="0">
                <a:latin typeface="Calibri"/>
                <a:ea typeface="+mn-lt"/>
                <a:cs typeface="+mn-lt"/>
              </a:rPr>
              <a:t>Multivariate Analysis</a:t>
            </a:r>
          </a:p>
        </p:txBody>
      </p:sp>
    </p:spTree>
    <p:extLst>
      <p:ext uri="{BB962C8B-B14F-4D97-AF65-F5344CB8AC3E}">
        <p14:creationId xmlns:p14="http://schemas.microsoft.com/office/powerpoint/2010/main" val="396333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6A87FE-0F58-3061-EF42-6F3611142515}"/>
              </a:ext>
            </a:extLst>
          </p:cNvPr>
          <p:cNvSpPr txBox="1">
            <a:spLocks/>
          </p:cNvSpPr>
          <p:nvPr/>
        </p:nvSpPr>
        <p:spPr>
          <a:xfrm>
            <a:off x="233045" y="245273"/>
            <a:ext cx="11762117" cy="632793"/>
          </a:xfrm>
          <a:prstGeom prst="rect">
            <a:avLst/>
          </a:prstGeom>
          <a:solidFill>
            <a:schemeClr val="bg2"/>
          </a:solidFill>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CA" sz="2400" dirty="0">
                <a:latin typeface="Arial Narrow"/>
                <a:cs typeface="Arial"/>
              </a:rPr>
              <a:t>Average Price by District                                             Average Price for Room Type in District</a:t>
            </a:r>
            <a:endParaRPr lang="en-CA" sz="2400" dirty="0">
              <a:latin typeface="Arial Narrow"/>
              <a:cs typeface="Arial" panose="020B0604020202020204" pitchFamily="34" charset="0"/>
            </a:endParaRPr>
          </a:p>
        </p:txBody>
      </p:sp>
      <p:sp>
        <p:nvSpPr>
          <p:cNvPr id="7" name="TextBox 6">
            <a:extLst>
              <a:ext uri="{FF2B5EF4-FFF2-40B4-BE49-F238E27FC236}">
                <a16:creationId xmlns:a16="http://schemas.microsoft.com/office/drawing/2014/main" id="{C27E017B-86A7-8014-63FB-2BC7D173A764}"/>
              </a:ext>
            </a:extLst>
          </p:cNvPr>
          <p:cNvSpPr txBox="1"/>
          <p:nvPr/>
        </p:nvSpPr>
        <p:spPr>
          <a:xfrm>
            <a:off x="5873060" y="4368983"/>
            <a:ext cx="6210529" cy="2846933"/>
          </a:xfrm>
          <a:prstGeom prst="rect">
            <a:avLst/>
          </a:prstGeom>
          <a:noFill/>
        </p:spPr>
        <p:txBody>
          <a:bodyPr wrap="square" lIns="91440" tIns="45720" rIns="91440" bIns="45720" anchor="t">
            <a:spAutoFit/>
          </a:bodyPr>
          <a:lstStyle/>
          <a:p>
            <a:r>
              <a:rPr lang="en-CA" sz="1600" b="1" dirty="0">
                <a:latin typeface="Calibri"/>
                <a:ea typeface="Calibri"/>
                <a:cs typeface="Arial Narrow" panose="020B0604020202020204" pitchFamily="34" charset="0"/>
              </a:rPr>
              <a:t>INSIGHTS</a:t>
            </a:r>
            <a:endParaRPr lang="en-US" sz="1600">
              <a:latin typeface="Calibri"/>
              <a:ea typeface="Calibri"/>
              <a:cs typeface="Calibri"/>
            </a:endParaRPr>
          </a:p>
          <a:p>
            <a:pPr marL="285750" indent="-285750" algn="l">
              <a:buFont typeface="Arial"/>
              <a:buChar char="•"/>
            </a:pPr>
            <a:endParaRPr lang="en-CA" sz="1600" u="none" strike="noStrike" dirty="0">
              <a:effectLst/>
              <a:latin typeface="Calibri"/>
              <a:ea typeface="Calibri"/>
              <a:cs typeface="Arial Narrow" panose="020B0604020202020204" pitchFamily="34" charset="0"/>
            </a:endParaRPr>
          </a:p>
          <a:p>
            <a:pPr marL="285750" indent="-285750">
              <a:buFont typeface="Arial,Sans-Serif"/>
              <a:buChar char="•"/>
            </a:pPr>
            <a:r>
              <a:rPr lang="en-CA" sz="1600" dirty="0">
                <a:solidFill>
                  <a:srgbClr val="3C4043"/>
                </a:solidFill>
                <a:latin typeface="Calibri"/>
                <a:ea typeface="+mn-lt"/>
                <a:cs typeface="+mn-lt"/>
              </a:rPr>
              <a:t>With respect to room types Manhattan is the most expensive neighbourhood group followed Brooklyn</a:t>
            </a:r>
            <a:endParaRPr lang="en-CA" sz="1600">
              <a:solidFill>
                <a:srgbClr val="000000"/>
              </a:solidFill>
              <a:latin typeface="Calibri"/>
              <a:ea typeface="+mn-lt"/>
              <a:cs typeface="+mn-lt"/>
            </a:endParaRPr>
          </a:p>
          <a:p>
            <a:pPr marL="285750" indent="-285750">
              <a:buFont typeface="Arial,Sans-Serif"/>
              <a:buChar char="•"/>
            </a:pPr>
            <a:r>
              <a:rPr lang="en-CA" sz="1600" i="0" u="none" strike="noStrike" dirty="0">
                <a:solidFill>
                  <a:srgbClr val="3C4043"/>
                </a:solidFill>
                <a:effectLst/>
                <a:latin typeface="Calibri"/>
                <a:ea typeface="+mn-lt"/>
                <a:cs typeface="+mn-lt"/>
              </a:rPr>
              <a:t>The </a:t>
            </a:r>
            <a:r>
              <a:rPr lang="en-CA" sz="1600" dirty="0">
                <a:solidFill>
                  <a:srgbClr val="3C4043"/>
                </a:solidFill>
                <a:latin typeface="Calibri"/>
                <a:ea typeface="+mn-lt"/>
                <a:cs typeface="+mn-lt"/>
              </a:rPr>
              <a:t>average price of Entire home/apt is highest with dollars 268.25</a:t>
            </a:r>
            <a:r>
              <a:rPr lang="en-CA" sz="1600" i="0" u="none" strike="noStrike" dirty="0">
                <a:solidFill>
                  <a:srgbClr val="3C4043"/>
                </a:solidFill>
                <a:effectLst/>
                <a:latin typeface="Calibri"/>
                <a:ea typeface="+mn-lt"/>
                <a:cs typeface="+mn-lt"/>
              </a:rPr>
              <a:t>, </a:t>
            </a:r>
            <a:r>
              <a:rPr lang="en-CA" sz="1600" dirty="0">
                <a:solidFill>
                  <a:srgbClr val="3C4043"/>
                </a:solidFill>
                <a:latin typeface="Calibri"/>
                <a:ea typeface="+mn-lt"/>
                <a:cs typeface="+mn-lt"/>
              </a:rPr>
              <a:t>followed by private room with dollars 127.97 and shared room </a:t>
            </a:r>
            <a:r>
              <a:rPr lang="en-CA" sz="1600" b="0" i="0" u="none" strike="noStrike" dirty="0">
                <a:solidFill>
                  <a:srgbClr val="3C4043"/>
                </a:solidFill>
                <a:effectLst/>
                <a:latin typeface="Calibri"/>
                <a:ea typeface="+mn-lt"/>
                <a:cs typeface="+mn-lt"/>
              </a:rPr>
              <a:t>with </a:t>
            </a:r>
            <a:r>
              <a:rPr lang="en-CA" sz="1600" dirty="0">
                <a:solidFill>
                  <a:srgbClr val="3C4043"/>
                </a:solidFill>
                <a:latin typeface="Calibri"/>
                <a:ea typeface="+mn-lt"/>
                <a:cs typeface="+mn-lt"/>
              </a:rPr>
              <a:t>dollars 84.44. These </a:t>
            </a:r>
            <a:r>
              <a:rPr lang="en-CA" sz="1600" b="0" i="0" u="none" strike="noStrike" dirty="0">
                <a:solidFill>
                  <a:srgbClr val="3C4043"/>
                </a:solidFill>
                <a:effectLst/>
                <a:latin typeface="Calibri"/>
                <a:ea typeface="+mn-lt"/>
                <a:cs typeface="+mn-lt"/>
              </a:rPr>
              <a:t>average </a:t>
            </a:r>
            <a:r>
              <a:rPr lang="en-CA" sz="1600" dirty="0">
                <a:solidFill>
                  <a:srgbClr val="3C4043"/>
                </a:solidFill>
                <a:latin typeface="Calibri"/>
                <a:ea typeface="+mn-lt"/>
                <a:cs typeface="+mn-lt"/>
              </a:rPr>
              <a:t>prices are with respect to Manhattan</a:t>
            </a:r>
            <a:r>
              <a:rPr lang="en-CA" sz="1600" dirty="0">
                <a:solidFill>
                  <a:srgbClr val="3C4043"/>
                </a:solidFill>
                <a:latin typeface="Calibri"/>
                <a:ea typeface="Calibri"/>
                <a:cs typeface="Calibri"/>
              </a:rPr>
              <a:t> </a:t>
            </a:r>
            <a:r>
              <a:rPr lang="en-CA" sz="1600" dirty="0">
                <a:solidFill>
                  <a:srgbClr val="3C4043"/>
                </a:solidFill>
                <a:latin typeface="Calibri"/>
                <a:ea typeface="+mn-lt"/>
                <a:cs typeface="+mn-lt"/>
              </a:rPr>
              <a:t>district.</a:t>
            </a:r>
            <a:endParaRPr lang="en-CA" sz="1600">
              <a:solidFill>
                <a:srgbClr val="000000"/>
              </a:solidFill>
              <a:latin typeface="Calibri"/>
              <a:ea typeface="+mn-lt"/>
              <a:cs typeface="+mn-lt"/>
            </a:endParaRPr>
          </a:p>
          <a:p>
            <a:pPr marL="285750" indent="-285750">
              <a:buFont typeface="Arial,Sans-Serif"/>
              <a:buChar char="•"/>
            </a:pPr>
            <a:r>
              <a:rPr lang="en-CA" sz="1600" dirty="0">
                <a:solidFill>
                  <a:srgbClr val="3C4043"/>
                </a:solidFill>
                <a:latin typeface="Calibri"/>
                <a:ea typeface="+mn-lt"/>
                <a:cs typeface="+mn-lt"/>
              </a:rPr>
              <a:t>Bronx is the cheapest followed by Queens</a:t>
            </a:r>
            <a:endParaRPr lang="en-CA" sz="1600">
              <a:solidFill>
                <a:srgbClr val="3C4043"/>
              </a:solidFill>
              <a:latin typeface="Calibri"/>
              <a:ea typeface="Calibri"/>
              <a:cs typeface="Calibri"/>
            </a:endParaRPr>
          </a:p>
          <a:p>
            <a:endParaRPr lang="en-CA" sz="1100" i="1" dirty="0">
              <a:solidFill>
                <a:srgbClr val="3C4043"/>
              </a:solidFill>
              <a:ea typeface="Calibri"/>
              <a:cs typeface="Calibri"/>
            </a:endParaRPr>
          </a:p>
          <a:p>
            <a:pPr algn="l"/>
            <a:endParaRPr lang="en-CA" sz="1200" u="none" strike="noStrike" dirty="0">
              <a:solidFill>
                <a:srgbClr val="374151"/>
              </a:solidFill>
              <a:effectLst/>
              <a:latin typeface="Arial Narrow" panose="020B0604020202020204" pitchFamily="34" charset="0"/>
              <a:cs typeface="Arial Narrow" panose="020B0604020202020204" pitchFamily="34" charset="0"/>
            </a:endParaRPr>
          </a:p>
          <a:p>
            <a:endParaRPr lang="en-CA" sz="1200" dirty="0">
              <a:solidFill>
                <a:srgbClr val="374151"/>
              </a:solidFill>
              <a:latin typeface="Arial Narrow" panose="020B0604020202020204" pitchFamily="34" charset="0"/>
              <a:cs typeface="Arial Narrow" panose="020B0604020202020204" pitchFamily="34" charset="0"/>
            </a:endParaRPr>
          </a:p>
        </p:txBody>
      </p:sp>
      <p:pic>
        <p:nvPicPr>
          <p:cNvPr id="8" name="Content Placeholder 7">
            <a:extLst>
              <a:ext uri="{FF2B5EF4-FFF2-40B4-BE49-F238E27FC236}">
                <a16:creationId xmlns:a16="http://schemas.microsoft.com/office/drawing/2014/main" id="{861301B0-D8A6-6167-A9A4-9115CC79E192}"/>
              </a:ext>
            </a:extLst>
          </p:cNvPr>
          <p:cNvPicPr>
            <a:picLocks noGrp="1" noChangeAspect="1"/>
          </p:cNvPicPr>
          <p:nvPr>
            <p:ph idx="1"/>
          </p:nvPr>
        </p:nvPicPr>
        <p:blipFill>
          <a:blip r:embed="rId2"/>
          <a:stretch>
            <a:fillRect/>
          </a:stretch>
        </p:blipFill>
        <p:spPr>
          <a:xfrm>
            <a:off x="239694" y="873251"/>
            <a:ext cx="11698755" cy="3372321"/>
          </a:xfrm>
          <a:ln>
            <a:solidFill>
              <a:schemeClr val="bg1"/>
            </a:solidFill>
          </a:ln>
        </p:spPr>
      </p:pic>
      <p:sp>
        <p:nvSpPr>
          <p:cNvPr id="2" name="TextBox 1">
            <a:extLst>
              <a:ext uri="{FF2B5EF4-FFF2-40B4-BE49-F238E27FC236}">
                <a16:creationId xmlns:a16="http://schemas.microsoft.com/office/drawing/2014/main" id="{429413C9-B71E-C509-7B66-BF1B3D0AA4D5}"/>
              </a:ext>
            </a:extLst>
          </p:cNvPr>
          <p:cNvSpPr txBox="1"/>
          <p:nvPr/>
        </p:nvSpPr>
        <p:spPr>
          <a:xfrm>
            <a:off x="234260" y="4438255"/>
            <a:ext cx="5490093" cy="1862048"/>
          </a:xfrm>
          <a:prstGeom prst="rect">
            <a:avLst/>
          </a:prstGeom>
          <a:noFill/>
        </p:spPr>
        <p:txBody>
          <a:bodyPr wrap="square" lIns="91440" tIns="45720" rIns="91440" bIns="45720" anchor="t">
            <a:spAutoFit/>
          </a:bodyPr>
          <a:lstStyle/>
          <a:p>
            <a:r>
              <a:rPr lang="en-CA" sz="1600" b="1" dirty="0">
                <a:latin typeface="Calibri"/>
                <a:ea typeface="Calibri"/>
                <a:cs typeface="Arial Narrow" panose="020B0604020202020204" pitchFamily="34" charset="0"/>
              </a:rPr>
              <a:t>INSIGHTS</a:t>
            </a:r>
            <a:endParaRPr lang="en-US" sz="1600">
              <a:latin typeface="Calibri"/>
              <a:ea typeface="Calibri"/>
              <a:cs typeface="Calibri"/>
            </a:endParaRPr>
          </a:p>
          <a:p>
            <a:pPr marL="285750" indent="-285750" algn="l">
              <a:buFont typeface="Arial"/>
              <a:buChar char="•"/>
            </a:pPr>
            <a:endParaRPr lang="en-CA" sz="1600" u="none" strike="noStrike" dirty="0">
              <a:effectLst/>
              <a:latin typeface="Calibri"/>
              <a:ea typeface="Calibri"/>
              <a:cs typeface="Arial Narrow" panose="020B0604020202020204" pitchFamily="34" charset="0"/>
            </a:endParaRPr>
          </a:p>
          <a:p>
            <a:pPr marL="285750" indent="-285750">
              <a:buFont typeface="Arial,Sans-Serif"/>
              <a:buChar char="•"/>
            </a:pPr>
            <a:r>
              <a:rPr lang="en-CA" sz="1600" dirty="0">
                <a:solidFill>
                  <a:srgbClr val="3C4043"/>
                </a:solidFill>
                <a:latin typeface="Calibri"/>
                <a:ea typeface="+mn-lt"/>
                <a:cs typeface="+mn-lt"/>
              </a:rPr>
              <a:t>As a general Brooklyn is the expensive neighbourhood followed by Bronx</a:t>
            </a:r>
            <a:endParaRPr lang="en-CA" sz="1600">
              <a:solidFill>
                <a:srgbClr val="3C4043"/>
              </a:solidFill>
              <a:latin typeface="Calibri"/>
              <a:ea typeface="Calibri"/>
              <a:cs typeface="Calibri"/>
            </a:endParaRPr>
          </a:p>
          <a:p>
            <a:pPr marL="285750" indent="-285750">
              <a:buFont typeface="Arial,Sans-Serif"/>
              <a:buChar char="•"/>
            </a:pPr>
            <a:r>
              <a:rPr lang="en-CA" sz="1600" dirty="0">
                <a:solidFill>
                  <a:srgbClr val="3C4043"/>
                </a:solidFill>
                <a:latin typeface="Calibri"/>
                <a:ea typeface="Calibri"/>
                <a:cs typeface="Calibri"/>
              </a:rPr>
              <a:t>Queens is the cheapest followed by Manhattan</a:t>
            </a:r>
          </a:p>
          <a:p>
            <a:pPr algn="l"/>
            <a:endParaRPr lang="en-CA" sz="1100" i="1" u="none" strike="noStrike" dirty="0">
              <a:solidFill>
                <a:srgbClr val="3C4043"/>
              </a:solidFill>
              <a:effectLst/>
              <a:latin typeface="Aptos" panose="02110004020202020204"/>
              <a:ea typeface="Calibri"/>
              <a:cs typeface="Calibri"/>
            </a:endParaRPr>
          </a:p>
          <a:p>
            <a:endParaRPr lang="en-CA" sz="1200" dirty="0">
              <a:solidFill>
                <a:srgbClr val="374151"/>
              </a:solidFill>
              <a:latin typeface="Arial Narrow" panose="020B0604020202020204" pitchFamily="34" charset="0"/>
              <a:cs typeface="Arial Narrow" panose="020B0604020202020204" pitchFamily="34" charset="0"/>
            </a:endParaRPr>
          </a:p>
          <a:p>
            <a:endParaRPr lang="en-CA" sz="1200" dirty="0">
              <a:solidFill>
                <a:srgbClr val="374151"/>
              </a:solidFill>
              <a:latin typeface="Arial Narrow" panose="020B0604020202020204" pitchFamily="34" charset="0"/>
              <a:cs typeface="Arial Narrow" panose="020B0604020202020204" pitchFamily="34" charset="0"/>
            </a:endParaRPr>
          </a:p>
        </p:txBody>
      </p:sp>
    </p:spTree>
    <p:extLst>
      <p:ext uri="{BB962C8B-B14F-4D97-AF65-F5344CB8AC3E}">
        <p14:creationId xmlns:p14="http://schemas.microsoft.com/office/powerpoint/2010/main" val="330075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4D4DCB7-CA0F-7194-3BA6-B49701D32EFA}"/>
              </a:ext>
            </a:extLst>
          </p:cNvPr>
          <p:cNvPicPr>
            <a:picLocks noGrp="1" noChangeAspect="1"/>
          </p:cNvPicPr>
          <p:nvPr>
            <p:ph idx="1"/>
          </p:nvPr>
        </p:nvPicPr>
        <p:blipFill>
          <a:blip r:embed="rId2"/>
          <a:stretch>
            <a:fillRect/>
          </a:stretch>
        </p:blipFill>
        <p:spPr>
          <a:xfrm>
            <a:off x="511994" y="1253991"/>
            <a:ext cx="5899126" cy="3744599"/>
          </a:xfrm>
          <a:prstGeom prst="rect">
            <a:avLst/>
          </a:prstGeom>
        </p:spPr>
      </p:pic>
      <p:sp>
        <p:nvSpPr>
          <p:cNvPr id="7" name="TextBox 6">
            <a:extLst>
              <a:ext uri="{FF2B5EF4-FFF2-40B4-BE49-F238E27FC236}">
                <a16:creationId xmlns:a16="http://schemas.microsoft.com/office/drawing/2014/main" id="{C27E017B-86A7-8014-63FB-2BC7D173A764}"/>
              </a:ext>
            </a:extLst>
          </p:cNvPr>
          <p:cNvSpPr txBox="1"/>
          <p:nvPr/>
        </p:nvSpPr>
        <p:spPr>
          <a:xfrm>
            <a:off x="6762158" y="1326743"/>
            <a:ext cx="4774846" cy="2810486"/>
          </a:xfrm>
          <a:prstGeom prst="rect">
            <a:avLst/>
          </a:prstGeom>
        </p:spPr>
        <p:txBody>
          <a:bodyPr vert="horz" lIns="91440" tIns="45720" rIns="91440" bIns="45720" rtlCol="0" anchor="t">
            <a:normAutofit/>
          </a:bodyPr>
          <a:lstStyle/>
          <a:p>
            <a:pPr defTabSz="914400">
              <a:spcAft>
                <a:spcPts val="600"/>
              </a:spcAft>
              <a:buClr>
                <a:schemeClr val="tx1">
                  <a:lumMod val="85000"/>
                  <a:lumOff val="15000"/>
                </a:schemeClr>
              </a:buClr>
            </a:pPr>
            <a:r>
              <a:rPr lang="en-US" sz="1600" b="1" dirty="0">
                <a:latin typeface="Calibri"/>
                <a:ea typeface="Calibri"/>
                <a:cs typeface="Calibri"/>
              </a:rPr>
              <a:t>INSIGHTS</a:t>
            </a:r>
            <a:endParaRPr lang="en-US">
              <a:latin typeface="Calibri"/>
              <a:ea typeface="Calibri"/>
              <a:cs typeface="Calibri"/>
            </a:endParaRPr>
          </a:p>
          <a:p>
            <a:pPr marL="285750" indent="-285750" defTabSz="914400">
              <a:spcAft>
                <a:spcPts val="600"/>
              </a:spcAft>
              <a:buClr>
                <a:schemeClr val="tx1">
                  <a:lumMod val="85000"/>
                  <a:lumOff val="15000"/>
                </a:schemeClr>
              </a:buClr>
              <a:buFont typeface="Arial"/>
              <a:buChar char="•"/>
            </a:pPr>
            <a:r>
              <a:rPr lang="en-US" sz="1600" dirty="0">
                <a:latin typeface="Calibri"/>
                <a:ea typeface="Calibri"/>
                <a:cs typeface="Calibri"/>
              </a:rPr>
              <a:t>The number of reviews at each state also shows us that some states have on </a:t>
            </a:r>
            <a:r>
              <a:rPr lang="en-US" sz="1600" u="none" strike="noStrike" dirty="0">
                <a:effectLst/>
                <a:latin typeface="Calibri"/>
                <a:ea typeface="Calibri"/>
                <a:cs typeface="Calibri"/>
              </a:rPr>
              <a:t>average </a:t>
            </a:r>
            <a:r>
              <a:rPr lang="en-US" sz="1600" dirty="0">
                <a:latin typeface="Calibri"/>
                <a:ea typeface="Calibri"/>
                <a:cs typeface="Calibri"/>
              </a:rPr>
              <a:t>significantly more/fewer reviews than others.</a:t>
            </a:r>
          </a:p>
          <a:p>
            <a:pPr marL="285750" indent="-285750" defTabSz="914400">
              <a:spcAft>
                <a:spcPts val="600"/>
              </a:spcAft>
              <a:buClr>
                <a:srgbClr val="262626"/>
              </a:buClr>
              <a:buFont typeface="Arial"/>
              <a:buChar char="•"/>
            </a:pPr>
            <a:r>
              <a:rPr lang="en-US" sz="1600" dirty="0">
                <a:latin typeface="Calibri"/>
                <a:ea typeface="Calibri"/>
                <a:cs typeface="Calibri"/>
              </a:rPr>
              <a:t>we can see that , Bedford-Stuyvesant have the largest amount of reviews followed by Williamsburg in comparison to Fort Wadsworth which having no reviews and Bull's Head, which tend to have fewer reviews.</a:t>
            </a:r>
          </a:p>
          <a:p>
            <a:pPr indent="-182880" defTabSz="914400">
              <a:spcAft>
                <a:spcPts val="600"/>
              </a:spcAft>
              <a:buClr>
                <a:schemeClr val="tx1">
                  <a:lumMod val="85000"/>
                  <a:lumOff val="15000"/>
                </a:schemeClr>
              </a:buClr>
              <a:buFont typeface="Arial" pitchFamily="18" charset="0"/>
              <a:buChar char="•"/>
            </a:pPr>
            <a:endParaRPr lang="en-US" u="none" strike="noStrike">
              <a:effectLst/>
            </a:endParaRPr>
          </a:p>
          <a:p>
            <a:pPr indent="-182880" defTabSz="914400">
              <a:spcAft>
                <a:spcPts val="600"/>
              </a:spcAft>
              <a:buClr>
                <a:schemeClr val="tx1">
                  <a:lumMod val="85000"/>
                  <a:lumOff val="15000"/>
                </a:schemeClr>
              </a:buClr>
              <a:buFont typeface="Arial" pitchFamily="18" charset="0"/>
              <a:buChar char="•"/>
            </a:pPr>
            <a:endParaRPr lang="en-US"/>
          </a:p>
          <a:p>
            <a:pPr indent="-182880" defTabSz="914400">
              <a:spcAft>
                <a:spcPts val="600"/>
              </a:spcAft>
              <a:buClr>
                <a:schemeClr val="tx1">
                  <a:lumMod val="85000"/>
                  <a:lumOff val="15000"/>
                </a:schemeClr>
              </a:buClr>
              <a:buFont typeface="Arial" pitchFamily="18" charset="0"/>
              <a:buChar char="•"/>
            </a:pPr>
            <a:endParaRPr lang="en-US" u="none" strike="noStrike">
              <a:effectLst/>
            </a:endParaRPr>
          </a:p>
        </p:txBody>
      </p:sp>
      <p:sp>
        <p:nvSpPr>
          <p:cNvPr id="4" name="Title 1">
            <a:extLst>
              <a:ext uri="{FF2B5EF4-FFF2-40B4-BE49-F238E27FC236}">
                <a16:creationId xmlns:a16="http://schemas.microsoft.com/office/drawing/2014/main" id="{AD6A87FE-0F58-3061-EF42-6F3611142515}"/>
              </a:ext>
            </a:extLst>
          </p:cNvPr>
          <p:cNvSpPr txBox="1">
            <a:spLocks/>
          </p:cNvSpPr>
          <p:nvPr/>
        </p:nvSpPr>
        <p:spPr>
          <a:xfrm>
            <a:off x="400046" y="254667"/>
            <a:ext cx="11552593" cy="551045"/>
          </a:xfrm>
          <a:prstGeom prst="rect">
            <a:avLst/>
          </a:prstGeom>
          <a:solidFill>
            <a:schemeClr val="bg2"/>
          </a:solidFill>
        </p:spPr>
        <p:txBody>
          <a:bodyPr vert="horz" lIns="91440" tIns="45720" rIns="91440" bIns="45720" rtlCol="0" anchor="ctr">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defTabSz="914400">
              <a:spcAft>
                <a:spcPts val="600"/>
              </a:spcAft>
            </a:pPr>
            <a:r>
              <a:rPr lang="en-US" sz="2400" dirty="0">
                <a:latin typeface="Arial Narrow"/>
                <a:ea typeface="+mn-ea"/>
                <a:cs typeface="+mn-cs"/>
              </a:rPr>
              <a:t>Top and Lowest 15 Number of Reviews by </a:t>
            </a:r>
            <a:r>
              <a:rPr lang="en-US" sz="2400" dirty="0" err="1">
                <a:latin typeface="Arial Narrow"/>
                <a:ea typeface="+mn-ea"/>
                <a:cs typeface="+mn-cs"/>
              </a:rPr>
              <a:t>Neighbourhood</a:t>
            </a:r>
          </a:p>
        </p:txBody>
      </p:sp>
    </p:spTree>
    <p:extLst>
      <p:ext uri="{BB962C8B-B14F-4D97-AF65-F5344CB8AC3E}">
        <p14:creationId xmlns:p14="http://schemas.microsoft.com/office/powerpoint/2010/main" val="2624825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27E017B-86A7-8014-63FB-2BC7D173A764}"/>
              </a:ext>
            </a:extLst>
          </p:cNvPr>
          <p:cNvSpPr txBox="1"/>
          <p:nvPr/>
        </p:nvSpPr>
        <p:spPr>
          <a:xfrm>
            <a:off x="6762158" y="1326743"/>
            <a:ext cx="4774846" cy="2810486"/>
          </a:xfrm>
          <a:prstGeom prst="rect">
            <a:avLst/>
          </a:prstGeom>
        </p:spPr>
        <p:txBody>
          <a:bodyPr vert="horz" lIns="91440" tIns="45720" rIns="91440" bIns="45720" rtlCol="0" anchor="t">
            <a:normAutofit/>
          </a:bodyPr>
          <a:lstStyle/>
          <a:p>
            <a:pPr defTabSz="914400">
              <a:spcAft>
                <a:spcPts val="600"/>
              </a:spcAft>
              <a:buClr>
                <a:schemeClr val="tx1">
                  <a:lumMod val="85000"/>
                  <a:lumOff val="15000"/>
                </a:schemeClr>
              </a:buClr>
            </a:pPr>
            <a:r>
              <a:rPr lang="en-US" sz="1600" b="1" dirty="0">
                <a:latin typeface="Calibri"/>
                <a:ea typeface="Calibri"/>
                <a:cs typeface="Calibri"/>
              </a:rPr>
              <a:t>INSIGHTS</a:t>
            </a:r>
            <a:endParaRPr lang="en-US">
              <a:latin typeface="Calibri"/>
              <a:ea typeface="Calibri"/>
              <a:cs typeface="Calibri"/>
            </a:endParaRPr>
          </a:p>
          <a:p>
            <a:pPr marL="285750" indent="-285750" defTabSz="914400">
              <a:spcAft>
                <a:spcPts val="600"/>
              </a:spcAft>
              <a:buClr>
                <a:srgbClr val="262626"/>
              </a:buClr>
              <a:buFont typeface="Arial"/>
              <a:buChar char="•"/>
            </a:pPr>
            <a:r>
              <a:rPr lang="en-US" sz="1600" dirty="0">
                <a:latin typeface="Calibri"/>
                <a:ea typeface="Calibri"/>
                <a:cs typeface="Calibri"/>
              </a:rPr>
              <a:t>Ford Wadsworth </a:t>
            </a:r>
            <a:r>
              <a:rPr lang="en-US" sz="1600" err="1">
                <a:latin typeface="Calibri"/>
                <a:ea typeface="Calibri"/>
                <a:cs typeface="Calibri"/>
              </a:rPr>
              <a:t>neighbourhood</a:t>
            </a:r>
            <a:r>
              <a:rPr lang="en-US" sz="1600" dirty="0">
                <a:latin typeface="Calibri"/>
                <a:ea typeface="Calibri"/>
                <a:cs typeface="Calibri"/>
              </a:rPr>
              <a:t> has the highest average price with 800 dollar </a:t>
            </a:r>
            <a:r>
              <a:rPr lang="en-US" sz="1600" err="1">
                <a:latin typeface="Calibri"/>
                <a:ea typeface="Calibri"/>
                <a:cs typeface="Calibri"/>
              </a:rPr>
              <a:t>dollowed</a:t>
            </a:r>
            <a:r>
              <a:rPr lang="en-US" sz="1600" dirty="0">
                <a:latin typeface="Calibri"/>
                <a:ea typeface="Calibri"/>
                <a:cs typeface="Calibri"/>
              </a:rPr>
              <a:t> by Sea Gate, River Dale and Tribeca,all3 having avg. Price range between 561 to 569 dollar</a:t>
            </a:r>
          </a:p>
          <a:p>
            <a:pPr marL="285750" indent="-285750" defTabSz="914400">
              <a:spcAft>
                <a:spcPts val="600"/>
              </a:spcAft>
              <a:buClr>
                <a:srgbClr val="262626"/>
              </a:buClr>
              <a:buFont typeface="Arial"/>
              <a:buChar char="•"/>
            </a:pPr>
            <a:r>
              <a:rPr lang="en-US" sz="1600" dirty="0">
                <a:latin typeface="Calibri"/>
                <a:ea typeface="Calibri"/>
                <a:cs typeface="Calibri"/>
              </a:rPr>
              <a:t>Mount Eden has the lowest average price with 42.67 dollar followed by </a:t>
            </a:r>
            <a:r>
              <a:rPr lang="en-US" sz="1600" err="1">
                <a:latin typeface="Calibri"/>
                <a:ea typeface="Calibri"/>
                <a:cs typeface="Calibri"/>
              </a:rPr>
              <a:t>Olinville</a:t>
            </a:r>
            <a:r>
              <a:rPr lang="en-US" sz="1600" dirty="0">
                <a:latin typeface="Calibri"/>
                <a:ea typeface="Calibri"/>
                <a:cs typeface="Calibri"/>
              </a:rPr>
              <a:t> with 43.67 dollar and then Hunts Point with 44.63 dollar</a:t>
            </a:r>
          </a:p>
          <a:p>
            <a:pPr indent="-182880" defTabSz="914400">
              <a:spcAft>
                <a:spcPts val="600"/>
              </a:spcAft>
              <a:buClr>
                <a:schemeClr val="tx1">
                  <a:lumMod val="85000"/>
                  <a:lumOff val="15000"/>
                </a:schemeClr>
              </a:buClr>
              <a:buFont typeface="Arial" pitchFamily="18" charset="0"/>
              <a:buChar char="•"/>
            </a:pPr>
            <a:endParaRPr lang="en-US" u="none" strike="noStrike">
              <a:effectLst/>
            </a:endParaRPr>
          </a:p>
          <a:p>
            <a:pPr indent="-182880" defTabSz="914400">
              <a:spcAft>
                <a:spcPts val="600"/>
              </a:spcAft>
              <a:buClr>
                <a:schemeClr val="tx1">
                  <a:lumMod val="85000"/>
                  <a:lumOff val="15000"/>
                </a:schemeClr>
              </a:buClr>
              <a:buFont typeface="Arial" pitchFamily="18" charset="0"/>
              <a:buChar char="•"/>
            </a:pPr>
            <a:endParaRPr lang="en-US"/>
          </a:p>
          <a:p>
            <a:pPr indent="-182880" defTabSz="914400">
              <a:spcAft>
                <a:spcPts val="600"/>
              </a:spcAft>
              <a:buClr>
                <a:schemeClr val="tx1">
                  <a:lumMod val="85000"/>
                  <a:lumOff val="15000"/>
                </a:schemeClr>
              </a:buClr>
              <a:buFont typeface="Arial" pitchFamily="18" charset="0"/>
              <a:buChar char="•"/>
            </a:pPr>
            <a:endParaRPr lang="en-US" u="none" strike="noStrike">
              <a:effectLst/>
            </a:endParaRPr>
          </a:p>
        </p:txBody>
      </p:sp>
      <p:sp>
        <p:nvSpPr>
          <p:cNvPr id="4" name="Title 1">
            <a:extLst>
              <a:ext uri="{FF2B5EF4-FFF2-40B4-BE49-F238E27FC236}">
                <a16:creationId xmlns:a16="http://schemas.microsoft.com/office/drawing/2014/main" id="{AD6A87FE-0F58-3061-EF42-6F3611142515}"/>
              </a:ext>
            </a:extLst>
          </p:cNvPr>
          <p:cNvSpPr txBox="1">
            <a:spLocks/>
          </p:cNvSpPr>
          <p:nvPr/>
        </p:nvSpPr>
        <p:spPr>
          <a:xfrm>
            <a:off x="400046" y="254667"/>
            <a:ext cx="11552593" cy="551045"/>
          </a:xfrm>
          <a:prstGeom prst="rect">
            <a:avLst/>
          </a:prstGeom>
          <a:solidFill>
            <a:schemeClr val="bg2"/>
          </a:solidFill>
        </p:spPr>
        <p:txBody>
          <a:bodyPr vert="horz" lIns="91440" tIns="45720" rIns="91440" bIns="45720" rtlCol="0" anchor="ctr">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defTabSz="914400">
              <a:spcAft>
                <a:spcPts val="600"/>
              </a:spcAft>
            </a:pPr>
            <a:r>
              <a:rPr lang="en-US" sz="2400" dirty="0">
                <a:latin typeface="Arial Narrow"/>
                <a:ea typeface="+mn-ea"/>
                <a:cs typeface="+mn-cs"/>
              </a:rPr>
              <a:t>Top and Lowest 20 Average Price by </a:t>
            </a:r>
            <a:r>
              <a:rPr lang="en-US" sz="2400" dirty="0" err="1">
                <a:latin typeface="Arial Narrow"/>
                <a:ea typeface="+mn-ea"/>
                <a:cs typeface="+mn-cs"/>
              </a:rPr>
              <a:t>Neighbourhood</a:t>
            </a:r>
          </a:p>
        </p:txBody>
      </p:sp>
      <p:pic>
        <p:nvPicPr>
          <p:cNvPr id="5" name="Content Placeholder 4">
            <a:extLst>
              <a:ext uri="{FF2B5EF4-FFF2-40B4-BE49-F238E27FC236}">
                <a16:creationId xmlns:a16="http://schemas.microsoft.com/office/drawing/2014/main" id="{E3EA865D-5FF5-E53D-FF94-B32A8D62B67B}"/>
              </a:ext>
            </a:extLst>
          </p:cNvPr>
          <p:cNvPicPr>
            <a:picLocks noGrp="1" noChangeAspect="1"/>
          </p:cNvPicPr>
          <p:nvPr>
            <p:ph idx="1"/>
          </p:nvPr>
        </p:nvPicPr>
        <p:blipFill>
          <a:blip r:embed="rId2"/>
          <a:stretch>
            <a:fillRect/>
          </a:stretch>
        </p:blipFill>
        <p:spPr>
          <a:xfrm>
            <a:off x="394985" y="1150776"/>
            <a:ext cx="6276109" cy="3881910"/>
          </a:xfrm>
          <a:ln>
            <a:solidFill>
              <a:schemeClr val="bg1"/>
            </a:solidFill>
          </a:ln>
        </p:spPr>
      </p:pic>
    </p:spTree>
    <p:extLst>
      <p:ext uri="{BB962C8B-B14F-4D97-AF65-F5344CB8AC3E}">
        <p14:creationId xmlns:p14="http://schemas.microsoft.com/office/powerpoint/2010/main" val="1463981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5E5D35C-24AC-646C-E05A-A521996D3469}"/>
              </a:ext>
            </a:extLst>
          </p:cNvPr>
          <p:cNvPicPr>
            <a:picLocks noGrp="1" noChangeAspect="1"/>
          </p:cNvPicPr>
          <p:nvPr>
            <p:ph idx="1"/>
          </p:nvPr>
        </p:nvPicPr>
        <p:blipFill>
          <a:blip r:embed="rId2"/>
          <a:stretch>
            <a:fillRect/>
          </a:stretch>
        </p:blipFill>
        <p:spPr>
          <a:xfrm>
            <a:off x="284309" y="1158490"/>
            <a:ext cx="6270585" cy="4830918"/>
          </a:xfrm>
          <a:prstGeom prst="rect">
            <a:avLst/>
          </a:prstGeom>
        </p:spPr>
      </p:pic>
      <p:sp>
        <p:nvSpPr>
          <p:cNvPr id="7" name="TextBox 6">
            <a:extLst>
              <a:ext uri="{FF2B5EF4-FFF2-40B4-BE49-F238E27FC236}">
                <a16:creationId xmlns:a16="http://schemas.microsoft.com/office/drawing/2014/main" id="{C27E017B-86A7-8014-63FB-2BC7D173A764}"/>
              </a:ext>
            </a:extLst>
          </p:cNvPr>
          <p:cNvSpPr txBox="1"/>
          <p:nvPr/>
        </p:nvSpPr>
        <p:spPr>
          <a:xfrm>
            <a:off x="7064082" y="2103120"/>
            <a:ext cx="4961752" cy="2221015"/>
          </a:xfrm>
          <a:prstGeom prst="rect">
            <a:avLst/>
          </a:prstGeom>
        </p:spPr>
        <p:txBody>
          <a:bodyPr vert="horz" lIns="91440" tIns="45720" rIns="91440" bIns="45720" rtlCol="0" anchor="t">
            <a:normAutofit/>
          </a:bodyPr>
          <a:lstStyle/>
          <a:p>
            <a:pPr defTabSz="914400">
              <a:lnSpc>
                <a:spcPct val="90000"/>
              </a:lnSpc>
              <a:spcAft>
                <a:spcPts val="600"/>
              </a:spcAft>
              <a:buClr>
                <a:schemeClr val="tx1">
                  <a:lumMod val="85000"/>
                  <a:lumOff val="15000"/>
                </a:schemeClr>
              </a:buClr>
            </a:pPr>
            <a:r>
              <a:rPr lang="en-US" sz="1600" b="1" dirty="0">
                <a:latin typeface="Calibri"/>
                <a:ea typeface="Calibri"/>
                <a:cs typeface="Calibri"/>
              </a:rPr>
              <a:t>INSIGHTS</a:t>
            </a:r>
            <a:endParaRPr lang="en-US">
              <a:latin typeface="Calibri"/>
              <a:ea typeface="Calibri"/>
              <a:cs typeface="Calibri"/>
            </a:endParaRPr>
          </a:p>
          <a:p>
            <a:pPr defTabSz="914400">
              <a:lnSpc>
                <a:spcPct val="90000"/>
              </a:lnSpc>
              <a:spcAft>
                <a:spcPts val="600"/>
              </a:spcAft>
              <a:buClr>
                <a:schemeClr val="tx1">
                  <a:lumMod val="85000"/>
                  <a:lumOff val="15000"/>
                </a:schemeClr>
              </a:buClr>
            </a:pPr>
            <a:endParaRPr lang="en-US" sz="1600" u="none" strike="noStrike" dirty="0">
              <a:effectLst/>
              <a:latin typeface="Calibri"/>
              <a:ea typeface="Calibri"/>
              <a:cs typeface="Calibri"/>
            </a:endParaRPr>
          </a:p>
          <a:p>
            <a:pPr marL="285750" indent="-285750" defTabSz="914400">
              <a:lnSpc>
                <a:spcPct val="90000"/>
              </a:lnSpc>
              <a:spcAft>
                <a:spcPts val="600"/>
              </a:spcAft>
              <a:buClr>
                <a:schemeClr val="tx1">
                  <a:lumMod val="85000"/>
                  <a:lumOff val="15000"/>
                </a:schemeClr>
              </a:buClr>
              <a:buFont typeface="Arial"/>
              <a:buChar char="•"/>
            </a:pPr>
            <a:r>
              <a:rPr lang="en-US" sz="1600" dirty="0">
                <a:latin typeface="Calibri"/>
                <a:ea typeface="Calibri"/>
                <a:cs typeface="Calibri"/>
              </a:rPr>
              <a:t>When we look at the availability feature, which tells us how many days a year each listing is available,</a:t>
            </a:r>
          </a:p>
          <a:p>
            <a:pPr marL="285750" indent="-285750" defTabSz="914400">
              <a:lnSpc>
                <a:spcPct val="90000"/>
              </a:lnSpc>
              <a:spcAft>
                <a:spcPts val="600"/>
              </a:spcAft>
              <a:buClr>
                <a:srgbClr val="262626"/>
              </a:buClr>
              <a:buFont typeface="Arial"/>
              <a:buChar char="•"/>
            </a:pPr>
            <a:r>
              <a:rPr lang="en-US" sz="1600" dirty="0">
                <a:latin typeface="Calibri"/>
                <a:ea typeface="Calibri"/>
                <a:cs typeface="Calibri"/>
              </a:rPr>
              <a:t>We can see  that Airbnb in the </a:t>
            </a:r>
            <a:r>
              <a:rPr lang="en-US" sz="1600" err="1">
                <a:latin typeface="Calibri"/>
                <a:ea typeface="Calibri"/>
                <a:cs typeface="Calibri"/>
              </a:rPr>
              <a:t>neighbourhood</a:t>
            </a:r>
            <a:r>
              <a:rPr lang="en-US" sz="1600" dirty="0">
                <a:latin typeface="Calibri"/>
                <a:ea typeface="Calibri"/>
                <a:cs typeface="Calibri"/>
              </a:rPr>
              <a:t> Fort Wadsworth is available throughout </a:t>
            </a:r>
            <a:r>
              <a:rPr lang="en-US" sz="1600" u="none" strike="noStrike" dirty="0">
                <a:effectLst/>
                <a:latin typeface="Calibri"/>
                <a:ea typeface="Calibri"/>
                <a:cs typeface="Calibri"/>
              </a:rPr>
              <a:t>the </a:t>
            </a:r>
            <a:r>
              <a:rPr lang="en-US" sz="1600" dirty="0">
                <a:latin typeface="Calibri"/>
                <a:ea typeface="Calibri"/>
                <a:cs typeface="Calibri"/>
              </a:rPr>
              <a:t>year i</a:t>
            </a:r>
            <a:r>
              <a:rPr lang="en-US" sz="1600" u="none" strike="noStrike" dirty="0">
                <a:effectLst/>
                <a:latin typeface="Calibri"/>
                <a:ea typeface="Calibri"/>
                <a:cs typeface="Calibri"/>
              </a:rPr>
              <a:t>.</a:t>
            </a:r>
            <a:r>
              <a:rPr lang="en-US" sz="1600" dirty="0">
                <a:latin typeface="Calibri"/>
                <a:ea typeface="Calibri"/>
                <a:cs typeface="Calibri"/>
              </a:rPr>
              <a:t>e,365 days</a:t>
            </a:r>
            <a:r>
              <a:rPr lang="en-US" sz="1600" u="none" strike="noStrike" dirty="0">
                <a:effectLst/>
                <a:latin typeface="Calibri"/>
                <a:ea typeface="Calibri"/>
                <a:cs typeface="Calibri"/>
              </a:rPr>
              <a:t>.</a:t>
            </a:r>
            <a:endParaRPr lang="en-US">
              <a:latin typeface="Calibri"/>
              <a:ea typeface="Calibri"/>
              <a:cs typeface="Calibri"/>
            </a:endParaRPr>
          </a:p>
          <a:p>
            <a:pPr marL="102870" indent="-285750" defTabSz="914400">
              <a:lnSpc>
                <a:spcPct val="90000"/>
              </a:lnSpc>
              <a:spcAft>
                <a:spcPts val="600"/>
              </a:spcAft>
              <a:buClr>
                <a:schemeClr val="tx1">
                  <a:lumMod val="85000"/>
                  <a:lumOff val="15000"/>
                </a:schemeClr>
              </a:buClr>
              <a:buFont typeface="Arial" pitchFamily="18" charset="0"/>
              <a:buChar char="•"/>
            </a:pPr>
            <a:endParaRPr lang="en-US" sz="1600" dirty="0">
              <a:latin typeface="Arial Narrow"/>
            </a:endParaRPr>
          </a:p>
          <a:p>
            <a:pPr indent="-182880" defTabSz="914400">
              <a:lnSpc>
                <a:spcPct val="90000"/>
              </a:lnSpc>
              <a:spcAft>
                <a:spcPts val="600"/>
              </a:spcAft>
              <a:buClr>
                <a:schemeClr val="tx1">
                  <a:lumMod val="85000"/>
                  <a:lumOff val="15000"/>
                </a:schemeClr>
              </a:buClr>
              <a:buFont typeface="Arial" pitchFamily="18" charset="0"/>
              <a:buChar char="•"/>
            </a:pPr>
            <a:endParaRPr lang="en-US" sz="1500">
              <a:latin typeface="Aptos" panose="02110004020202020204"/>
            </a:endParaRPr>
          </a:p>
          <a:p>
            <a:pPr indent="-182880" defTabSz="914400">
              <a:lnSpc>
                <a:spcPct val="90000"/>
              </a:lnSpc>
              <a:spcAft>
                <a:spcPts val="600"/>
              </a:spcAft>
              <a:buClr>
                <a:schemeClr val="tx1">
                  <a:lumMod val="85000"/>
                  <a:lumOff val="15000"/>
                </a:schemeClr>
              </a:buClr>
              <a:buFont typeface="Arial" pitchFamily="18" charset="0"/>
              <a:buChar char="•"/>
            </a:pPr>
            <a:endParaRPr lang="en-US" sz="1500"/>
          </a:p>
        </p:txBody>
      </p:sp>
      <p:sp>
        <p:nvSpPr>
          <p:cNvPr id="4" name="Title 1">
            <a:extLst>
              <a:ext uri="{FF2B5EF4-FFF2-40B4-BE49-F238E27FC236}">
                <a16:creationId xmlns:a16="http://schemas.microsoft.com/office/drawing/2014/main" id="{AD6A87FE-0F58-3061-EF42-6F3611142515}"/>
              </a:ext>
            </a:extLst>
          </p:cNvPr>
          <p:cNvSpPr txBox="1">
            <a:spLocks/>
          </p:cNvSpPr>
          <p:nvPr/>
        </p:nvSpPr>
        <p:spPr>
          <a:xfrm>
            <a:off x="289211" y="226958"/>
            <a:ext cx="11677282" cy="593655"/>
          </a:xfrm>
          <a:prstGeom prst="rect">
            <a:avLst/>
          </a:prstGeom>
          <a:solidFill>
            <a:schemeClr val="bg2"/>
          </a:solidFill>
        </p:spPr>
        <p:txBody>
          <a:bodyPr vert="horz" lIns="91440" tIns="45720" rIns="91440" bIns="45720" rtlCol="0" anchor="ctr">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defTabSz="914400">
              <a:spcAft>
                <a:spcPts val="600"/>
              </a:spcAft>
            </a:pPr>
            <a:r>
              <a:rPr lang="en-US" sz="2400" dirty="0">
                <a:latin typeface="Arial Narrow"/>
                <a:ea typeface="+mn-ea"/>
                <a:cs typeface="+mn-cs"/>
              </a:rPr>
              <a:t>Average Availability in Top 20 </a:t>
            </a:r>
            <a:r>
              <a:rPr lang="en-US" sz="2400" dirty="0" err="1">
                <a:latin typeface="Arial Narrow"/>
                <a:ea typeface="+mn-ea"/>
                <a:cs typeface="+mn-cs"/>
              </a:rPr>
              <a:t>Neighbourhood</a:t>
            </a:r>
          </a:p>
        </p:txBody>
      </p:sp>
    </p:spTree>
    <p:extLst>
      <p:ext uri="{BB962C8B-B14F-4D97-AF65-F5344CB8AC3E}">
        <p14:creationId xmlns:p14="http://schemas.microsoft.com/office/powerpoint/2010/main" val="2118132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6C7D4B2-9863-5516-AEB0-57175AF2455F}"/>
              </a:ext>
            </a:extLst>
          </p:cNvPr>
          <p:cNvSpPr txBox="1"/>
          <p:nvPr/>
        </p:nvSpPr>
        <p:spPr>
          <a:xfrm>
            <a:off x="180109" y="1302328"/>
            <a:ext cx="6276108" cy="5320144"/>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Title 1">
            <a:extLst>
              <a:ext uri="{FF2B5EF4-FFF2-40B4-BE49-F238E27FC236}">
                <a16:creationId xmlns:a16="http://schemas.microsoft.com/office/drawing/2014/main" id="{AD6A87FE-0F58-3061-EF42-6F3611142515}"/>
              </a:ext>
            </a:extLst>
          </p:cNvPr>
          <p:cNvSpPr txBox="1">
            <a:spLocks/>
          </p:cNvSpPr>
          <p:nvPr/>
        </p:nvSpPr>
        <p:spPr>
          <a:xfrm>
            <a:off x="259708" y="750310"/>
            <a:ext cx="11681345" cy="550711"/>
          </a:xfrm>
          <a:prstGeom prst="rect">
            <a:avLst/>
          </a:prstGeom>
          <a:solidFill>
            <a:schemeClr val="bg2"/>
          </a:solidFill>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CA" sz="2400" dirty="0">
                <a:latin typeface="Arial Narrow"/>
                <a:cs typeface="Arial"/>
              </a:rPr>
              <a:t>Correlation Between Numerical Variables</a:t>
            </a:r>
            <a:endParaRPr lang="en-US" sz="24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C27E017B-86A7-8014-63FB-2BC7D173A764}"/>
              </a:ext>
            </a:extLst>
          </p:cNvPr>
          <p:cNvSpPr txBox="1"/>
          <p:nvPr/>
        </p:nvSpPr>
        <p:spPr>
          <a:xfrm>
            <a:off x="7262174" y="1769556"/>
            <a:ext cx="4684179" cy="1692771"/>
          </a:xfrm>
          <a:prstGeom prst="rect">
            <a:avLst/>
          </a:prstGeom>
          <a:noFill/>
        </p:spPr>
        <p:txBody>
          <a:bodyPr wrap="square" lIns="91440" tIns="45720" rIns="91440" bIns="45720" anchor="t">
            <a:spAutoFit/>
          </a:bodyPr>
          <a:lstStyle/>
          <a:p>
            <a:pPr algn="ctr"/>
            <a:r>
              <a:rPr lang="en-CA" sz="1600" b="1" dirty="0">
                <a:latin typeface="Calibri"/>
                <a:ea typeface="Calibri"/>
                <a:cs typeface="Arial Narrow" panose="020B0604020202020204" pitchFamily="34" charset="0"/>
              </a:rPr>
              <a:t>INSIGHTS</a:t>
            </a:r>
            <a:endParaRPr lang="en-CA" sz="1600" b="1" u="none" strike="noStrike" dirty="0">
              <a:effectLst/>
              <a:latin typeface="Calibri"/>
              <a:ea typeface="Calibri"/>
              <a:cs typeface="Arial Narrow" panose="020B0604020202020204" pitchFamily="34" charset="0"/>
            </a:endParaRPr>
          </a:p>
          <a:p>
            <a:pPr algn="l"/>
            <a:endParaRPr lang="en-CA" sz="1600" u="none" strike="noStrike" dirty="0">
              <a:effectLst/>
              <a:latin typeface="Calibri"/>
              <a:ea typeface="Calibri"/>
              <a:cs typeface="Arial Narrow" panose="020B0604020202020204" pitchFamily="34" charset="0"/>
            </a:endParaRPr>
          </a:p>
          <a:p>
            <a:pPr marL="285750" indent="-285750">
              <a:buFont typeface="Arial"/>
              <a:buChar char="•"/>
            </a:pPr>
            <a:r>
              <a:rPr lang="en-CA" sz="1600" dirty="0">
                <a:solidFill>
                  <a:srgbClr val="3C4043"/>
                </a:solidFill>
                <a:latin typeface="Calibri"/>
                <a:ea typeface="+mn-lt"/>
                <a:cs typeface="+mn-lt"/>
              </a:rPr>
              <a:t>Minimum night, Number of reviews, Reviews per month, Availability all have no any significant relation to the Price</a:t>
            </a:r>
          </a:p>
          <a:p>
            <a:pPr algn="l"/>
            <a:endParaRPr lang="en-CA" sz="1200" dirty="0">
              <a:solidFill>
                <a:srgbClr val="374151"/>
              </a:solidFill>
              <a:latin typeface="Arial Narrow" panose="020B0604020202020204" pitchFamily="34" charset="0"/>
              <a:cs typeface="Arial Narrow" panose="020B0604020202020204" pitchFamily="34" charset="0"/>
            </a:endParaRPr>
          </a:p>
          <a:p>
            <a:pPr algn="l"/>
            <a:endParaRPr lang="en-CA" sz="1200" u="none" strike="noStrike" dirty="0">
              <a:solidFill>
                <a:srgbClr val="374151"/>
              </a:solidFill>
              <a:effectLst/>
              <a:latin typeface="Arial Narrow" panose="020B0604020202020204" pitchFamily="34" charset="0"/>
              <a:cs typeface="Arial Narrow" panose="020B0604020202020204" pitchFamily="34" charset="0"/>
            </a:endParaRPr>
          </a:p>
        </p:txBody>
      </p:sp>
      <p:pic>
        <p:nvPicPr>
          <p:cNvPr id="6" name="Content Placeholder 5">
            <a:extLst>
              <a:ext uri="{FF2B5EF4-FFF2-40B4-BE49-F238E27FC236}">
                <a16:creationId xmlns:a16="http://schemas.microsoft.com/office/drawing/2014/main" id="{AEE2AB08-5E2A-9D24-05F5-064A373DAC16}"/>
              </a:ext>
            </a:extLst>
          </p:cNvPr>
          <p:cNvPicPr>
            <a:picLocks noGrp="1" noChangeAspect="1"/>
          </p:cNvPicPr>
          <p:nvPr>
            <p:ph idx="1"/>
          </p:nvPr>
        </p:nvPicPr>
        <p:blipFill>
          <a:blip r:embed="rId2"/>
          <a:stretch>
            <a:fillRect/>
          </a:stretch>
        </p:blipFill>
        <p:spPr>
          <a:xfrm>
            <a:off x="296905" y="1434823"/>
            <a:ext cx="6045132" cy="4960937"/>
          </a:xfrm>
          <a:ln>
            <a:solidFill>
              <a:schemeClr val="bg1"/>
            </a:solidFill>
          </a:ln>
        </p:spPr>
      </p:pic>
      <p:sp>
        <p:nvSpPr>
          <p:cNvPr id="3" name="Title 1">
            <a:extLst>
              <a:ext uri="{FF2B5EF4-FFF2-40B4-BE49-F238E27FC236}">
                <a16:creationId xmlns:a16="http://schemas.microsoft.com/office/drawing/2014/main" id="{900BD604-42F6-D312-27E9-436C112B4ADD}"/>
              </a:ext>
            </a:extLst>
          </p:cNvPr>
          <p:cNvSpPr txBox="1">
            <a:spLocks/>
          </p:cNvSpPr>
          <p:nvPr/>
        </p:nvSpPr>
        <p:spPr>
          <a:xfrm>
            <a:off x="253694" y="241050"/>
            <a:ext cx="11670106" cy="507058"/>
          </a:xfrm>
          <a:prstGeom prst="rect">
            <a:avLst/>
          </a:prstGeom>
          <a:solidFill>
            <a:schemeClr val="bg2"/>
          </a:solidFill>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000000"/>
                </a:solidFill>
                <a:latin typeface="Arial Narrow"/>
                <a:cs typeface="Calibri"/>
              </a:rPr>
              <a:t>Multivariate Analysis</a:t>
            </a:r>
            <a:endParaRPr lang="en-US" dirty="0">
              <a:latin typeface="Arial Narrow"/>
            </a:endParaRPr>
          </a:p>
        </p:txBody>
      </p:sp>
    </p:spTree>
    <p:extLst>
      <p:ext uri="{BB962C8B-B14F-4D97-AF65-F5344CB8AC3E}">
        <p14:creationId xmlns:p14="http://schemas.microsoft.com/office/powerpoint/2010/main" val="249978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985361EC-BB50-4A30-427F-3BD316979E39}"/>
              </a:ext>
            </a:extLst>
          </p:cNvPr>
          <p:cNvPicPr>
            <a:picLocks noChangeAspect="1"/>
          </p:cNvPicPr>
          <p:nvPr/>
        </p:nvPicPr>
        <p:blipFill rotWithShape="1">
          <a:blip r:embed="rId2"/>
          <a:srcRect t="742" r="23298" b="8349"/>
          <a:stretch/>
        </p:blipFill>
        <p:spPr>
          <a:xfrm>
            <a:off x="3523488" y="10"/>
            <a:ext cx="8668512" cy="6857990"/>
          </a:xfrm>
          <a:prstGeom prst="rect">
            <a:avLst/>
          </a:prstGeom>
        </p:spPr>
      </p:pic>
      <p:sp>
        <p:nvSpPr>
          <p:cNvPr id="29" name="Rectangle 28">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C94C54-3D5D-F7CB-D6ED-3B6215D568D9}"/>
              </a:ext>
            </a:extLst>
          </p:cNvPr>
          <p:cNvSpPr>
            <a:spLocks noGrp="1"/>
          </p:cNvSpPr>
          <p:nvPr>
            <p:ph type="title"/>
          </p:nvPr>
        </p:nvSpPr>
        <p:spPr>
          <a:xfrm>
            <a:off x="477981" y="1122363"/>
            <a:ext cx="7029795" cy="3079443"/>
          </a:xfrm>
        </p:spPr>
        <p:txBody>
          <a:bodyPr vert="horz" lIns="91440" tIns="45720" rIns="91440" bIns="45720" rtlCol="0" anchor="b">
            <a:normAutofit/>
          </a:bodyPr>
          <a:lstStyle/>
          <a:p>
            <a:r>
              <a:rPr lang="en-US" dirty="0"/>
              <a:t>Final Summary and Conclusion</a:t>
            </a:r>
          </a:p>
        </p:txBody>
      </p:sp>
      <p:sp>
        <p:nvSpPr>
          <p:cNvPr id="30" name="Rectangle 2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6295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CD8881-A6D3-2177-6FDE-00E70031F65B}"/>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Summary</a:t>
            </a:r>
          </a:p>
        </p:txBody>
      </p:sp>
      <p:sp>
        <p:nvSpPr>
          <p:cNvPr id="3" name="Content Placeholder 2">
            <a:extLst>
              <a:ext uri="{FF2B5EF4-FFF2-40B4-BE49-F238E27FC236}">
                <a16:creationId xmlns:a16="http://schemas.microsoft.com/office/drawing/2014/main" id="{2671EA3A-F88C-9945-FFF9-7800A5FD0A26}"/>
              </a:ext>
            </a:extLst>
          </p:cNvPr>
          <p:cNvSpPr>
            <a:spLocks noGrp="1"/>
          </p:cNvSpPr>
          <p:nvPr>
            <p:ph idx="1"/>
          </p:nvPr>
        </p:nvSpPr>
        <p:spPr>
          <a:xfrm>
            <a:off x="1371599" y="1886877"/>
            <a:ext cx="9724031" cy="4876678"/>
          </a:xfrm>
        </p:spPr>
        <p:txBody>
          <a:bodyPr vert="horz" lIns="91440" tIns="45720" rIns="91440" bIns="45720" rtlCol="0" anchor="ctr">
            <a:noAutofit/>
          </a:bodyPr>
          <a:lstStyle/>
          <a:p>
            <a:r>
              <a:rPr lang="en-US" sz="1600" dirty="0">
                <a:latin typeface="Calibri"/>
                <a:ea typeface="+mn-lt"/>
                <a:cs typeface="+mn-lt"/>
              </a:rPr>
              <a:t>The majority of listings in NYC are of the entire home/apartment type, followed by private rooms and shared rooms.</a:t>
            </a:r>
            <a:endParaRPr lang="en-US" sz="1600" dirty="0">
              <a:latin typeface="Calibri"/>
              <a:ea typeface="Calibri"/>
              <a:cs typeface="Calibri"/>
            </a:endParaRPr>
          </a:p>
          <a:p>
            <a:r>
              <a:rPr lang="en-US" sz="1600" dirty="0">
                <a:latin typeface="Calibri"/>
                <a:ea typeface="+mn-lt"/>
                <a:cs typeface="+mn-lt"/>
              </a:rPr>
              <a:t>Manhattan has the highest share of listings followed by Brooklyn, Queens, Bronx and Staten Island.</a:t>
            </a:r>
            <a:endParaRPr lang="en-US" sz="1600" dirty="0">
              <a:latin typeface="Calibri"/>
              <a:ea typeface="Calibri"/>
              <a:cs typeface="Calibri"/>
            </a:endParaRPr>
          </a:p>
          <a:p>
            <a:r>
              <a:rPr lang="en-US" sz="1600" dirty="0">
                <a:latin typeface="Calibri"/>
                <a:ea typeface="+mn-lt"/>
                <a:cs typeface="+mn-lt"/>
              </a:rPr>
              <a:t>Prices vary across different regions, with certain regions having higher average prices compared to others.</a:t>
            </a:r>
            <a:endParaRPr lang="en-US" sz="1600" dirty="0">
              <a:latin typeface="Calibri"/>
              <a:ea typeface="Calibri"/>
              <a:cs typeface="Calibri"/>
            </a:endParaRPr>
          </a:p>
          <a:p>
            <a:r>
              <a:rPr lang="en-US" sz="1600" dirty="0">
                <a:latin typeface="Calibri"/>
                <a:ea typeface="+mn-lt"/>
                <a:cs typeface="+mn-lt"/>
              </a:rPr>
              <a:t>Average availability in days varies across neighborhoods, with further analysis we can understand the demand and supply dynamics in various neighborhoods.</a:t>
            </a:r>
            <a:endParaRPr lang="en-US" sz="1600" dirty="0">
              <a:latin typeface="Calibri"/>
              <a:ea typeface="Calibri"/>
              <a:cs typeface="Calibri"/>
            </a:endParaRPr>
          </a:p>
          <a:p>
            <a:r>
              <a:rPr lang="en-US" sz="1600" dirty="0">
                <a:latin typeface="Calibri"/>
                <a:ea typeface="Calibri"/>
                <a:cs typeface="Calibri"/>
              </a:rPr>
              <a:t>The price distributions of the room types point that, in general, shared and private rooms have similar prices (less deviation). On the other hand, entire home/ apartments have more variability (and are more expensive, obviously). We don't have data about the properties, but we can guess that other variables like square ft. or being near a metro station affect the price.</a:t>
            </a:r>
          </a:p>
          <a:p>
            <a:r>
              <a:rPr lang="en-US" sz="1600" dirty="0">
                <a:latin typeface="Calibri"/>
                <a:ea typeface="+mn-lt"/>
                <a:cs typeface="+mn-lt"/>
              </a:rPr>
              <a:t>When looking at the Popularity/Price plot, we can see that rooms with more reviews tend to be cheaper (although the Entire apartment class is more noisy than the others). This can be explained as: the more expensive is an apartment, the less people stays there and therefore, the less reviews. This would be interesting to use in a model to predict prices or the popularity of a room.</a:t>
            </a:r>
            <a:endParaRPr lang="en-US" sz="1600" dirty="0">
              <a:latin typeface="Calibri"/>
              <a:ea typeface="Calibri"/>
              <a:cs typeface="Calibri"/>
            </a:endParaRPr>
          </a:p>
          <a:p>
            <a:endParaRPr lang="en-US" sz="1400" dirty="0">
              <a:latin typeface="Calibri"/>
            </a:endParaRPr>
          </a:p>
          <a:p>
            <a:endParaRPr lang="en-US" sz="1400"/>
          </a:p>
        </p:txBody>
      </p:sp>
    </p:spTree>
    <p:extLst>
      <p:ext uri="{BB962C8B-B14F-4D97-AF65-F5344CB8AC3E}">
        <p14:creationId xmlns:p14="http://schemas.microsoft.com/office/powerpoint/2010/main" val="565536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CD8881-A6D3-2177-6FDE-00E70031F65B}"/>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Summary</a:t>
            </a:r>
          </a:p>
        </p:txBody>
      </p:sp>
      <p:sp>
        <p:nvSpPr>
          <p:cNvPr id="5" name="Content Placeholder 2">
            <a:extLst>
              <a:ext uri="{FF2B5EF4-FFF2-40B4-BE49-F238E27FC236}">
                <a16:creationId xmlns:a16="http://schemas.microsoft.com/office/drawing/2014/main" id="{2C4E969F-32E0-50AE-DF64-4297F2244F59}"/>
              </a:ext>
            </a:extLst>
          </p:cNvPr>
          <p:cNvSpPr txBox="1">
            <a:spLocks/>
          </p:cNvSpPr>
          <p:nvPr/>
        </p:nvSpPr>
        <p:spPr>
          <a:xfrm>
            <a:off x="1370162" y="2070040"/>
            <a:ext cx="9897373" cy="397752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latin typeface="Calibri"/>
                <a:ea typeface="Calibri"/>
                <a:cs typeface="Calibri"/>
              </a:rPr>
              <a:t>There is no strong correlation between price of listings and number of reviews.</a:t>
            </a:r>
          </a:p>
          <a:p>
            <a:pPr>
              <a:buFont typeface="Arial"/>
              <a:buChar char="•"/>
            </a:pPr>
            <a:r>
              <a:rPr lang="en-US" sz="1600" dirty="0">
                <a:latin typeface="Calibri"/>
                <a:ea typeface="Calibri"/>
                <a:cs typeface="Arial"/>
              </a:rPr>
              <a:t>The most interesting variables regarding price prediction are:</a:t>
            </a:r>
            <a:endParaRPr lang="en-US" sz="1600">
              <a:latin typeface="Calibri"/>
              <a:ea typeface="Calibri"/>
              <a:cs typeface="Arial"/>
            </a:endParaRPr>
          </a:p>
          <a:p>
            <a:pPr marL="971550" lvl="1" indent="-285750">
              <a:buFont typeface="Arial"/>
              <a:buChar char="•"/>
            </a:pPr>
            <a:r>
              <a:rPr lang="en-US" sz="1600" dirty="0">
                <a:latin typeface="Calibri"/>
                <a:ea typeface="Calibri"/>
                <a:cs typeface="Arial"/>
              </a:rPr>
              <a:t>Location</a:t>
            </a:r>
          </a:p>
          <a:p>
            <a:pPr marL="971550" lvl="1" indent="-285750">
              <a:buFont typeface="Arial"/>
              <a:buChar char="•"/>
            </a:pPr>
            <a:r>
              <a:rPr lang="en-US" sz="1600" dirty="0" err="1">
                <a:latin typeface="Calibri"/>
                <a:ea typeface="Calibri"/>
                <a:cs typeface="Arial"/>
              </a:rPr>
              <a:t>Neighbourhood</a:t>
            </a:r>
          </a:p>
          <a:p>
            <a:pPr marL="971550" lvl="1" indent="-285750">
              <a:buFont typeface="Arial"/>
              <a:buChar char="•"/>
            </a:pPr>
            <a:r>
              <a:rPr lang="en-US" sz="1600" dirty="0">
                <a:latin typeface="Calibri"/>
                <a:ea typeface="Calibri"/>
                <a:cs typeface="Arial"/>
              </a:rPr>
              <a:t>Room type</a:t>
            </a:r>
            <a:endParaRPr lang="en-US" sz="1600">
              <a:latin typeface="Calibri"/>
              <a:ea typeface="Calibri"/>
              <a:cs typeface="Calibri"/>
            </a:endParaRPr>
          </a:p>
          <a:p>
            <a:r>
              <a:rPr lang="en-US" sz="1600" dirty="0">
                <a:latin typeface="Calibri"/>
                <a:ea typeface="Calibri"/>
                <a:cs typeface="Calibri"/>
              </a:rPr>
              <a:t>Further analysis is required to analyze the outliers in both price and number of reviews columns.</a:t>
            </a:r>
          </a:p>
          <a:p>
            <a:endParaRPr lang="en-US" sz="1600" dirty="0">
              <a:solidFill>
                <a:srgbClr val="3C4043"/>
              </a:solidFill>
              <a:latin typeface="Calibri"/>
              <a:ea typeface="Calibri"/>
              <a:cs typeface="Arial"/>
            </a:endParaRPr>
          </a:p>
          <a:p>
            <a:pPr marL="457200" lvl="1" indent="0">
              <a:buFont typeface="Arial" panose="020B0604020202020204" pitchFamily="34" charset="0"/>
              <a:buNone/>
            </a:pPr>
            <a:endParaRPr lang="en-US" sz="1600" dirty="0">
              <a:solidFill>
                <a:srgbClr val="3C4043"/>
              </a:solidFill>
              <a:latin typeface="Calibri"/>
              <a:ea typeface="Calibri"/>
              <a:cs typeface="Arial"/>
            </a:endParaRPr>
          </a:p>
        </p:txBody>
      </p:sp>
    </p:spTree>
    <p:extLst>
      <p:ext uri="{BB962C8B-B14F-4D97-AF65-F5344CB8AC3E}">
        <p14:creationId xmlns:p14="http://schemas.microsoft.com/office/powerpoint/2010/main" val="3905298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6" name="Picture 25" descr="Aerial view of a highway near the ocean">
            <a:extLst>
              <a:ext uri="{FF2B5EF4-FFF2-40B4-BE49-F238E27FC236}">
                <a16:creationId xmlns:a16="http://schemas.microsoft.com/office/drawing/2014/main" id="{19D187C4-8254-08DA-CE09-66A217E66FDB}"/>
              </a:ext>
            </a:extLst>
          </p:cNvPr>
          <p:cNvPicPr>
            <a:picLocks noChangeAspect="1"/>
          </p:cNvPicPr>
          <p:nvPr/>
        </p:nvPicPr>
        <p:blipFill rotWithShape="1">
          <a:blip r:embed="rId2">
            <a:grayscl/>
          </a:blip>
          <a:srcRect t="7719" r="-2" b="17231"/>
          <a:stretch/>
        </p:blipFill>
        <p:spPr>
          <a:xfrm>
            <a:off x="20" y="10"/>
            <a:ext cx="12191980" cy="6857990"/>
          </a:xfrm>
          <a:prstGeom prst="rect">
            <a:avLst/>
          </a:prstGeom>
        </p:spPr>
      </p:pic>
      <p:sp>
        <p:nvSpPr>
          <p:cNvPr id="30" name="Freeform 12">
            <a:extLst>
              <a:ext uri="{FF2B5EF4-FFF2-40B4-BE49-F238E27FC236}">
                <a16:creationId xmlns:a16="http://schemas.microsoft.com/office/drawing/2014/main" id="{5625EBD2-B0F5-41AE-B3A7-8EC468264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1594" y="2311110"/>
            <a:ext cx="7028812" cy="2235780"/>
          </a:xfrm>
          <a:custGeom>
            <a:avLst/>
            <a:gdLst>
              <a:gd name="connsiteX0" fmla="*/ 0 w 8935452"/>
              <a:gd name="connsiteY0" fmla="*/ 0 h 3735526"/>
              <a:gd name="connsiteX1" fmla="*/ 8935452 w 8935452"/>
              <a:gd name="connsiteY1" fmla="*/ 0 h 3735526"/>
              <a:gd name="connsiteX2" fmla="*/ 8935452 w 8935452"/>
              <a:gd name="connsiteY2" fmla="*/ 3384463 h 3735526"/>
              <a:gd name="connsiteX3" fmla="*/ 4674433 w 8935452"/>
              <a:gd name="connsiteY3" fmla="*/ 3384463 h 3735526"/>
              <a:gd name="connsiteX4" fmla="*/ 4470816 w 8935452"/>
              <a:gd name="connsiteY4" fmla="*/ 3735526 h 3735526"/>
              <a:gd name="connsiteX5" fmla="*/ 4267200 w 8935452"/>
              <a:gd name="connsiteY5" fmla="*/ 3384463 h 3735526"/>
              <a:gd name="connsiteX6" fmla="*/ 0 w 8935452"/>
              <a:gd name="connsiteY6" fmla="*/ 3384463 h 373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35452" h="3735526">
                <a:moveTo>
                  <a:pt x="0" y="0"/>
                </a:moveTo>
                <a:lnTo>
                  <a:pt x="8935452" y="0"/>
                </a:lnTo>
                <a:lnTo>
                  <a:pt x="8935452" y="3384463"/>
                </a:lnTo>
                <a:lnTo>
                  <a:pt x="4674433" y="3384463"/>
                </a:lnTo>
                <a:lnTo>
                  <a:pt x="4470816" y="3735526"/>
                </a:lnTo>
                <a:lnTo>
                  <a:pt x="4267200" y="3384463"/>
                </a:lnTo>
                <a:lnTo>
                  <a:pt x="0" y="3384463"/>
                </a:lnTo>
                <a:close/>
              </a:path>
            </a:pathLst>
          </a:custGeom>
          <a:solidFill>
            <a:schemeClr val="bg2"/>
          </a:solidFill>
          <a:ln w="1905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AB7BA51-4BED-9B81-3AAD-674ECECC78A2}"/>
              </a:ext>
            </a:extLst>
          </p:cNvPr>
          <p:cNvSpPr>
            <a:spLocks noGrp="1"/>
          </p:cNvSpPr>
          <p:nvPr>
            <p:ph type="title"/>
          </p:nvPr>
        </p:nvSpPr>
        <p:spPr>
          <a:xfrm>
            <a:off x="3167062" y="2486025"/>
            <a:ext cx="5857875" cy="1676400"/>
          </a:xfrm>
        </p:spPr>
        <p:txBody>
          <a:bodyPr vert="horz" lIns="91440" tIns="45720" rIns="91440" bIns="45720" rtlCol="0" anchor="ctr">
            <a:normAutofit/>
          </a:bodyPr>
          <a:lstStyle/>
          <a:p>
            <a:pPr algn="ctr"/>
            <a:r>
              <a:rPr lang="en-US">
                <a:solidFill>
                  <a:schemeClr val="tx2"/>
                </a:solidFill>
              </a:rPr>
              <a:t>Thank you</a:t>
            </a:r>
          </a:p>
        </p:txBody>
      </p:sp>
    </p:spTree>
    <p:extLst>
      <p:ext uri="{BB962C8B-B14F-4D97-AF65-F5344CB8AC3E}">
        <p14:creationId xmlns:p14="http://schemas.microsoft.com/office/powerpoint/2010/main" val="4084982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9EBA8-591C-5341-218C-FE7517E6AC53}"/>
              </a:ext>
            </a:extLst>
          </p:cNvPr>
          <p:cNvSpPr>
            <a:spLocks noGrp="1"/>
          </p:cNvSpPr>
          <p:nvPr>
            <p:ph type="title"/>
          </p:nvPr>
        </p:nvSpPr>
        <p:spPr>
          <a:xfrm>
            <a:off x="838200" y="365126"/>
            <a:ext cx="10515600" cy="700912"/>
          </a:xfrm>
        </p:spPr>
        <p:txBody>
          <a:bodyPr/>
          <a:lstStyle/>
          <a:p>
            <a:r>
              <a:rPr lang="en-US" sz="4000" dirty="0">
                <a:latin typeface="Arial Narrow"/>
              </a:rPr>
              <a:t>About Dataset</a:t>
            </a:r>
            <a:endParaRPr lang="en-US" dirty="0"/>
          </a:p>
        </p:txBody>
      </p:sp>
      <p:sp>
        <p:nvSpPr>
          <p:cNvPr id="3" name="Content Placeholder 2">
            <a:extLst>
              <a:ext uri="{FF2B5EF4-FFF2-40B4-BE49-F238E27FC236}">
                <a16:creationId xmlns:a16="http://schemas.microsoft.com/office/drawing/2014/main" id="{3E54F770-6059-B30E-D4F7-367EF6685F9F}"/>
              </a:ext>
            </a:extLst>
          </p:cNvPr>
          <p:cNvSpPr>
            <a:spLocks noGrp="1"/>
          </p:cNvSpPr>
          <p:nvPr>
            <p:ph idx="1"/>
          </p:nvPr>
        </p:nvSpPr>
        <p:spPr>
          <a:xfrm>
            <a:off x="838200" y="1083648"/>
            <a:ext cx="10515600" cy="5395240"/>
          </a:xfrm>
        </p:spPr>
        <p:txBody>
          <a:bodyPr vert="horz" lIns="91440" tIns="45720" rIns="91440" bIns="45720" rtlCol="0" anchor="t">
            <a:normAutofit/>
          </a:bodyPr>
          <a:lstStyle/>
          <a:p>
            <a:pPr marL="0" indent="0">
              <a:buNone/>
            </a:pPr>
            <a:r>
              <a:rPr lang="en-US" sz="1600" b="1" dirty="0">
                <a:solidFill>
                  <a:srgbClr val="3C4043"/>
                </a:solidFill>
                <a:latin typeface="Calibri"/>
                <a:ea typeface="Calibri"/>
                <a:cs typeface="Calibri" panose="020F0502020204030204"/>
              </a:rPr>
              <a:t>Context:</a:t>
            </a:r>
            <a:endParaRPr lang="en-US">
              <a:solidFill>
                <a:srgbClr val="000000"/>
              </a:solidFill>
              <a:latin typeface="Calibri"/>
              <a:ea typeface="Calibri"/>
              <a:cs typeface="Calibri" panose="020F0502020204030204"/>
            </a:endParaRPr>
          </a:p>
          <a:p>
            <a:pPr marL="227965" indent="-227965">
              <a:buFont typeface="Arial" pitchFamily="18" charset="0"/>
              <a:buChar char="•"/>
            </a:pPr>
            <a:r>
              <a:rPr lang="en-US" sz="1600" dirty="0">
                <a:solidFill>
                  <a:srgbClr val="3C4043"/>
                </a:solidFill>
                <a:latin typeface="Calibri"/>
                <a:ea typeface="Calibri"/>
                <a:cs typeface="Calibri" panose="020F0502020204030204"/>
              </a:rPr>
              <a:t>Since 2008, guests and hosts have used Airbnb to expand on traveling possibilities and present more unique, personalized way of experiencing the world. This dataset describes the listing activity and metrics in NYC, NY for 2019.</a:t>
            </a:r>
          </a:p>
          <a:p>
            <a:pPr marL="0" indent="0">
              <a:buNone/>
            </a:pPr>
            <a:r>
              <a:rPr lang="en-US" sz="1600" b="1" dirty="0">
                <a:solidFill>
                  <a:srgbClr val="3C4043"/>
                </a:solidFill>
                <a:latin typeface="Calibri"/>
                <a:ea typeface="Calibri"/>
                <a:cs typeface="Calibri" panose="020F0502020204030204"/>
              </a:rPr>
              <a:t>Content:</a:t>
            </a:r>
          </a:p>
          <a:p>
            <a:pPr marL="227965" indent="-227965">
              <a:buFont typeface="Arial" pitchFamily="18" charset="0"/>
              <a:buChar char="•"/>
            </a:pPr>
            <a:r>
              <a:rPr lang="en-US" sz="1600" dirty="0">
                <a:solidFill>
                  <a:srgbClr val="3C4043"/>
                </a:solidFill>
                <a:latin typeface="Calibri"/>
                <a:ea typeface="Calibri"/>
                <a:cs typeface="Calibri" panose="020F0502020204030204"/>
              </a:rPr>
              <a:t>This data file includes all needed information to find out more about hosts, geographical availability, necessary metrics to make predictions and draw conclusions.</a:t>
            </a:r>
          </a:p>
          <a:p>
            <a:pPr marL="227965" indent="-227965">
              <a:buFont typeface="Arial" pitchFamily="18" charset="0"/>
              <a:buChar char="•"/>
            </a:pPr>
            <a:endParaRPr lang="en-US" sz="1600" dirty="0">
              <a:solidFill>
                <a:srgbClr val="3C4043"/>
              </a:solidFill>
              <a:latin typeface="Calibri"/>
              <a:ea typeface="+mn-lt"/>
              <a:cs typeface="+mn-lt"/>
            </a:endParaRPr>
          </a:p>
          <a:p>
            <a:pPr marL="0" indent="0">
              <a:buNone/>
            </a:pPr>
            <a:r>
              <a:rPr lang="en-US" sz="1600" dirty="0">
                <a:solidFill>
                  <a:srgbClr val="3C4043"/>
                </a:solidFill>
                <a:latin typeface="Calibri"/>
                <a:ea typeface="Calibri" panose="020F0502020204030204"/>
                <a:cs typeface="Calibri" panose="020F0502020204030204"/>
              </a:rPr>
              <a:t>Various field of dataset are :         </a:t>
            </a:r>
          </a:p>
          <a:p>
            <a:pPr marL="0" indent="0">
              <a:buNone/>
            </a:pPr>
            <a:r>
              <a:rPr lang="en-US" sz="1200" b="1" dirty="0">
                <a:solidFill>
                  <a:srgbClr val="3C4043"/>
                </a:solidFill>
                <a:latin typeface="Calibri"/>
                <a:ea typeface="+mn-lt"/>
                <a:cs typeface="+mn-lt"/>
              </a:rPr>
              <a:t>id</a:t>
            </a:r>
            <a:r>
              <a:rPr lang="en-US" sz="1200" dirty="0">
                <a:solidFill>
                  <a:srgbClr val="3C4043"/>
                </a:solidFill>
                <a:latin typeface="Calibri"/>
                <a:ea typeface="+mn-lt"/>
                <a:cs typeface="+mn-lt"/>
              </a:rPr>
              <a:t>: listing ID                                                                                                                              </a:t>
            </a:r>
            <a:r>
              <a:rPr lang="en-US" sz="1300" b="1" err="1">
                <a:solidFill>
                  <a:srgbClr val="3C4043"/>
                </a:solidFill>
                <a:latin typeface="Calibri"/>
                <a:ea typeface="+mn-lt"/>
                <a:cs typeface="+mn-lt"/>
              </a:rPr>
              <a:t>room_type</a:t>
            </a:r>
            <a:r>
              <a:rPr lang="en-US" sz="1300" dirty="0">
                <a:solidFill>
                  <a:srgbClr val="3C4043"/>
                </a:solidFill>
                <a:latin typeface="Calibri"/>
                <a:ea typeface="+mn-lt"/>
                <a:cs typeface="+mn-lt"/>
              </a:rPr>
              <a:t>: listing space type</a:t>
            </a:r>
            <a:endParaRPr lang="en-US" sz="1600">
              <a:solidFill>
                <a:srgbClr val="3C4043"/>
              </a:solidFill>
              <a:latin typeface="Calibri"/>
              <a:ea typeface="Calibri"/>
              <a:cs typeface="Calibri"/>
            </a:endParaRPr>
          </a:p>
          <a:p>
            <a:pPr marL="0" indent="0">
              <a:buNone/>
            </a:pPr>
            <a:r>
              <a:rPr lang="en-US" sz="1200" b="1" dirty="0">
                <a:solidFill>
                  <a:srgbClr val="3C4043"/>
                </a:solidFill>
                <a:latin typeface="Calibri"/>
                <a:ea typeface="+mn-lt"/>
                <a:cs typeface="+mn-lt"/>
              </a:rPr>
              <a:t>name</a:t>
            </a:r>
            <a:r>
              <a:rPr lang="en-US" sz="1200" dirty="0">
                <a:solidFill>
                  <a:srgbClr val="3C4043"/>
                </a:solidFill>
                <a:latin typeface="Calibri"/>
                <a:ea typeface="+mn-lt"/>
                <a:cs typeface="+mn-lt"/>
              </a:rPr>
              <a:t>: name of the listing                                                                                                     </a:t>
            </a:r>
            <a:r>
              <a:rPr lang="en-US" sz="1300" b="1" dirty="0">
                <a:solidFill>
                  <a:srgbClr val="3C4043"/>
                </a:solidFill>
                <a:latin typeface="Calibri"/>
                <a:ea typeface="+mn-lt"/>
                <a:cs typeface="+mn-lt"/>
              </a:rPr>
              <a:t>price</a:t>
            </a:r>
            <a:r>
              <a:rPr lang="en-US" sz="1300" dirty="0">
                <a:solidFill>
                  <a:srgbClr val="3C4043"/>
                </a:solidFill>
                <a:latin typeface="Calibri"/>
                <a:ea typeface="+mn-lt"/>
                <a:cs typeface="+mn-lt"/>
              </a:rPr>
              <a:t>: price in dollars</a:t>
            </a:r>
            <a:endParaRPr lang="en-US" dirty="0">
              <a:latin typeface="Calibri"/>
              <a:ea typeface="Calibri"/>
              <a:cs typeface="Calibri"/>
            </a:endParaRPr>
          </a:p>
          <a:p>
            <a:pPr marL="0" indent="0">
              <a:buNone/>
            </a:pPr>
            <a:r>
              <a:rPr lang="en-US" sz="1200" b="1" dirty="0" err="1">
                <a:solidFill>
                  <a:srgbClr val="3C4043"/>
                </a:solidFill>
                <a:latin typeface="Calibri"/>
                <a:ea typeface="+mn-lt"/>
                <a:cs typeface="+mn-lt"/>
              </a:rPr>
              <a:t>host_id</a:t>
            </a:r>
            <a:r>
              <a:rPr lang="en-US" sz="1200" dirty="0">
                <a:solidFill>
                  <a:srgbClr val="3C4043"/>
                </a:solidFill>
                <a:latin typeface="Calibri"/>
                <a:ea typeface="+mn-lt"/>
                <a:cs typeface="+mn-lt"/>
              </a:rPr>
              <a:t>: host ID                                                                                                                       </a:t>
            </a:r>
            <a:r>
              <a:rPr lang="en-US" sz="1300" b="1" dirty="0" err="1">
                <a:solidFill>
                  <a:srgbClr val="3C4043"/>
                </a:solidFill>
                <a:latin typeface="Calibri"/>
                <a:ea typeface="+mn-lt"/>
                <a:cs typeface="+mn-lt"/>
              </a:rPr>
              <a:t>minimum_nights</a:t>
            </a:r>
            <a:r>
              <a:rPr lang="en-US" sz="1300" dirty="0">
                <a:solidFill>
                  <a:srgbClr val="3C4043"/>
                </a:solidFill>
                <a:latin typeface="Calibri"/>
                <a:ea typeface="+mn-lt"/>
                <a:cs typeface="+mn-lt"/>
              </a:rPr>
              <a:t>: amount of nights minimum</a:t>
            </a:r>
            <a:endParaRPr lang="en-US" dirty="0">
              <a:latin typeface="Calibri"/>
              <a:ea typeface="Calibri"/>
              <a:cs typeface="Calibri"/>
            </a:endParaRPr>
          </a:p>
          <a:p>
            <a:pPr marL="0" indent="0">
              <a:buNone/>
            </a:pPr>
            <a:r>
              <a:rPr lang="en-US" sz="1200" b="1" dirty="0" err="1">
                <a:solidFill>
                  <a:srgbClr val="3C4043"/>
                </a:solidFill>
                <a:latin typeface="Calibri"/>
                <a:ea typeface="+mn-lt"/>
                <a:cs typeface="+mn-lt"/>
              </a:rPr>
              <a:t>host_name</a:t>
            </a:r>
            <a:r>
              <a:rPr lang="en-US" sz="1200" dirty="0">
                <a:solidFill>
                  <a:srgbClr val="3C4043"/>
                </a:solidFill>
                <a:latin typeface="Calibri"/>
                <a:ea typeface="+mn-lt"/>
                <a:cs typeface="+mn-lt"/>
              </a:rPr>
              <a:t>: name of the host                                                                                              </a:t>
            </a:r>
            <a:r>
              <a:rPr lang="en-US" sz="1300" b="1" dirty="0" err="1">
                <a:solidFill>
                  <a:srgbClr val="3C4043"/>
                </a:solidFill>
                <a:latin typeface="Calibri"/>
                <a:ea typeface="+mn-lt"/>
                <a:cs typeface="+mn-lt"/>
              </a:rPr>
              <a:t>number_of_reviews</a:t>
            </a:r>
            <a:r>
              <a:rPr lang="en-US" sz="1300" dirty="0">
                <a:solidFill>
                  <a:srgbClr val="3C4043"/>
                </a:solidFill>
                <a:latin typeface="Calibri"/>
                <a:ea typeface="+mn-lt"/>
                <a:cs typeface="+mn-lt"/>
              </a:rPr>
              <a:t>: number of reviews</a:t>
            </a:r>
            <a:endParaRPr lang="en-US" dirty="0">
              <a:latin typeface="Calibri"/>
              <a:ea typeface="Calibri"/>
              <a:cs typeface="Calibri"/>
            </a:endParaRPr>
          </a:p>
          <a:p>
            <a:pPr marL="0" indent="0">
              <a:buNone/>
            </a:pPr>
            <a:r>
              <a:rPr lang="en-US" sz="1200" b="1" dirty="0" err="1">
                <a:solidFill>
                  <a:srgbClr val="3C4043"/>
                </a:solidFill>
                <a:latin typeface="Calibri"/>
                <a:ea typeface="+mn-lt"/>
                <a:cs typeface="+mn-lt"/>
              </a:rPr>
              <a:t>neighbourhood_group</a:t>
            </a:r>
            <a:r>
              <a:rPr lang="en-US" sz="1200" dirty="0">
                <a:solidFill>
                  <a:srgbClr val="3C4043"/>
                </a:solidFill>
                <a:latin typeface="Calibri"/>
                <a:ea typeface="+mn-lt"/>
                <a:cs typeface="+mn-lt"/>
              </a:rPr>
              <a:t>: location                                                                                          </a:t>
            </a:r>
            <a:r>
              <a:rPr lang="en-US" sz="1300" b="1" dirty="0" err="1">
                <a:solidFill>
                  <a:srgbClr val="3C4043"/>
                </a:solidFill>
                <a:latin typeface="Calibri"/>
                <a:ea typeface="+mn-lt"/>
                <a:cs typeface="+mn-lt"/>
              </a:rPr>
              <a:t>last_review</a:t>
            </a:r>
            <a:r>
              <a:rPr lang="en-US" sz="1300" dirty="0">
                <a:solidFill>
                  <a:srgbClr val="3C4043"/>
                </a:solidFill>
                <a:latin typeface="Calibri"/>
                <a:ea typeface="+mn-lt"/>
                <a:cs typeface="+mn-lt"/>
              </a:rPr>
              <a:t>: latest review</a:t>
            </a:r>
            <a:endParaRPr lang="en-US" dirty="0">
              <a:solidFill>
                <a:srgbClr val="000000"/>
              </a:solidFill>
              <a:latin typeface="Calibri"/>
              <a:ea typeface="+mn-lt"/>
              <a:cs typeface="+mn-lt"/>
            </a:endParaRPr>
          </a:p>
          <a:p>
            <a:pPr marL="0" indent="0">
              <a:buNone/>
            </a:pPr>
            <a:r>
              <a:rPr lang="en-US" sz="1200" b="1" dirty="0" err="1">
                <a:solidFill>
                  <a:srgbClr val="3C4043"/>
                </a:solidFill>
                <a:latin typeface="Calibri"/>
                <a:ea typeface="+mn-lt"/>
                <a:cs typeface="+mn-lt"/>
              </a:rPr>
              <a:t>neighbourhood</a:t>
            </a:r>
            <a:r>
              <a:rPr lang="en-US" sz="1200" dirty="0">
                <a:solidFill>
                  <a:srgbClr val="3C4043"/>
                </a:solidFill>
                <a:latin typeface="Calibri"/>
                <a:ea typeface="+mn-lt"/>
                <a:cs typeface="+mn-lt"/>
              </a:rPr>
              <a:t>: area                                                                                                             </a:t>
            </a:r>
            <a:r>
              <a:rPr lang="en-US" sz="1300" b="1" dirty="0" err="1">
                <a:solidFill>
                  <a:srgbClr val="3C4043"/>
                </a:solidFill>
                <a:latin typeface="Calibri"/>
                <a:ea typeface="+mn-lt"/>
                <a:cs typeface="+mn-lt"/>
              </a:rPr>
              <a:t>reviews_per_month</a:t>
            </a:r>
            <a:r>
              <a:rPr lang="en-US" sz="1300" dirty="0">
                <a:solidFill>
                  <a:srgbClr val="3C4043"/>
                </a:solidFill>
                <a:latin typeface="Calibri"/>
                <a:ea typeface="+mn-lt"/>
                <a:cs typeface="+mn-lt"/>
              </a:rPr>
              <a:t>: number of reviews per month</a:t>
            </a:r>
            <a:endParaRPr lang="en-US" dirty="0">
              <a:solidFill>
                <a:srgbClr val="000000"/>
              </a:solidFill>
              <a:latin typeface="Calibri"/>
              <a:ea typeface="+mn-lt"/>
              <a:cs typeface="+mn-lt"/>
            </a:endParaRPr>
          </a:p>
          <a:p>
            <a:pPr marL="0" indent="0">
              <a:buNone/>
            </a:pPr>
            <a:r>
              <a:rPr lang="en-US" sz="1200" b="1" dirty="0">
                <a:solidFill>
                  <a:srgbClr val="3C4043"/>
                </a:solidFill>
                <a:latin typeface="Calibri"/>
                <a:ea typeface="+mn-lt"/>
                <a:cs typeface="+mn-lt"/>
              </a:rPr>
              <a:t>latitude</a:t>
            </a:r>
            <a:r>
              <a:rPr lang="en-US" sz="1200" dirty="0">
                <a:solidFill>
                  <a:srgbClr val="3C4043"/>
                </a:solidFill>
                <a:latin typeface="Calibri"/>
                <a:ea typeface="+mn-lt"/>
                <a:cs typeface="+mn-lt"/>
              </a:rPr>
              <a:t>: latitude coordinates                                                                                               </a:t>
            </a:r>
            <a:r>
              <a:rPr lang="en-US" sz="1300" b="1" dirty="0" err="1">
                <a:solidFill>
                  <a:srgbClr val="3C4043"/>
                </a:solidFill>
                <a:latin typeface="Calibri"/>
                <a:ea typeface="+mn-lt"/>
                <a:cs typeface="+mn-lt"/>
              </a:rPr>
              <a:t>calculated_host_listings_count</a:t>
            </a:r>
            <a:r>
              <a:rPr lang="en-US" sz="1300" dirty="0">
                <a:solidFill>
                  <a:srgbClr val="3C4043"/>
                </a:solidFill>
                <a:latin typeface="Calibri"/>
                <a:ea typeface="+mn-lt"/>
                <a:cs typeface="+mn-lt"/>
              </a:rPr>
              <a:t>: amount of listing per host</a:t>
            </a:r>
            <a:endParaRPr lang="en-US" dirty="0">
              <a:solidFill>
                <a:srgbClr val="000000"/>
              </a:solidFill>
              <a:latin typeface="Calibri"/>
              <a:ea typeface="+mn-lt"/>
              <a:cs typeface="+mn-lt"/>
            </a:endParaRPr>
          </a:p>
          <a:p>
            <a:pPr marL="0" indent="0">
              <a:buNone/>
            </a:pPr>
            <a:r>
              <a:rPr lang="en-US" sz="1200" b="1" dirty="0">
                <a:solidFill>
                  <a:srgbClr val="3C4043"/>
                </a:solidFill>
                <a:latin typeface="Calibri"/>
                <a:ea typeface="+mn-lt"/>
                <a:cs typeface="+mn-lt"/>
              </a:rPr>
              <a:t>longitude</a:t>
            </a:r>
            <a:r>
              <a:rPr lang="en-US" sz="1200" dirty="0">
                <a:solidFill>
                  <a:srgbClr val="3C4043"/>
                </a:solidFill>
                <a:latin typeface="Calibri"/>
                <a:ea typeface="+mn-lt"/>
                <a:cs typeface="+mn-lt"/>
              </a:rPr>
              <a:t>: longitude coordinates                                                                                 </a:t>
            </a:r>
            <a:r>
              <a:rPr lang="en-US" sz="1300" dirty="0">
                <a:solidFill>
                  <a:srgbClr val="3C4043"/>
                </a:solidFill>
                <a:latin typeface="Calibri"/>
                <a:ea typeface="+mn-lt"/>
                <a:cs typeface="+mn-lt"/>
              </a:rPr>
              <a:t>       </a:t>
            </a:r>
            <a:r>
              <a:rPr lang="en-US" sz="1300" b="1" dirty="0">
                <a:solidFill>
                  <a:srgbClr val="3C4043"/>
                </a:solidFill>
                <a:latin typeface="Calibri"/>
                <a:ea typeface="+mn-lt"/>
                <a:cs typeface="+mn-lt"/>
              </a:rPr>
              <a:t>availability_365</a:t>
            </a:r>
            <a:r>
              <a:rPr lang="en-US" sz="1300" dirty="0">
                <a:solidFill>
                  <a:srgbClr val="3C4043"/>
                </a:solidFill>
                <a:latin typeface="Calibri"/>
                <a:ea typeface="+mn-lt"/>
                <a:cs typeface="+mn-lt"/>
              </a:rPr>
              <a:t>: number of days when listing is available for booking</a:t>
            </a:r>
          </a:p>
          <a:p>
            <a:pPr marL="227965" indent="-227965">
              <a:buFont typeface="Arial" pitchFamily="18" charset="0"/>
              <a:buChar char="•"/>
            </a:pPr>
            <a:endParaRPr lang="en-US" sz="1200" dirty="0">
              <a:solidFill>
                <a:srgbClr val="3C4043"/>
              </a:solidFill>
              <a:cs typeface="Calibri"/>
            </a:endParaRPr>
          </a:p>
          <a:p>
            <a:pPr marL="227965" indent="-227965">
              <a:buFont typeface="Arial" pitchFamily="18" charset="0"/>
              <a:buChar char="•"/>
            </a:pPr>
            <a:endParaRPr lang="en-US" sz="1200" dirty="0">
              <a:solidFill>
                <a:srgbClr val="3C4043"/>
              </a:solidFill>
              <a:cs typeface="Calibri"/>
            </a:endParaRPr>
          </a:p>
          <a:p>
            <a:pPr marL="227965" indent="-227965">
              <a:buFont typeface="Arial" pitchFamily="18" charset="0"/>
              <a:buChar char="•"/>
            </a:pPr>
            <a:endParaRPr lang="en-US" sz="1200" dirty="0">
              <a:solidFill>
                <a:srgbClr val="3C4043"/>
              </a:solidFill>
              <a:cs typeface="Calibri"/>
            </a:endParaRPr>
          </a:p>
          <a:p>
            <a:pPr marL="227965" indent="-227965">
              <a:buFont typeface="Arial" pitchFamily="18" charset="0"/>
              <a:buChar char="•"/>
            </a:pPr>
            <a:endParaRPr lang="en-US" sz="1200" dirty="0">
              <a:solidFill>
                <a:srgbClr val="3C4043"/>
              </a:solidFill>
              <a:cs typeface="Calibri"/>
            </a:endParaRPr>
          </a:p>
          <a:p>
            <a:pPr marL="227965" indent="-227965">
              <a:buFont typeface="Arial" pitchFamily="18" charset="0"/>
              <a:buChar char="•"/>
            </a:pPr>
            <a:endParaRPr lang="en-US" sz="1200" dirty="0">
              <a:solidFill>
                <a:srgbClr val="3C4043"/>
              </a:solidFill>
              <a:cs typeface="Calibri"/>
            </a:endParaRPr>
          </a:p>
          <a:p>
            <a:pPr marL="227965" indent="-227965">
              <a:buFont typeface="Arial" pitchFamily="18" charset="0"/>
              <a:buChar char="•"/>
            </a:pPr>
            <a:endParaRPr lang="en-US" sz="1200" dirty="0">
              <a:solidFill>
                <a:srgbClr val="3C4043"/>
              </a:solidFill>
              <a:cs typeface="Calibri"/>
            </a:endParaRPr>
          </a:p>
          <a:p>
            <a:pPr marL="227965" indent="-227965">
              <a:buFont typeface="Arial" pitchFamily="18" charset="0"/>
              <a:buChar char="•"/>
            </a:pPr>
            <a:endParaRPr lang="en-US" sz="1200" dirty="0">
              <a:solidFill>
                <a:srgbClr val="3C4043"/>
              </a:solidFill>
              <a:cs typeface="Calibri"/>
            </a:endParaRPr>
          </a:p>
          <a:p>
            <a:pPr marL="227965" indent="-227965">
              <a:buFont typeface="Arial" pitchFamily="18" charset="0"/>
              <a:buChar char="•"/>
            </a:pPr>
            <a:endParaRPr lang="en-US" sz="1200" dirty="0">
              <a:solidFill>
                <a:srgbClr val="3C4043"/>
              </a:solidFill>
              <a:cs typeface="Calibri"/>
            </a:endParaRPr>
          </a:p>
          <a:p>
            <a:pPr marL="227965" indent="-227965">
              <a:buFont typeface="Arial" pitchFamily="18" charset="0"/>
              <a:buChar char="•"/>
            </a:pPr>
            <a:endParaRPr lang="en-US" sz="1600" dirty="0">
              <a:solidFill>
                <a:srgbClr val="000000"/>
              </a:solidFill>
              <a:latin typeface="Arial Narrow"/>
              <a:ea typeface="Calibri" panose="020F0502020204030204"/>
              <a:cs typeface="Calibri" panose="020F0502020204030204"/>
            </a:endParaRPr>
          </a:p>
        </p:txBody>
      </p:sp>
    </p:spTree>
    <p:extLst>
      <p:ext uri="{BB962C8B-B14F-4D97-AF65-F5344CB8AC3E}">
        <p14:creationId xmlns:p14="http://schemas.microsoft.com/office/powerpoint/2010/main" val="2851015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B5DB7-6BA7-7B96-1180-DC325780BE9B}"/>
              </a:ext>
            </a:extLst>
          </p:cNvPr>
          <p:cNvSpPr>
            <a:spLocks noGrp="1"/>
          </p:cNvSpPr>
          <p:nvPr>
            <p:ph type="title"/>
          </p:nvPr>
        </p:nvSpPr>
        <p:spPr>
          <a:xfrm>
            <a:off x="868680" y="642593"/>
            <a:ext cx="6281928" cy="1226599"/>
          </a:xfrm>
        </p:spPr>
        <p:txBody>
          <a:bodyPr>
            <a:normAutofit/>
          </a:bodyPr>
          <a:lstStyle/>
          <a:p>
            <a:r>
              <a:rPr lang="en-US" sz="4000" dirty="0">
                <a:latin typeface="Arial Narrow"/>
              </a:rPr>
              <a:t>EDA Using Python</a:t>
            </a:r>
            <a:endParaRPr lang="en-US" sz="4000" dirty="0"/>
          </a:p>
        </p:txBody>
      </p:sp>
      <p:sp>
        <p:nvSpPr>
          <p:cNvPr id="3" name="Content Placeholder 2">
            <a:extLst>
              <a:ext uri="{FF2B5EF4-FFF2-40B4-BE49-F238E27FC236}">
                <a16:creationId xmlns:a16="http://schemas.microsoft.com/office/drawing/2014/main" id="{7B8821EC-820D-4154-CF78-E37A5B6BAAE6}"/>
              </a:ext>
            </a:extLst>
          </p:cNvPr>
          <p:cNvSpPr>
            <a:spLocks noGrp="1"/>
          </p:cNvSpPr>
          <p:nvPr>
            <p:ph idx="1"/>
          </p:nvPr>
        </p:nvSpPr>
        <p:spPr>
          <a:xfrm>
            <a:off x="868680" y="1998396"/>
            <a:ext cx="6281928" cy="4036644"/>
          </a:xfrm>
        </p:spPr>
        <p:txBody>
          <a:bodyPr vert="horz" lIns="91440" tIns="45720" rIns="91440" bIns="45720" rtlCol="0" anchor="t">
            <a:normAutofit/>
          </a:bodyPr>
          <a:lstStyle/>
          <a:p>
            <a:pPr marL="0" indent="0">
              <a:buNone/>
            </a:pPr>
            <a:r>
              <a:rPr lang="en-US" sz="1600" b="1" dirty="0">
                <a:latin typeface="Calibri"/>
                <a:ea typeface="Calibri" panose="020F0502020204030204"/>
                <a:cs typeface="Calibri" panose="020F0502020204030204"/>
              </a:rPr>
              <a:t>1.1 Import Libraries</a:t>
            </a:r>
            <a:endParaRPr lang="en-US" sz="1600">
              <a:latin typeface="Calibri"/>
              <a:ea typeface="Calibri"/>
              <a:cs typeface="Calibri"/>
            </a:endParaRPr>
          </a:p>
          <a:p>
            <a:pPr marL="227965" indent="-227965">
              <a:buFont typeface="Arial" pitchFamily="18" charset="0"/>
              <a:buChar char="•"/>
            </a:pPr>
            <a:r>
              <a:rPr lang="en-US" sz="1600" dirty="0">
                <a:latin typeface="Calibri"/>
                <a:ea typeface="+mn-lt"/>
                <a:cs typeface="+mn-lt"/>
              </a:rPr>
              <a:t>import </a:t>
            </a:r>
            <a:r>
              <a:rPr lang="en-US" sz="1600" err="1">
                <a:latin typeface="Calibri"/>
                <a:ea typeface="+mn-lt"/>
                <a:cs typeface="+mn-lt"/>
              </a:rPr>
              <a:t>numpy</a:t>
            </a:r>
            <a:r>
              <a:rPr lang="en-US" sz="1600" dirty="0">
                <a:latin typeface="Calibri"/>
                <a:ea typeface="+mn-lt"/>
                <a:cs typeface="+mn-lt"/>
              </a:rPr>
              <a:t> as np – For numerical data analysis</a:t>
            </a:r>
            <a:endParaRPr lang="en-US" sz="1600" b="1">
              <a:latin typeface="Calibri"/>
              <a:ea typeface="Calibri" panose="020F0502020204030204"/>
              <a:cs typeface="Calibri" panose="020F0502020204030204"/>
            </a:endParaRPr>
          </a:p>
          <a:p>
            <a:pPr marL="227965" indent="-227965">
              <a:buFont typeface="Arial" pitchFamily="18" charset="0"/>
              <a:buChar char="•"/>
            </a:pPr>
            <a:r>
              <a:rPr lang="en-US" sz="1600" dirty="0">
                <a:latin typeface="Calibri"/>
                <a:ea typeface="+mn-lt"/>
                <a:cs typeface="+mn-lt"/>
              </a:rPr>
              <a:t>import pandas as pd – For data </a:t>
            </a:r>
            <a:r>
              <a:rPr lang="en-US" sz="1600" err="1">
                <a:latin typeface="Calibri"/>
                <a:ea typeface="+mn-lt"/>
                <a:cs typeface="+mn-lt"/>
              </a:rPr>
              <a:t>manipulatio</a:t>
            </a:r>
            <a:endParaRPr lang="en-US" sz="1600">
              <a:latin typeface="Calibri"/>
              <a:ea typeface="Calibri"/>
              <a:cs typeface="Calibri"/>
            </a:endParaRPr>
          </a:p>
          <a:p>
            <a:pPr marL="227965" indent="-227965">
              <a:buFont typeface="Arial" pitchFamily="18" charset="0"/>
              <a:buChar char="•"/>
            </a:pPr>
            <a:r>
              <a:rPr lang="en-US" sz="1600" dirty="0">
                <a:latin typeface="Calibri"/>
                <a:ea typeface="+mn-lt"/>
                <a:cs typeface="+mn-lt"/>
              </a:rPr>
              <a:t>import </a:t>
            </a:r>
            <a:r>
              <a:rPr lang="en-US" sz="1600" err="1">
                <a:latin typeface="Calibri"/>
                <a:ea typeface="+mn-lt"/>
                <a:cs typeface="+mn-lt"/>
              </a:rPr>
              <a:t>matplotlib.pyplot</a:t>
            </a:r>
            <a:r>
              <a:rPr lang="en-US" sz="1600" dirty="0">
                <a:latin typeface="Calibri"/>
                <a:ea typeface="+mn-lt"/>
                <a:cs typeface="+mn-lt"/>
              </a:rPr>
              <a:t> as </a:t>
            </a:r>
            <a:r>
              <a:rPr lang="en-US" sz="1600" err="1">
                <a:latin typeface="Calibri"/>
                <a:ea typeface="+mn-lt"/>
                <a:cs typeface="+mn-lt"/>
              </a:rPr>
              <a:t>plt</a:t>
            </a:r>
            <a:r>
              <a:rPr lang="en-US" sz="1600" dirty="0">
                <a:latin typeface="Calibri"/>
                <a:ea typeface="+mn-lt"/>
                <a:cs typeface="+mn-lt"/>
              </a:rPr>
              <a:t> – For data visualization</a:t>
            </a:r>
            <a:endParaRPr lang="en-US" sz="1600">
              <a:latin typeface="Calibri"/>
              <a:ea typeface="Calibri"/>
              <a:cs typeface="Calibri"/>
            </a:endParaRPr>
          </a:p>
          <a:p>
            <a:pPr marL="227965" indent="-227965">
              <a:buFont typeface="Arial" pitchFamily="18" charset="0"/>
              <a:buChar char="•"/>
            </a:pPr>
            <a:r>
              <a:rPr lang="en-US" sz="1600" dirty="0">
                <a:latin typeface="Calibri"/>
                <a:ea typeface="+mn-lt"/>
                <a:cs typeface="+mn-lt"/>
              </a:rPr>
              <a:t>import seaborn as </a:t>
            </a:r>
            <a:r>
              <a:rPr lang="en-US" sz="1600" err="1">
                <a:latin typeface="Calibri"/>
                <a:ea typeface="+mn-lt"/>
                <a:cs typeface="+mn-lt"/>
              </a:rPr>
              <a:t>sns</a:t>
            </a:r>
            <a:r>
              <a:rPr lang="en-US" sz="1600" dirty="0">
                <a:latin typeface="Calibri"/>
                <a:ea typeface="+mn-lt"/>
                <a:cs typeface="+mn-lt"/>
              </a:rPr>
              <a:t> – For data visualization</a:t>
            </a:r>
            <a:endParaRPr lang="en-US" sz="1600">
              <a:latin typeface="Calibri"/>
              <a:ea typeface="Calibri"/>
              <a:cs typeface="Calibri"/>
            </a:endParaRPr>
          </a:p>
          <a:p>
            <a:pPr marL="227965" indent="-227965">
              <a:buFont typeface="Arial" pitchFamily="18" charset="0"/>
              <a:buChar char="•"/>
            </a:pPr>
            <a:r>
              <a:rPr lang="en-US" sz="1600" dirty="0">
                <a:latin typeface="Calibri"/>
                <a:ea typeface="+mn-lt"/>
                <a:cs typeface="+mn-lt"/>
              </a:rPr>
              <a:t>import warnings – To ignore warnings</a:t>
            </a:r>
            <a:endParaRPr lang="en-US" sz="1600">
              <a:latin typeface="Calibri"/>
              <a:ea typeface="Calibri"/>
              <a:cs typeface="Calibri"/>
            </a:endParaRPr>
          </a:p>
          <a:p>
            <a:pPr marL="227965" indent="-227965">
              <a:buFont typeface="Arial" pitchFamily="18" charset="0"/>
              <a:buChar char="•"/>
            </a:pPr>
            <a:r>
              <a:rPr lang="en-US" sz="1600" err="1">
                <a:latin typeface="Calibri"/>
                <a:ea typeface="+mn-lt"/>
                <a:cs typeface="+mn-lt"/>
              </a:rPr>
              <a:t>warnings.filterwarnings</a:t>
            </a:r>
            <a:r>
              <a:rPr lang="en-US" sz="1600" dirty="0">
                <a:latin typeface="Calibri"/>
                <a:ea typeface="+mn-lt"/>
                <a:cs typeface="+mn-lt"/>
              </a:rPr>
              <a:t>('ignore')</a:t>
            </a:r>
          </a:p>
          <a:p>
            <a:pPr marL="0" indent="0">
              <a:buNone/>
            </a:pPr>
            <a:r>
              <a:rPr lang="en-US" sz="1600" b="1" dirty="0">
                <a:latin typeface="Calibri"/>
                <a:ea typeface="Calibri"/>
                <a:cs typeface="Calibri"/>
              </a:rPr>
              <a:t>1.2 Data Loading</a:t>
            </a:r>
          </a:p>
          <a:p>
            <a:pPr marL="0" indent="0">
              <a:buNone/>
            </a:pPr>
            <a:r>
              <a:rPr lang="en-US" sz="1600" dirty="0">
                <a:latin typeface="Calibri"/>
                <a:ea typeface="Calibri"/>
                <a:cs typeface="Calibri"/>
              </a:rPr>
              <a:t>Load Airbnb Newyork csv data file</a:t>
            </a:r>
            <a:endParaRPr lang="en-US" sz="1600" b="1" dirty="0">
              <a:latin typeface="Calibri"/>
              <a:ea typeface="Calibri"/>
              <a:cs typeface="Calibri"/>
            </a:endParaRPr>
          </a:p>
          <a:p>
            <a:pPr marL="0" indent="0">
              <a:buNone/>
            </a:pPr>
            <a:endParaRPr lang="en-US" b="1">
              <a:latin typeface="Arial Narrow"/>
              <a:ea typeface="Calibri"/>
              <a:cs typeface="Calibri"/>
            </a:endParaRPr>
          </a:p>
        </p:txBody>
      </p:sp>
      <p:pic>
        <p:nvPicPr>
          <p:cNvPr id="6" name="Picture 5">
            <a:extLst>
              <a:ext uri="{FF2B5EF4-FFF2-40B4-BE49-F238E27FC236}">
                <a16:creationId xmlns:a16="http://schemas.microsoft.com/office/drawing/2014/main" id="{ABD981C0-6769-B9A4-0ADD-313B9CD8FFE4}"/>
              </a:ext>
            </a:extLst>
          </p:cNvPr>
          <p:cNvPicPr>
            <a:picLocks noChangeAspect="1"/>
          </p:cNvPicPr>
          <p:nvPr/>
        </p:nvPicPr>
        <p:blipFill>
          <a:blip r:embed="rId2"/>
          <a:stretch>
            <a:fillRect/>
          </a:stretch>
        </p:blipFill>
        <p:spPr>
          <a:xfrm>
            <a:off x="7595415" y="1868701"/>
            <a:ext cx="3318953" cy="2005960"/>
          </a:xfrm>
          <a:prstGeom prst="rect">
            <a:avLst/>
          </a:prstGeom>
        </p:spPr>
      </p:pic>
      <p:pic>
        <p:nvPicPr>
          <p:cNvPr id="5" name="Picture 4">
            <a:extLst>
              <a:ext uri="{FF2B5EF4-FFF2-40B4-BE49-F238E27FC236}">
                <a16:creationId xmlns:a16="http://schemas.microsoft.com/office/drawing/2014/main" id="{6440F990-3912-940F-7558-1215C829E549}"/>
              </a:ext>
            </a:extLst>
          </p:cNvPr>
          <p:cNvPicPr>
            <a:picLocks noChangeAspect="1"/>
          </p:cNvPicPr>
          <p:nvPr/>
        </p:nvPicPr>
        <p:blipFill>
          <a:blip r:embed="rId3"/>
          <a:stretch>
            <a:fillRect/>
          </a:stretch>
        </p:blipFill>
        <p:spPr>
          <a:xfrm>
            <a:off x="7595415" y="4016521"/>
            <a:ext cx="3321198" cy="1196706"/>
          </a:xfrm>
          <a:prstGeom prst="rect">
            <a:avLst/>
          </a:prstGeom>
        </p:spPr>
      </p:pic>
    </p:spTree>
    <p:extLst>
      <p:ext uri="{BB962C8B-B14F-4D97-AF65-F5344CB8AC3E}">
        <p14:creationId xmlns:p14="http://schemas.microsoft.com/office/powerpoint/2010/main" val="3704374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B11A3-E569-728E-35EA-C3115BD8B5EF}"/>
              </a:ext>
            </a:extLst>
          </p:cNvPr>
          <p:cNvSpPr>
            <a:spLocks noGrp="1"/>
          </p:cNvSpPr>
          <p:nvPr>
            <p:ph type="title"/>
          </p:nvPr>
        </p:nvSpPr>
        <p:spPr>
          <a:xfrm>
            <a:off x="425335" y="351648"/>
            <a:ext cx="6725273" cy="677384"/>
          </a:xfrm>
        </p:spPr>
        <p:txBody>
          <a:bodyPr>
            <a:normAutofit/>
          </a:bodyPr>
          <a:lstStyle/>
          <a:p>
            <a:r>
              <a:rPr lang="en-US" sz="4000" dirty="0">
                <a:latin typeface="Arial Narrow"/>
              </a:rPr>
              <a:t>EDA Using Python</a:t>
            </a:r>
            <a:endParaRPr lang="en-US" sz="4000" dirty="0"/>
          </a:p>
        </p:txBody>
      </p:sp>
      <p:sp>
        <p:nvSpPr>
          <p:cNvPr id="3" name="Content Placeholder 2">
            <a:extLst>
              <a:ext uri="{FF2B5EF4-FFF2-40B4-BE49-F238E27FC236}">
                <a16:creationId xmlns:a16="http://schemas.microsoft.com/office/drawing/2014/main" id="{9D4169F0-5AF4-4579-EAE9-B5A381ADE255}"/>
              </a:ext>
            </a:extLst>
          </p:cNvPr>
          <p:cNvSpPr>
            <a:spLocks noGrp="1"/>
          </p:cNvSpPr>
          <p:nvPr>
            <p:ph idx="1"/>
          </p:nvPr>
        </p:nvSpPr>
        <p:spPr>
          <a:xfrm>
            <a:off x="425857" y="1043217"/>
            <a:ext cx="7061703" cy="5248263"/>
          </a:xfrm>
        </p:spPr>
        <p:txBody>
          <a:bodyPr vert="horz" lIns="91440" tIns="45720" rIns="91440" bIns="45720" rtlCol="0" anchor="t">
            <a:normAutofit/>
          </a:bodyPr>
          <a:lstStyle/>
          <a:p>
            <a:pPr marL="0" indent="0">
              <a:lnSpc>
                <a:spcPct val="90000"/>
              </a:lnSpc>
              <a:buNone/>
            </a:pPr>
            <a:r>
              <a:rPr lang="en-US" sz="1600" b="1" dirty="0">
                <a:latin typeface="Calibri"/>
                <a:ea typeface="Calibri"/>
                <a:cs typeface="Calibri"/>
              </a:rPr>
              <a:t>Data Understanding</a:t>
            </a:r>
          </a:p>
          <a:p>
            <a:pPr marL="0" indent="0">
              <a:lnSpc>
                <a:spcPct val="100000"/>
              </a:lnSpc>
              <a:buNone/>
            </a:pPr>
            <a:endParaRPr lang="en-US" sz="1600" b="1" dirty="0">
              <a:latin typeface="Calibri"/>
              <a:ea typeface="Calibri"/>
              <a:cs typeface="Calibri"/>
            </a:endParaRPr>
          </a:p>
          <a:p>
            <a:pPr marL="227965" indent="-227965">
              <a:lnSpc>
                <a:spcPct val="100000"/>
              </a:lnSpc>
              <a:spcBef>
                <a:spcPts val="200"/>
              </a:spcBef>
              <a:buFont typeface="Arial" pitchFamily="18" charset="0"/>
              <a:buChar char="•"/>
            </a:pPr>
            <a:r>
              <a:rPr lang="en-US" sz="1600" dirty="0">
                <a:latin typeface="Calibri"/>
                <a:ea typeface="Calibri"/>
                <a:cs typeface="Calibri"/>
              </a:rPr>
              <a:t>Number of rows = 48895</a:t>
            </a:r>
          </a:p>
          <a:p>
            <a:pPr marL="227965" indent="-227965">
              <a:lnSpc>
                <a:spcPct val="100000"/>
              </a:lnSpc>
              <a:spcBef>
                <a:spcPts val="200"/>
              </a:spcBef>
              <a:buFont typeface="Arial" pitchFamily="18" charset="0"/>
              <a:buChar char="•"/>
            </a:pPr>
            <a:r>
              <a:rPr lang="en-US" sz="1600" dirty="0">
                <a:latin typeface="Calibri"/>
                <a:ea typeface="Calibri"/>
                <a:cs typeface="Calibri"/>
              </a:rPr>
              <a:t>Number of columns = 16</a:t>
            </a:r>
          </a:p>
          <a:p>
            <a:pPr marL="227965" indent="-227965">
              <a:lnSpc>
                <a:spcPct val="150000"/>
              </a:lnSpc>
              <a:buFont typeface="Arial" pitchFamily="18" charset="0"/>
              <a:buChar char="•"/>
            </a:pPr>
            <a:r>
              <a:rPr lang="en-US" sz="1600" dirty="0">
                <a:latin typeface="Calibri"/>
                <a:ea typeface="Calibri"/>
                <a:cs typeface="Calibri"/>
              </a:rPr>
              <a:t>Columns of the data = 'id', 'name', '</a:t>
            </a:r>
            <a:r>
              <a:rPr lang="en-US" sz="1600" err="1">
                <a:latin typeface="Calibri"/>
                <a:ea typeface="Calibri"/>
                <a:cs typeface="Calibri"/>
              </a:rPr>
              <a:t>host_id</a:t>
            </a:r>
            <a:r>
              <a:rPr lang="en-US" sz="1600" dirty="0">
                <a:latin typeface="Calibri"/>
                <a:ea typeface="Calibri"/>
                <a:cs typeface="Calibri"/>
              </a:rPr>
              <a:t>',  '</a:t>
            </a:r>
            <a:r>
              <a:rPr lang="en-US" sz="1600" err="1">
                <a:latin typeface="Calibri"/>
                <a:ea typeface="Calibri"/>
                <a:cs typeface="Calibri"/>
              </a:rPr>
              <a:t>host_name</a:t>
            </a:r>
            <a:r>
              <a:rPr lang="en-US" sz="1600" dirty="0">
                <a:latin typeface="Calibri"/>
                <a:ea typeface="Calibri"/>
                <a:cs typeface="Calibri"/>
              </a:rPr>
              <a:t>', '</a:t>
            </a:r>
            <a:r>
              <a:rPr lang="en-US" sz="1600" err="1">
                <a:latin typeface="Calibri"/>
                <a:ea typeface="Calibri"/>
                <a:cs typeface="Calibri"/>
              </a:rPr>
              <a:t>neighbourhood_group</a:t>
            </a:r>
            <a:r>
              <a:rPr lang="en-US" sz="1600" dirty="0">
                <a:latin typeface="Calibri"/>
                <a:ea typeface="Calibri"/>
                <a:cs typeface="Calibri"/>
              </a:rPr>
              <a:t>',  '</a:t>
            </a:r>
            <a:r>
              <a:rPr lang="en-US" sz="1600" err="1">
                <a:latin typeface="Calibri"/>
                <a:ea typeface="Calibri"/>
                <a:cs typeface="Calibri"/>
              </a:rPr>
              <a:t>neighbourhood</a:t>
            </a:r>
            <a:r>
              <a:rPr lang="en-US" sz="1600" dirty="0">
                <a:latin typeface="Calibri"/>
                <a:ea typeface="Calibri"/>
                <a:cs typeface="Calibri"/>
              </a:rPr>
              <a:t>',  'latitude', 'longitude', '</a:t>
            </a:r>
            <a:r>
              <a:rPr lang="en-US" sz="1600" err="1">
                <a:latin typeface="Calibri"/>
                <a:ea typeface="Calibri"/>
                <a:cs typeface="Calibri"/>
              </a:rPr>
              <a:t>room_type</a:t>
            </a:r>
            <a:r>
              <a:rPr lang="en-US" sz="1600" dirty="0">
                <a:latin typeface="Calibri"/>
                <a:ea typeface="Calibri"/>
                <a:cs typeface="Calibri"/>
              </a:rPr>
              <a:t>', 'price',  '</a:t>
            </a:r>
            <a:r>
              <a:rPr lang="en-US" sz="1600" err="1">
                <a:latin typeface="Calibri"/>
                <a:ea typeface="Calibri"/>
                <a:cs typeface="Calibri"/>
              </a:rPr>
              <a:t>minimum_nights</a:t>
            </a:r>
            <a:r>
              <a:rPr lang="en-US" sz="1600" dirty="0">
                <a:latin typeface="Calibri"/>
                <a:ea typeface="Calibri"/>
                <a:cs typeface="Calibri"/>
              </a:rPr>
              <a:t>',  '</a:t>
            </a:r>
            <a:r>
              <a:rPr lang="en-US" sz="1600" err="1">
                <a:latin typeface="Calibri"/>
                <a:ea typeface="Calibri"/>
                <a:cs typeface="Calibri"/>
              </a:rPr>
              <a:t>number_of_reviews</a:t>
            </a:r>
            <a:r>
              <a:rPr lang="en-US" sz="1600" dirty="0">
                <a:latin typeface="Calibri"/>
                <a:ea typeface="Calibri"/>
                <a:cs typeface="Calibri"/>
              </a:rPr>
              <a:t>',  '</a:t>
            </a:r>
            <a:r>
              <a:rPr lang="en-US" sz="1600" err="1">
                <a:latin typeface="Calibri"/>
                <a:ea typeface="Calibri"/>
                <a:cs typeface="Calibri"/>
              </a:rPr>
              <a:t>last_review</a:t>
            </a:r>
            <a:r>
              <a:rPr lang="en-US" sz="1600" dirty="0">
                <a:latin typeface="Calibri"/>
                <a:ea typeface="Calibri"/>
                <a:cs typeface="Calibri"/>
              </a:rPr>
              <a:t>', '</a:t>
            </a:r>
            <a:r>
              <a:rPr lang="en-US" sz="1600" err="1">
                <a:latin typeface="Calibri"/>
                <a:ea typeface="Calibri"/>
                <a:cs typeface="Calibri"/>
              </a:rPr>
              <a:t>reviews_per_month</a:t>
            </a:r>
            <a:r>
              <a:rPr lang="en-US" sz="1600" dirty="0">
                <a:latin typeface="Calibri"/>
                <a:ea typeface="Calibri"/>
                <a:cs typeface="Calibri"/>
              </a:rPr>
              <a:t>', '</a:t>
            </a:r>
            <a:r>
              <a:rPr lang="en-US" sz="1600" err="1">
                <a:latin typeface="Calibri"/>
                <a:ea typeface="Calibri"/>
                <a:cs typeface="Calibri"/>
              </a:rPr>
              <a:t>calculated_host_listings_count</a:t>
            </a:r>
            <a:r>
              <a:rPr lang="en-US" sz="1600" dirty="0">
                <a:latin typeface="Calibri"/>
                <a:ea typeface="Calibri"/>
                <a:cs typeface="Calibri"/>
              </a:rPr>
              <a:t>', 'availability_365'</a:t>
            </a:r>
            <a:endParaRPr lang="en-US" dirty="0">
              <a:latin typeface="Calibri"/>
            </a:endParaRPr>
          </a:p>
          <a:p>
            <a:pPr marL="227965" indent="-227965">
              <a:lnSpc>
                <a:spcPct val="150000"/>
              </a:lnSpc>
              <a:buFont typeface="Arial" pitchFamily="18" charset="0"/>
              <a:buChar char="•"/>
            </a:pPr>
            <a:endParaRPr lang="en-US" sz="1600" dirty="0">
              <a:latin typeface="Arial Narrow"/>
              <a:ea typeface="Calibri"/>
              <a:cs typeface="Calibri"/>
            </a:endParaRPr>
          </a:p>
          <a:p>
            <a:pPr marL="0" indent="0">
              <a:lnSpc>
                <a:spcPct val="90000"/>
              </a:lnSpc>
              <a:buNone/>
            </a:pPr>
            <a:endParaRPr lang="en-US" sz="1600" dirty="0">
              <a:latin typeface="Arial Narrow"/>
              <a:ea typeface="Calibri"/>
              <a:cs typeface="Calibri"/>
            </a:endParaRPr>
          </a:p>
        </p:txBody>
      </p:sp>
      <p:pic>
        <p:nvPicPr>
          <p:cNvPr id="4" name="Picture 3">
            <a:extLst>
              <a:ext uri="{FF2B5EF4-FFF2-40B4-BE49-F238E27FC236}">
                <a16:creationId xmlns:a16="http://schemas.microsoft.com/office/drawing/2014/main" id="{906EA818-268F-E766-64C6-1CF52A918043}"/>
              </a:ext>
            </a:extLst>
          </p:cNvPr>
          <p:cNvPicPr>
            <a:picLocks noChangeAspect="1"/>
          </p:cNvPicPr>
          <p:nvPr/>
        </p:nvPicPr>
        <p:blipFill>
          <a:blip r:embed="rId2"/>
          <a:stretch>
            <a:fillRect/>
          </a:stretch>
        </p:blipFill>
        <p:spPr>
          <a:xfrm>
            <a:off x="7833819" y="1146551"/>
            <a:ext cx="4083197" cy="3027833"/>
          </a:xfrm>
          <a:prstGeom prst="rect">
            <a:avLst/>
          </a:prstGeom>
        </p:spPr>
      </p:pic>
    </p:spTree>
    <p:extLst>
      <p:ext uri="{BB962C8B-B14F-4D97-AF65-F5344CB8AC3E}">
        <p14:creationId xmlns:p14="http://schemas.microsoft.com/office/powerpoint/2010/main" val="2051650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B11A3-E569-728E-35EA-C3115BD8B5EF}"/>
              </a:ext>
            </a:extLst>
          </p:cNvPr>
          <p:cNvSpPr>
            <a:spLocks noGrp="1"/>
          </p:cNvSpPr>
          <p:nvPr>
            <p:ph type="title"/>
          </p:nvPr>
        </p:nvSpPr>
        <p:spPr>
          <a:xfrm>
            <a:off x="425335" y="351648"/>
            <a:ext cx="6725273" cy="677384"/>
          </a:xfrm>
        </p:spPr>
        <p:txBody>
          <a:bodyPr>
            <a:normAutofit/>
          </a:bodyPr>
          <a:lstStyle/>
          <a:p>
            <a:r>
              <a:rPr lang="en-US" sz="4000" dirty="0">
                <a:latin typeface="Arial Narrow"/>
              </a:rPr>
              <a:t>EDA Using Python</a:t>
            </a:r>
            <a:endParaRPr lang="en-US" sz="4000" dirty="0"/>
          </a:p>
        </p:txBody>
      </p:sp>
      <p:sp>
        <p:nvSpPr>
          <p:cNvPr id="3" name="Content Placeholder 2">
            <a:extLst>
              <a:ext uri="{FF2B5EF4-FFF2-40B4-BE49-F238E27FC236}">
                <a16:creationId xmlns:a16="http://schemas.microsoft.com/office/drawing/2014/main" id="{9D4169F0-5AF4-4579-EAE9-B5A381ADE255}"/>
              </a:ext>
            </a:extLst>
          </p:cNvPr>
          <p:cNvSpPr>
            <a:spLocks noGrp="1"/>
          </p:cNvSpPr>
          <p:nvPr>
            <p:ph idx="1"/>
          </p:nvPr>
        </p:nvSpPr>
        <p:spPr>
          <a:xfrm>
            <a:off x="425857" y="1273254"/>
            <a:ext cx="7881212" cy="5018226"/>
          </a:xfrm>
        </p:spPr>
        <p:txBody>
          <a:bodyPr vert="horz" lIns="91440" tIns="45720" rIns="91440" bIns="45720" rtlCol="0" anchor="t">
            <a:normAutofit fontScale="92500" lnSpcReduction="20000"/>
          </a:bodyPr>
          <a:lstStyle/>
          <a:p>
            <a:pPr marL="285750" indent="-285750">
              <a:lnSpc>
                <a:spcPct val="90000"/>
              </a:lnSpc>
            </a:pPr>
            <a:r>
              <a:rPr lang="en-US" sz="1600" dirty="0">
                <a:latin typeface="Calibri"/>
                <a:ea typeface="Calibri"/>
                <a:cs typeface="Calibri"/>
              </a:rPr>
              <a:t>Number of unique values in each column</a:t>
            </a:r>
            <a:endParaRPr lang="en-US" sz="1600" b="1" dirty="0">
              <a:latin typeface="Calibri"/>
              <a:ea typeface="Calibri"/>
              <a:cs typeface="Calibri"/>
            </a:endParaRPr>
          </a:p>
          <a:p>
            <a:pPr marL="0" indent="0">
              <a:buNone/>
            </a:pPr>
            <a:r>
              <a:rPr lang="en-US" sz="1600" dirty="0">
                <a:latin typeface="Calibri"/>
                <a:ea typeface="Calibri"/>
                <a:cs typeface="Calibri"/>
              </a:rPr>
              <a:t>id                                                       48895
name                                                47905
</a:t>
            </a:r>
            <a:r>
              <a:rPr lang="en-US" sz="1600" dirty="0" err="1">
                <a:latin typeface="Calibri"/>
                <a:ea typeface="Calibri"/>
                <a:cs typeface="Calibri"/>
              </a:rPr>
              <a:t>host_id</a:t>
            </a:r>
            <a:r>
              <a:rPr lang="en-US" sz="1600" dirty="0">
                <a:latin typeface="Calibri"/>
                <a:ea typeface="Calibri"/>
                <a:cs typeface="Calibri"/>
              </a:rPr>
              <a:t>                                             37457
</a:t>
            </a:r>
            <a:r>
              <a:rPr lang="en-US" sz="1600" dirty="0" err="1">
                <a:latin typeface="Calibri"/>
                <a:ea typeface="Calibri"/>
                <a:cs typeface="Calibri"/>
              </a:rPr>
              <a:t>host_name</a:t>
            </a:r>
            <a:r>
              <a:rPr lang="en-US" sz="1600" dirty="0">
                <a:latin typeface="Calibri"/>
                <a:ea typeface="Calibri"/>
                <a:cs typeface="Calibri"/>
              </a:rPr>
              <a:t>                                      11452
</a:t>
            </a:r>
            <a:r>
              <a:rPr lang="en-US" sz="1600" dirty="0" err="1">
                <a:latin typeface="Calibri"/>
                <a:ea typeface="Calibri"/>
                <a:cs typeface="Calibri"/>
              </a:rPr>
              <a:t>neighbourhood_group</a:t>
            </a:r>
            <a:r>
              <a:rPr lang="en-US" sz="1600" dirty="0">
                <a:latin typeface="Calibri"/>
                <a:ea typeface="Calibri"/>
                <a:cs typeface="Calibri"/>
              </a:rPr>
              <a:t>                           5
</a:t>
            </a:r>
            <a:r>
              <a:rPr lang="en-US" sz="1600" dirty="0" err="1">
                <a:latin typeface="Calibri"/>
                <a:ea typeface="Calibri"/>
                <a:cs typeface="Calibri"/>
              </a:rPr>
              <a:t>neighbourhood</a:t>
            </a:r>
            <a:r>
              <a:rPr lang="en-US" sz="1600" dirty="0">
                <a:latin typeface="Calibri"/>
                <a:ea typeface="Calibri"/>
                <a:cs typeface="Calibri"/>
              </a:rPr>
              <a:t>                                   221
latitude                                            19048
longitude                                         14718
</a:t>
            </a:r>
            <a:r>
              <a:rPr lang="en-US" sz="1600" dirty="0" err="1">
                <a:latin typeface="Calibri"/>
                <a:ea typeface="Calibri"/>
                <a:cs typeface="Calibri"/>
              </a:rPr>
              <a:t>room_type</a:t>
            </a:r>
            <a:r>
              <a:rPr lang="en-US" sz="1600" dirty="0">
                <a:latin typeface="Calibri"/>
                <a:ea typeface="Calibri"/>
                <a:cs typeface="Calibri"/>
              </a:rPr>
              <a:t>                                               3
price                                                      674
</a:t>
            </a:r>
            <a:r>
              <a:rPr lang="en-US" sz="1600" dirty="0" err="1">
                <a:latin typeface="Calibri"/>
                <a:ea typeface="Calibri"/>
                <a:cs typeface="Calibri"/>
              </a:rPr>
              <a:t>minimum_nights</a:t>
            </a:r>
            <a:r>
              <a:rPr lang="en-US" sz="1600" dirty="0">
                <a:latin typeface="Calibri"/>
                <a:ea typeface="Calibri"/>
                <a:cs typeface="Calibri"/>
              </a:rPr>
              <a:t>                                109
</a:t>
            </a:r>
            <a:r>
              <a:rPr lang="en-US" sz="1600" dirty="0" err="1">
                <a:latin typeface="Calibri"/>
                <a:ea typeface="Calibri"/>
                <a:cs typeface="Calibri"/>
              </a:rPr>
              <a:t>number_of_reviews</a:t>
            </a:r>
            <a:r>
              <a:rPr lang="en-US" sz="1600" dirty="0">
                <a:latin typeface="Calibri"/>
                <a:ea typeface="Calibri"/>
                <a:cs typeface="Calibri"/>
              </a:rPr>
              <a:t>                           394
</a:t>
            </a:r>
            <a:r>
              <a:rPr lang="en-US" sz="1600" dirty="0" err="1">
                <a:latin typeface="Calibri"/>
                <a:ea typeface="Calibri"/>
                <a:cs typeface="Calibri"/>
              </a:rPr>
              <a:t>last_review</a:t>
            </a:r>
            <a:r>
              <a:rPr lang="en-US" sz="1600" dirty="0">
                <a:latin typeface="Calibri"/>
                <a:ea typeface="Calibri"/>
                <a:cs typeface="Calibri"/>
              </a:rPr>
              <a:t>                                        1764
</a:t>
            </a:r>
            <a:r>
              <a:rPr lang="en-US" sz="1600" dirty="0" err="1">
                <a:latin typeface="Calibri"/>
                <a:ea typeface="Calibri"/>
                <a:cs typeface="Calibri"/>
              </a:rPr>
              <a:t>reviews_per_month</a:t>
            </a:r>
            <a:r>
              <a:rPr lang="en-US" sz="1600" dirty="0">
                <a:latin typeface="Calibri"/>
                <a:ea typeface="Calibri"/>
                <a:cs typeface="Calibri"/>
              </a:rPr>
              <a:t>                           937
</a:t>
            </a:r>
            <a:r>
              <a:rPr lang="en-US" sz="1600" dirty="0" err="1">
                <a:latin typeface="Calibri"/>
                <a:ea typeface="Calibri"/>
                <a:cs typeface="Calibri"/>
              </a:rPr>
              <a:t>calculated_host_listings_count</a:t>
            </a:r>
            <a:r>
              <a:rPr lang="en-US" sz="1600" dirty="0">
                <a:latin typeface="Calibri"/>
                <a:ea typeface="Calibri"/>
                <a:cs typeface="Calibri"/>
              </a:rPr>
              <a:t>          47
availability_365                                   365</a:t>
            </a:r>
          </a:p>
        </p:txBody>
      </p:sp>
      <p:pic>
        <p:nvPicPr>
          <p:cNvPr id="6" name="Picture 5">
            <a:extLst>
              <a:ext uri="{FF2B5EF4-FFF2-40B4-BE49-F238E27FC236}">
                <a16:creationId xmlns:a16="http://schemas.microsoft.com/office/drawing/2014/main" id="{97C310B8-C020-C14E-C00A-B7A5E86B7655}"/>
              </a:ext>
            </a:extLst>
          </p:cNvPr>
          <p:cNvPicPr>
            <a:picLocks noChangeAspect="1"/>
          </p:cNvPicPr>
          <p:nvPr/>
        </p:nvPicPr>
        <p:blipFill>
          <a:blip r:embed="rId2"/>
          <a:stretch>
            <a:fillRect/>
          </a:stretch>
        </p:blipFill>
        <p:spPr>
          <a:xfrm>
            <a:off x="6383111" y="1355639"/>
            <a:ext cx="4096959" cy="3638287"/>
          </a:xfrm>
          <a:prstGeom prst="rect">
            <a:avLst/>
          </a:prstGeom>
        </p:spPr>
      </p:pic>
    </p:spTree>
    <p:extLst>
      <p:ext uri="{BB962C8B-B14F-4D97-AF65-F5344CB8AC3E}">
        <p14:creationId xmlns:p14="http://schemas.microsoft.com/office/powerpoint/2010/main" val="739112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86C33-533C-5224-65CC-F7A2AA6E9508}"/>
              </a:ext>
            </a:extLst>
          </p:cNvPr>
          <p:cNvSpPr>
            <a:spLocks noGrp="1"/>
          </p:cNvSpPr>
          <p:nvPr>
            <p:ph type="title"/>
          </p:nvPr>
        </p:nvSpPr>
        <p:spPr>
          <a:xfrm>
            <a:off x="838200" y="111126"/>
            <a:ext cx="5306291" cy="1024526"/>
          </a:xfrm>
        </p:spPr>
        <p:txBody>
          <a:bodyPr/>
          <a:lstStyle/>
          <a:p>
            <a:r>
              <a:rPr lang="en-US" sz="4000" dirty="0">
                <a:latin typeface="Arial Narrow"/>
              </a:rPr>
              <a:t>EDA Using Python</a:t>
            </a:r>
            <a:endParaRPr lang="en-US" dirty="0"/>
          </a:p>
        </p:txBody>
      </p:sp>
      <p:sp>
        <p:nvSpPr>
          <p:cNvPr id="3" name="Content Placeholder 2">
            <a:extLst>
              <a:ext uri="{FF2B5EF4-FFF2-40B4-BE49-F238E27FC236}">
                <a16:creationId xmlns:a16="http://schemas.microsoft.com/office/drawing/2014/main" id="{EBFB6B64-EC5D-9C0F-7A24-B5B51AED3082}"/>
              </a:ext>
            </a:extLst>
          </p:cNvPr>
          <p:cNvSpPr>
            <a:spLocks noGrp="1"/>
          </p:cNvSpPr>
          <p:nvPr>
            <p:ph idx="1"/>
          </p:nvPr>
        </p:nvSpPr>
        <p:spPr>
          <a:xfrm>
            <a:off x="838200" y="1199435"/>
            <a:ext cx="5444837" cy="5310037"/>
          </a:xfrm>
          <a:ln>
            <a:solidFill>
              <a:schemeClr val="bg1"/>
            </a:solidFill>
          </a:ln>
        </p:spPr>
        <p:txBody>
          <a:bodyPr vert="horz" lIns="91440" tIns="45720" rIns="91440" bIns="45720" rtlCol="0" anchor="t">
            <a:normAutofit/>
          </a:bodyPr>
          <a:lstStyle/>
          <a:p>
            <a:pPr marL="0" indent="0">
              <a:buNone/>
            </a:pPr>
            <a:r>
              <a:rPr lang="en-US" sz="2200" b="1" dirty="0">
                <a:latin typeface="Calibri"/>
                <a:ea typeface="Calibri"/>
                <a:cs typeface="Calibri"/>
              </a:rPr>
              <a:t>Data Cleaning</a:t>
            </a:r>
            <a:endParaRPr lang="en-US" dirty="0">
              <a:latin typeface="Calibri"/>
              <a:ea typeface="Calibri"/>
              <a:cs typeface="Calibri"/>
            </a:endParaRPr>
          </a:p>
          <a:p>
            <a:pPr marL="227965" indent="-227965">
              <a:buFont typeface="Arial" pitchFamily="18" charset="0"/>
              <a:buChar char="•"/>
            </a:pPr>
            <a:r>
              <a:rPr lang="en-US" sz="1600" dirty="0">
                <a:latin typeface="Calibri"/>
                <a:ea typeface="Calibri" panose="020F0502020204030204"/>
                <a:cs typeface="Calibri" panose="020F0502020204030204"/>
              </a:rPr>
              <a:t>There is no duplicate values in the dataset</a:t>
            </a:r>
          </a:p>
          <a:p>
            <a:pPr marL="0" indent="0">
              <a:buNone/>
            </a:pPr>
            <a:r>
              <a:rPr lang="en-US" sz="1600" b="1" dirty="0">
                <a:latin typeface="Calibri"/>
                <a:ea typeface="Calibri" panose="020F0502020204030204"/>
                <a:cs typeface="Calibri" panose="020F0502020204030204"/>
              </a:rPr>
              <a:t>Drop irrelevant columns</a:t>
            </a:r>
          </a:p>
          <a:p>
            <a:pPr marL="0" indent="0">
              <a:buNone/>
            </a:pPr>
            <a:r>
              <a:rPr lang="en-US" sz="1600" dirty="0">
                <a:latin typeface="Calibri"/>
                <a:ea typeface="Calibri" panose="020F0502020204030204"/>
                <a:cs typeface="Calibri" panose="020F0502020204030204"/>
              </a:rPr>
              <a:t>'id</a:t>
            </a:r>
            <a:r>
              <a:rPr lang="en-US" sz="1600" dirty="0">
                <a:latin typeface="Calibri"/>
                <a:ea typeface="+mn-lt"/>
                <a:cs typeface="+mn-lt"/>
              </a:rPr>
              <a:t>','host_id','host_name','</a:t>
            </a:r>
            <a:r>
              <a:rPr lang="en-US" sz="1600" err="1">
                <a:latin typeface="Calibri"/>
                <a:ea typeface="+mn-lt"/>
                <a:cs typeface="+mn-lt"/>
              </a:rPr>
              <a:t>calculated_host_listings_count</a:t>
            </a:r>
            <a:r>
              <a:rPr lang="en-US" sz="1600" dirty="0">
                <a:latin typeface="Calibri"/>
                <a:ea typeface="+mn-lt"/>
                <a:cs typeface="+mn-lt"/>
              </a:rPr>
              <a:t>' are irrelevant columns. </a:t>
            </a:r>
            <a:endParaRPr lang="en-US" sz="1600" b="1">
              <a:latin typeface="Calibri"/>
              <a:ea typeface="+mn-lt"/>
              <a:cs typeface="+mn-lt"/>
            </a:endParaRPr>
          </a:p>
          <a:p>
            <a:pPr marL="0" indent="0">
              <a:spcBef>
                <a:spcPts val="400"/>
              </a:spcBef>
              <a:buNone/>
            </a:pPr>
            <a:r>
              <a:rPr lang="en-US" sz="1600" err="1">
                <a:latin typeface="Calibri"/>
                <a:ea typeface="+mn-lt"/>
                <a:cs typeface="+mn-lt"/>
              </a:rPr>
              <a:t>Therfore</a:t>
            </a:r>
            <a:r>
              <a:rPr lang="en-US" sz="1600" dirty="0">
                <a:latin typeface="Calibri"/>
                <a:ea typeface="+mn-lt"/>
                <a:cs typeface="+mn-lt"/>
              </a:rPr>
              <a:t> dropping it</a:t>
            </a:r>
          </a:p>
          <a:p>
            <a:pPr marL="227965" indent="-227965">
              <a:buFont typeface="Arial"/>
              <a:buChar char="•"/>
            </a:pPr>
            <a:r>
              <a:rPr lang="en-US" sz="1600" dirty="0">
                <a:latin typeface="Calibri"/>
                <a:ea typeface="Calibri" panose="020F0502020204030204"/>
                <a:cs typeface="Calibri" panose="020F0502020204030204"/>
              </a:rPr>
              <a:t>Number of rows after dropping= 48895</a:t>
            </a:r>
          </a:p>
          <a:p>
            <a:pPr marL="227965" indent="-227965">
              <a:buFont typeface="Arial"/>
              <a:buChar char="•"/>
            </a:pPr>
            <a:r>
              <a:rPr lang="en-US" sz="1600" dirty="0">
                <a:latin typeface="Calibri"/>
                <a:ea typeface="Calibri" panose="020F0502020204030204"/>
                <a:cs typeface="Calibri" panose="020F0502020204030204"/>
              </a:rPr>
              <a:t>Number of columns after dropping = 12</a:t>
            </a:r>
            <a:endParaRPr lang="en-US">
              <a:latin typeface="Calibri"/>
              <a:ea typeface="Calibri"/>
              <a:cs typeface="Calibri"/>
            </a:endParaRPr>
          </a:p>
          <a:p>
            <a:pPr marL="0" indent="0">
              <a:spcBef>
                <a:spcPts val="400"/>
              </a:spcBef>
              <a:buNone/>
            </a:pPr>
            <a:r>
              <a:rPr lang="en-US" sz="1600" b="1" dirty="0">
                <a:latin typeface="Calibri"/>
                <a:ea typeface="Calibri" panose="020F0502020204030204"/>
                <a:cs typeface="Calibri" panose="020F0502020204030204"/>
              </a:rPr>
              <a:t>Correct the data types of the column</a:t>
            </a:r>
            <a:endParaRPr lang="en-US" sz="1600">
              <a:latin typeface="Calibri"/>
              <a:ea typeface="Calibri" panose="020F0502020204030204"/>
              <a:cs typeface="Calibri" panose="020F0502020204030204"/>
            </a:endParaRPr>
          </a:p>
          <a:p>
            <a:pPr marL="0" indent="0">
              <a:spcBef>
                <a:spcPts val="400"/>
              </a:spcBef>
              <a:buNone/>
            </a:pPr>
            <a:r>
              <a:rPr lang="en-US" sz="1600" dirty="0">
                <a:latin typeface="Calibri"/>
                <a:ea typeface="+mn-lt"/>
                <a:cs typeface="+mn-lt"/>
              </a:rPr>
              <a:t>'</a:t>
            </a:r>
            <a:r>
              <a:rPr lang="en-US" sz="1600" err="1">
                <a:latin typeface="Calibri"/>
                <a:ea typeface="+mn-lt"/>
                <a:cs typeface="+mn-lt"/>
              </a:rPr>
              <a:t>Last_review</a:t>
            </a:r>
            <a:r>
              <a:rPr lang="en-US" sz="1600" dirty="0">
                <a:latin typeface="Calibri"/>
                <a:ea typeface="+mn-lt"/>
                <a:cs typeface="+mn-lt"/>
              </a:rPr>
              <a:t>' column values are date. Here data type showing is object.</a:t>
            </a:r>
            <a:endParaRPr lang="en-US" sz="1600">
              <a:latin typeface="Calibri"/>
              <a:ea typeface="Calibri" panose="020F0502020204030204"/>
              <a:cs typeface="Calibri" panose="020F0502020204030204"/>
            </a:endParaRPr>
          </a:p>
          <a:p>
            <a:pPr marL="0" indent="0">
              <a:spcBef>
                <a:spcPts val="400"/>
              </a:spcBef>
              <a:buNone/>
            </a:pPr>
            <a:r>
              <a:rPr lang="en-US" sz="1600" dirty="0">
                <a:latin typeface="Calibri"/>
                <a:ea typeface="+mn-lt"/>
                <a:cs typeface="+mn-lt"/>
              </a:rPr>
              <a:t>we have to change object  into date data type</a:t>
            </a:r>
          </a:p>
          <a:p>
            <a:pPr marL="0" indent="0">
              <a:spcBef>
                <a:spcPts val="400"/>
              </a:spcBef>
              <a:buNone/>
            </a:pPr>
            <a:endParaRPr lang="en-US" sz="1600" dirty="0">
              <a:latin typeface="Calibri"/>
              <a:ea typeface="Calibri"/>
              <a:cs typeface="Calibri"/>
            </a:endParaRPr>
          </a:p>
          <a:p>
            <a:pPr marL="0" indent="0">
              <a:spcBef>
                <a:spcPts val="400"/>
              </a:spcBef>
              <a:buNone/>
            </a:pPr>
            <a:r>
              <a:rPr lang="en-US" sz="1600" b="1" dirty="0">
                <a:latin typeface="Calibri"/>
                <a:ea typeface="Calibri"/>
                <a:cs typeface="Calibri"/>
              </a:rPr>
              <a:t>Missing values present are :-</a:t>
            </a:r>
          </a:p>
          <a:p>
            <a:pPr marL="0" indent="0">
              <a:spcBef>
                <a:spcPts val="400"/>
              </a:spcBef>
              <a:buNone/>
            </a:pPr>
            <a:r>
              <a:rPr lang="en-US" sz="1600" dirty="0">
                <a:latin typeface="Calibri"/>
                <a:ea typeface="Calibri"/>
                <a:cs typeface="Calibri"/>
              </a:rPr>
              <a:t>name                                       16</a:t>
            </a:r>
          </a:p>
          <a:p>
            <a:pPr marL="0" indent="0">
              <a:spcBef>
                <a:spcPts val="400"/>
              </a:spcBef>
              <a:buNone/>
            </a:pPr>
            <a:r>
              <a:rPr lang="en-US" sz="1600" dirty="0" err="1">
                <a:latin typeface="Calibri"/>
                <a:ea typeface="Calibri"/>
                <a:cs typeface="Calibri"/>
              </a:rPr>
              <a:t>last_review</a:t>
            </a:r>
            <a:r>
              <a:rPr lang="en-US" sz="1600" dirty="0">
                <a:latin typeface="Calibri"/>
                <a:ea typeface="Calibri"/>
                <a:cs typeface="Calibri"/>
              </a:rPr>
              <a:t>                      10052
</a:t>
            </a:r>
            <a:r>
              <a:rPr lang="en-US" sz="1600" dirty="0" err="1">
                <a:latin typeface="Calibri"/>
                <a:ea typeface="Calibri"/>
                <a:cs typeface="Calibri"/>
              </a:rPr>
              <a:t>reviews_per_mont</a:t>
            </a:r>
            <a:r>
              <a:rPr lang="en-US" sz="1600" dirty="0">
                <a:latin typeface="Calibri"/>
                <a:ea typeface="Calibri"/>
                <a:cs typeface="Calibri"/>
              </a:rPr>
              <a:t>         10052</a:t>
            </a:r>
            <a:endParaRPr lang="en-US" sz="1600" dirty="0">
              <a:latin typeface="Calibri"/>
            </a:endParaRPr>
          </a:p>
        </p:txBody>
      </p:sp>
      <p:sp>
        <p:nvSpPr>
          <p:cNvPr id="7" name="TextBox 6">
            <a:extLst>
              <a:ext uri="{FF2B5EF4-FFF2-40B4-BE49-F238E27FC236}">
                <a16:creationId xmlns:a16="http://schemas.microsoft.com/office/drawing/2014/main" id="{AAE30EF3-B758-9CAC-2953-9C51D7CB45FC}"/>
              </a:ext>
            </a:extLst>
          </p:cNvPr>
          <p:cNvSpPr txBox="1"/>
          <p:nvPr/>
        </p:nvSpPr>
        <p:spPr>
          <a:xfrm>
            <a:off x="6303817" y="692727"/>
            <a:ext cx="5624945" cy="5985163"/>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6" name="Picture 5">
            <a:extLst>
              <a:ext uri="{FF2B5EF4-FFF2-40B4-BE49-F238E27FC236}">
                <a16:creationId xmlns:a16="http://schemas.microsoft.com/office/drawing/2014/main" id="{14EE21C8-6949-D433-3FC6-9B56DA431575}"/>
              </a:ext>
            </a:extLst>
          </p:cNvPr>
          <p:cNvPicPr>
            <a:picLocks noChangeAspect="1"/>
          </p:cNvPicPr>
          <p:nvPr/>
        </p:nvPicPr>
        <p:blipFill>
          <a:blip r:embed="rId2"/>
          <a:stretch>
            <a:fillRect/>
          </a:stretch>
        </p:blipFill>
        <p:spPr>
          <a:xfrm>
            <a:off x="6302616" y="1575702"/>
            <a:ext cx="5543197" cy="4984290"/>
          </a:xfrm>
          <a:prstGeom prst="rect">
            <a:avLst/>
          </a:prstGeom>
          <a:ln>
            <a:solidFill>
              <a:schemeClr val="bg1"/>
            </a:solidFill>
          </a:ln>
        </p:spPr>
      </p:pic>
      <p:pic>
        <p:nvPicPr>
          <p:cNvPr id="4" name="Picture 3">
            <a:extLst>
              <a:ext uri="{FF2B5EF4-FFF2-40B4-BE49-F238E27FC236}">
                <a16:creationId xmlns:a16="http://schemas.microsoft.com/office/drawing/2014/main" id="{89410497-FDBF-9821-DFE5-6B0CB963D3FF}"/>
              </a:ext>
            </a:extLst>
          </p:cNvPr>
          <p:cNvPicPr>
            <a:picLocks noChangeAspect="1"/>
          </p:cNvPicPr>
          <p:nvPr/>
        </p:nvPicPr>
        <p:blipFill>
          <a:blip r:embed="rId3"/>
          <a:stretch>
            <a:fillRect/>
          </a:stretch>
        </p:blipFill>
        <p:spPr>
          <a:xfrm>
            <a:off x="6300779" y="219343"/>
            <a:ext cx="5632738" cy="807027"/>
          </a:xfrm>
          <a:prstGeom prst="rect">
            <a:avLst/>
          </a:prstGeom>
          <a:ln>
            <a:solidFill>
              <a:schemeClr val="bg1"/>
            </a:solidFill>
          </a:ln>
        </p:spPr>
      </p:pic>
      <p:pic>
        <p:nvPicPr>
          <p:cNvPr id="5" name="Picture 4">
            <a:extLst>
              <a:ext uri="{FF2B5EF4-FFF2-40B4-BE49-F238E27FC236}">
                <a16:creationId xmlns:a16="http://schemas.microsoft.com/office/drawing/2014/main" id="{98A2DD97-677D-FF2E-5BD3-8ED168532E6C}"/>
              </a:ext>
            </a:extLst>
          </p:cNvPr>
          <p:cNvPicPr>
            <a:picLocks noChangeAspect="1"/>
          </p:cNvPicPr>
          <p:nvPr/>
        </p:nvPicPr>
        <p:blipFill>
          <a:blip r:embed="rId4"/>
          <a:stretch>
            <a:fillRect/>
          </a:stretch>
        </p:blipFill>
        <p:spPr>
          <a:xfrm>
            <a:off x="6358725" y="1023137"/>
            <a:ext cx="5292437" cy="561975"/>
          </a:xfrm>
          <a:prstGeom prst="rect">
            <a:avLst/>
          </a:prstGeom>
          <a:ln>
            <a:solidFill>
              <a:schemeClr val="bg1"/>
            </a:solidFill>
          </a:ln>
        </p:spPr>
      </p:pic>
    </p:spTree>
    <p:extLst>
      <p:ext uri="{BB962C8B-B14F-4D97-AF65-F5344CB8AC3E}">
        <p14:creationId xmlns:p14="http://schemas.microsoft.com/office/powerpoint/2010/main" val="3162172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08883-92F1-E690-9AC3-90830FE72038}"/>
              </a:ext>
            </a:extLst>
          </p:cNvPr>
          <p:cNvSpPr>
            <a:spLocks noGrp="1"/>
          </p:cNvSpPr>
          <p:nvPr>
            <p:ph type="title"/>
          </p:nvPr>
        </p:nvSpPr>
        <p:spPr>
          <a:xfrm>
            <a:off x="838200" y="365126"/>
            <a:ext cx="10515600" cy="732897"/>
          </a:xfrm>
        </p:spPr>
        <p:txBody>
          <a:bodyPr/>
          <a:lstStyle/>
          <a:p>
            <a:r>
              <a:rPr lang="en-US" sz="4000" dirty="0">
                <a:latin typeface="Arial Narrow"/>
              </a:rPr>
              <a:t>EDA</a:t>
            </a:r>
            <a:r>
              <a:rPr lang="en-US" sz="4000" baseline="0" dirty="0">
                <a:latin typeface="Arial Narrow"/>
              </a:rPr>
              <a:t> Using Python</a:t>
            </a:r>
            <a:endParaRPr lang="en-US" dirty="0"/>
          </a:p>
        </p:txBody>
      </p:sp>
      <p:sp>
        <p:nvSpPr>
          <p:cNvPr id="3" name="Content Placeholder 2">
            <a:extLst>
              <a:ext uri="{FF2B5EF4-FFF2-40B4-BE49-F238E27FC236}">
                <a16:creationId xmlns:a16="http://schemas.microsoft.com/office/drawing/2014/main" id="{55E19D67-26B3-C968-1C18-0B4DE0FA12E3}"/>
              </a:ext>
            </a:extLst>
          </p:cNvPr>
          <p:cNvSpPr>
            <a:spLocks noGrp="1"/>
          </p:cNvSpPr>
          <p:nvPr>
            <p:ph idx="1"/>
          </p:nvPr>
        </p:nvSpPr>
        <p:spPr>
          <a:xfrm>
            <a:off x="838200" y="1427435"/>
            <a:ext cx="5403273" cy="4749528"/>
          </a:xfrm>
        </p:spPr>
        <p:txBody>
          <a:bodyPr vert="horz" lIns="91440" tIns="45720" rIns="91440" bIns="45720" rtlCol="0" anchor="t">
            <a:normAutofit/>
          </a:bodyPr>
          <a:lstStyle/>
          <a:p>
            <a:pPr marL="0" indent="0">
              <a:buNone/>
            </a:pPr>
            <a:r>
              <a:rPr lang="en-US" sz="1600" b="1" dirty="0">
                <a:latin typeface="Calibri"/>
                <a:ea typeface="Calibri"/>
                <a:cs typeface="Calibri"/>
              </a:rPr>
              <a:t>Filling the missing values</a:t>
            </a:r>
            <a:endParaRPr lang="en-US" b="1">
              <a:latin typeface="Calibri"/>
              <a:ea typeface="Calibri"/>
              <a:cs typeface="Calibri"/>
            </a:endParaRPr>
          </a:p>
          <a:p>
            <a:pPr marL="227965" indent="-227965">
              <a:buFont typeface="Arial" pitchFamily="18" charset="0"/>
              <a:buChar char="•"/>
            </a:pPr>
            <a:r>
              <a:rPr lang="en-US" sz="1600" dirty="0">
                <a:latin typeface="Calibri"/>
                <a:ea typeface="Calibri"/>
                <a:cs typeface="Calibri"/>
              </a:rPr>
              <a:t> Filled the missing values of 'name'  with 'NA'</a:t>
            </a:r>
            <a:endParaRPr lang="en-US">
              <a:latin typeface="Calibri"/>
              <a:ea typeface="Calibri"/>
              <a:cs typeface="Calibri"/>
            </a:endParaRPr>
          </a:p>
          <a:p>
            <a:pPr marL="227965" indent="-227965">
              <a:buFont typeface="Arial" pitchFamily="18" charset="0"/>
              <a:buChar char="•"/>
            </a:pPr>
            <a:r>
              <a:rPr lang="en-US" sz="1600" dirty="0">
                <a:latin typeface="Calibri"/>
                <a:ea typeface="Calibri"/>
                <a:cs typeface="Calibri"/>
              </a:rPr>
              <a:t>Filled the missing values of '</a:t>
            </a:r>
            <a:r>
              <a:rPr lang="en-US" sz="1600" err="1">
                <a:latin typeface="Calibri"/>
                <a:ea typeface="Calibri"/>
                <a:cs typeface="Calibri"/>
              </a:rPr>
              <a:t>last_review</a:t>
            </a:r>
            <a:r>
              <a:rPr lang="en-US" sz="1600" dirty="0">
                <a:latin typeface="Calibri"/>
                <a:ea typeface="Calibri"/>
                <a:cs typeface="Calibri"/>
              </a:rPr>
              <a:t>' and '</a:t>
            </a:r>
            <a:r>
              <a:rPr lang="en-US" sz="1600" err="1">
                <a:latin typeface="Calibri"/>
                <a:ea typeface="Calibri"/>
                <a:cs typeface="Calibri"/>
              </a:rPr>
              <a:t>reviews_per_month</a:t>
            </a:r>
            <a:r>
              <a:rPr lang="en-US" sz="1600" dirty="0">
                <a:latin typeface="Calibri"/>
                <a:ea typeface="Calibri"/>
                <a:cs typeface="Calibri"/>
              </a:rPr>
              <a:t>'  with 0</a:t>
            </a:r>
          </a:p>
          <a:p>
            <a:pPr marL="0" indent="0">
              <a:buNone/>
            </a:pPr>
            <a:r>
              <a:rPr lang="en-US" sz="1600" b="1" dirty="0">
                <a:latin typeface="Calibri"/>
                <a:ea typeface="Calibri"/>
                <a:cs typeface="Calibri"/>
              </a:rPr>
              <a:t>Renaming column name with more relevant names</a:t>
            </a:r>
          </a:p>
          <a:p>
            <a:pPr marL="227965" indent="-227965">
              <a:buFont typeface="Arial" pitchFamily="18" charset="0"/>
              <a:buChar char="•"/>
            </a:pPr>
            <a:r>
              <a:rPr lang="en-US" sz="1600" dirty="0">
                <a:latin typeface="Calibri"/>
                <a:ea typeface="Calibri"/>
                <a:cs typeface="Calibri"/>
              </a:rPr>
              <a:t>Renaming '</a:t>
            </a:r>
            <a:r>
              <a:rPr lang="en-US" sz="1600" err="1">
                <a:latin typeface="Calibri"/>
                <a:ea typeface="Calibri"/>
                <a:cs typeface="Calibri"/>
              </a:rPr>
              <a:t>neighbourhood</a:t>
            </a:r>
            <a:r>
              <a:rPr lang="en-US" sz="1600" dirty="0">
                <a:latin typeface="Calibri"/>
                <a:ea typeface="Calibri"/>
                <a:cs typeface="Calibri"/>
              </a:rPr>
              <a:t>' to 'district and 'price' to 'price($)'</a:t>
            </a:r>
            <a:endParaRPr lang="en-US">
              <a:latin typeface="Calibri"/>
              <a:ea typeface="Calibri"/>
              <a:cs typeface="Calibri"/>
            </a:endParaRPr>
          </a:p>
          <a:p>
            <a:pPr marL="0" indent="0">
              <a:buNone/>
            </a:pPr>
            <a:endParaRPr lang="en-US" sz="1600" dirty="0">
              <a:latin typeface="Arial Narrow"/>
            </a:endParaRPr>
          </a:p>
        </p:txBody>
      </p:sp>
      <p:pic>
        <p:nvPicPr>
          <p:cNvPr id="4" name="Picture 3">
            <a:extLst>
              <a:ext uri="{FF2B5EF4-FFF2-40B4-BE49-F238E27FC236}">
                <a16:creationId xmlns:a16="http://schemas.microsoft.com/office/drawing/2014/main" id="{7F6D61F3-C91F-C032-FC94-0C815426EDA2}"/>
              </a:ext>
            </a:extLst>
          </p:cNvPr>
          <p:cNvPicPr>
            <a:picLocks noChangeAspect="1"/>
          </p:cNvPicPr>
          <p:nvPr/>
        </p:nvPicPr>
        <p:blipFill>
          <a:blip r:embed="rId2"/>
          <a:stretch>
            <a:fillRect/>
          </a:stretch>
        </p:blipFill>
        <p:spPr>
          <a:xfrm>
            <a:off x="6259394" y="236476"/>
            <a:ext cx="5696517" cy="6350590"/>
          </a:xfrm>
          <a:prstGeom prst="rect">
            <a:avLst/>
          </a:prstGeom>
          <a:ln>
            <a:solidFill>
              <a:schemeClr val="bg1"/>
            </a:solidFill>
          </a:ln>
        </p:spPr>
      </p:pic>
    </p:spTree>
    <p:extLst>
      <p:ext uri="{BB962C8B-B14F-4D97-AF65-F5344CB8AC3E}">
        <p14:creationId xmlns:p14="http://schemas.microsoft.com/office/powerpoint/2010/main" val="3505639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DDE9-E7E1-D062-DF19-F77F2F0CBB34}"/>
              </a:ext>
            </a:extLst>
          </p:cNvPr>
          <p:cNvSpPr>
            <a:spLocks noGrp="1"/>
          </p:cNvSpPr>
          <p:nvPr>
            <p:ph type="title"/>
          </p:nvPr>
        </p:nvSpPr>
        <p:spPr>
          <a:xfrm>
            <a:off x="868680" y="642593"/>
            <a:ext cx="6281928" cy="1259274"/>
          </a:xfrm>
        </p:spPr>
        <p:txBody>
          <a:bodyPr>
            <a:normAutofit/>
          </a:bodyPr>
          <a:lstStyle/>
          <a:p>
            <a:r>
              <a:rPr lang="en-US" sz="4000" dirty="0">
                <a:latin typeface="Arial Narrow"/>
              </a:rPr>
              <a:t>EDA Using Python</a:t>
            </a:r>
            <a:endParaRPr lang="en-US" sz="4000" dirty="0"/>
          </a:p>
        </p:txBody>
      </p:sp>
      <p:sp>
        <p:nvSpPr>
          <p:cNvPr id="3" name="Content Placeholder 2">
            <a:extLst>
              <a:ext uri="{FF2B5EF4-FFF2-40B4-BE49-F238E27FC236}">
                <a16:creationId xmlns:a16="http://schemas.microsoft.com/office/drawing/2014/main" id="{62A3B99C-7577-574F-6457-BCFDD9AD2725}"/>
              </a:ext>
            </a:extLst>
          </p:cNvPr>
          <p:cNvSpPr>
            <a:spLocks noGrp="1"/>
          </p:cNvSpPr>
          <p:nvPr>
            <p:ph idx="1"/>
          </p:nvPr>
        </p:nvSpPr>
        <p:spPr>
          <a:xfrm>
            <a:off x="868680" y="2026366"/>
            <a:ext cx="6281928" cy="4008674"/>
          </a:xfrm>
        </p:spPr>
        <p:txBody>
          <a:bodyPr vert="horz" lIns="91440" tIns="45720" rIns="91440" bIns="45720" rtlCol="0" anchor="t">
            <a:normAutofit/>
          </a:bodyPr>
          <a:lstStyle/>
          <a:p>
            <a:pPr marL="0" indent="0">
              <a:lnSpc>
                <a:spcPct val="90000"/>
              </a:lnSpc>
              <a:buNone/>
            </a:pPr>
            <a:r>
              <a:rPr lang="en-US" sz="1600" b="1" dirty="0">
                <a:latin typeface="Calibri"/>
                <a:ea typeface="Calibri"/>
                <a:cs typeface="Calibri"/>
              </a:rPr>
              <a:t>Dealing with outliers</a:t>
            </a:r>
          </a:p>
          <a:p>
            <a:pPr>
              <a:lnSpc>
                <a:spcPct val="90000"/>
              </a:lnSpc>
            </a:pPr>
            <a:r>
              <a:rPr lang="en-US" sz="1600" dirty="0">
                <a:latin typeface="Calibri"/>
                <a:ea typeface="Calibri" panose="020F0502020204030204"/>
                <a:cs typeface="Calibri" panose="020F0502020204030204"/>
              </a:rPr>
              <a:t>Records with 'price' = 0 are irrelevant. So dropping them.</a:t>
            </a:r>
          </a:p>
          <a:p>
            <a:pPr marL="0" indent="0">
              <a:lnSpc>
                <a:spcPct val="90000"/>
              </a:lnSpc>
              <a:buNone/>
            </a:pPr>
            <a:r>
              <a:rPr lang="en-US" sz="1600" dirty="0">
                <a:latin typeface="Calibri"/>
                <a:ea typeface="Calibri" panose="020F0502020204030204"/>
                <a:cs typeface="Calibri" panose="020F0502020204030204"/>
              </a:rPr>
              <a:t>Number of rows after dropping= 48884</a:t>
            </a:r>
          </a:p>
          <a:p>
            <a:pPr marL="0" indent="0">
              <a:lnSpc>
                <a:spcPct val="90000"/>
              </a:lnSpc>
              <a:buNone/>
            </a:pPr>
            <a:r>
              <a:rPr lang="en-US" sz="1600" dirty="0">
                <a:latin typeface="Calibri"/>
                <a:ea typeface="Calibri" panose="020F0502020204030204"/>
                <a:cs typeface="Calibri" panose="020F0502020204030204"/>
              </a:rPr>
              <a:t>Number of columns after dropping = 12</a:t>
            </a:r>
          </a:p>
          <a:p>
            <a:pPr marL="227965" indent="-227965">
              <a:lnSpc>
                <a:spcPct val="90000"/>
              </a:lnSpc>
              <a:buFont typeface="Arial" pitchFamily="18" charset="0"/>
              <a:buChar char="•"/>
            </a:pPr>
            <a:r>
              <a:rPr lang="en-US" sz="1600" dirty="0">
                <a:latin typeface="Calibri"/>
                <a:ea typeface="Calibri" panose="020F0502020204030204"/>
                <a:cs typeface="Calibri" panose="020F0502020204030204"/>
              </a:rPr>
              <a:t>Records with 'minimum nights' &gt;365 are irrelevant . So dropping them.</a:t>
            </a:r>
          </a:p>
          <a:p>
            <a:pPr marL="0" indent="0">
              <a:lnSpc>
                <a:spcPct val="90000"/>
              </a:lnSpc>
              <a:buNone/>
            </a:pPr>
            <a:r>
              <a:rPr lang="en-US" sz="1600" dirty="0">
                <a:latin typeface="Calibri"/>
                <a:ea typeface="Calibri" panose="020F0502020204030204"/>
                <a:cs typeface="Calibri" panose="020F0502020204030204"/>
              </a:rPr>
              <a:t>Number of rows after dropping= 48870</a:t>
            </a:r>
          </a:p>
          <a:p>
            <a:pPr marL="0" indent="0">
              <a:lnSpc>
                <a:spcPct val="90000"/>
              </a:lnSpc>
              <a:buNone/>
            </a:pPr>
            <a:r>
              <a:rPr lang="en-US" sz="1600" dirty="0">
                <a:latin typeface="Calibri"/>
                <a:ea typeface="Calibri" panose="020F0502020204030204"/>
                <a:cs typeface="Calibri" panose="020F0502020204030204"/>
              </a:rPr>
              <a:t>Number of columns after dropping = 12</a:t>
            </a:r>
            <a:endParaRPr lang="en-US" sz="1600">
              <a:latin typeface="Calibri"/>
              <a:ea typeface="Calibri"/>
              <a:cs typeface="Calibri"/>
            </a:endParaRPr>
          </a:p>
          <a:p>
            <a:pPr marL="227965" indent="-227965">
              <a:lnSpc>
                <a:spcPct val="90000"/>
              </a:lnSpc>
              <a:buFont typeface="Arial" pitchFamily="18" charset="0"/>
              <a:buChar char="•"/>
            </a:pPr>
            <a:r>
              <a:rPr lang="en-US" sz="1600" dirty="0">
                <a:latin typeface="Calibri"/>
                <a:ea typeface="Calibri" panose="020F0502020204030204"/>
                <a:cs typeface="Calibri" panose="020F0502020204030204"/>
              </a:rPr>
              <a:t>Records with availability_365 &lt;1 are irrelevant. So dropping them.</a:t>
            </a:r>
          </a:p>
          <a:p>
            <a:pPr marL="0" indent="0">
              <a:lnSpc>
                <a:spcPct val="90000"/>
              </a:lnSpc>
              <a:buNone/>
            </a:pPr>
            <a:r>
              <a:rPr lang="en-US" sz="1600" dirty="0">
                <a:latin typeface="Calibri"/>
                <a:ea typeface="Calibri" panose="020F0502020204030204"/>
                <a:cs typeface="Calibri" panose="020F0502020204030204"/>
              </a:rPr>
              <a:t>Number of rows after dropping= 31340</a:t>
            </a:r>
          </a:p>
          <a:p>
            <a:pPr marL="0" indent="0">
              <a:lnSpc>
                <a:spcPct val="90000"/>
              </a:lnSpc>
              <a:buNone/>
            </a:pPr>
            <a:r>
              <a:rPr lang="en-US" sz="1600" dirty="0">
                <a:latin typeface="Calibri"/>
                <a:ea typeface="Calibri" panose="020F0502020204030204"/>
                <a:cs typeface="Calibri" panose="020F0502020204030204"/>
              </a:rPr>
              <a:t>Number of columns after dropping = 12</a:t>
            </a:r>
          </a:p>
        </p:txBody>
      </p:sp>
      <p:pic>
        <p:nvPicPr>
          <p:cNvPr id="4" name="Picture 3">
            <a:extLst>
              <a:ext uri="{FF2B5EF4-FFF2-40B4-BE49-F238E27FC236}">
                <a16:creationId xmlns:a16="http://schemas.microsoft.com/office/drawing/2014/main" id="{0AB3186D-9D50-B9A7-DED3-7D2DE05A3F44}"/>
              </a:ext>
            </a:extLst>
          </p:cNvPr>
          <p:cNvPicPr>
            <a:picLocks noChangeAspect="1"/>
          </p:cNvPicPr>
          <p:nvPr/>
        </p:nvPicPr>
        <p:blipFill>
          <a:blip r:embed="rId2"/>
          <a:stretch>
            <a:fillRect/>
          </a:stretch>
        </p:blipFill>
        <p:spPr>
          <a:xfrm>
            <a:off x="7370622" y="1709493"/>
            <a:ext cx="3853673" cy="4459166"/>
          </a:xfrm>
          <a:prstGeom prst="rect">
            <a:avLst/>
          </a:prstGeom>
        </p:spPr>
      </p:pic>
    </p:spTree>
    <p:extLst>
      <p:ext uri="{BB962C8B-B14F-4D97-AF65-F5344CB8AC3E}">
        <p14:creationId xmlns:p14="http://schemas.microsoft.com/office/powerpoint/2010/main" val="7763169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328</TotalTime>
  <Words>1277</Words>
  <Application>Microsoft Office PowerPoint</Application>
  <PresentationFormat>Widescreen</PresentationFormat>
  <Paragraphs>112</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AIRBNB PRICE OPTIMIZATION</vt:lpstr>
      <vt:lpstr>Project Scope</vt:lpstr>
      <vt:lpstr>About Dataset</vt:lpstr>
      <vt:lpstr>EDA Using Python</vt:lpstr>
      <vt:lpstr>EDA Using Python</vt:lpstr>
      <vt:lpstr>EDA Using Python</vt:lpstr>
      <vt:lpstr>EDA Using Python</vt:lpstr>
      <vt:lpstr>EDA Using Python</vt:lpstr>
      <vt:lpstr>EDA Using Python</vt:lpstr>
      <vt:lpstr>EDA Using Python</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Summary and Conclusion</vt:lpstr>
      <vt:lpstr>Summary</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PROJECT-1</dc:title>
  <dc:creator>Tushar Verma</dc:creator>
  <cp:lastModifiedBy>Tushar Verma</cp:lastModifiedBy>
  <cp:revision>1983</cp:revision>
  <dcterms:created xsi:type="dcterms:W3CDTF">2023-11-29T01:06:35Z</dcterms:created>
  <dcterms:modified xsi:type="dcterms:W3CDTF">2024-02-29T14:43:40Z</dcterms:modified>
</cp:coreProperties>
</file>